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43"/>
    <p:restoredTop sz="96197"/>
  </p:normalViewPr>
  <p:slideViewPr>
    <p:cSldViewPr snapToGrid="0">
      <p:cViewPr>
        <p:scale>
          <a:sx n="126" d="100"/>
          <a:sy n="126" d="100"/>
        </p:scale>
        <p:origin x="16" y="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86D2FC00-8CA4-BA4D-BF58-6B65E63DDD4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6D2FC00-8CA4-BA4D-BF58-6B65E63DDD4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6D2FC00-8CA4-BA4D-BF58-6B65E63DDD4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86D2FC00-8CA4-BA4D-BF58-6B65E63DDD4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86D2FC00-8CA4-BA4D-BF58-6B65E63DDD45}"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86D2FC00-8CA4-BA4D-BF58-6B65E63DDD4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86D2FC00-8CA4-BA4D-BF58-6B65E63DDD45}"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86D2FC00-8CA4-BA4D-BF58-6B65E63DDD45}"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D2FC00-8CA4-BA4D-BF58-6B65E63DDD45}"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6D2FC00-8CA4-BA4D-BF58-6B65E63DDD4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86D2FC00-8CA4-BA4D-BF58-6B65E63DDD45}"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77FD6B-F4BF-1144-91E3-901188F3F33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2FC00-8CA4-BA4D-BF58-6B65E63DDD45}"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77FD6B-F4BF-1144-91E3-901188F3F33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Study and Research Methods</a:t>
            </a:r>
            <a:endParaRPr lang="en-US" dirty="0"/>
          </a:p>
        </p:txBody>
      </p:sp>
      <p:sp>
        <p:nvSpPr>
          <p:cNvPr id="3" name="Subtitle 2"/>
          <p:cNvSpPr>
            <a:spLocks noGrp="1"/>
          </p:cNvSpPr>
          <p:nvPr>
            <p:ph type="subTitle" idx="1"/>
          </p:nvPr>
        </p:nvSpPr>
        <p:spPr/>
        <p:txBody>
          <a:bodyPr/>
          <a:lstStyle/>
          <a:p>
            <a:r>
              <a:rPr lang="en-US" dirty="0"/>
              <a:t>4 </a:t>
            </a:r>
            <a:endParaRPr lang="en-US" dirty="0"/>
          </a:p>
          <a:p>
            <a:endParaRPr lang="en-US" dirty="0"/>
          </a:p>
          <a:p>
            <a:r>
              <a:rPr lang="en-GB" dirty="0"/>
              <a:t>B</a:t>
            </a:r>
            <a:r>
              <a:rPr lang="en-US" dirty="0"/>
              <a:t>y Dr. Charles Hategekimana</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policies </a:t>
            </a:r>
            <a:endParaRPr lang="en-US" dirty="0"/>
          </a:p>
        </p:txBody>
      </p:sp>
      <p:sp>
        <p:nvSpPr>
          <p:cNvPr id="3" name="Content Placeholder 2"/>
          <p:cNvSpPr>
            <a:spLocks noGrp="1"/>
          </p:cNvSpPr>
          <p:nvPr>
            <p:ph idx="1"/>
          </p:nvPr>
        </p:nvSpPr>
        <p:spPr/>
        <p:txBody>
          <a:bodyPr/>
          <a:lstStyle/>
          <a:p>
            <a:r>
              <a:rPr lang="en-GB" sz="3200" b="1" i="0" dirty="0">
                <a:effectLst/>
                <a:latin typeface="Gill Sans MT Light"/>
                <a:ea typeface="Times New Roman" panose="02020603050405020304" pitchFamily="18" charset="0"/>
              </a:rPr>
              <a:t>THE STUDENTS’ CONDUCT AND COMPLIANCE WITH ACADEMIC POLICIES</a:t>
            </a:r>
            <a:endParaRPr lang="en-US" sz="3200" b="1" i="1" dirty="0">
              <a:effectLst/>
              <a:latin typeface="Gill Sans MT Light"/>
              <a:ea typeface="Times New Roman" panose="02020603050405020304" pitchFamily="18" charset="0"/>
            </a:endParaRPr>
          </a:p>
          <a:p>
            <a:pPr marL="0" indent="0">
              <a:buNone/>
            </a:pPr>
            <a:endParaRPr lang="en-GB" sz="3200" b="1" i="1" dirty="0">
              <a:effectLst/>
              <a:latin typeface="Gill Sans MT Light"/>
              <a:ea typeface="Times New Roman" panose="02020603050405020304" pitchFamily="18" charset="0"/>
            </a:endParaRPr>
          </a:p>
          <a:p>
            <a:r>
              <a:rPr lang="en-GB" sz="3200" b="1" i="1" dirty="0">
                <a:effectLst/>
                <a:latin typeface="Gill Sans MT Light"/>
                <a:ea typeface="Times New Roman" panose="02020603050405020304" pitchFamily="18" charset="0"/>
              </a:rPr>
              <a:t>ACADEMIC READING AND WRITING PROCESS</a:t>
            </a:r>
            <a:endParaRPr lang="en-US" sz="3200" b="1" i="1" dirty="0">
              <a:effectLst/>
              <a:latin typeface="Gill Sans MT Light"/>
              <a:ea typeface="Times New Roman" panose="02020603050405020304" pitchFamily="18" charset="0"/>
            </a:endParaRPr>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b="1" i="0" dirty="0">
                <a:effectLst/>
                <a:latin typeface="Gill Sans MT Light"/>
                <a:ea typeface="Times New Roman" panose="02020603050405020304" pitchFamily="18" charset="0"/>
              </a:rPr>
              <a:t>THE STUDENTS’ CONDUCT AND COMPLIANCE WITH ACADEMIC POLICIES</a:t>
            </a:r>
            <a:endParaRPr lang="en-US" dirty="0"/>
          </a:p>
        </p:txBody>
      </p:sp>
      <p:sp>
        <p:nvSpPr>
          <p:cNvPr id="3" name="Content Placeholder 2"/>
          <p:cNvSpPr>
            <a:spLocks noGrp="1"/>
          </p:cNvSpPr>
          <p:nvPr>
            <p:ph idx="1"/>
          </p:nvPr>
        </p:nvSpPr>
        <p:spPr/>
        <p:txBody>
          <a:bodyPr/>
          <a:lstStyle/>
          <a:p>
            <a:r>
              <a:rPr lang="en-US" dirty="0"/>
              <a:t>Academic integrity with such principles as: </a:t>
            </a:r>
            <a:endParaRPr lang="en-US" dirty="0"/>
          </a:p>
          <a:p>
            <a:pPr>
              <a:buFont typeface="Wingdings" panose="05000000000000000000" pitchFamily="2" charset="2"/>
              <a:buChar char="Ø"/>
            </a:pPr>
            <a:r>
              <a:rPr lang="en-GB" dirty="0"/>
              <a:t>A</a:t>
            </a:r>
            <a:r>
              <a:rPr lang="en-US" dirty="0"/>
              <a:t>cademic honesty </a:t>
            </a:r>
            <a:endParaRPr lang="en-US" dirty="0"/>
          </a:p>
          <a:p>
            <a:pPr>
              <a:buFont typeface="Wingdings" panose="05000000000000000000" pitchFamily="2" charset="2"/>
              <a:buChar char="Ø"/>
            </a:pPr>
            <a:r>
              <a:rPr lang="en-US" dirty="0"/>
              <a:t>Academic excellence</a:t>
            </a:r>
            <a:endParaRPr lang="en-US" dirty="0"/>
          </a:p>
          <a:p>
            <a:r>
              <a:rPr lang="en-GB" dirty="0"/>
              <a:t>S</a:t>
            </a:r>
            <a:r>
              <a:rPr lang="en-US" dirty="0"/>
              <a:t>ome acts of academic dishonesty include: </a:t>
            </a:r>
            <a:endParaRPr lang="en-US" dirty="0"/>
          </a:p>
          <a:p>
            <a:pPr>
              <a:buFont typeface="Wingdings" panose="05000000000000000000" pitchFamily="2" charset="2"/>
              <a:buChar char="Ø"/>
            </a:pPr>
            <a:r>
              <a:rPr lang="en-GB" dirty="0"/>
              <a:t>C</a:t>
            </a:r>
            <a:r>
              <a:rPr lang="en-US" dirty="0"/>
              <a:t>heating</a:t>
            </a:r>
            <a:endParaRPr lang="en-US" dirty="0"/>
          </a:p>
          <a:p>
            <a:pPr>
              <a:buFont typeface="Wingdings" panose="05000000000000000000" pitchFamily="2" charset="2"/>
              <a:buChar char="Ø"/>
            </a:pPr>
            <a:r>
              <a:rPr lang="en-GB" dirty="0"/>
              <a:t>P</a:t>
            </a:r>
            <a:r>
              <a:rPr lang="en-US" dirty="0"/>
              <a:t>lagialsim</a:t>
            </a:r>
            <a:endParaRPr lang="en-US" dirty="0"/>
          </a:p>
          <a:p>
            <a:pPr>
              <a:buFont typeface="Wingdings" panose="05000000000000000000" pitchFamily="2" charset="2"/>
              <a:buChar char="Ø"/>
            </a:pPr>
            <a:r>
              <a:rPr lang="en-GB" dirty="0"/>
              <a:t>F</a:t>
            </a:r>
            <a:r>
              <a:rPr lang="en-US" dirty="0"/>
              <a:t>alsification of official documents </a:t>
            </a:r>
            <a:endParaRPr lang="en-US" dirty="0"/>
          </a:p>
          <a:p>
            <a:pPr>
              <a:buFont typeface="Wingdings" panose="05000000000000000000" pitchFamily="2" charset="2"/>
              <a:buChar char="Ø"/>
            </a:pPr>
            <a:r>
              <a:rPr lang="en-GB" dirty="0"/>
              <a:t>E</a:t>
            </a:r>
            <a:r>
              <a:rPr lang="en-US" dirty="0"/>
              <a:t>tc…</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main forms of plagiarism </a:t>
            </a:r>
            <a:endParaRPr lang="en-US" dirty="0"/>
          </a:p>
        </p:txBody>
      </p:sp>
      <p:sp>
        <p:nvSpPr>
          <p:cNvPr id="3" name="Content Placeholder 2"/>
          <p:cNvSpPr>
            <a:spLocks noGrp="1"/>
          </p:cNvSpPr>
          <p:nvPr>
            <p:ph idx="1"/>
          </p:nvPr>
        </p:nvSpPr>
        <p:spPr/>
        <p:txBody>
          <a:bodyPr>
            <a:noAutofit/>
          </a:bodyPr>
          <a:lstStyle/>
          <a:p>
            <a:pPr marL="342900" lvl="0" indent="-342900" algn="just">
              <a:lnSpc>
                <a:spcPct val="115000"/>
              </a:lnSpc>
              <a:buFont typeface="+mj-lt"/>
              <a:buAutoNum type="arabicPeriod"/>
            </a:pPr>
            <a:r>
              <a:rPr lang="en-GB" sz="2600" dirty="0">
                <a:effectLst/>
                <a:latin typeface="Times New Roman" panose="02020603050405020304" pitchFamily="18" charset="0"/>
                <a:ea typeface="PMingLiU" panose="02020500000000000000" pitchFamily="18" charset="-120"/>
              </a:rPr>
              <a:t>Copying another person’s work, without their consent, and claiming or pretending it to be your own;</a:t>
            </a:r>
            <a:endParaRPr lang="en-US" sz="26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mj-lt"/>
              <a:buAutoNum type="arabicPeriod"/>
            </a:pPr>
            <a:r>
              <a:rPr lang="en-GB" sz="2600" dirty="0">
                <a:effectLst/>
                <a:latin typeface="Times New Roman" panose="02020603050405020304" pitchFamily="18" charset="0"/>
                <a:ea typeface="PMingLiU" panose="02020500000000000000" pitchFamily="18" charset="-120"/>
              </a:rPr>
              <a:t>Presenting arguments that use a blend of your own and a significant percentage of copied words of the original author without acknowledging the source;</a:t>
            </a:r>
            <a:endParaRPr lang="en-US" sz="26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mj-lt"/>
              <a:buAutoNum type="arabicPeriod"/>
            </a:pPr>
            <a:r>
              <a:rPr lang="en-GB" sz="2600" dirty="0">
                <a:effectLst/>
                <a:latin typeface="Times New Roman" panose="02020603050405020304" pitchFamily="18" charset="0"/>
                <a:ea typeface="PMingLiU" panose="02020500000000000000" pitchFamily="18" charset="-120"/>
              </a:rPr>
              <a:t>Paraphrasing another person’s work, but not giving due acknowledgement to the original writer or organization publishing the writing, including Internet sites. The exceptions to this, world be in relation to common knowledge.</a:t>
            </a:r>
            <a:endParaRPr lang="en-US" sz="2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avoid plagiarism</a:t>
            </a:r>
            <a:endParaRPr lang="en-US" dirty="0"/>
          </a:p>
        </p:txBody>
      </p:sp>
      <p:sp>
        <p:nvSpPr>
          <p:cNvPr id="3" name="Content Placeholder 2"/>
          <p:cNvSpPr>
            <a:spLocks noGrp="1"/>
          </p:cNvSpPr>
          <p:nvPr>
            <p:ph idx="1"/>
          </p:nvPr>
        </p:nvSpPr>
        <p:spPr/>
        <p:txBody>
          <a:bodyPr>
            <a:normAutofit/>
          </a:bodyPr>
          <a:lstStyle/>
          <a:p>
            <a:pPr marL="342900" lvl="0" indent="-342900" algn="just">
              <a:lnSpc>
                <a:spcPct val="115000"/>
              </a:lnSpc>
              <a:buAutoNum type="arabicPeriod"/>
            </a:pPr>
            <a:r>
              <a:rPr lang="en-GB" dirty="0">
                <a:latin typeface="Times New Roman" panose="02020603050405020304" pitchFamily="18" charset="0"/>
                <a:ea typeface="PMingLiU" panose="02020500000000000000" pitchFamily="18" charset="-120"/>
              </a:rPr>
              <a:t>I</a:t>
            </a:r>
            <a:r>
              <a:rPr lang="en-GB" dirty="0">
                <a:effectLst/>
                <a:latin typeface="Times New Roman" panose="02020603050405020304" pitchFamily="18" charset="0"/>
                <a:ea typeface="PMingLiU" panose="02020500000000000000" pitchFamily="18" charset="-120"/>
              </a:rPr>
              <a:t>nform readers of the source of table, statistics, diagrams, photographs and illustrations</a:t>
            </a:r>
            <a:endParaRPr lang="en-GB" dirty="0">
              <a:effectLst/>
              <a:latin typeface="Times New Roman" panose="02020603050405020304" pitchFamily="18" charset="0"/>
              <a:ea typeface="PMingLiU" panose="02020500000000000000" pitchFamily="18" charset="-120"/>
            </a:endParaRPr>
          </a:p>
          <a:p>
            <a:pPr marL="342900" lvl="0" indent="-342900" algn="just">
              <a:lnSpc>
                <a:spcPct val="115000"/>
              </a:lnSpc>
              <a:buAutoNum type="arabicPeriod"/>
            </a:pPr>
            <a:r>
              <a:rPr lang="en-GB" dirty="0">
                <a:effectLst/>
                <a:latin typeface="Times New Roman" panose="02020603050405020304" pitchFamily="18" charset="0"/>
                <a:ea typeface="PMingLiU" panose="02020500000000000000" pitchFamily="18" charset="-120"/>
              </a:rPr>
              <a:t>Describe a theory, model, practice and support,</a:t>
            </a:r>
            <a:endParaRPr lang="en-US" dirty="0">
              <a:latin typeface="Times New Roman" panose="02020603050405020304" pitchFamily="18" charset="0"/>
              <a:ea typeface="PMingLiU" panose="02020500000000000000" pitchFamily="18" charset="-120"/>
            </a:endParaRPr>
          </a:p>
          <a:p>
            <a:pPr marL="342900" lvl="0" indent="-342900" algn="just">
              <a:lnSpc>
                <a:spcPct val="115000"/>
              </a:lnSpc>
              <a:buAutoNum type="arabicPeriod"/>
            </a:pPr>
            <a:r>
              <a:rPr lang="en-GB" dirty="0">
                <a:effectLst/>
                <a:latin typeface="Times New Roman" panose="02020603050405020304" pitchFamily="18" charset="0"/>
                <a:ea typeface="PMingLiU" panose="02020500000000000000" pitchFamily="18" charset="-120"/>
              </a:rPr>
              <a:t>Give weight or credibility to an argument support</a:t>
            </a:r>
            <a:endParaRPr lang="en-US" dirty="0">
              <a:latin typeface="Times New Roman" panose="02020603050405020304" pitchFamily="18" charset="0"/>
              <a:ea typeface="PMingLiU" panose="02020500000000000000" pitchFamily="18" charset="-120"/>
            </a:endParaRPr>
          </a:p>
          <a:p>
            <a:pPr marL="342900" lvl="0" indent="-342900" algn="just">
              <a:lnSpc>
                <a:spcPct val="115000"/>
              </a:lnSpc>
              <a:buAutoNum type="arabicPeriod"/>
            </a:pPr>
            <a:r>
              <a:rPr lang="en-GB" dirty="0">
                <a:effectLst/>
                <a:latin typeface="Times New Roman" panose="02020603050405020304" pitchFamily="18" charset="0"/>
                <a:ea typeface="PMingLiU" panose="02020500000000000000" pitchFamily="18" charset="-120"/>
              </a:rPr>
              <a:t>Inform reader source of Direct Quotation when paraphrasing another person’s work,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t>
            </a:r>
            <a:r>
              <a:rPr lang="en-US" dirty="0"/>
              <a:t>orrective disciprinary measures</a:t>
            </a:r>
            <a:endParaRPr lang="en-US" dirty="0"/>
          </a:p>
        </p:txBody>
      </p:sp>
      <p:sp>
        <p:nvSpPr>
          <p:cNvPr id="3" name="Content Placeholder 2"/>
          <p:cNvSpPr>
            <a:spLocks noGrp="1"/>
          </p:cNvSpPr>
          <p:nvPr>
            <p:ph idx="1"/>
          </p:nvPr>
        </p:nvSpPr>
        <p:spPr/>
        <p:txBody>
          <a:bodyPr>
            <a:normAutofit/>
          </a:bodyPr>
          <a:lstStyle/>
          <a:p>
            <a:pPr marL="342900" lvl="0" indent="-342900" algn="just">
              <a:buFont typeface="Wingdings" panose="05000000000000000000" pitchFamily="2" charset="2"/>
              <a:buChar char=""/>
              <a:tabLst>
                <a:tab pos="914400" algn="l"/>
                <a:tab pos="3200400" algn="l"/>
              </a:tabLst>
            </a:pPr>
            <a:r>
              <a:rPr lang="en-US" dirty="0">
                <a:effectLst/>
                <a:latin typeface="Times New Roman" panose="02020603050405020304" pitchFamily="18" charset="0"/>
                <a:ea typeface="PMingLiU" panose="02020500000000000000" pitchFamily="18" charset="-120"/>
              </a:rPr>
              <a:t>Verbal or written warning from any faculty member, Dean, or administrative officer.</a:t>
            </a:r>
            <a:endParaRPr lang="en-US" dirty="0">
              <a:effectLst/>
              <a:latin typeface="Times New Roman" panose="02020603050405020304" pitchFamily="18" charset="0"/>
              <a:ea typeface="PMingLiU" panose="02020500000000000000" pitchFamily="18" charset="-120"/>
            </a:endParaRPr>
          </a:p>
          <a:p>
            <a:pPr marL="342900" lvl="0" indent="-342900" algn="just">
              <a:buFont typeface="Wingdings" panose="05000000000000000000" pitchFamily="2" charset="2"/>
              <a:buChar char=""/>
              <a:tabLst>
                <a:tab pos="914400" algn="l"/>
                <a:tab pos="3200400" algn="l"/>
              </a:tabLst>
            </a:pPr>
            <a:r>
              <a:rPr lang="en-US" dirty="0">
                <a:effectLst/>
                <a:latin typeface="Times New Roman" panose="02020603050405020304" pitchFamily="18" charset="0"/>
                <a:ea typeface="PMingLiU" panose="02020500000000000000" pitchFamily="18" charset="-120"/>
              </a:rPr>
              <a:t>A warning in written form, from the disciplinary committee. </a:t>
            </a:r>
            <a:endParaRPr lang="en-US" dirty="0">
              <a:effectLst/>
              <a:latin typeface="Times New Roman" panose="02020603050405020304" pitchFamily="18" charset="0"/>
              <a:ea typeface="PMingLiU" panose="02020500000000000000" pitchFamily="18" charset="-120"/>
            </a:endParaRPr>
          </a:p>
          <a:p>
            <a:pPr marL="342900" lvl="0" indent="-342900" algn="just">
              <a:buFont typeface="Wingdings" panose="05000000000000000000" pitchFamily="2" charset="2"/>
              <a:buChar char=""/>
              <a:tabLst>
                <a:tab pos="914400" algn="l"/>
                <a:tab pos="3200400" algn="l"/>
              </a:tabLst>
            </a:pPr>
            <a:r>
              <a:rPr lang="en-US" dirty="0">
                <a:effectLst/>
                <a:latin typeface="Times New Roman" panose="02020603050405020304" pitchFamily="18" charset="0"/>
                <a:ea typeface="PMingLiU" panose="02020500000000000000" pitchFamily="18" charset="-120"/>
              </a:rPr>
              <a:t>Dismissal or suspension</a:t>
            </a:r>
            <a:r>
              <a:rPr lang="en-US" dirty="0">
                <a:effectLst/>
              </a:rPr>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a:t>
            </a:r>
            <a:r>
              <a:rPr lang="en-US" dirty="0"/>
              <a:t>ome examples</a:t>
            </a:r>
            <a:endParaRPr lang="en-US" dirty="0"/>
          </a:p>
        </p:txBody>
      </p:sp>
      <p:graphicFrame>
        <p:nvGraphicFramePr>
          <p:cNvPr id="7" name="Content Placeholder 6"/>
          <p:cNvGraphicFramePr>
            <a:graphicFrameLocks noGrp="1"/>
          </p:cNvGraphicFramePr>
          <p:nvPr>
            <p:ph idx="1"/>
          </p:nvPr>
        </p:nvGraphicFramePr>
        <p:xfrm>
          <a:off x="457200" y="1330960"/>
          <a:ext cx="10180320" cy="6141153"/>
        </p:xfrm>
        <a:graphic>
          <a:graphicData uri="http://schemas.openxmlformats.org/drawingml/2006/table">
            <a:tbl>
              <a:tblPr firstRow="1" firstCol="1" lastRow="1" lastCol="1" bandRow="1" bandCol="1">
                <a:tableStyleId>{5C22544A-7EE6-4342-B048-85BDC9FD1C3A}</a:tableStyleId>
              </a:tblPr>
              <a:tblGrid>
                <a:gridCol w="815212"/>
                <a:gridCol w="6661542"/>
                <a:gridCol w="2703566"/>
              </a:tblGrid>
              <a:tr h="358158">
                <a:tc>
                  <a:txBody>
                    <a:bodyPr/>
                    <a:lstStyle/>
                    <a:p>
                      <a:r>
                        <a:rPr lang="en-US" sz="1800" kern="100" dirty="0">
                          <a:effectLst/>
                        </a:rPr>
                        <a:t>No</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Violation</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Disciplinary measures</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443659">
                <a:tc>
                  <a:txBody>
                    <a:bodyPr/>
                    <a:lstStyle/>
                    <a:p>
                      <a:r>
                        <a:rPr lang="en-GB" sz="1800" kern="100" dirty="0">
                          <a:effectLst/>
                        </a:rPr>
                        <a:t>1</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a:effectLst/>
                        </a:rPr>
                        <a:t>Undermining principles and objectives of the University.</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Suspension</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562035">
                <a:tc>
                  <a:txBody>
                    <a:bodyPr/>
                    <a:lstStyle/>
                    <a:p>
                      <a:r>
                        <a:rPr lang="en-GB" sz="1800" kern="100">
                          <a:effectLst/>
                        </a:rPr>
                        <a:t>6</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Use or possession of alcohol, marijuana, heroin, cocaine, and other abusive drugs (third offender)</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Dismissal</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562035">
                <a:tc>
                  <a:txBody>
                    <a:bodyPr/>
                    <a:lstStyle/>
                    <a:p>
                      <a:r>
                        <a:rPr lang="en-GB" sz="1800" kern="100">
                          <a:effectLst/>
                        </a:rPr>
                        <a:t>10</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a:effectLst/>
                        </a:rPr>
                        <a:t>Willful damage and destruction of property, unlawful entry in unauthorized premises, assault, Etc.</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Suspension</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562035">
                <a:tc>
                  <a:txBody>
                    <a:bodyPr/>
                    <a:lstStyle/>
                    <a:p>
                      <a:r>
                        <a:rPr lang="en-GB" sz="1800" kern="100">
                          <a:effectLst/>
                        </a:rPr>
                        <a:t>11</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a:effectLst/>
                        </a:rPr>
                        <a:t>Any sexual oriented gesture/sexual harassment towards the person of opposite sex.</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Suspension</a:t>
                      </a:r>
                      <a:r>
                        <a:rPr lang="en-US" altLang="en-GB" sz="1800" kern="100" dirty="0">
                          <a:effectLst/>
                        </a:rPr>
                        <a:t>/dismissal</a:t>
                      </a:r>
                      <a:endParaRPr lang="en-US" altLang="en-GB"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281018">
                <a:tc>
                  <a:txBody>
                    <a:bodyPr/>
                    <a:lstStyle/>
                    <a:p>
                      <a:r>
                        <a:rPr lang="en-GB" sz="1800" kern="100">
                          <a:effectLst/>
                        </a:rPr>
                        <a:t>12</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a:effectLst/>
                        </a:rPr>
                        <a:t>Organizing or participation in political activities on campus</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Dismissal</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1124071">
                <a:tc>
                  <a:txBody>
                    <a:bodyPr/>
                    <a:lstStyle/>
                    <a:p>
                      <a:r>
                        <a:rPr lang="en-GB" sz="1800" kern="100">
                          <a:effectLst/>
                        </a:rPr>
                        <a:t>15</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Any type of communication during examination (verbal or nonverbal)</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Deduction of marks not exceeding 5% of the maximum of examination</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562035">
                <a:tc>
                  <a:txBody>
                    <a:bodyPr/>
                    <a:lstStyle/>
                    <a:p>
                      <a:r>
                        <a:rPr lang="en-GB" sz="1800" kern="100">
                          <a:effectLst/>
                        </a:rPr>
                        <a:t>16</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Cheating with notes of any kind or cell phones</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Getting zero in that exam</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281018">
                <a:tc>
                  <a:txBody>
                    <a:bodyPr/>
                    <a:lstStyle/>
                    <a:p>
                      <a:r>
                        <a:rPr lang="en-GB" sz="1800" kern="100">
                          <a:effectLst/>
                        </a:rPr>
                        <a:t>17</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a:effectLst/>
                        </a:rPr>
                        <a:t>Sitting in an examination for another student</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Dismissal</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281018">
                <a:tc>
                  <a:txBody>
                    <a:bodyPr/>
                    <a:lstStyle/>
                    <a:p>
                      <a:r>
                        <a:rPr lang="en-GB" sz="1800" kern="100">
                          <a:effectLst/>
                        </a:rPr>
                        <a:t>18</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Falsification of any kind or any other academic misconduct</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GB" sz="1800" kern="100" dirty="0">
                          <a:effectLst/>
                        </a:rPr>
                        <a:t>Suspension (1 year)</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r h="1124071">
                <a:tc>
                  <a:txBody>
                    <a:bodyPr/>
                    <a:lstStyle/>
                    <a:p>
                      <a:r>
                        <a:rPr lang="en-GB" sz="1800" kern="100">
                          <a:effectLst/>
                        </a:rPr>
                        <a:t>19</a:t>
                      </a:r>
                      <a:endParaRPr lang="en-US" sz="1800" kern="10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Plagiarism of any kind</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c>
                  <a:txBody>
                    <a:bodyPr/>
                    <a:lstStyle/>
                    <a:p>
                      <a:r>
                        <a:rPr lang="en-US" sz="1800" kern="100" dirty="0">
                          <a:effectLst/>
                        </a:rPr>
                        <a:t>Suspension or dismissal. Withdrawal of any degree already awarded.</a:t>
                      </a:r>
                      <a:endParaRPr lang="en-US" sz="1800" kern="100" dirty="0">
                        <a:effectLst/>
                        <a:latin typeface="Times New Roman" panose="02020603050405020304" pitchFamily="18" charset="0"/>
                        <a:ea typeface="PMingLiU" panose="02020500000000000000" pitchFamily="18" charset="-120"/>
                        <a:cs typeface="Times New Roman" panose="02020603050405020304" pitchFamily="18" charset="0"/>
                      </a:endParaRPr>
                    </a:p>
                  </a:txBody>
                  <a:tcPr marL="68580" marR="68580" marT="0" marB="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Academic library</a:t>
            </a:r>
            <a:endParaRPr lang="en-US" dirty="0"/>
          </a:p>
        </p:txBody>
      </p:sp>
      <p:sp>
        <p:nvSpPr>
          <p:cNvPr id="3" name="Content Placeholder 2"/>
          <p:cNvSpPr>
            <a:spLocks noGrp="1"/>
          </p:cNvSpPr>
          <p:nvPr>
            <p:ph idx="1"/>
          </p:nvPr>
        </p:nvSpPr>
        <p:spPr/>
        <p:txBody>
          <a:bodyPr/>
          <a:lstStyle/>
          <a:p>
            <a:r>
              <a:rPr lang="en-US" dirty="0"/>
              <a:t>Open vs close lib</a:t>
            </a:r>
            <a:r>
              <a:rPr lang="en-GB" dirty="0"/>
              <a:t>r</a:t>
            </a:r>
            <a:r>
              <a:rPr lang="en-US" dirty="0"/>
              <a:t>ary</a:t>
            </a:r>
            <a:endParaRPr lang="en-US" dirty="0"/>
          </a:p>
          <a:p>
            <a:r>
              <a:rPr lang="en-US" dirty="0"/>
              <a:t>Knowledge </a:t>
            </a:r>
            <a:r>
              <a:rPr lang="en-US" sz="2400" dirty="0"/>
              <a:t>of </a:t>
            </a:r>
            <a:r>
              <a:rPr lang="en-GB" sz="2400" dirty="0">
                <a:latin typeface="Times New Roman" panose="02020603050405020304" pitchFamily="18" charset="0"/>
                <a:ea typeface="PMingLiU" panose="02020500000000000000" pitchFamily="18" charset="-120"/>
              </a:rPr>
              <a:t>t</a:t>
            </a:r>
            <a:r>
              <a:rPr lang="en-GB" sz="2400" dirty="0">
                <a:effectLst/>
                <a:latin typeface="Times New Roman" panose="02020603050405020304" pitchFamily="18" charset="0"/>
                <a:ea typeface="PMingLiU" panose="02020500000000000000" pitchFamily="18" charset="-120"/>
              </a:rPr>
              <a:t>itle, author, publisher, date of publication, and edition</a:t>
            </a:r>
            <a:endParaRPr lang="en-US" sz="2400" dirty="0">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K</a:t>
            </a:r>
            <a:r>
              <a:rPr lang="en-US" sz="2400" dirty="0">
                <a:latin typeface="Times New Roman" panose="02020603050405020304" pitchFamily="18" charset="0"/>
                <a:ea typeface="PMingLiU" panose="02020500000000000000" pitchFamily="18" charset="-120"/>
              </a:rPr>
              <a:t>nowledge of the call number</a:t>
            </a:r>
            <a:endParaRPr lang="en-US" sz="2400" dirty="0">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Catalogue (of titles, </a:t>
            </a:r>
            <a:r>
              <a:rPr lang="en-US" sz="2400" dirty="0">
                <a:latin typeface="Times New Roman" panose="02020603050405020304" pitchFamily="18" charset="0"/>
                <a:ea typeface="PMingLiU" panose="02020500000000000000" pitchFamily="18" charset="-120"/>
              </a:rPr>
              <a:t>of authors, of subject, or of the call number)</a:t>
            </a:r>
            <a:endParaRPr lang="en-US" sz="2400" dirty="0">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C</a:t>
            </a:r>
            <a:r>
              <a:rPr lang="en-US" sz="2400" dirty="0">
                <a:latin typeface="Times New Roman" panose="02020603050405020304" pitchFamily="18" charset="0"/>
                <a:ea typeface="PMingLiU" panose="02020500000000000000" pitchFamily="18" charset="-120"/>
              </a:rPr>
              <a:t>lassification of books </a:t>
            </a:r>
            <a:r>
              <a:rPr lang="en-GB" sz="2400" dirty="0">
                <a:latin typeface="Times New Roman" panose="02020603050405020304" pitchFamily="18" charset="0"/>
                <a:ea typeface="PMingLiU" panose="02020500000000000000" pitchFamily="18" charset="-120"/>
              </a:rPr>
              <a:t>in the library: </a:t>
            </a:r>
            <a:endParaRPr lang="en-GB" sz="2400" dirty="0">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GB" sz="2400" dirty="0">
                <a:effectLst/>
                <a:latin typeface="Times New Roman" panose="02020603050405020304" pitchFamily="18" charset="0"/>
                <a:ea typeface="PMingLiU" panose="02020500000000000000" pitchFamily="18" charset="-120"/>
              </a:rPr>
              <a:t>Dewey Decimal System (starting with numbers)</a:t>
            </a:r>
            <a:endParaRPr lang="en-GB" sz="2400" dirty="0">
              <a:effectLst/>
              <a:latin typeface="Times New Roman" panose="02020603050405020304" pitchFamily="18" charset="0"/>
              <a:ea typeface="PMingLiU" panose="02020500000000000000" pitchFamily="18" charset="-120"/>
            </a:endParaRPr>
          </a:p>
          <a:p>
            <a:pPr>
              <a:buFont typeface="Wingdings" panose="05000000000000000000" pitchFamily="2" charset="2"/>
              <a:buChar char="Ø"/>
            </a:pPr>
            <a:r>
              <a:rPr lang="en-GB" sz="2400" dirty="0">
                <a:latin typeface="Times New Roman" panose="02020603050405020304" pitchFamily="18" charset="0"/>
                <a:ea typeface="PMingLiU" panose="02020500000000000000" pitchFamily="18" charset="-120"/>
              </a:rPr>
              <a:t>Library of congress system (starting with letters)</a:t>
            </a:r>
            <a:endParaRPr lang="en-GB" sz="2400" dirty="0">
              <a:latin typeface="Times New Roman" panose="02020603050405020304" pitchFamily="18" charset="0"/>
              <a:ea typeface="PMingLiU" panose="02020500000000000000" pitchFamily="18" charset="-120"/>
            </a:endParaRPr>
          </a:p>
          <a:p>
            <a:pPr marL="0" indent="0">
              <a:buNone/>
            </a:pPr>
            <a:endParaRPr lang="en-US" sz="2400" dirty="0">
              <a:effectLst/>
            </a:endParaRPr>
          </a:p>
          <a:p>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440" y="-635"/>
            <a:ext cx="10297160" cy="854075"/>
          </a:xfrm>
        </p:spPr>
        <p:txBody>
          <a:bodyPr/>
          <a:lstStyle/>
          <a:p>
            <a:r>
              <a:rPr lang="en-US" dirty="0"/>
              <a:t>Using books</a:t>
            </a:r>
            <a:endParaRPr lang="en-US" dirty="0"/>
          </a:p>
        </p:txBody>
      </p:sp>
      <p:sp>
        <p:nvSpPr>
          <p:cNvPr id="3" name="Content Placeholder 2"/>
          <p:cNvSpPr>
            <a:spLocks noGrp="1"/>
          </p:cNvSpPr>
          <p:nvPr>
            <p:ph idx="1"/>
          </p:nvPr>
        </p:nvSpPr>
        <p:spPr>
          <a:xfrm>
            <a:off x="142240" y="853440"/>
            <a:ext cx="11211560" cy="5323523"/>
          </a:xfrm>
        </p:spPr>
        <p:txBody>
          <a:bodyPr>
            <a:noAutofit/>
          </a:bodyPr>
          <a:lstStyle/>
          <a:p>
            <a:r>
              <a:rPr lang="en-GB" sz="2000" dirty="0">
                <a:effectLst/>
                <a:latin typeface="Times New Roman" panose="02020603050405020304" pitchFamily="18" charset="0"/>
                <a:ea typeface="PMingLiU" panose="02020500000000000000" pitchFamily="18" charset="-120"/>
              </a:rPr>
              <a:t>Books have nothing to do with their physical form. </a:t>
            </a:r>
            <a:endParaRPr lang="en-US" sz="2000" dirty="0">
              <a:effectLst/>
              <a:latin typeface="Times New Roman" panose="02020603050405020304" pitchFamily="18" charset="0"/>
              <a:ea typeface="PMingLiU" panose="02020500000000000000" pitchFamily="18" charset="-120"/>
            </a:endParaRPr>
          </a:p>
          <a:p>
            <a:r>
              <a:rPr lang="en-GB" sz="2000" dirty="0">
                <a:effectLst/>
                <a:latin typeface="Times New Roman" panose="02020603050405020304" pitchFamily="18" charset="0"/>
                <a:ea typeface="PMingLiU" panose="02020500000000000000" pitchFamily="18" charset="-120"/>
              </a:rPr>
              <a:t>In them are recorded the accumulated knowledge of mankind-the acts and discoveries, dreams and inventions, myths and thoughts, feelings and passions- all that has become real and that ever stirred the human mind. </a:t>
            </a:r>
            <a:endParaRPr lang="en-US" sz="2000" dirty="0">
              <a:effectLst/>
              <a:latin typeface="Times New Roman" panose="02020603050405020304" pitchFamily="18" charset="0"/>
              <a:ea typeface="PMingLiU" panose="02020500000000000000" pitchFamily="18" charset="-120"/>
            </a:endParaRPr>
          </a:p>
          <a:p>
            <a:r>
              <a:rPr lang="en-US" sz="2000" dirty="0">
                <a:effectLst/>
                <a:latin typeface="Times New Roman" panose="02020603050405020304" pitchFamily="18" charset="0"/>
                <a:ea typeface="PMingLiU" panose="02020500000000000000" pitchFamily="18" charset="-120"/>
              </a:rPr>
              <a:t>The first danger to be avoided is bulimic reading: reading anything and at anytime</a:t>
            </a:r>
            <a:r>
              <a:rPr lang="en-US" sz="2000" dirty="0">
                <a:effectLst/>
              </a:rPr>
              <a:t> </a:t>
            </a:r>
            <a:endParaRPr lang="en-US" sz="2000" dirty="0">
              <a:effectLst/>
            </a:endParaRPr>
          </a:p>
          <a:p>
            <a:r>
              <a:rPr lang="en-US" sz="2000" dirty="0">
                <a:latin typeface="Times New Roman" panose="02020603050405020304" pitchFamily="18" charset="0"/>
                <a:ea typeface="Times New Roman" panose="02020603050405020304" pitchFamily="18" charset="0"/>
              </a:rPr>
              <a:t>B</a:t>
            </a:r>
            <a:r>
              <a:rPr lang="en-US" sz="2000" dirty="0">
                <a:effectLst/>
                <a:latin typeface="Times New Roman" panose="02020603050405020304" pitchFamily="18" charset="0"/>
                <a:ea typeface="Times New Roman" panose="02020603050405020304" pitchFamily="18" charset="0"/>
              </a:rPr>
              <a:t>e part of the author’s thought </a:t>
            </a:r>
            <a:endParaRPr lang="en-US" sz="2000" dirty="0">
              <a:effectLst/>
              <a:latin typeface="Times New Roman" panose="02020603050405020304" pitchFamily="18" charset="0"/>
              <a:ea typeface="Times New Roman" panose="02020603050405020304" pitchFamily="18" charset="0"/>
            </a:endParaRPr>
          </a:p>
          <a:p>
            <a:r>
              <a:rPr lang="en-US" sz="2000" dirty="0"/>
              <a:t>An honest criticism</a:t>
            </a:r>
            <a:endParaRPr lang="en-US" sz="2000" dirty="0"/>
          </a:p>
          <a:p>
            <a:pPr algn="just"/>
            <a:r>
              <a:rPr lang="en-GB" sz="2000" dirty="0">
                <a:latin typeface="Times New Roman" panose="02020603050405020304" pitchFamily="18" charset="0"/>
                <a:ea typeface="PMingLiU" panose="02020500000000000000" pitchFamily="18" charset="-120"/>
              </a:rPr>
              <a:t>F</a:t>
            </a:r>
            <a:r>
              <a:rPr lang="en-GB" sz="2000" dirty="0">
                <a:effectLst/>
                <a:latin typeface="Times New Roman" panose="02020603050405020304" pitchFamily="18" charset="0"/>
                <a:ea typeface="PMingLiU" panose="02020500000000000000" pitchFamily="18" charset="-120"/>
              </a:rPr>
              <a:t>our reasons which cover most uses of books:</a:t>
            </a:r>
            <a:endParaRPr lang="en-US" sz="2000" dirty="0">
              <a:effectLst/>
              <a:latin typeface="Times New Roman" panose="02020603050405020304" pitchFamily="18" charset="0"/>
              <a:ea typeface="PMingLiU" panose="02020500000000000000" pitchFamily="18" charset="-120"/>
            </a:endParaRPr>
          </a:p>
          <a:p>
            <a:pPr lvl="0" algn="just">
              <a:buFont typeface="Wingdings" panose="05000000000000000000" pitchFamily="2" charset="2"/>
              <a:buChar char="Ø"/>
            </a:pPr>
            <a:r>
              <a:rPr lang="en-GB" sz="2000" dirty="0">
                <a:effectLst/>
                <a:latin typeface="Times New Roman" panose="02020603050405020304" pitchFamily="18" charset="0"/>
                <a:ea typeface="Times New Roman" panose="02020603050405020304" pitchFamily="18" charset="0"/>
              </a:rPr>
              <a:t>To get information</a:t>
            </a:r>
            <a:endParaRPr lang="en-US" sz="2000" dirty="0">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pPr>
            <a:r>
              <a:rPr lang="en-GB" sz="2000" dirty="0">
                <a:effectLst/>
                <a:latin typeface="Times New Roman" panose="02020603050405020304" pitchFamily="18" charset="0"/>
                <a:ea typeface="Times New Roman" panose="02020603050405020304" pitchFamily="18" charset="0"/>
              </a:rPr>
              <a:t>To improve one’s ability to think</a:t>
            </a:r>
            <a:endParaRPr lang="en-US" sz="2000" dirty="0">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pPr>
            <a:r>
              <a:rPr lang="en-GB" sz="2000" dirty="0">
                <a:effectLst/>
                <a:latin typeface="Times New Roman" panose="02020603050405020304" pitchFamily="18" charset="0"/>
                <a:ea typeface="Times New Roman" panose="02020603050405020304" pitchFamily="18" charset="0"/>
              </a:rPr>
              <a:t>For personal and professional development</a:t>
            </a:r>
            <a:endParaRPr lang="en-US" sz="2000" dirty="0">
              <a:latin typeface="Times New Roman" panose="02020603050405020304" pitchFamily="18" charset="0"/>
              <a:ea typeface="Times New Roman" panose="02020603050405020304" pitchFamily="18" charset="0"/>
            </a:endParaRPr>
          </a:p>
          <a:p>
            <a:pPr lvl="0" algn="just">
              <a:buFont typeface="Wingdings" panose="05000000000000000000" pitchFamily="2" charset="2"/>
              <a:buChar char="Ø"/>
            </a:pPr>
            <a:r>
              <a:rPr lang="en-GB" sz="2000" dirty="0">
                <a:effectLst/>
                <a:latin typeface="Times New Roman" panose="02020603050405020304" pitchFamily="18" charset="0"/>
                <a:ea typeface="Times New Roman" panose="02020603050405020304" pitchFamily="18" charset="0"/>
              </a:rPr>
              <a:t>For the sheer joy of reading</a:t>
            </a:r>
            <a:endParaRPr lang="en-US" sz="2000" dirty="0">
              <a:effectLst/>
              <a:latin typeface="Times New Roman" panose="02020603050405020304" pitchFamily="18" charset="0"/>
              <a:ea typeface="Times New Roman" panose="02020603050405020304" pitchFamily="18" charset="0"/>
            </a:endParaRPr>
          </a:p>
          <a:p>
            <a:r>
              <a:rPr lang="en-GB" sz="2000" dirty="0">
                <a:effectLst/>
                <a:latin typeface="Times New Roman" panose="02020603050405020304" pitchFamily="18" charset="0"/>
                <a:ea typeface="PMingLiU" panose="02020500000000000000" pitchFamily="18" charset="-120"/>
              </a:rPr>
              <a:t>While you are still in school books will help you learn more about your subjects and, therefore, improve your grades. Throughout your life they will help you build self-confidence, self-reliance, and a better way of life.</a:t>
            </a:r>
            <a:endParaRPr 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3467</Words>
  <Application>WPS Presentation</Application>
  <PresentationFormat>Widescreen</PresentationFormat>
  <Paragraphs>137</Paragraphs>
  <Slides>9</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9</vt:i4>
      </vt:variant>
    </vt:vector>
  </HeadingPairs>
  <TitlesOfParts>
    <vt:vector size="22" baseType="lpstr">
      <vt:lpstr>Arial</vt:lpstr>
      <vt:lpstr>SimSun</vt:lpstr>
      <vt:lpstr>Wingdings</vt:lpstr>
      <vt:lpstr>Gill Sans MT Light</vt:lpstr>
      <vt:lpstr>Gill Sans MT</vt:lpstr>
      <vt:lpstr>Times New Roman</vt:lpstr>
      <vt:lpstr>PMingLiU</vt:lpstr>
      <vt:lpstr>PMingLiU-ExtB</vt:lpstr>
      <vt:lpstr>Calibri Light</vt:lpstr>
      <vt:lpstr>Calibri</vt:lpstr>
      <vt:lpstr>Microsoft YaHei</vt:lpstr>
      <vt:lpstr>Arial Unicode MS</vt:lpstr>
      <vt:lpstr>Office Theme</vt:lpstr>
      <vt:lpstr>Study and Research Methods</vt:lpstr>
      <vt:lpstr>Academic policies </vt:lpstr>
      <vt:lpstr>THE STUDENTS’ CONDUCT AND COMPLIANCE WITH ACADEMIC POLICIES</vt:lpstr>
      <vt:lpstr>Three main forms of plagiarism </vt:lpstr>
      <vt:lpstr>To avoid plagiarism</vt:lpstr>
      <vt:lpstr>Corrective disciprinary measures</vt:lpstr>
      <vt:lpstr>Some examples</vt:lpstr>
      <vt:lpstr>Academic library</vt:lpstr>
      <vt:lpstr>Using books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Research Methods</dc:title>
  <dc:creator>Charles Hategekimana</dc:creator>
  <cp:lastModifiedBy>Hategekimana Charles</cp:lastModifiedBy>
  <cp:revision>8</cp:revision>
  <dcterms:created xsi:type="dcterms:W3CDTF">2023-03-19T18:41:00Z</dcterms:created>
  <dcterms:modified xsi:type="dcterms:W3CDTF">2025-03-17T10:42:12Z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399E4D5DD74C4D05BDABFDFF97518A38_12</vt:lpwstr>
  </property>
  <property fmtid="{D5CDD505-2E9C-101B-9397-08002B2CF9AE}" pid="3" name="KSOProductBuildVer">
    <vt:lpwstr>1033-12.2.0.20326</vt:lpwstr>
  </property>
</Properties>
</file>