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/>
    <p:restoredTop sz="94648"/>
  </p:normalViewPr>
  <p:slideViewPr>
    <p:cSldViewPr snapToGrid="0">
      <p:cViewPr varScale="1">
        <p:scale>
          <a:sx n="117" d="100"/>
          <a:sy n="117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8C6E-957D-02F0-E6E3-6141AFC2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55486-97C8-6787-BC21-37B5CE894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DCDC5-D411-184C-6F6D-D89D49E6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B659-8035-624D-B2FA-6C54D63E19A6}" type="datetimeFigureOut">
              <a:rPr lang="en-DE" smtClean="0"/>
              <a:t>26.03.23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B7E66-BE4F-363B-9018-836A572D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8B50A-2389-CC65-61E4-AD4FC840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DA94-76F0-2646-9218-8DA6CE6872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121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832F-E778-88C2-5CB4-B2373FFA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F5D29-306E-1646-37DB-AC4CC34C4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007B6-0CF4-0629-3E00-D2943D7B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B659-8035-624D-B2FA-6C54D63E19A6}" type="datetimeFigureOut">
              <a:rPr lang="en-DE" smtClean="0"/>
              <a:t>26.03.23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D1E40-0366-D062-0CDB-D92DA02D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5D53E-F691-31D7-C7F6-69008334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DA94-76F0-2646-9218-8DA6CE6872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188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CAE6A-CE0E-3233-B7A3-EA7B0512E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BE3A8-1AC0-D3A8-0F2C-150B2B052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487FE-95DD-460B-6A0D-517EC62F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B659-8035-624D-B2FA-6C54D63E19A6}" type="datetimeFigureOut">
              <a:rPr lang="en-DE" smtClean="0"/>
              <a:t>26.03.23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9D292-6C08-A9BA-FA58-A780A4CD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6E423-8F76-7769-1FCF-64A67F8C2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DA94-76F0-2646-9218-8DA6CE6872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571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73EF-A007-33BA-F8C3-6DFFC28C8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CCF0-809C-F573-5646-AAFAA43E8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7B03A-42E7-81EB-6AF6-CA8D1528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B659-8035-624D-B2FA-6C54D63E19A6}" type="datetimeFigureOut">
              <a:rPr lang="en-DE" smtClean="0"/>
              <a:t>26.03.23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9F917-D4DE-1951-DDB8-6B4B1B7C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D2F1A-4865-F1ED-9CF7-117C1C31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DA94-76F0-2646-9218-8DA6CE6872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423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D505-D84C-BA55-59FE-E2A6CF72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45794-5C18-FADD-888B-7F0F00604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EEE07-B140-748C-6978-4813D91D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B659-8035-624D-B2FA-6C54D63E19A6}" type="datetimeFigureOut">
              <a:rPr lang="en-DE" smtClean="0"/>
              <a:t>26.03.23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DBE1-5987-E232-E414-AA858A87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F24E2-EBBA-3573-DF14-2A95AB59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DA94-76F0-2646-9218-8DA6CE6872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621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A0F8-7F20-215F-8CAD-9846DC7D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0287C-F58D-43A0-E0C4-E9C38DBAB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F4248-4553-0CE0-EC8E-1A9DCBFAB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4C9B-B35B-48CD-120B-6EF83981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B659-8035-624D-B2FA-6C54D63E19A6}" type="datetimeFigureOut">
              <a:rPr lang="en-DE" smtClean="0"/>
              <a:t>26.03.23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A6432-0C8E-566F-D4AB-0C8F6A20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45EF9-2884-6CAA-3EB1-42B1D0B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DA94-76F0-2646-9218-8DA6CE6872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81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B694-49C9-47B7-538D-D0FE9B12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BCA32-58BD-1BF3-474F-324C291E9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111A3-0D04-C53D-77D1-55CE0E45F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45ECC-61A5-AA49-9433-F7E5FB444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86FA1-FF3E-B7FE-0381-823DBC499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7A5EA-7CB2-088C-D7F0-BF68A501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B659-8035-624D-B2FA-6C54D63E19A6}" type="datetimeFigureOut">
              <a:rPr lang="en-DE" smtClean="0"/>
              <a:t>26.03.23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406F0-7629-A83C-00E2-7C9D58EB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C1052-1727-1442-AEFE-4A6712DE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DA94-76F0-2646-9218-8DA6CE6872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02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82EE-6214-8836-7673-4030F055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700C5-04B6-D97F-30E4-0CD21254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B659-8035-624D-B2FA-6C54D63E19A6}" type="datetimeFigureOut">
              <a:rPr lang="en-DE" smtClean="0"/>
              <a:t>26.03.23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F4042-7150-F0A8-37B2-F1F10E70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EC45D-02EC-4B54-92B6-E9AC4BDA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DA94-76F0-2646-9218-8DA6CE6872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833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04548-C75B-7DE2-7B70-4EB875A9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B659-8035-624D-B2FA-6C54D63E19A6}" type="datetimeFigureOut">
              <a:rPr lang="en-DE" smtClean="0"/>
              <a:t>26.03.23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CE3F1-95A4-D503-EB3A-6DD0B6A8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A5D3C-B570-57D7-2C7A-14C721C4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DA94-76F0-2646-9218-8DA6CE6872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445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EBF3-670D-8A10-A15C-233092BB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DA9AC-CEC5-D6EC-04E7-C390AA9A5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A180C-4896-B419-0741-7C955361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EFAED-37EB-9FB9-4DAA-B0811D0A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B659-8035-624D-B2FA-6C54D63E19A6}" type="datetimeFigureOut">
              <a:rPr lang="en-DE" smtClean="0"/>
              <a:t>26.03.23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C9D95-766C-427D-F26E-980BACDC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B1134-3E63-5482-4C14-2EFAADD7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DA94-76F0-2646-9218-8DA6CE6872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735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DCE3-8BEF-CDDD-1EEB-DB38483A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A3D59-1EAC-EF0E-E6EE-929AA6950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A163A-5AB4-11DD-8F20-3FF3B20A2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2D95C-D377-614D-E214-D5FE0619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B659-8035-624D-B2FA-6C54D63E19A6}" type="datetimeFigureOut">
              <a:rPr lang="en-DE" smtClean="0"/>
              <a:t>26.03.23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97917-8F16-5CCC-B8A2-DEE763E8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08736-19BD-9661-B194-ECE151A6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6DA94-76F0-2646-9218-8DA6CE6872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836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EAC8F-E83B-A43D-AA0E-364B319B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98BD4-D241-83FF-4517-C0B045DFA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B563F-1E6F-3E1E-BE34-B58CC9868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B659-8035-624D-B2FA-6C54D63E19A6}" type="datetimeFigureOut">
              <a:rPr lang="en-DE" smtClean="0"/>
              <a:t>26.03.23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175A3-C6D0-D4BD-2A2A-8936E037D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ADF3F-D069-68FF-2085-FC3AFA71A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6DA94-76F0-2646-9218-8DA6CE6872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1058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49029-4430-0F1A-9286-ED966022F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Study and Research methods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25FBC-91E6-179A-03B9-9B92DF751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By Dr. Charles Hategekimana</a:t>
            </a:r>
          </a:p>
        </p:txBody>
      </p:sp>
    </p:spTree>
    <p:extLst>
      <p:ext uri="{BB962C8B-B14F-4D97-AF65-F5344CB8AC3E}">
        <p14:creationId xmlns:p14="http://schemas.microsoft.com/office/powerpoint/2010/main" val="352470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3AE4-13EF-7514-AE2A-79462310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Tips for Specific Problem Areas</a:t>
            </a:r>
            <a:r>
              <a:rPr lang="en-DE" sz="2800" dirty="0">
                <a:effectLst/>
              </a:rPr>
              <a:t> </a:t>
            </a:r>
            <a:endParaRPr lang="en-DE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8BE6F-18F8-BE7B-4E94-607EF42F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Footnotes</a:t>
            </a:r>
            <a:endParaRPr lang="en-DE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GB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Page Numbering</a:t>
            </a:r>
            <a:endParaRPr lang="en-DE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GB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Section Breaks</a:t>
            </a:r>
            <a:endParaRPr lang="en-DE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GB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Table of Contents: </a:t>
            </a:r>
            <a:endParaRPr lang="en-DE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Manual Method</a:t>
            </a:r>
            <a:endParaRPr lang="en-DE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>
              <a:buFont typeface="Wingdings" pitchFamily="2" charset="2"/>
              <a:buChar char="Ø"/>
            </a:pPr>
            <a:r>
              <a:rPr lang="en-GB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Automatic Method (Word 2007) </a:t>
            </a:r>
            <a:endParaRPr lang="en-DE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79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45C9-A265-3117-C9EA-A2133E75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Academic Writing, Style, and Format</a:t>
            </a:r>
            <a:r>
              <a:rPr lang="en-DE" sz="3200" dirty="0">
                <a:effectLst/>
              </a:rPr>
              <a:t> </a:t>
            </a: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53794-BEBA-FA97-4BCF-F05B5112F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Research writing is a part of the culminating phase of AUCA undergraduate and graduate work</a:t>
            </a:r>
            <a:endParaRPr lang="en-DE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GB" dirty="0">
                <a:latin typeface="Times New Roman" panose="02020603050405020304" pitchFamily="18" charset="0"/>
                <a:ea typeface="PMingLiU" panose="02020500000000000000" pitchFamily="18" charset="-120"/>
              </a:rPr>
              <a:t>E</a:t>
            </a:r>
            <a:r>
              <a:rPr lang="en-GB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very institution has its own research traditions and practices, each school has its own guidelines that detail how research should be designed, conducted, approved, formatted, and edited. </a:t>
            </a:r>
          </a:p>
          <a:p>
            <a:r>
              <a:rPr lang="en-DE" dirty="0">
                <a:latin typeface="Times New Roman" panose="02020603050405020304" pitchFamily="18" charset="0"/>
                <a:ea typeface="PMingLiU" panose="02020500000000000000" pitchFamily="18" charset="-120"/>
              </a:rPr>
              <a:t>AUCA research manual (see the website under academics or research and useful documents)</a:t>
            </a:r>
            <a:endParaRPr lang="en-GB" dirty="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192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E924-8598-52B0-2100-3874F316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Academic writing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7A990-6687-44A9-E85F-55BD12A3D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DE" sz="3200" dirty="0"/>
              <a:t>Organization: </a:t>
            </a:r>
          </a:p>
          <a:p>
            <a:pPr>
              <a:buFont typeface="Wingdings" pitchFamily="2" charset="2"/>
              <a:buChar char="Ø"/>
            </a:pPr>
            <a:r>
              <a:rPr lang="en-DE" sz="3200" dirty="0"/>
              <a:t>Flow</a:t>
            </a:r>
          </a:p>
          <a:p>
            <a:pPr>
              <a:buFont typeface="Wingdings" pitchFamily="2" charset="2"/>
              <a:buChar char="Ø"/>
            </a:pPr>
            <a:r>
              <a:rPr lang="en-DE" sz="3200" dirty="0"/>
              <a:t>Headings</a:t>
            </a:r>
          </a:p>
          <a:p>
            <a:pPr>
              <a:buFont typeface="Wingdings" pitchFamily="2" charset="2"/>
              <a:buChar char="Ø"/>
            </a:pPr>
            <a:r>
              <a:rPr lang="en-DE" sz="3200" dirty="0"/>
              <a:t>Paragraphs</a:t>
            </a:r>
          </a:p>
          <a:p>
            <a:pPr>
              <a:buFont typeface="Wingdings" pitchFamily="2" charset="2"/>
              <a:buChar char="Ø"/>
            </a:pPr>
            <a:r>
              <a:rPr lang="en-DE" sz="3200" dirty="0"/>
              <a:t>Pointers</a:t>
            </a:r>
          </a:p>
          <a:p>
            <a:r>
              <a:rPr lang="en-DE" sz="3200" dirty="0"/>
              <a:t>Writing style</a:t>
            </a:r>
          </a:p>
          <a:p>
            <a:pPr>
              <a:buFont typeface="Wingdings" pitchFamily="2" charset="2"/>
              <a:buChar char="Ø"/>
            </a:pPr>
            <a:r>
              <a:rPr lang="en-DE" sz="3200" dirty="0"/>
              <a:t>Clarity, Directness and Simplicity of expression</a:t>
            </a:r>
          </a:p>
          <a:p>
            <a:pPr>
              <a:buFont typeface="Wingdings" pitchFamily="2" charset="2"/>
              <a:buChar char="Ø"/>
            </a:pPr>
            <a:r>
              <a:rPr lang="en-DE" sz="3200" dirty="0"/>
              <a:t>Avoidane of power words</a:t>
            </a:r>
          </a:p>
        </p:txBody>
      </p:sp>
    </p:spTree>
    <p:extLst>
      <p:ext uri="{BB962C8B-B14F-4D97-AF65-F5344CB8AC3E}">
        <p14:creationId xmlns:p14="http://schemas.microsoft.com/office/powerpoint/2010/main" val="303920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1A7B-A9CD-9940-1D19-4104F6C3D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Academic writing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84632-808F-BE9F-DE8D-F24AD657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DE" dirty="0"/>
              <a:t>Writing style: </a:t>
            </a:r>
          </a:p>
          <a:p>
            <a:pPr>
              <a:buFont typeface="Wingdings" pitchFamily="2" charset="2"/>
              <a:buChar char="Ø"/>
            </a:pPr>
            <a:r>
              <a:rPr lang="en-DE" dirty="0"/>
              <a:t>Correct grammar</a:t>
            </a:r>
          </a:p>
          <a:p>
            <a:pPr>
              <a:buFont typeface="Wingdings" pitchFamily="2" charset="2"/>
              <a:buChar char="Ø"/>
            </a:pPr>
            <a:r>
              <a:rPr lang="en-GB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Gender-Inclusive Language</a:t>
            </a:r>
            <a:r>
              <a:rPr lang="en-DE" dirty="0">
                <a:effectLst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GB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Avoidance of Bias</a:t>
            </a:r>
            <a:r>
              <a:rPr lang="en-DE" dirty="0">
                <a:effectLst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GB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Linking Words</a:t>
            </a:r>
            <a:r>
              <a:rPr lang="en-DE" dirty="0">
                <a:effectLst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GB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Format</a:t>
            </a:r>
            <a:endParaRPr lang="en-DE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>
              <a:buFont typeface="Wingdings" pitchFamily="2" charset="2"/>
              <a:buChar char="Ø"/>
            </a:pPr>
            <a:r>
              <a:rPr lang="en-GB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Referring to Yourself</a:t>
            </a:r>
            <a:r>
              <a:rPr lang="en-DE" dirty="0">
                <a:effectLst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GB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Appropriate Verb Tenses for Research</a:t>
            </a:r>
            <a:endParaRPr lang="en-DE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>
              <a:buFont typeface="Wingdings" pitchFamily="2" charset="2"/>
              <a:buChar char="Ø"/>
            </a:pPr>
            <a:r>
              <a:rPr lang="en-GB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Maintaining Tense</a:t>
            </a:r>
            <a:r>
              <a:rPr lang="en-DE" dirty="0">
                <a:effectLst/>
              </a:rPr>
              <a:t>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7826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BDF6-50A8-E3E7-CDC7-90239668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Academic writing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D9713-F9F3-01D8-3A2D-89EDDD91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DE" sz="2000" dirty="0"/>
              <a:t>Writing style: </a:t>
            </a:r>
          </a:p>
          <a:p>
            <a:pPr>
              <a:buFont typeface="Wingdings" pitchFamily="2" charset="2"/>
              <a:buChar char="Ø"/>
            </a:pPr>
            <a:r>
              <a:rPr lang="en-GB" sz="20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Reporting Results</a:t>
            </a:r>
            <a:r>
              <a:rPr lang="en-DE" sz="2000" dirty="0">
                <a:effectLst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GB" sz="20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Reporting Ideas</a:t>
            </a:r>
            <a:r>
              <a:rPr lang="en-DE" sz="2000" dirty="0">
                <a:effectLst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GB" sz="20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Electronic Sources</a:t>
            </a:r>
            <a:endParaRPr lang="en-DE" sz="20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>
              <a:buFont typeface="Wingdings" pitchFamily="2" charset="2"/>
              <a:buChar char="Ø"/>
            </a:pPr>
            <a:r>
              <a:rPr lang="en-GB" sz="20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Finding Quality Sources</a:t>
            </a:r>
            <a:r>
              <a:rPr lang="en-DE" sz="2000" dirty="0">
                <a:effectLst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GB" sz="20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Crediting Sources</a:t>
            </a:r>
          </a:p>
          <a:p>
            <a:pPr>
              <a:buFont typeface="Wingdings" pitchFamily="2" charset="2"/>
              <a:buChar char="v"/>
            </a:pPr>
            <a:r>
              <a:rPr lang="en-DE" sz="2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Introducing quotations</a:t>
            </a:r>
          </a:p>
          <a:p>
            <a:pPr>
              <a:buFont typeface="Wingdings" pitchFamily="2" charset="2"/>
              <a:buChar char="v"/>
            </a:pPr>
            <a:r>
              <a:rPr lang="en-DE" sz="2000" dirty="0">
                <a:latin typeface="Times New Roman" panose="02020603050405020304" pitchFamily="18" charset="0"/>
                <a:ea typeface="PMingLiU" panose="02020500000000000000" pitchFamily="18" charset="-120"/>
              </a:rPr>
              <a:t>Discussing quotations</a:t>
            </a:r>
            <a:endParaRPr lang="en-DE" sz="20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>
              <a:buFont typeface="Wingdings" pitchFamily="2" charset="2"/>
              <a:buChar char="Ø"/>
            </a:pPr>
            <a:r>
              <a:rPr lang="en-GB" sz="20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Dealing with Secondary Sources</a:t>
            </a:r>
            <a:endParaRPr lang="en-DE" sz="20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>
              <a:buFont typeface="Wingdings" pitchFamily="2" charset="2"/>
              <a:buChar char="Ø"/>
            </a:pPr>
            <a:r>
              <a:rPr lang="en-GB" sz="20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Citing Abstracts</a:t>
            </a:r>
            <a:r>
              <a:rPr lang="en-GB" sz="20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endParaRPr lang="en-DE" sz="20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>
              <a:buFont typeface="Wingdings" pitchFamily="2" charset="2"/>
              <a:buChar char="Ø"/>
            </a:pPr>
            <a:r>
              <a:rPr lang="en-GB" sz="20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Avoiding Plagiarism</a:t>
            </a:r>
            <a:endParaRPr lang="en-DE" sz="20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15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868F-E636-4D8A-0C0B-D8545613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Mechanics of Academic Writing</a:t>
            </a:r>
            <a:br>
              <a:rPr lang="en-DE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5235E-6A3A-A7E4-785C-48E3C4300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Mechanics has to do with all the little rules of writing, such as punctuation, spelling, capitalization, fonts, spacing, abbreviations, numbers, and such.</a:t>
            </a:r>
            <a:r>
              <a:rPr lang="en-DE" dirty="0">
                <a:effectLst/>
              </a:rPr>
              <a:t> </a:t>
            </a:r>
          </a:p>
          <a:p>
            <a:pPr algn="just"/>
            <a:r>
              <a:rPr lang="en-GB" sz="18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Format:</a:t>
            </a:r>
            <a:endParaRPr lang="en-DE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algn="just">
              <a:buFont typeface="Wingdings" pitchFamily="2" charset="2"/>
              <a:buChar char="Ø"/>
            </a:pPr>
            <a:r>
              <a:rPr lang="en-GB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Page Layout</a:t>
            </a:r>
          </a:p>
          <a:p>
            <a:pPr algn="just">
              <a:buFont typeface="Wingdings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Margins</a:t>
            </a:r>
          </a:p>
          <a:p>
            <a:pPr algn="just">
              <a:buFont typeface="Wingdings" pitchFamily="2" charset="2"/>
              <a:buChar char="Ø"/>
            </a:pPr>
            <a:r>
              <a:rPr lang="en-GB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Justification</a:t>
            </a:r>
          </a:p>
          <a:p>
            <a:pPr algn="just">
              <a:buFont typeface="Wingdings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Font</a:t>
            </a:r>
          </a:p>
          <a:p>
            <a:pPr algn="just">
              <a:buFont typeface="Wingdings" pitchFamily="2" charset="2"/>
              <a:buChar char="Ø"/>
            </a:pPr>
            <a:r>
              <a:rPr lang="en-GB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Page numbers</a:t>
            </a:r>
          </a:p>
          <a:p>
            <a:pPr algn="just">
              <a:buFont typeface="Wingdings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Line spacing</a:t>
            </a:r>
          </a:p>
          <a:p>
            <a:pPr algn="just">
              <a:buFont typeface="Wingdings" pitchFamily="2" charset="2"/>
              <a:buChar char="Ø"/>
            </a:pPr>
            <a:r>
              <a:rPr lang="en-GB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Bloc quotations</a:t>
            </a:r>
            <a:endParaRPr lang="en-DE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algn="just">
              <a:buFont typeface="Wingdings" pitchFamily="2" charset="2"/>
              <a:buChar char="Ø"/>
            </a:pPr>
            <a:r>
              <a:rPr lang="en-DE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Line and page breaks</a:t>
            </a:r>
          </a:p>
          <a:p>
            <a:pPr algn="just">
              <a:buFont typeface="Wingdings" pitchFamily="2" charset="2"/>
              <a:buChar char="Ø"/>
            </a:pPr>
            <a:r>
              <a:rPr lang="en-DE" sz="18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Titles </a:t>
            </a:r>
          </a:p>
          <a:p>
            <a:pPr algn="just">
              <a:buFont typeface="Wingdings" pitchFamily="2" charset="2"/>
              <a:buChar char="Ø"/>
            </a:pPr>
            <a:r>
              <a:rPr lang="en-GB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W</a:t>
            </a:r>
            <a:r>
              <a:rPr lang="en-DE" sz="1800" dirty="0">
                <a:latin typeface="Times New Roman" panose="02020603050405020304" pitchFamily="18" charset="0"/>
                <a:ea typeface="PMingLiU" panose="02020500000000000000" pitchFamily="18" charset="-120"/>
              </a:rPr>
              <a:t>ord division</a:t>
            </a:r>
            <a:endParaRPr lang="en-DE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540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02B8-AE65-A676-1EFF-8F025E9E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Mechanics of Academic Writing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EC3B-C520-F6D6-2AB7-6F71B410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Format: 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W</a:t>
            </a:r>
            <a:r>
              <a:rPr lang="en-DE" dirty="0"/>
              <a:t>idows/Orphans</a:t>
            </a:r>
          </a:p>
          <a:p>
            <a:pPr>
              <a:buFont typeface="Wingdings" pitchFamily="2" charset="2"/>
              <a:buChar char="Ø"/>
            </a:pPr>
            <a:r>
              <a:rPr lang="en-DE" dirty="0"/>
              <a:t>Parallel construction </a:t>
            </a:r>
          </a:p>
          <a:p>
            <a:pPr>
              <a:buFont typeface="Wingdings" pitchFamily="2" charset="2"/>
              <a:buChar char="Ø"/>
            </a:pPr>
            <a:r>
              <a:rPr lang="en-DE" dirty="0"/>
              <a:t>Punctuation and line spacing</a:t>
            </a:r>
          </a:p>
          <a:p>
            <a:pPr>
              <a:buFont typeface="Wingdings" pitchFamily="2" charset="2"/>
              <a:buChar char="Ø"/>
            </a:pPr>
            <a:r>
              <a:rPr lang="en-DE" dirty="0"/>
              <a:t>Bullets</a:t>
            </a:r>
          </a:p>
          <a:p>
            <a:pPr>
              <a:buFont typeface="Wingdings" pitchFamily="2" charset="2"/>
              <a:buChar char="Ø"/>
            </a:pPr>
            <a:r>
              <a:rPr lang="en-DE" dirty="0"/>
              <a:t>Numbering format</a:t>
            </a:r>
          </a:p>
          <a:p>
            <a:pPr>
              <a:buFont typeface="Wingdings" pitchFamily="2" charset="2"/>
              <a:buChar char="Ø"/>
            </a:pPr>
            <a:r>
              <a:rPr lang="en-DE" dirty="0"/>
              <a:t>Spacing </a:t>
            </a:r>
          </a:p>
        </p:txBody>
      </p:sp>
    </p:spTree>
    <p:extLst>
      <p:ext uri="{BB962C8B-B14F-4D97-AF65-F5344CB8AC3E}">
        <p14:creationId xmlns:p14="http://schemas.microsoft.com/office/powerpoint/2010/main" val="69777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CE873-61F1-84C7-0789-A9A5BBBE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Mechanics of Academic Writing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2B64-BF54-A5B1-0A37-2C93F5C5A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2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Referencing: </a:t>
            </a:r>
          </a:p>
          <a:p>
            <a:pPr>
              <a:buFont typeface="Wingdings" pitchFamily="2" charset="2"/>
              <a:buChar char="Ø"/>
            </a:pPr>
            <a:r>
              <a:rPr lang="en-GB" sz="22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Bibliography vs. Reference List</a:t>
            </a:r>
          </a:p>
          <a:p>
            <a:pPr>
              <a:buFont typeface="Wingdings" pitchFamily="2" charset="2"/>
              <a:buChar char="Ø"/>
            </a:pPr>
            <a:r>
              <a:rPr lang="en-GB" sz="22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Quoting and Referencing</a:t>
            </a:r>
            <a:r>
              <a:rPr lang="en-DE" sz="2200" dirty="0">
                <a:effectLst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GB" sz="22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Capitalization</a:t>
            </a:r>
            <a:r>
              <a:rPr lang="en-DE" sz="2200" dirty="0">
                <a:effectLst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GB" sz="22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Mechanics Punctuation </a:t>
            </a:r>
            <a:endParaRPr lang="en-DE" sz="22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>
              <a:buFont typeface="Wingdings" pitchFamily="2" charset="2"/>
              <a:buChar char="Ø"/>
            </a:pPr>
            <a:r>
              <a:rPr lang="en-GB" sz="22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Spacing after Punctuation</a:t>
            </a:r>
            <a:r>
              <a:rPr lang="en-DE" sz="2200" dirty="0">
                <a:effectLst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GB" sz="22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Capitalization</a:t>
            </a:r>
            <a:endParaRPr lang="en-DE" sz="22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>
              <a:buFont typeface="Wingdings" pitchFamily="2" charset="2"/>
              <a:buChar char="Ø"/>
            </a:pPr>
            <a:r>
              <a:rPr lang="en-GB" sz="22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Foreign Language in Text</a:t>
            </a:r>
            <a:endParaRPr lang="en-DE" sz="22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>
              <a:buFont typeface="Wingdings" pitchFamily="2" charset="2"/>
              <a:buChar char="Ø"/>
            </a:pPr>
            <a:r>
              <a:rPr lang="en-GB" sz="22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Statistics and Metrication</a:t>
            </a:r>
            <a:endParaRPr lang="en-DE" sz="22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>
              <a:buFont typeface="Wingdings" pitchFamily="2" charset="2"/>
              <a:buChar char="Ø"/>
            </a:pPr>
            <a:r>
              <a:rPr lang="en-GB" sz="22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Abbreviations/acronyms</a:t>
            </a:r>
            <a:endParaRPr lang="en-DE" sz="22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784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E1F2-CB48-64AC-9DE2-14EFB3B1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Computer Formatting Tips</a:t>
            </a:r>
            <a:br>
              <a:rPr lang="en-DE" sz="3200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</a:b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E4039-E88C-E3B2-7F8A-F3D591A08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Consistency</a:t>
            </a:r>
            <a:endParaRPr lang="en-DE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GB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Spacing vs. Tabs</a:t>
            </a:r>
            <a:endParaRPr lang="en-DE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GB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Page Setup</a:t>
            </a:r>
            <a:endParaRPr lang="en-DE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GB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Printers</a:t>
            </a:r>
            <a:endParaRPr lang="en-DE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GB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Large Documents</a:t>
            </a:r>
            <a:endParaRPr lang="en-DE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r>
              <a:rPr lang="en-GB" b="1" dirty="0"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Quick Formatting</a:t>
            </a:r>
            <a:endParaRPr lang="en-DE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430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306</Words>
  <Application>Microsoft Macintosh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Study and Research methods 5</vt:lpstr>
      <vt:lpstr>Academic Writing, Style, and Format </vt:lpstr>
      <vt:lpstr>Academic writing conventions</vt:lpstr>
      <vt:lpstr>Academic writing conventions</vt:lpstr>
      <vt:lpstr>Academic writing conventions</vt:lpstr>
      <vt:lpstr>The Mechanics of Academic Writing </vt:lpstr>
      <vt:lpstr>The Mechanics of Academic Writing</vt:lpstr>
      <vt:lpstr>The Mechanics of Academic Writing</vt:lpstr>
      <vt:lpstr>Computer Formatting Tips </vt:lpstr>
      <vt:lpstr>Tips for Specific Problem Areas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and Research methods 4</dc:title>
  <dc:creator>Charles Hategekimana</dc:creator>
  <cp:lastModifiedBy>Charles Hategekimana</cp:lastModifiedBy>
  <cp:revision>9</cp:revision>
  <dcterms:created xsi:type="dcterms:W3CDTF">2023-03-26T19:43:38Z</dcterms:created>
  <dcterms:modified xsi:type="dcterms:W3CDTF">2023-03-26T20:38:45Z</dcterms:modified>
</cp:coreProperties>
</file>