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1" r:id="rId2"/>
    <p:sldId id="369" r:id="rId3"/>
    <p:sldId id="370" r:id="rId4"/>
    <p:sldId id="371" r:id="rId5"/>
    <p:sldId id="372" r:id="rId6"/>
    <p:sldId id="373" r:id="rId7"/>
    <p:sldId id="374" r:id="rId8"/>
    <p:sldId id="375" r:id="rId9"/>
    <p:sldId id="376" r:id="rId10"/>
    <p:sldId id="377" r:id="rId11"/>
    <p:sldId id="378" r:id="rId12"/>
    <p:sldId id="379" r:id="rId13"/>
    <p:sldId id="380" r:id="rId14"/>
    <p:sldId id="381" r:id="rId15"/>
    <p:sldId id="382" r:id="rId16"/>
    <p:sldId id="383" r:id="rId17"/>
    <p:sldId id="384" r:id="rId18"/>
    <p:sldId id="385" r:id="rId19"/>
    <p:sldId id="386" r:id="rId20"/>
    <p:sldId id="387" r:id="rId21"/>
    <p:sldId id="388" r:id="rId22"/>
    <p:sldId id="389" r:id="rId23"/>
    <p:sldId id="3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5" autoAdjust="0"/>
    <p:restoredTop sz="94660"/>
  </p:normalViewPr>
  <p:slideViewPr>
    <p:cSldViewPr snapToGrid="0">
      <p:cViewPr varScale="1">
        <p:scale>
          <a:sx n="72" d="100"/>
          <a:sy n="72" d="100"/>
        </p:scale>
        <p:origin x="48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6A1F34-B3AC-44DB-B565-B403A1F9CFFB}"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519B8-E215-4B3A-963B-BE093025DC6B}" type="slidenum">
              <a:rPr lang="en-US" smtClean="0"/>
              <a:t>‹#›</a:t>
            </a:fld>
            <a:endParaRPr lang="en-US"/>
          </a:p>
        </p:txBody>
      </p:sp>
    </p:spTree>
    <p:extLst>
      <p:ext uri="{BB962C8B-B14F-4D97-AF65-F5344CB8AC3E}">
        <p14:creationId xmlns:p14="http://schemas.microsoft.com/office/powerpoint/2010/main" val="2855527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6A1F34-B3AC-44DB-B565-B403A1F9CFFB}"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519B8-E215-4B3A-963B-BE093025DC6B}" type="slidenum">
              <a:rPr lang="en-US" smtClean="0"/>
              <a:t>‹#›</a:t>
            </a:fld>
            <a:endParaRPr lang="en-US"/>
          </a:p>
        </p:txBody>
      </p:sp>
    </p:spTree>
    <p:extLst>
      <p:ext uri="{BB962C8B-B14F-4D97-AF65-F5344CB8AC3E}">
        <p14:creationId xmlns:p14="http://schemas.microsoft.com/office/powerpoint/2010/main" val="2434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6A1F34-B3AC-44DB-B565-B403A1F9CFFB}"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519B8-E215-4B3A-963B-BE093025DC6B}" type="slidenum">
              <a:rPr lang="en-US" smtClean="0"/>
              <a:t>‹#›</a:t>
            </a:fld>
            <a:endParaRPr lang="en-US"/>
          </a:p>
        </p:txBody>
      </p:sp>
    </p:spTree>
    <p:extLst>
      <p:ext uri="{BB962C8B-B14F-4D97-AF65-F5344CB8AC3E}">
        <p14:creationId xmlns:p14="http://schemas.microsoft.com/office/powerpoint/2010/main" val="215160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6A1F34-B3AC-44DB-B565-B403A1F9CFFB}"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519B8-E215-4B3A-963B-BE093025DC6B}" type="slidenum">
              <a:rPr lang="en-US" smtClean="0"/>
              <a:t>‹#›</a:t>
            </a:fld>
            <a:endParaRPr lang="en-US"/>
          </a:p>
        </p:txBody>
      </p:sp>
    </p:spTree>
    <p:extLst>
      <p:ext uri="{BB962C8B-B14F-4D97-AF65-F5344CB8AC3E}">
        <p14:creationId xmlns:p14="http://schemas.microsoft.com/office/powerpoint/2010/main" val="338166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6A1F34-B3AC-44DB-B565-B403A1F9CFFB}"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519B8-E215-4B3A-963B-BE093025DC6B}" type="slidenum">
              <a:rPr lang="en-US" smtClean="0"/>
              <a:t>‹#›</a:t>
            </a:fld>
            <a:endParaRPr lang="en-US"/>
          </a:p>
        </p:txBody>
      </p:sp>
    </p:spTree>
    <p:extLst>
      <p:ext uri="{BB962C8B-B14F-4D97-AF65-F5344CB8AC3E}">
        <p14:creationId xmlns:p14="http://schemas.microsoft.com/office/powerpoint/2010/main" val="301647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6A1F34-B3AC-44DB-B565-B403A1F9CFFB}"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519B8-E215-4B3A-963B-BE093025DC6B}" type="slidenum">
              <a:rPr lang="en-US" smtClean="0"/>
              <a:t>‹#›</a:t>
            </a:fld>
            <a:endParaRPr lang="en-US"/>
          </a:p>
        </p:txBody>
      </p:sp>
    </p:spTree>
    <p:extLst>
      <p:ext uri="{BB962C8B-B14F-4D97-AF65-F5344CB8AC3E}">
        <p14:creationId xmlns:p14="http://schemas.microsoft.com/office/powerpoint/2010/main" val="4237089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6A1F34-B3AC-44DB-B565-B403A1F9CFFB}" type="datetimeFigureOut">
              <a:rPr lang="en-US" smtClean="0"/>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8519B8-E215-4B3A-963B-BE093025DC6B}" type="slidenum">
              <a:rPr lang="en-US" smtClean="0"/>
              <a:t>‹#›</a:t>
            </a:fld>
            <a:endParaRPr lang="en-US"/>
          </a:p>
        </p:txBody>
      </p:sp>
    </p:spTree>
    <p:extLst>
      <p:ext uri="{BB962C8B-B14F-4D97-AF65-F5344CB8AC3E}">
        <p14:creationId xmlns:p14="http://schemas.microsoft.com/office/powerpoint/2010/main" val="2192735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6A1F34-B3AC-44DB-B565-B403A1F9CFFB}" type="datetimeFigureOut">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8519B8-E215-4B3A-963B-BE093025DC6B}" type="slidenum">
              <a:rPr lang="en-US" smtClean="0"/>
              <a:t>‹#›</a:t>
            </a:fld>
            <a:endParaRPr lang="en-US"/>
          </a:p>
        </p:txBody>
      </p:sp>
    </p:spTree>
    <p:extLst>
      <p:ext uri="{BB962C8B-B14F-4D97-AF65-F5344CB8AC3E}">
        <p14:creationId xmlns:p14="http://schemas.microsoft.com/office/powerpoint/2010/main" val="72215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A1F34-B3AC-44DB-B565-B403A1F9CFFB}" type="datetimeFigureOut">
              <a:rPr lang="en-US" smtClean="0"/>
              <a:t>1/31/2022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8519B8-E215-4B3A-963B-BE093025DC6B}" type="slidenum">
              <a:rPr lang="en-US" smtClean="0"/>
              <a:t>‹#›</a:t>
            </a:fld>
            <a:endParaRPr lang="en-US"/>
          </a:p>
        </p:txBody>
      </p:sp>
    </p:spTree>
    <p:extLst>
      <p:ext uri="{BB962C8B-B14F-4D97-AF65-F5344CB8AC3E}">
        <p14:creationId xmlns:p14="http://schemas.microsoft.com/office/powerpoint/2010/main" val="3570830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6A1F34-B3AC-44DB-B565-B403A1F9CFFB}"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519B8-E215-4B3A-963B-BE093025DC6B}" type="slidenum">
              <a:rPr lang="en-US" smtClean="0"/>
              <a:t>‹#›</a:t>
            </a:fld>
            <a:endParaRPr lang="en-US"/>
          </a:p>
        </p:txBody>
      </p:sp>
    </p:spTree>
    <p:extLst>
      <p:ext uri="{BB962C8B-B14F-4D97-AF65-F5344CB8AC3E}">
        <p14:creationId xmlns:p14="http://schemas.microsoft.com/office/powerpoint/2010/main" val="53726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6A1F34-B3AC-44DB-B565-B403A1F9CFFB}"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519B8-E215-4B3A-963B-BE093025DC6B}" type="slidenum">
              <a:rPr lang="en-US" smtClean="0"/>
              <a:t>‹#›</a:t>
            </a:fld>
            <a:endParaRPr lang="en-US"/>
          </a:p>
        </p:txBody>
      </p:sp>
    </p:spTree>
    <p:extLst>
      <p:ext uri="{BB962C8B-B14F-4D97-AF65-F5344CB8AC3E}">
        <p14:creationId xmlns:p14="http://schemas.microsoft.com/office/powerpoint/2010/main" val="2442772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A1F34-B3AC-44DB-B565-B403A1F9CFFB}" type="datetimeFigureOut">
              <a:rPr lang="en-US" smtClean="0"/>
              <a:t>1/31/2022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519B8-E215-4B3A-963B-BE093025DC6B}" type="slidenum">
              <a:rPr lang="en-US" smtClean="0"/>
              <a:t>‹#›</a:t>
            </a:fld>
            <a:endParaRPr lang="en-US"/>
          </a:p>
        </p:txBody>
      </p:sp>
    </p:spTree>
    <p:extLst>
      <p:ext uri="{BB962C8B-B14F-4D97-AF65-F5344CB8AC3E}">
        <p14:creationId xmlns:p14="http://schemas.microsoft.com/office/powerpoint/2010/main" val="1054636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900333"/>
          </a:xfrm>
          <a:solidFill>
            <a:schemeClr val="tx1"/>
          </a:solidFill>
          <a:ln>
            <a:solidFill>
              <a:srgbClr val="FFFF00"/>
            </a:solidFill>
          </a:ln>
        </p:spPr>
        <p:txBody>
          <a:bodyPr>
            <a:normAutofit fontScale="90000"/>
          </a:bodyPr>
          <a:lstStyle/>
          <a:p>
            <a:r>
              <a:rPr lang="en-US" dirty="0" smtClean="0">
                <a:solidFill>
                  <a:srgbClr val="FFFF00"/>
                </a:solidFill>
                <a:latin typeface="Times New Roman" panose="02020603050405020304" pitchFamily="18" charset="0"/>
                <a:cs typeface="Times New Roman" panose="02020603050405020304" pitchFamily="18" charset="0"/>
              </a:rPr>
              <a:t>MODULE II:  HARDWARE BASICS</a:t>
            </a:r>
            <a:endParaRPr lang="en-US" b="1" dirty="0">
              <a:solidFill>
                <a:srgbClr val="FFFF00"/>
              </a:solidFill>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0" y="5950374"/>
            <a:ext cx="12192000" cy="900333"/>
          </a:xfrm>
          <a:prstGeom prst="rect">
            <a:avLst/>
          </a:prstGeom>
          <a:solidFill>
            <a:schemeClr val="tx1"/>
          </a:solidFill>
          <a:ln>
            <a:solidFill>
              <a:srgbClr val="FFFF00"/>
            </a:solidFill>
          </a:ln>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634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58985"/>
            <a:ext cx="10515600" cy="1325563"/>
          </a:xfrm>
          <a:solidFill>
            <a:schemeClr val="tx1"/>
          </a:solidFill>
        </p:spPr>
        <p:txBody>
          <a:bodyPr/>
          <a:lstStyle/>
          <a:p>
            <a:r>
              <a:rPr lang="en-US" b="1" dirty="0" err="1" smtClean="0">
                <a:solidFill>
                  <a:srgbClr val="FFFF00"/>
                </a:solidFill>
              </a:rPr>
              <a:t>Cont</a:t>
            </a:r>
            <a:r>
              <a:rPr lang="en-US" b="1" dirty="0" smtClean="0">
                <a:solidFill>
                  <a:srgbClr val="FFFF00"/>
                </a:solidFill>
              </a:rPr>
              <a:t>… </a:t>
            </a:r>
            <a:endParaRPr lang="en-US" b="1" dirty="0">
              <a:solidFill>
                <a:srgbClr val="FFFF00"/>
              </a:solidFill>
            </a:endParaRPr>
          </a:p>
        </p:txBody>
      </p:sp>
      <p:sp>
        <p:nvSpPr>
          <p:cNvPr id="3" name="Text Placeholder 2"/>
          <p:cNvSpPr>
            <a:spLocks noGrp="1"/>
          </p:cNvSpPr>
          <p:nvPr>
            <p:ph type="body" idx="1"/>
          </p:nvPr>
        </p:nvSpPr>
        <p:spPr>
          <a:xfrm>
            <a:off x="839788" y="2384548"/>
            <a:ext cx="5157787" cy="513397"/>
          </a:xfrm>
          <a:solidFill>
            <a:schemeClr val="tx1">
              <a:lumMod val="85000"/>
              <a:lumOff val="15000"/>
            </a:schemeClr>
          </a:solidFill>
        </p:spPr>
        <p:txBody>
          <a:bodyPr/>
          <a:lstStyle/>
          <a:p>
            <a:pPr algn="ctr"/>
            <a:r>
              <a:rPr lang="en-US" dirty="0">
                <a:solidFill>
                  <a:srgbClr val="FFFF00"/>
                </a:solidFill>
              </a:rPr>
              <a:t>7</a:t>
            </a:r>
            <a:r>
              <a:rPr lang="en-US" dirty="0" smtClean="0">
                <a:solidFill>
                  <a:srgbClr val="FFFF00"/>
                </a:solidFill>
              </a:rPr>
              <a:t>. Microphone  </a:t>
            </a:r>
            <a:endParaRPr lang="en-US" dirty="0">
              <a:solidFill>
                <a:srgbClr val="FFFF00"/>
              </a:solidFill>
            </a:endParaRPr>
          </a:p>
        </p:txBody>
      </p:sp>
      <p:sp>
        <p:nvSpPr>
          <p:cNvPr id="6" name="Content Placeholder 5"/>
          <p:cNvSpPr>
            <a:spLocks noGrp="1"/>
          </p:cNvSpPr>
          <p:nvPr>
            <p:ph sz="quarter" idx="4"/>
          </p:nvPr>
        </p:nvSpPr>
        <p:spPr>
          <a:xfrm>
            <a:off x="5997575" y="2384548"/>
            <a:ext cx="5357813" cy="4016252"/>
          </a:xfrm>
          <a:solidFill>
            <a:schemeClr val="tx1"/>
          </a:solidFill>
        </p:spPr>
        <p:txBody>
          <a:bodyPr>
            <a:normAutofit/>
          </a:bodyPr>
          <a:lstStyle/>
          <a:p>
            <a:pPr marL="0" indent="0">
              <a:buNone/>
            </a:pPr>
            <a:r>
              <a:rPr lang="en-US" dirty="0">
                <a:solidFill>
                  <a:schemeClr val="bg1"/>
                </a:solidFill>
              </a:rPr>
              <a:t>A microphone is a device that captures audio by converting sound waves into an electrical signal. This signal can be amplified as an analog signal or may be converted to a digital signal, which can be processed by a computer or other digital audio device.</a:t>
            </a:r>
            <a:endParaRPr lang="en-US" dirty="0">
              <a:solidFill>
                <a:srgbClr val="FFFF0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788" y="2897945"/>
            <a:ext cx="5133793" cy="2288204"/>
          </a:xfrm>
          <a:prstGeom prst="rect">
            <a:avLst/>
          </a:prstGeom>
        </p:spPr>
      </p:pic>
    </p:spTree>
    <p:extLst>
      <p:ext uri="{BB962C8B-B14F-4D97-AF65-F5344CB8AC3E}">
        <p14:creationId xmlns:p14="http://schemas.microsoft.com/office/powerpoint/2010/main" val="3905872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58985"/>
            <a:ext cx="10515600" cy="1325563"/>
          </a:xfrm>
          <a:solidFill>
            <a:schemeClr val="tx1"/>
          </a:solidFill>
        </p:spPr>
        <p:txBody>
          <a:bodyPr/>
          <a:lstStyle/>
          <a:p>
            <a:r>
              <a:rPr lang="en-US" b="1" dirty="0" err="1" smtClean="0">
                <a:solidFill>
                  <a:srgbClr val="FFFF00"/>
                </a:solidFill>
              </a:rPr>
              <a:t>Cont</a:t>
            </a:r>
            <a:r>
              <a:rPr lang="en-US" b="1" dirty="0" smtClean="0">
                <a:solidFill>
                  <a:srgbClr val="FFFF00"/>
                </a:solidFill>
              </a:rPr>
              <a:t>… </a:t>
            </a:r>
            <a:endParaRPr lang="en-US" b="1" dirty="0">
              <a:solidFill>
                <a:srgbClr val="FFFF00"/>
              </a:solidFill>
            </a:endParaRPr>
          </a:p>
        </p:txBody>
      </p:sp>
      <p:sp>
        <p:nvSpPr>
          <p:cNvPr id="3" name="Text Placeholder 2"/>
          <p:cNvSpPr>
            <a:spLocks noGrp="1"/>
          </p:cNvSpPr>
          <p:nvPr>
            <p:ph type="body" idx="1"/>
          </p:nvPr>
        </p:nvSpPr>
        <p:spPr>
          <a:xfrm>
            <a:off x="839788" y="2384548"/>
            <a:ext cx="5157787" cy="513397"/>
          </a:xfrm>
          <a:solidFill>
            <a:schemeClr val="tx1">
              <a:lumMod val="85000"/>
              <a:lumOff val="15000"/>
            </a:schemeClr>
          </a:solidFill>
        </p:spPr>
        <p:txBody>
          <a:bodyPr/>
          <a:lstStyle/>
          <a:p>
            <a:pPr algn="ctr"/>
            <a:r>
              <a:rPr lang="en-US" dirty="0">
                <a:solidFill>
                  <a:srgbClr val="FFFF00"/>
                </a:solidFill>
              </a:rPr>
              <a:t>7</a:t>
            </a:r>
            <a:r>
              <a:rPr lang="en-US" dirty="0" smtClean="0">
                <a:solidFill>
                  <a:srgbClr val="FFFF00"/>
                </a:solidFill>
              </a:rPr>
              <a:t>. Webcam  </a:t>
            </a:r>
            <a:endParaRPr lang="en-US" dirty="0">
              <a:solidFill>
                <a:srgbClr val="FFFF00"/>
              </a:solidFill>
            </a:endParaRPr>
          </a:p>
        </p:txBody>
      </p:sp>
      <p:sp>
        <p:nvSpPr>
          <p:cNvPr id="6" name="Content Placeholder 5"/>
          <p:cNvSpPr>
            <a:spLocks noGrp="1"/>
          </p:cNvSpPr>
          <p:nvPr>
            <p:ph sz="quarter" idx="4"/>
          </p:nvPr>
        </p:nvSpPr>
        <p:spPr>
          <a:xfrm>
            <a:off x="5997575" y="2384548"/>
            <a:ext cx="5357813" cy="4016252"/>
          </a:xfrm>
          <a:solidFill>
            <a:schemeClr val="tx1"/>
          </a:solidFill>
        </p:spPr>
        <p:txBody>
          <a:bodyPr>
            <a:normAutofit/>
          </a:bodyPr>
          <a:lstStyle/>
          <a:p>
            <a:pPr marL="0" indent="0">
              <a:buNone/>
            </a:pPr>
            <a:r>
              <a:rPr lang="en-US" dirty="0">
                <a:solidFill>
                  <a:schemeClr val="bg1"/>
                </a:solidFill>
              </a:rPr>
              <a:t>The term webcam is a combination of </a:t>
            </a:r>
            <a:r>
              <a:rPr lang="en-US" dirty="0">
                <a:solidFill>
                  <a:srgbClr val="FFFF00"/>
                </a:solidFill>
              </a:rPr>
              <a:t>"Web" </a:t>
            </a:r>
            <a:r>
              <a:rPr lang="en-US" dirty="0">
                <a:solidFill>
                  <a:schemeClr val="bg1"/>
                </a:solidFill>
              </a:rPr>
              <a:t>and </a:t>
            </a:r>
            <a:r>
              <a:rPr lang="en-US" dirty="0">
                <a:solidFill>
                  <a:srgbClr val="FFFF00"/>
                </a:solidFill>
              </a:rPr>
              <a:t>"video camera." </a:t>
            </a:r>
            <a:r>
              <a:rPr lang="en-US" dirty="0">
                <a:solidFill>
                  <a:schemeClr val="bg1"/>
                </a:solidFill>
              </a:rPr>
              <a:t>The purpose of a webcam is, not surprisingly, to broadcast video on the Web. Webcams are typically small cameras that either attach to a user's monitor or sit on a desk. They serve a variety of purposes, from taking still images to sending a live video over conference calls.</a:t>
            </a:r>
            <a:endParaRPr lang="en-US" dirty="0">
              <a:solidFill>
                <a:srgbClr val="FFFF00"/>
              </a:solidFill>
            </a:endParaRPr>
          </a:p>
        </p:txBody>
      </p:sp>
      <p:pic>
        <p:nvPicPr>
          <p:cNvPr id="7" name="Picture 6"/>
          <p:cNvPicPr>
            <a:picLocks noChangeAspect="1"/>
          </p:cNvPicPr>
          <p:nvPr/>
        </p:nvPicPr>
        <p:blipFill>
          <a:blip r:embed="rId2"/>
          <a:stretch>
            <a:fillRect/>
          </a:stretch>
        </p:blipFill>
        <p:spPr>
          <a:xfrm>
            <a:off x="935324" y="2821378"/>
            <a:ext cx="5040296" cy="3292819"/>
          </a:xfrm>
          <a:prstGeom prst="rect">
            <a:avLst/>
          </a:prstGeom>
        </p:spPr>
      </p:pic>
    </p:spTree>
    <p:extLst>
      <p:ext uri="{BB962C8B-B14F-4D97-AF65-F5344CB8AC3E}">
        <p14:creationId xmlns:p14="http://schemas.microsoft.com/office/powerpoint/2010/main" val="171974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58985"/>
            <a:ext cx="10515600" cy="1325563"/>
          </a:xfrm>
          <a:solidFill>
            <a:schemeClr val="tx1"/>
          </a:solidFill>
        </p:spPr>
        <p:txBody>
          <a:bodyPr/>
          <a:lstStyle/>
          <a:p>
            <a:r>
              <a:rPr lang="en-US" b="1" dirty="0" err="1" smtClean="0">
                <a:solidFill>
                  <a:srgbClr val="FFFF00"/>
                </a:solidFill>
              </a:rPr>
              <a:t>Cont</a:t>
            </a:r>
            <a:r>
              <a:rPr lang="en-US" b="1" dirty="0" smtClean="0">
                <a:solidFill>
                  <a:srgbClr val="FFFF00"/>
                </a:solidFill>
              </a:rPr>
              <a:t>… </a:t>
            </a:r>
            <a:endParaRPr lang="en-US" b="1" dirty="0">
              <a:solidFill>
                <a:srgbClr val="FFFF00"/>
              </a:solidFill>
            </a:endParaRPr>
          </a:p>
        </p:txBody>
      </p:sp>
      <p:sp>
        <p:nvSpPr>
          <p:cNvPr id="3" name="Text Placeholder 2"/>
          <p:cNvSpPr>
            <a:spLocks noGrp="1"/>
          </p:cNvSpPr>
          <p:nvPr>
            <p:ph type="body" idx="1"/>
          </p:nvPr>
        </p:nvSpPr>
        <p:spPr>
          <a:xfrm>
            <a:off x="839788" y="2384548"/>
            <a:ext cx="5157787" cy="513397"/>
          </a:xfrm>
          <a:solidFill>
            <a:schemeClr val="tx1">
              <a:lumMod val="85000"/>
              <a:lumOff val="15000"/>
            </a:schemeClr>
          </a:solidFill>
        </p:spPr>
        <p:txBody>
          <a:bodyPr/>
          <a:lstStyle/>
          <a:p>
            <a:pPr algn="ctr"/>
            <a:r>
              <a:rPr lang="en-US" dirty="0" smtClean="0">
                <a:solidFill>
                  <a:srgbClr val="FFFF00"/>
                </a:solidFill>
              </a:rPr>
              <a:t>8. Game Controller   </a:t>
            </a:r>
            <a:endParaRPr lang="en-US" dirty="0">
              <a:solidFill>
                <a:srgbClr val="FFFF00"/>
              </a:solidFill>
            </a:endParaRPr>
          </a:p>
        </p:txBody>
      </p:sp>
      <p:sp>
        <p:nvSpPr>
          <p:cNvPr id="6" name="Content Placeholder 5"/>
          <p:cNvSpPr>
            <a:spLocks noGrp="1"/>
          </p:cNvSpPr>
          <p:nvPr>
            <p:ph sz="quarter" idx="4"/>
          </p:nvPr>
        </p:nvSpPr>
        <p:spPr>
          <a:xfrm>
            <a:off x="5997575" y="2384548"/>
            <a:ext cx="5357813" cy="4016252"/>
          </a:xfrm>
          <a:solidFill>
            <a:schemeClr val="tx1"/>
          </a:solidFill>
        </p:spPr>
        <p:txBody>
          <a:bodyPr>
            <a:normAutofit/>
          </a:bodyPr>
          <a:lstStyle/>
          <a:p>
            <a:pPr marL="0" indent="0">
              <a:buNone/>
            </a:pPr>
            <a:r>
              <a:rPr lang="en-US" dirty="0">
                <a:solidFill>
                  <a:schemeClr val="bg1"/>
                </a:solidFill>
              </a:rPr>
              <a:t>A game controller, or simply controller, is an input device used with video games or entertainment systems to provide input to a video game, typically to control an object or character in the game.</a:t>
            </a:r>
            <a:endParaRPr lang="en-US" dirty="0">
              <a:solidFill>
                <a:srgbClr val="FFFF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7" y="2897945"/>
            <a:ext cx="5157787" cy="3707571"/>
          </a:xfrm>
          <a:prstGeom prst="rect">
            <a:avLst/>
          </a:prstGeom>
        </p:spPr>
      </p:pic>
    </p:spTree>
    <p:extLst>
      <p:ext uri="{BB962C8B-B14F-4D97-AF65-F5344CB8AC3E}">
        <p14:creationId xmlns:p14="http://schemas.microsoft.com/office/powerpoint/2010/main" val="6326077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58985"/>
            <a:ext cx="10515600" cy="1325563"/>
          </a:xfrm>
          <a:solidFill>
            <a:schemeClr val="tx1"/>
          </a:solidFill>
        </p:spPr>
        <p:txBody>
          <a:bodyPr/>
          <a:lstStyle/>
          <a:p>
            <a:r>
              <a:rPr lang="en-US" b="1" dirty="0" err="1" smtClean="0">
                <a:solidFill>
                  <a:srgbClr val="FFFF00"/>
                </a:solidFill>
              </a:rPr>
              <a:t>Cont</a:t>
            </a:r>
            <a:r>
              <a:rPr lang="en-US" b="1" dirty="0" smtClean="0">
                <a:solidFill>
                  <a:srgbClr val="FFFF00"/>
                </a:solidFill>
              </a:rPr>
              <a:t>… </a:t>
            </a:r>
            <a:endParaRPr lang="en-US" b="1" dirty="0">
              <a:solidFill>
                <a:srgbClr val="FFFF00"/>
              </a:solidFill>
            </a:endParaRPr>
          </a:p>
        </p:txBody>
      </p:sp>
      <p:sp>
        <p:nvSpPr>
          <p:cNvPr id="3" name="Text Placeholder 2"/>
          <p:cNvSpPr>
            <a:spLocks noGrp="1"/>
          </p:cNvSpPr>
          <p:nvPr>
            <p:ph type="body" idx="1"/>
          </p:nvPr>
        </p:nvSpPr>
        <p:spPr>
          <a:xfrm>
            <a:off x="839788" y="2384548"/>
            <a:ext cx="5157787" cy="513397"/>
          </a:xfrm>
          <a:solidFill>
            <a:schemeClr val="tx1">
              <a:lumMod val="85000"/>
              <a:lumOff val="15000"/>
            </a:schemeClr>
          </a:solidFill>
        </p:spPr>
        <p:txBody>
          <a:bodyPr/>
          <a:lstStyle/>
          <a:p>
            <a:pPr algn="ctr"/>
            <a:r>
              <a:rPr lang="en-US" dirty="0" smtClean="0">
                <a:solidFill>
                  <a:srgbClr val="FFFF00"/>
                </a:solidFill>
              </a:rPr>
              <a:t>8. Light pen    </a:t>
            </a:r>
            <a:endParaRPr lang="en-US" dirty="0">
              <a:solidFill>
                <a:srgbClr val="FFFF00"/>
              </a:solidFill>
            </a:endParaRPr>
          </a:p>
        </p:txBody>
      </p:sp>
      <p:sp>
        <p:nvSpPr>
          <p:cNvPr id="6" name="Content Placeholder 5"/>
          <p:cNvSpPr>
            <a:spLocks noGrp="1"/>
          </p:cNvSpPr>
          <p:nvPr>
            <p:ph sz="quarter" idx="4"/>
          </p:nvPr>
        </p:nvSpPr>
        <p:spPr>
          <a:xfrm>
            <a:off x="5997575" y="2384548"/>
            <a:ext cx="5357813" cy="4016252"/>
          </a:xfrm>
          <a:solidFill>
            <a:schemeClr val="tx1"/>
          </a:solidFill>
        </p:spPr>
        <p:txBody>
          <a:bodyPr>
            <a:normAutofit/>
          </a:bodyPr>
          <a:lstStyle/>
          <a:p>
            <a:pPr marL="0" indent="0">
              <a:buNone/>
            </a:pPr>
            <a:r>
              <a:rPr lang="en-US" dirty="0" smtClean="0">
                <a:solidFill>
                  <a:schemeClr val="bg1"/>
                </a:solidFill>
              </a:rPr>
              <a:t>It is a pen shaped device used to select objects on a display screen.</a:t>
            </a:r>
            <a:endParaRPr lang="en-US"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7" y="2384548"/>
            <a:ext cx="5157787" cy="4016252"/>
          </a:xfrm>
          <a:prstGeom prst="rect">
            <a:avLst/>
          </a:prstGeom>
        </p:spPr>
      </p:pic>
    </p:spTree>
    <p:extLst>
      <p:ext uri="{BB962C8B-B14F-4D97-AF65-F5344CB8AC3E}">
        <p14:creationId xmlns:p14="http://schemas.microsoft.com/office/powerpoint/2010/main" val="212355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58985"/>
            <a:ext cx="10515600" cy="1325563"/>
          </a:xfrm>
          <a:solidFill>
            <a:schemeClr val="tx1"/>
          </a:solidFill>
        </p:spPr>
        <p:txBody>
          <a:bodyPr/>
          <a:lstStyle/>
          <a:p>
            <a:pPr algn="ctr"/>
            <a:r>
              <a:rPr lang="en-US" b="1" dirty="0" smtClean="0">
                <a:solidFill>
                  <a:srgbClr val="FFFF00"/>
                </a:solidFill>
              </a:rPr>
              <a:t>OUTPUT DEVICES </a:t>
            </a:r>
            <a:endParaRPr lang="en-US" b="1" dirty="0">
              <a:solidFill>
                <a:srgbClr val="FFFF00"/>
              </a:solidFill>
            </a:endParaRPr>
          </a:p>
        </p:txBody>
      </p:sp>
      <p:sp>
        <p:nvSpPr>
          <p:cNvPr id="3" name="Text Placeholder 2"/>
          <p:cNvSpPr>
            <a:spLocks noGrp="1"/>
          </p:cNvSpPr>
          <p:nvPr>
            <p:ph type="body" idx="1"/>
          </p:nvPr>
        </p:nvSpPr>
        <p:spPr>
          <a:xfrm>
            <a:off x="839788" y="2384548"/>
            <a:ext cx="5157787" cy="513397"/>
          </a:xfrm>
          <a:solidFill>
            <a:schemeClr val="tx1">
              <a:lumMod val="85000"/>
              <a:lumOff val="15000"/>
            </a:schemeClr>
          </a:solidFill>
        </p:spPr>
        <p:txBody>
          <a:bodyPr/>
          <a:lstStyle/>
          <a:p>
            <a:pPr algn="ctr"/>
            <a:r>
              <a:rPr lang="en-US" dirty="0" smtClean="0">
                <a:solidFill>
                  <a:srgbClr val="FFFF00"/>
                </a:solidFill>
              </a:rPr>
              <a:t>1. Computer Monitor</a:t>
            </a:r>
            <a:endParaRPr lang="en-US" dirty="0">
              <a:solidFill>
                <a:srgbClr val="FFFF00"/>
              </a:solidFill>
            </a:endParaRPr>
          </a:p>
        </p:txBody>
      </p:sp>
      <p:sp>
        <p:nvSpPr>
          <p:cNvPr id="6" name="Content Placeholder 5"/>
          <p:cNvSpPr>
            <a:spLocks noGrp="1"/>
          </p:cNvSpPr>
          <p:nvPr>
            <p:ph sz="quarter" idx="4"/>
          </p:nvPr>
        </p:nvSpPr>
        <p:spPr>
          <a:xfrm>
            <a:off x="5997575" y="2384548"/>
            <a:ext cx="5357813" cy="4016252"/>
          </a:xfrm>
          <a:solidFill>
            <a:schemeClr val="tx1"/>
          </a:solidFill>
        </p:spPr>
        <p:txBody>
          <a:bodyPr>
            <a:normAutofit/>
          </a:bodyPr>
          <a:lstStyle/>
          <a:p>
            <a:pPr marL="0" indent="0">
              <a:buNone/>
            </a:pPr>
            <a:r>
              <a:rPr lang="en-US" dirty="0">
                <a:solidFill>
                  <a:schemeClr val="bg1"/>
                </a:solidFill>
              </a:rPr>
              <a:t>A computer monitor is an output device that displays information in pictorial form. A monitor usually comprises the display device, circuitry, casing, and power supply.</a:t>
            </a:r>
            <a:endParaRPr lang="en-US" dirty="0">
              <a:solidFill>
                <a:srgbClr val="FFFF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8" y="2897945"/>
            <a:ext cx="5096505" cy="3393673"/>
          </a:xfrm>
          <a:prstGeom prst="rect">
            <a:avLst/>
          </a:prstGeom>
        </p:spPr>
      </p:pic>
    </p:spTree>
    <p:extLst>
      <p:ext uri="{BB962C8B-B14F-4D97-AF65-F5344CB8AC3E}">
        <p14:creationId xmlns:p14="http://schemas.microsoft.com/office/powerpoint/2010/main" val="2108669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58985"/>
            <a:ext cx="10515600" cy="1325563"/>
          </a:xfrm>
          <a:solidFill>
            <a:schemeClr val="tx1"/>
          </a:solidFill>
        </p:spPr>
        <p:txBody>
          <a:bodyPr/>
          <a:lstStyle/>
          <a:p>
            <a:r>
              <a:rPr lang="en-US" b="1" dirty="0" err="1" smtClean="0">
                <a:solidFill>
                  <a:srgbClr val="FFFF00"/>
                </a:solidFill>
              </a:rPr>
              <a:t>Cont</a:t>
            </a:r>
            <a:r>
              <a:rPr lang="en-US" b="1" dirty="0" smtClean="0">
                <a:solidFill>
                  <a:srgbClr val="FFFF00"/>
                </a:solidFill>
              </a:rPr>
              <a:t>… </a:t>
            </a:r>
            <a:endParaRPr lang="en-US" b="1" dirty="0">
              <a:solidFill>
                <a:srgbClr val="FFFF00"/>
              </a:solidFill>
            </a:endParaRPr>
          </a:p>
        </p:txBody>
      </p:sp>
      <p:sp>
        <p:nvSpPr>
          <p:cNvPr id="3" name="Text Placeholder 2"/>
          <p:cNvSpPr>
            <a:spLocks noGrp="1"/>
          </p:cNvSpPr>
          <p:nvPr>
            <p:ph type="body" idx="1"/>
          </p:nvPr>
        </p:nvSpPr>
        <p:spPr>
          <a:xfrm>
            <a:off x="839788" y="2384548"/>
            <a:ext cx="5157787" cy="513397"/>
          </a:xfrm>
          <a:solidFill>
            <a:schemeClr val="tx1">
              <a:lumMod val="85000"/>
              <a:lumOff val="15000"/>
            </a:schemeClr>
          </a:solidFill>
        </p:spPr>
        <p:txBody>
          <a:bodyPr/>
          <a:lstStyle/>
          <a:p>
            <a:pPr algn="ctr"/>
            <a:r>
              <a:rPr lang="en-US" dirty="0" smtClean="0">
                <a:solidFill>
                  <a:srgbClr val="FFFF00"/>
                </a:solidFill>
              </a:rPr>
              <a:t>2. Printer </a:t>
            </a:r>
            <a:endParaRPr lang="en-US" dirty="0">
              <a:solidFill>
                <a:srgbClr val="FFFF00"/>
              </a:solidFill>
            </a:endParaRPr>
          </a:p>
        </p:txBody>
      </p:sp>
      <p:sp>
        <p:nvSpPr>
          <p:cNvPr id="6" name="Content Placeholder 5"/>
          <p:cNvSpPr>
            <a:spLocks noGrp="1"/>
          </p:cNvSpPr>
          <p:nvPr>
            <p:ph sz="quarter" idx="4"/>
          </p:nvPr>
        </p:nvSpPr>
        <p:spPr>
          <a:xfrm>
            <a:off x="5997575" y="2384548"/>
            <a:ext cx="5357813" cy="4016252"/>
          </a:xfrm>
          <a:solidFill>
            <a:schemeClr val="tx1"/>
          </a:solidFill>
        </p:spPr>
        <p:txBody>
          <a:bodyPr>
            <a:normAutofit/>
          </a:bodyPr>
          <a:lstStyle/>
          <a:p>
            <a:pPr marL="0" indent="0">
              <a:buNone/>
            </a:pPr>
            <a:r>
              <a:rPr lang="en-US" dirty="0">
                <a:solidFill>
                  <a:schemeClr val="bg1"/>
                </a:solidFill>
              </a:rPr>
              <a:t>Printers are a type of computer peripheral device that fall into two broad categories: 2D printers that print text and graphics onto paper (or other media) and 3D printers that create physical objects</a:t>
            </a:r>
            <a:endParaRPr lang="en-US" dirty="0">
              <a:solidFill>
                <a:srgbClr val="FFFF0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788" y="2886846"/>
            <a:ext cx="5152412" cy="3609490"/>
          </a:xfrm>
          <a:prstGeom prst="rect">
            <a:avLst/>
          </a:prstGeom>
        </p:spPr>
      </p:pic>
    </p:spTree>
    <p:extLst>
      <p:ext uri="{BB962C8B-B14F-4D97-AF65-F5344CB8AC3E}">
        <p14:creationId xmlns:p14="http://schemas.microsoft.com/office/powerpoint/2010/main" val="905780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58985"/>
            <a:ext cx="10515600" cy="1325563"/>
          </a:xfrm>
          <a:solidFill>
            <a:schemeClr val="tx1"/>
          </a:solidFill>
        </p:spPr>
        <p:txBody>
          <a:bodyPr/>
          <a:lstStyle/>
          <a:p>
            <a:r>
              <a:rPr lang="en-US" b="1" dirty="0" err="1" smtClean="0">
                <a:solidFill>
                  <a:srgbClr val="FFFF00"/>
                </a:solidFill>
              </a:rPr>
              <a:t>Cont</a:t>
            </a:r>
            <a:r>
              <a:rPr lang="en-US" b="1" dirty="0" smtClean="0">
                <a:solidFill>
                  <a:srgbClr val="FFFF00"/>
                </a:solidFill>
              </a:rPr>
              <a:t>… </a:t>
            </a:r>
            <a:endParaRPr lang="en-US" b="1" dirty="0">
              <a:solidFill>
                <a:srgbClr val="FFFF00"/>
              </a:solidFill>
            </a:endParaRPr>
          </a:p>
        </p:txBody>
      </p:sp>
      <p:sp>
        <p:nvSpPr>
          <p:cNvPr id="3" name="Text Placeholder 2"/>
          <p:cNvSpPr>
            <a:spLocks noGrp="1"/>
          </p:cNvSpPr>
          <p:nvPr>
            <p:ph type="body" idx="1"/>
          </p:nvPr>
        </p:nvSpPr>
        <p:spPr>
          <a:xfrm>
            <a:off x="839788" y="2384548"/>
            <a:ext cx="5157787" cy="513397"/>
          </a:xfrm>
          <a:solidFill>
            <a:schemeClr val="tx1">
              <a:lumMod val="85000"/>
              <a:lumOff val="15000"/>
            </a:schemeClr>
          </a:solidFill>
        </p:spPr>
        <p:txBody>
          <a:bodyPr/>
          <a:lstStyle/>
          <a:p>
            <a:pPr algn="ctr"/>
            <a:r>
              <a:rPr lang="en-US" dirty="0">
                <a:solidFill>
                  <a:srgbClr val="FFFF00"/>
                </a:solidFill>
              </a:rPr>
              <a:t>3</a:t>
            </a:r>
            <a:r>
              <a:rPr lang="en-US" dirty="0" smtClean="0">
                <a:solidFill>
                  <a:srgbClr val="FFFF00"/>
                </a:solidFill>
              </a:rPr>
              <a:t>. Projector </a:t>
            </a:r>
            <a:endParaRPr lang="en-US" dirty="0">
              <a:solidFill>
                <a:srgbClr val="FFFF00"/>
              </a:solidFill>
            </a:endParaRPr>
          </a:p>
        </p:txBody>
      </p:sp>
      <p:sp>
        <p:nvSpPr>
          <p:cNvPr id="6" name="Content Placeholder 5"/>
          <p:cNvSpPr>
            <a:spLocks noGrp="1"/>
          </p:cNvSpPr>
          <p:nvPr>
            <p:ph sz="quarter" idx="4"/>
          </p:nvPr>
        </p:nvSpPr>
        <p:spPr>
          <a:xfrm>
            <a:off x="5997575" y="2384548"/>
            <a:ext cx="5357813" cy="4016252"/>
          </a:xfrm>
          <a:solidFill>
            <a:schemeClr val="tx1"/>
          </a:solidFill>
        </p:spPr>
        <p:txBody>
          <a:bodyPr>
            <a:normAutofit/>
          </a:bodyPr>
          <a:lstStyle/>
          <a:p>
            <a:pPr marL="0" indent="0">
              <a:buNone/>
            </a:pPr>
            <a:r>
              <a:rPr lang="en-US" dirty="0">
                <a:solidFill>
                  <a:schemeClr val="bg1"/>
                </a:solidFill>
              </a:rPr>
              <a:t>A projector or image projector is an optical device that projects an image onto a surface, commonly a projection screen. Most projectors create an image by shining a light through a small transparent lens, but some newer types of projectors can project the image directly, by using lasers.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8" y="2920620"/>
            <a:ext cx="5158604" cy="2811439"/>
          </a:xfrm>
          <a:prstGeom prst="rect">
            <a:avLst/>
          </a:prstGeom>
        </p:spPr>
      </p:pic>
    </p:spTree>
    <p:extLst>
      <p:ext uri="{BB962C8B-B14F-4D97-AF65-F5344CB8AC3E}">
        <p14:creationId xmlns:p14="http://schemas.microsoft.com/office/powerpoint/2010/main" val="96400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58985"/>
            <a:ext cx="10515600" cy="1325563"/>
          </a:xfrm>
          <a:solidFill>
            <a:schemeClr val="tx1"/>
          </a:solidFill>
        </p:spPr>
        <p:txBody>
          <a:bodyPr/>
          <a:lstStyle/>
          <a:p>
            <a:r>
              <a:rPr lang="en-US" b="1" dirty="0" err="1" smtClean="0">
                <a:solidFill>
                  <a:srgbClr val="FFFF00"/>
                </a:solidFill>
              </a:rPr>
              <a:t>Cont</a:t>
            </a:r>
            <a:r>
              <a:rPr lang="en-US" b="1" dirty="0" smtClean="0">
                <a:solidFill>
                  <a:srgbClr val="FFFF00"/>
                </a:solidFill>
              </a:rPr>
              <a:t>… </a:t>
            </a:r>
            <a:endParaRPr lang="en-US" b="1" dirty="0">
              <a:solidFill>
                <a:srgbClr val="FFFF00"/>
              </a:solidFill>
            </a:endParaRPr>
          </a:p>
        </p:txBody>
      </p:sp>
      <p:sp>
        <p:nvSpPr>
          <p:cNvPr id="3" name="Text Placeholder 2"/>
          <p:cNvSpPr>
            <a:spLocks noGrp="1"/>
          </p:cNvSpPr>
          <p:nvPr>
            <p:ph type="body" idx="1"/>
          </p:nvPr>
        </p:nvSpPr>
        <p:spPr>
          <a:xfrm>
            <a:off x="839788" y="2384548"/>
            <a:ext cx="5157787" cy="513397"/>
          </a:xfrm>
          <a:solidFill>
            <a:schemeClr val="tx1">
              <a:lumMod val="85000"/>
              <a:lumOff val="15000"/>
            </a:schemeClr>
          </a:solidFill>
        </p:spPr>
        <p:txBody>
          <a:bodyPr/>
          <a:lstStyle/>
          <a:p>
            <a:pPr algn="ctr"/>
            <a:r>
              <a:rPr lang="en-US" dirty="0" smtClean="0">
                <a:solidFill>
                  <a:srgbClr val="FFFF00"/>
                </a:solidFill>
              </a:rPr>
              <a:t>4. Speaker  </a:t>
            </a:r>
            <a:endParaRPr lang="en-US" dirty="0">
              <a:solidFill>
                <a:srgbClr val="FFFF00"/>
              </a:solidFill>
            </a:endParaRPr>
          </a:p>
        </p:txBody>
      </p:sp>
      <p:sp>
        <p:nvSpPr>
          <p:cNvPr id="6" name="Content Placeholder 5"/>
          <p:cNvSpPr>
            <a:spLocks noGrp="1"/>
          </p:cNvSpPr>
          <p:nvPr>
            <p:ph sz="quarter" idx="4"/>
          </p:nvPr>
        </p:nvSpPr>
        <p:spPr>
          <a:xfrm>
            <a:off x="5997575" y="2384548"/>
            <a:ext cx="5357813" cy="4016252"/>
          </a:xfrm>
          <a:solidFill>
            <a:schemeClr val="tx1"/>
          </a:solidFill>
        </p:spPr>
        <p:txBody>
          <a:bodyPr>
            <a:normAutofit/>
          </a:bodyPr>
          <a:lstStyle/>
          <a:p>
            <a:pPr marL="0" indent="0">
              <a:buNone/>
            </a:pPr>
            <a:r>
              <a:rPr lang="en-US" dirty="0">
                <a:solidFill>
                  <a:schemeClr val="bg1"/>
                </a:solidFill>
              </a:rPr>
              <a:t>Speakers regardless of their design, the purpose of speakers is to produce audio output that can be heard by the listener.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8" y="2866612"/>
            <a:ext cx="5157787" cy="4004870"/>
          </a:xfrm>
          <a:prstGeom prst="rect">
            <a:avLst/>
          </a:prstGeom>
        </p:spPr>
      </p:pic>
    </p:spTree>
    <p:extLst>
      <p:ext uri="{BB962C8B-B14F-4D97-AF65-F5344CB8AC3E}">
        <p14:creationId xmlns:p14="http://schemas.microsoft.com/office/powerpoint/2010/main" val="3745993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58985"/>
            <a:ext cx="10515600" cy="1325563"/>
          </a:xfrm>
          <a:solidFill>
            <a:schemeClr val="tx1"/>
          </a:solidFill>
        </p:spPr>
        <p:txBody>
          <a:bodyPr/>
          <a:lstStyle/>
          <a:p>
            <a:pPr algn="ctr"/>
            <a:r>
              <a:rPr lang="en-US" b="1" dirty="0" smtClean="0">
                <a:solidFill>
                  <a:srgbClr val="FFFF00"/>
                </a:solidFill>
              </a:rPr>
              <a:t>STORAGE DEVICES </a:t>
            </a:r>
            <a:endParaRPr lang="en-US" b="1" dirty="0">
              <a:solidFill>
                <a:srgbClr val="FFFF00"/>
              </a:solidFill>
            </a:endParaRPr>
          </a:p>
        </p:txBody>
      </p:sp>
      <p:sp>
        <p:nvSpPr>
          <p:cNvPr id="3" name="Text Placeholder 2"/>
          <p:cNvSpPr>
            <a:spLocks noGrp="1"/>
          </p:cNvSpPr>
          <p:nvPr>
            <p:ph type="body" idx="1"/>
          </p:nvPr>
        </p:nvSpPr>
        <p:spPr>
          <a:xfrm>
            <a:off x="839788" y="2384548"/>
            <a:ext cx="5157787" cy="513397"/>
          </a:xfrm>
          <a:solidFill>
            <a:schemeClr val="tx1">
              <a:lumMod val="85000"/>
              <a:lumOff val="15000"/>
            </a:schemeClr>
          </a:solidFill>
        </p:spPr>
        <p:txBody>
          <a:bodyPr/>
          <a:lstStyle/>
          <a:p>
            <a:pPr algn="ctr"/>
            <a:r>
              <a:rPr lang="en-US" dirty="0" smtClean="0">
                <a:solidFill>
                  <a:srgbClr val="FFFF00"/>
                </a:solidFill>
              </a:rPr>
              <a:t>1. Floppy disk drive </a:t>
            </a:r>
            <a:endParaRPr lang="en-US" dirty="0">
              <a:solidFill>
                <a:srgbClr val="FFFF00"/>
              </a:solidFill>
            </a:endParaRPr>
          </a:p>
        </p:txBody>
      </p:sp>
      <p:sp>
        <p:nvSpPr>
          <p:cNvPr id="6" name="Content Placeholder 5"/>
          <p:cNvSpPr>
            <a:spLocks noGrp="1"/>
          </p:cNvSpPr>
          <p:nvPr>
            <p:ph sz="quarter" idx="4"/>
          </p:nvPr>
        </p:nvSpPr>
        <p:spPr>
          <a:xfrm>
            <a:off x="5997575" y="2384548"/>
            <a:ext cx="5357813" cy="4016252"/>
          </a:xfrm>
          <a:solidFill>
            <a:schemeClr val="tx1"/>
          </a:solidFill>
        </p:spPr>
        <p:txBody>
          <a:bodyPr>
            <a:normAutofit/>
          </a:bodyPr>
          <a:lstStyle/>
          <a:p>
            <a:pPr marL="0" indent="0">
              <a:buNone/>
            </a:pPr>
            <a:r>
              <a:rPr lang="en-US" dirty="0">
                <a:solidFill>
                  <a:schemeClr val="bg1"/>
                </a:solidFill>
              </a:rPr>
              <a:t>A floppy disk drive (FDD), or floppy drive, is a hardware device that reads data storage information. It was invented in 1967 by a team at IBM and was one of the first types of hardware storage that could read/write a portable device. FDDs are used for reading and writing on removable floppy discs.</a:t>
            </a:r>
            <a:endParaRPr lang="en-US"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7" y="2913760"/>
            <a:ext cx="5157787" cy="3536768"/>
          </a:xfrm>
          <a:prstGeom prst="rect">
            <a:avLst/>
          </a:prstGeom>
        </p:spPr>
      </p:pic>
    </p:spTree>
    <p:extLst>
      <p:ext uri="{BB962C8B-B14F-4D97-AF65-F5344CB8AC3E}">
        <p14:creationId xmlns:p14="http://schemas.microsoft.com/office/powerpoint/2010/main" val="3824764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58985"/>
            <a:ext cx="10515600" cy="1325563"/>
          </a:xfrm>
          <a:solidFill>
            <a:schemeClr val="tx1"/>
          </a:solidFill>
        </p:spPr>
        <p:txBody>
          <a:bodyPr/>
          <a:lstStyle/>
          <a:p>
            <a:r>
              <a:rPr lang="en-US" b="1" dirty="0" err="1" smtClean="0">
                <a:solidFill>
                  <a:srgbClr val="FFFF00"/>
                </a:solidFill>
              </a:rPr>
              <a:t>Cont</a:t>
            </a:r>
            <a:r>
              <a:rPr lang="en-US" b="1" dirty="0" smtClean="0">
                <a:solidFill>
                  <a:srgbClr val="FFFF00"/>
                </a:solidFill>
              </a:rPr>
              <a:t>…</a:t>
            </a:r>
            <a:endParaRPr lang="en-US" b="1" dirty="0">
              <a:solidFill>
                <a:srgbClr val="FFFF00"/>
              </a:solidFill>
            </a:endParaRPr>
          </a:p>
        </p:txBody>
      </p:sp>
      <p:sp>
        <p:nvSpPr>
          <p:cNvPr id="3" name="Text Placeholder 2"/>
          <p:cNvSpPr>
            <a:spLocks noGrp="1"/>
          </p:cNvSpPr>
          <p:nvPr>
            <p:ph type="body" idx="1"/>
          </p:nvPr>
        </p:nvSpPr>
        <p:spPr>
          <a:xfrm>
            <a:off x="839788" y="2384548"/>
            <a:ext cx="5157787" cy="513397"/>
          </a:xfrm>
          <a:solidFill>
            <a:schemeClr val="tx1">
              <a:lumMod val="85000"/>
              <a:lumOff val="15000"/>
            </a:schemeClr>
          </a:solidFill>
        </p:spPr>
        <p:txBody>
          <a:bodyPr/>
          <a:lstStyle/>
          <a:p>
            <a:pPr algn="ctr"/>
            <a:r>
              <a:rPr lang="en-US" dirty="0">
                <a:solidFill>
                  <a:srgbClr val="FFFF00"/>
                </a:solidFill>
              </a:rPr>
              <a:t>2</a:t>
            </a:r>
            <a:r>
              <a:rPr lang="en-US" dirty="0" smtClean="0">
                <a:solidFill>
                  <a:srgbClr val="FFFF00"/>
                </a:solidFill>
              </a:rPr>
              <a:t>. USB Flash Drive </a:t>
            </a:r>
            <a:endParaRPr lang="en-US" dirty="0">
              <a:solidFill>
                <a:srgbClr val="FFFF00"/>
              </a:solidFill>
            </a:endParaRPr>
          </a:p>
        </p:txBody>
      </p:sp>
      <p:sp>
        <p:nvSpPr>
          <p:cNvPr id="6" name="Content Placeholder 5"/>
          <p:cNvSpPr>
            <a:spLocks noGrp="1"/>
          </p:cNvSpPr>
          <p:nvPr>
            <p:ph sz="quarter" idx="4"/>
          </p:nvPr>
        </p:nvSpPr>
        <p:spPr>
          <a:xfrm>
            <a:off x="5997575" y="2384548"/>
            <a:ext cx="5357813" cy="4016252"/>
          </a:xfrm>
          <a:solidFill>
            <a:schemeClr val="tx1"/>
          </a:solidFill>
        </p:spPr>
        <p:txBody>
          <a:bodyPr>
            <a:normAutofit/>
          </a:bodyPr>
          <a:lstStyle/>
          <a:p>
            <a:pPr marL="0" indent="0">
              <a:buNone/>
            </a:pPr>
            <a:r>
              <a:rPr lang="en-US" dirty="0">
                <a:solidFill>
                  <a:schemeClr val="bg1"/>
                </a:solidFill>
              </a:rPr>
              <a:t>A USB flash drive is a data storage device that includes flash memory with an integrated USB interface.</a:t>
            </a:r>
            <a:endParaRPr lang="en-US" dirty="0">
              <a:solidFill>
                <a:srgbClr val="FFFF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788" y="2897945"/>
            <a:ext cx="5157788" cy="3251876"/>
          </a:xfrm>
          <a:prstGeom prst="rect">
            <a:avLst/>
          </a:prstGeom>
        </p:spPr>
      </p:pic>
    </p:spTree>
    <p:extLst>
      <p:ext uri="{BB962C8B-B14F-4D97-AF65-F5344CB8AC3E}">
        <p14:creationId xmlns:p14="http://schemas.microsoft.com/office/powerpoint/2010/main" val="3003738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62415"/>
            <a:ext cx="12192000" cy="1325563"/>
          </a:xfrm>
          <a:solidFill>
            <a:schemeClr val="tx1"/>
          </a:solidFill>
        </p:spPr>
        <p:txBody>
          <a:bodyPr/>
          <a:lstStyle/>
          <a:p>
            <a:pPr algn="ctr"/>
            <a:r>
              <a:rPr lang="en-US" b="1" dirty="0" smtClean="0">
                <a:solidFill>
                  <a:srgbClr val="FFFF00"/>
                </a:solidFill>
                <a:latin typeface="Times New Roman" panose="02020603050405020304" pitchFamily="18" charset="0"/>
                <a:cs typeface="Times New Roman" panose="02020603050405020304" pitchFamily="18" charset="0"/>
              </a:rPr>
              <a:t>Lesson 1</a:t>
            </a:r>
            <a:r>
              <a:rPr lang="en-US" b="1" dirty="0">
                <a:solidFill>
                  <a:srgbClr val="FFFF00"/>
                </a:solidFill>
                <a:latin typeface="Times New Roman" panose="02020603050405020304" pitchFamily="18" charset="0"/>
                <a:cs typeface="Times New Roman" panose="02020603050405020304" pitchFamily="18" charset="0"/>
              </a:rPr>
              <a:t>:</a:t>
            </a:r>
            <a:r>
              <a:rPr lang="en-US" b="1" dirty="0" smtClean="0">
                <a:solidFill>
                  <a:srgbClr val="FFFF00"/>
                </a:solidFill>
                <a:latin typeface="Times New Roman" panose="02020603050405020304" pitchFamily="18" charset="0"/>
                <a:cs typeface="Times New Roman" panose="02020603050405020304" pitchFamily="18" charset="0"/>
              </a:rPr>
              <a:t> Computer Peripherals</a:t>
            </a:r>
            <a:endParaRPr lang="en-US"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156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58985"/>
            <a:ext cx="10515600" cy="1325563"/>
          </a:xfrm>
          <a:solidFill>
            <a:schemeClr val="tx1"/>
          </a:solidFill>
        </p:spPr>
        <p:txBody>
          <a:bodyPr/>
          <a:lstStyle/>
          <a:p>
            <a:r>
              <a:rPr lang="en-US" b="1" dirty="0" err="1" smtClean="0">
                <a:solidFill>
                  <a:srgbClr val="FFFF00"/>
                </a:solidFill>
              </a:rPr>
              <a:t>Cont</a:t>
            </a:r>
            <a:r>
              <a:rPr lang="en-US" b="1" dirty="0" smtClean="0">
                <a:solidFill>
                  <a:srgbClr val="FFFF00"/>
                </a:solidFill>
              </a:rPr>
              <a:t>…</a:t>
            </a:r>
            <a:endParaRPr lang="en-US" b="1" dirty="0">
              <a:solidFill>
                <a:srgbClr val="FFFF00"/>
              </a:solidFill>
            </a:endParaRPr>
          </a:p>
        </p:txBody>
      </p:sp>
      <p:sp>
        <p:nvSpPr>
          <p:cNvPr id="3" name="Text Placeholder 2"/>
          <p:cNvSpPr>
            <a:spLocks noGrp="1"/>
          </p:cNvSpPr>
          <p:nvPr>
            <p:ph type="body" idx="1"/>
          </p:nvPr>
        </p:nvSpPr>
        <p:spPr>
          <a:xfrm>
            <a:off x="839788" y="2384548"/>
            <a:ext cx="5157787" cy="513397"/>
          </a:xfrm>
          <a:solidFill>
            <a:schemeClr val="tx1">
              <a:lumMod val="85000"/>
              <a:lumOff val="15000"/>
            </a:schemeClr>
          </a:solidFill>
        </p:spPr>
        <p:txBody>
          <a:bodyPr/>
          <a:lstStyle/>
          <a:p>
            <a:pPr algn="ctr"/>
            <a:r>
              <a:rPr lang="en-US" dirty="0" smtClean="0">
                <a:solidFill>
                  <a:srgbClr val="FFFF00"/>
                </a:solidFill>
              </a:rPr>
              <a:t>3. Disk Drive </a:t>
            </a:r>
            <a:endParaRPr lang="en-US" dirty="0">
              <a:solidFill>
                <a:srgbClr val="FFFF00"/>
              </a:solidFill>
            </a:endParaRPr>
          </a:p>
        </p:txBody>
      </p:sp>
      <p:sp>
        <p:nvSpPr>
          <p:cNvPr id="6" name="Content Placeholder 5"/>
          <p:cNvSpPr>
            <a:spLocks noGrp="1"/>
          </p:cNvSpPr>
          <p:nvPr>
            <p:ph sz="quarter" idx="4"/>
          </p:nvPr>
        </p:nvSpPr>
        <p:spPr>
          <a:xfrm>
            <a:off x="5997575" y="2384547"/>
            <a:ext cx="5357813" cy="4207321"/>
          </a:xfrm>
          <a:solidFill>
            <a:schemeClr val="tx1"/>
          </a:solidFill>
        </p:spPr>
        <p:txBody>
          <a:bodyPr>
            <a:normAutofit lnSpcReduction="10000"/>
          </a:bodyPr>
          <a:lstStyle/>
          <a:p>
            <a:pPr marL="0" indent="0">
              <a:buNone/>
            </a:pPr>
            <a:r>
              <a:rPr lang="en-US" dirty="0">
                <a:solidFill>
                  <a:schemeClr val="bg1"/>
                </a:solidFill>
              </a:rPr>
              <a:t>A disk drive is a randomly addressable and rewritable storage device. ... The operating system, software titles, and most other files are stored in the hard disk drive. The hard drive is sometimes referred to as the "C drive" due to the fact that Microsoft Windows, by default, designates the "C" drive letter to the primary partition on the primary hard drive in a computer.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8" y="2897945"/>
            <a:ext cx="5157787" cy="3299836"/>
          </a:xfrm>
          <a:prstGeom prst="rect">
            <a:avLst/>
          </a:prstGeom>
        </p:spPr>
      </p:pic>
    </p:spTree>
    <p:extLst>
      <p:ext uri="{BB962C8B-B14F-4D97-AF65-F5344CB8AC3E}">
        <p14:creationId xmlns:p14="http://schemas.microsoft.com/office/powerpoint/2010/main" val="1724112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58985"/>
            <a:ext cx="10515600" cy="1325563"/>
          </a:xfrm>
          <a:solidFill>
            <a:schemeClr val="tx1"/>
          </a:solidFill>
        </p:spPr>
        <p:txBody>
          <a:bodyPr/>
          <a:lstStyle/>
          <a:p>
            <a:r>
              <a:rPr lang="en-US" b="1" dirty="0" err="1" smtClean="0">
                <a:solidFill>
                  <a:srgbClr val="FFFF00"/>
                </a:solidFill>
              </a:rPr>
              <a:t>Cont</a:t>
            </a:r>
            <a:r>
              <a:rPr lang="en-US" b="1" dirty="0" smtClean="0">
                <a:solidFill>
                  <a:srgbClr val="FFFF00"/>
                </a:solidFill>
              </a:rPr>
              <a:t>…</a:t>
            </a:r>
            <a:endParaRPr lang="en-US" b="1" dirty="0">
              <a:solidFill>
                <a:srgbClr val="FFFF00"/>
              </a:solidFill>
            </a:endParaRPr>
          </a:p>
        </p:txBody>
      </p:sp>
      <p:sp>
        <p:nvSpPr>
          <p:cNvPr id="3" name="Text Placeholder 2"/>
          <p:cNvSpPr>
            <a:spLocks noGrp="1"/>
          </p:cNvSpPr>
          <p:nvPr>
            <p:ph type="body" idx="1"/>
          </p:nvPr>
        </p:nvSpPr>
        <p:spPr>
          <a:xfrm>
            <a:off x="839788" y="2384548"/>
            <a:ext cx="5157787" cy="513397"/>
          </a:xfrm>
          <a:solidFill>
            <a:schemeClr val="tx1">
              <a:lumMod val="85000"/>
              <a:lumOff val="15000"/>
            </a:schemeClr>
          </a:solidFill>
        </p:spPr>
        <p:txBody>
          <a:bodyPr/>
          <a:lstStyle/>
          <a:p>
            <a:pPr algn="ctr"/>
            <a:r>
              <a:rPr lang="en-US" dirty="0">
                <a:solidFill>
                  <a:srgbClr val="FFFF00"/>
                </a:solidFill>
              </a:rPr>
              <a:t>4</a:t>
            </a:r>
            <a:r>
              <a:rPr lang="en-US" dirty="0" smtClean="0">
                <a:solidFill>
                  <a:srgbClr val="FFFF00"/>
                </a:solidFill>
              </a:rPr>
              <a:t>. External Hard Drive </a:t>
            </a:r>
            <a:endParaRPr lang="en-US" dirty="0">
              <a:solidFill>
                <a:srgbClr val="FFFF00"/>
              </a:solidFill>
            </a:endParaRPr>
          </a:p>
        </p:txBody>
      </p:sp>
      <p:sp>
        <p:nvSpPr>
          <p:cNvPr id="6" name="Content Placeholder 5"/>
          <p:cNvSpPr>
            <a:spLocks noGrp="1"/>
          </p:cNvSpPr>
          <p:nvPr>
            <p:ph sz="quarter" idx="4"/>
          </p:nvPr>
        </p:nvSpPr>
        <p:spPr>
          <a:xfrm>
            <a:off x="5997575" y="2384547"/>
            <a:ext cx="5357813" cy="4207321"/>
          </a:xfrm>
          <a:solidFill>
            <a:schemeClr val="tx1"/>
          </a:solidFill>
        </p:spPr>
        <p:txBody>
          <a:bodyPr>
            <a:normAutofit/>
          </a:bodyPr>
          <a:lstStyle/>
          <a:p>
            <a:pPr marL="0" indent="0">
              <a:buNone/>
            </a:pPr>
            <a:r>
              <a:rPr lang="en-US" dirty="0">
                <a:solidFill>
                  <a:schemeClr val="bg1"/>
                </a:solidFill>
              </a:rPr>
              <a:t>An external hard drive is a portable storage device that can be attached to a computer through a USB or FireWire connection, or wirelessly. External hard drives typically have high storage capacities and are often used to back up computers or serve as a network drive.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788" y="2936808"/>
            <a:ext cx="5157787" cy="2707838"/>
          </a:xfrm>
          <a:prstGeom prst="rect">
            <a:avLst/>
          </a:prstGeom>
        </p:spPr>
      </p:pic>
    </p:spTree>
    <p:extLst>
      <p:ext uri="{BB962C8B-B14F-4D97-AF65-F5344CB8AC3E}">
        <p14:creationId xmlns:p14="http://schemas.microsoft.com/office/powerpoint/2010/main" val="5634778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58985"/>
            <a:ext cx="10515600" cy="1325563"/>
          </a:xfrm>
          <a:solidFill>
            <a:schemeClr val="tx1"/>
          </a:solidFill>
        </p:spPr>
        <p:txBody>
          <a:bodyPr/>
          <a:lstStyle/>
          <a:p>
            <a:r>
              <a:rPr lang="en-US" b="1" dirty="0" err="1" smtClean="0">
                <a:solidFill>
                  <a:srgbClr val="FFFF00"/>
                </a:solidFill>
              </a:rPr>
              <a:t>Cont</a:t>
            </a:r>
            <a:r>
              <a:rPr lang="en-US" b="1" dirty="0" smtClean="0">
                <a:solidFill>
                  <a:srgbClr val="FFFF00"/>
                </a:solidFill>
              </a:rPr>
              <a:t>…</a:t>
            </a:r>
            <a:endParaRPr lang="en-US" b="1" dirty="0">
              <a:solidFill>
                <a:srgbClr val="FFFF00"/>
              </a:solidFill>
            </a:endParaRPr>
          </a:p>
        </p:txBody>
      </p:sp>
      <p:sp>
        <p:nvSpPr>
          <p:cNvPr id="3" name="Text Placeholder 2"/>
          <p:cNvSpPr>
            <a:spLocks noGrp="1"/>
          </p:cNvSpPr>
          <p:nvPr>
            <p:ph type="body" idx="1"/>
          </p:nvPr>
        </p:nvSpPr>
        <p:spPr>
          <a:xfrm>
            <a:off x="839788" y="2384548"/>
            <a:ext cx="5157787" cy="513397"/>
          </a:xfrm>
          <a:solidFill>
            <a:schemeClr val="tx1">
              <a:lumMod val="85000"/>
              <a:lumOff val="15000"/>
            </a:schemeClr>
          </a:solidFill>
        </p:spPr>
        <p:txBody>
          <a:bodyPr/>
          <a:lstStyle/>
          <a:p>
            <a:pPr algn="ctr"/>
            <a:r>
              <a:rPr lang="en-US" dirty="0" smtClean="0">
                <a:solidFill>
                  <a:srgbClr val="FFFF00"/>
                </a:solidFill>
              </a:rPr>
              <a:t>5. CD/DVD Drive </a:t>
            </a:r>
            <a:endParaRPr lang="en-US" dirty="0">
              <a:solidFill>
                <a:srgbClr val="FFFF00"/>
              </a:solidFill>
            </a:endParaRPr>
          </a:p>
        </p:txBody>
      </p:sp>
      <p:sp>
        <p:nvSpPr>
          <p:cNvPr id="6" name="Content Placeholder 5"/>
          <p:cNvSpPr>
            <a:spLocks noGrp="1"/>
          </p:cNvSpPr>
          <p:nvPr>
            <p:ph sz="quarter" idx="4"/>
          </p:nvPr>
        </p:nvSpPr>
        <p:spPr>
          <a:xfrm>
            <a:off x="5997575" y="2384547"/>
            <a:ext cx="5357813" cy="4207321"/>
          </a:xfrm>
          <a:solidFill>
            <a:schemeClr val="tx1"/>
          </a:solidFill>
        </p:spPr>
        <p:txBody>
          <a:bodyPr>
            <a:normAutofit/>
          </a:bodyPr>
          <a:lstStyle/>
          <a:p>
            <a:pPr marL="0" indent="0">
              <a:buNone/>
            </a:pPr>
            <a:r>
              <a:rPr lang="en-US" dirty="0">
                <a:solidFill>
                  <a:schemeClr val="bg1"/>
                </a:solidFill>
              </a:rPr>
              <a:t>An optical disc drive that reads and writes all common CD and DVD formats. All modern optical drives that come with personal computers are CD/DVD drives. See DVD writer, CD-ROM drives and DVD drives.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8" y="2897945"/>
            <a:ext cx="5157787" cy="3043821"/>
          </a:xfrm>
          <a:prstGeom prst="rect">
            <a:avLst/>
          </a:prstGeom>
        </p:spPr>
      </p:pic>
    </p:spTree>
    <p:extLst>
      <p:ext uri="{BB962C8B-B14F-4D97-AF65-F5344CB8AC3E}">
        <p14:creationId xmlns:p14="http://schemas.microsoft.com/office/powerpoint/2010/main" val="1150361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087"/>
            <a:ext cx="10515600" cy="6516915"/>
          </a:xfrm>
          <a:solidFill>
            <a:schemeClr val="tx1"/>
          </a:solidFill>
        </p:spPr>
        <p:txBody>
          <a:bodyPr>
            <a:normAutofit/>
          </a:bodyPr>
          <a:lstStyle/>
          <a:p>
            <a:pPr algn="ctr"/>
            <a:r>
              <a:rPr lang="en-US" sz="8000" dirty="0" smtClean="0">
                <a:solidFill>
                  <a:srgbClr val="FFFF00"/>
                </a:solidFill>
                <a:latin typeface="Bauhaus 93" pitchFamily="82" charset="0"/>
              </a:rPr>
              <a:t>END </a:t>
            </a:r>
            <a:endParaRPr lang="en-US" sz="8000" dirty="0">
              <a:solidFill>
                <a:srgbClr val="FFFF00"/>
              </a:solidFill>
              <a:latin typeface="Bauhaus 93" pitchFamily="82" charset="0"/>
            </a:endParaRPr>
          </a:p>
        </p:txBody>
      </p:sp>
    </p:spTree>
    <p:extLst>
      <p:ext uri="{BB962C8B-B14F-4D97-AF65-F5344CB8AC3E}">
        <p14:creationId xmlns:p14="http://schemas.microsoft.com/office/powerpoint/2010/main" val="479402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45086"/>
            <a:ext cx="10515600" cy="1325563"/>
          </a:xfrm>
          <a:solidFill>
            <a:schemeClr val="tx1"/>
          </a:solidFill>
        </p:spPr>
        <p:txBody>
          <a:bodyPr/>
          <a:lstStyle/>
          <a:p>
            <a:pPr algn="ctr"/>
            <a:r>
              <a:rPr lang="en-US" b="1" smtClean="0">
                <a:solidFill>
                  <a:srgbClr val="FFFF00"/>
                </a:solidFill>
                <a:latin typeface="Times New Roman" panose="02020603050405020304" pitchFamily="18" charset="0"/>
                <a:cs typeface="Times New Roman" panose="02020603050405020304" pitchFamily="18" charset="0"/>
              </a:rPr>
              <a:t>DEFINITION</a:t>
            </a:r>
            <a:r>
              <a:rPr lang="en-US" b="1" smtClean="0">
                <a:solidFill>
                  <a:schemeClr val="bg1"/>
                </a:solidFill>
                <a:latin typeface="Times New Roman" panose="02020603050405020304" pitchFamily="18" charset="0"/>
                <a:cs typeface="Times New Roman" panose="02020603050405020304" pitchFamily="18" charset="0"/>
              </a:rPr>
              <a:t> </a:t>
            </a:r>
            <a:endParaRPr lang="en-US" dirty="0"/>
          </a:p>
        </p:txBody>
      </p:sp>
      <p:sp>
        <p:nvSpPr>
          <p:cNvPr id="6" name="Content Placeholder 5"/>
          <p:cNvSpPr>
            <a:spLocks noGrp="1"/>
          </p:cNvSpPr>
          <p:nvPr>
            <p:ph sz="quarter" idx="4"/>
          </p:nvPr>
        </p:nvSpPr>
        <p:spPr>
          <a:xfrm>
            <a:off x="5997575" y="2070649"/>
            <a:ext cx="5357813" cy="4630402"/>
          </a:xfrm>
          <a:solidFill>
            <a:schemeClr val="tx1"/>
          </a:solidFill>
        </p:spPr>
        <p:txBody>
          <a:bodyPr>
            <a:normAutofit lnSpcReduction="10000"/>
          </a:bodyPr>
          <a:lstStyle/>
          <a:p>
            <a:pPr marL="0" indent="0">
              <a:buNone/>
            </a:pPr>
            <a:r>
              <a:rPr lang="en-US" dirty="0" smtClean="0">
                <a:solidFill>
                  <a:schemeClr val="bg1"/>
                </a:solidFill>
              </a:rPr>
              <a:t>Peripherals are devices </a:t>
            </a:r>
            <a:r>
              <a:rPr lang="en-US" dirty="0">
                <a:solidFill>
                  <a:schemeClr val="bg1"/>
                </a:solidFill>
              </a:rPr>
              <a:t>that </a:t>
            </a:r>
            <a:r>
              <a:rPr lang="en-US" dirty="0" smtClean="0">
                <a:solidFill>
                  <a:schemeClr val="bg1"/>
                </a:solidFill>
              </a:rPr>
              <a:t>are connected </a:t>
            </a:r>
            <a:r>
              <a:rPr lang="en-US" dirty="0">
                <a:solidFill>
                  <a:schemeClr val="bg1"/>
                </a:solidFill>
              </a:rPr>
              <a:t>to a computer but </a:t>
            </a:r>
            <a:r>
              <a:rPr lang="en-US" dirty="0" smtClean="0">
                <a:solidFill>
                  <a:schemeClr val="bg1"/>
                </a:solidFill>
              </a:rPr>
              <a:t>are </a:t>
            </a:r>
            <a:r>
              <a:rPr lang="en-US" dirty="0">
                <a:solidFill>
                  <a:schemeClr val="bg1"/>
                </a:solidFill>
              </a:rPr>
              <a:t>not part  of the computer architecture. </a:t>
            </a:r>
            <a:r>
              <a:rPr lang="en-US" dirty="0" smtClean="0">
                <a:solidFill>
                  <a:schemeClr val="bg1"/>
                </a:solidFill>
              </a:rPr>
              <a:t>These are:</a:t>
            </a:r>
          </a:p>
          <a:p>
            <a:pPr marL="514350" indent="-514350">
              <a:buFont typeface="+mj-lt"/>
              <a:buAutoNum type="arabicPeriod"/>
            </a:pPr>
            <a:r>
              <a:rPr lang="en-US" dirty="0" smtClean="0">
                <a:solidFill>
                  <a:srgbClr val="FFFF00"/>
                </a:solidFill>
              </a:rPr>
              <a:t>Input devices : </a:t>
            </a:r>
            <a:r>
              <a:rPr lang="en-US" dirty="0" smtClean="0">
                <a:solidFill>
                  <a:schemeClr val="bg1"/>
                </a:solidFill>
              </a:rPr>
              <a:t>interact with, or send data to the computer</a:t>
            </a:r>
            <a:endParaRPr lang="en-US" dirty="0" smtClean="0">
              <a:solidFill>
                <a:srgbClr val="FFFF00"/>
              </a:solidFill>
            </a:endParaRPr>
          </a:p>
          <a:p>
            <a:pPr marL="514350" indent="-514350">
              <a:buFont typeface="+mj-lt"/>
              <a:buAutoNum type="arabicPeriod"/>
            </a:pPr>
            <a:r>
              <a:rPr lang="en-US" dirty="0" smtClean="0">
                <a:solidFill>
                  <a:srgbClr val="FFFF00"/>
                </a:solidFill>
              </a:rPr>
              <a:t>Output devices :</a:t>
            </a:r>
            <a:r>
              <a:rPr lang="en-US" dirty="0" smtClean="0">
                <a:solidFill>
                  <a:schemeClr val="bg1"/>
                </a:solidFill>
              </a:rPr>
              <a:t>Provides output to the users from the computer</a:t>
            </a:r>
            <a:endParaRPr lang="en-US" dirty="0" smtClean="0">
              <a:solidFill>
                <a:srgbClr val="FFFF00"/>
              </a:solidFill>
            </a:endParaRPr>
          </a:p>
          <a:p>
            <a:pPr marL="514350" indent="-514350">
              <a:buFont typeface="+mj-lt"/>
              <a:buAutoNum type="arabicPeriod"/>
            </a:pPr>
            <a:r>
              <a:rPr lang="en-US" dirty="0" smtClean="0">
                <a:solidFill>
                  <a:srgbClr val="FFFF00"/>
                </a:solidFill>
              </a:rPr>
              <a:t>Storage devices : </a:t>
            </a:r>
            <a:r>
              <a:rPr lang="en-US" dirty="0" smtClean="0">
                <a:solidFill>
                  <a:schemeClr val="bg1"/>
                </a:solidFill>
              </a:rPr>
              <a:t>Store data processed by the computer</a:t>
            </a:r>
            <a:endParaRPr lang="en-US" dirty="0">
              <a:solidFill>
                <a:srgbClr val="FFFF00"/>
              </a:solidFill>
            </a:endParaRPr>
          </a:p>
        </p:txBody>
      </p:sp>
      <p:pic>
        <p:nvPicPr>
          <p:cNvPr id="7"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67084" y="2092722"/>
            <a:ext cx="5157787" cy="3424735"/>
          </a:xfrm>
        </p:spPr>
      </p:pic>
    </p:spTree>
    <p:extLst>
      <p:ext uri="{BB962C8B-B14F-4D97-AF65-F5344CB8AC3E}">
        <p14:creationId xmlns:p14="http://schemas.microsoft.com/office/powerpoint/2010/main" val="3434509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58985"/>
            <a:ext cx="10515600" cy="1325563"/>
          </a:xfrm>
          <a:solidFill>
            <a:schemeClr val="tx1"/>
          </a:solidFill>
        </p:spPr>
        <p:txBody>
          <a:bodyPr/>
          <a:lstStyle/>
          <a:p>
            <a:pPr algn="ctr"/>
            <a:r>
              <a:rPr lang="en-US" b="1" dirty="0" smtClean="0">
                <a:solidFill>
                  <a:srgbClr val="FFFF00"/>
                </a:solidFill>
              </a:rPr>
              <a:t>INPUT DEVICES </a:t>
            </a:r>
            <a:endParaRPr lang="en-US" b="1" dirty="0">
              <a:solidFill>
                <a:srgbClr val="FFFF00"/>
              </a:solidFill>
            </a:endParaRPr>
          </a:p>
        </p:txBody>
      </p:sp>
      <p:sp>
        <p:nvSpPr>
          <p:cNvPr id="3" name="Text Placeholder 2"/>
          <p:cNvSpPr>
            <a:spLocks noGrp="1"/>
          </p:cNvSpPr>
          <p:nvPr>
            <p:ph type="body" idx="1"/>
          </p:nvPr>
        </p:nvSpPr>
        <p:spPr>
          <a:xfrm>
            <a:off x="839788" y="2384548"/>
            <a:ext cx="5157787" cy="513397"/>
          </a:xfrm>
          <a:solidFill>
            <a:schemeClr val="tx1">
              <a:lumMod val="85000"/>
              <a:lumOff val="15000"/>
            </a:schemeClr>
          </a:solidFill>
        </p:spPr>
        <p:txBody>
          <a:bodyPr/>
          <a:lstStyle/>
          <a:p>
            <a:pPr algn="ctr"/>
            <a:r>
              <a:rPr lang="en-US" dirty="0" smtClean="0">
                <a:solidFill>
                  <a:srgbClr val="FFFF00"/>
                </a:solidFill>
              </a:rPr>
              <a:t>1. Keyboard </a:t>
            </a:r>
            <a:endParaRPr lang="en-US" dirty="0">
              <a:solidFill>
                <a:srgbClr val="FFFF00"/>
              </a:solidFill>
            </a:endParaRPr>
          </a:p>
        </p:txBody>
      </p:sp>
      <p:sp>
        <p:nvSpPr>
          <p:cNvPr id="6" name="Content Placeholder 5"/>
          <p:cNvSpPr>
            <a:spLocks noGrp="1"/>
          </p:cNvSpPr>
          <p:nvPr>
            <p:ph sz="quarter" idx="4"/>
          </p:nvPr>
        </p:nvSpPr>
        <p:spPr>
          <a:xfrm>
            <a:off x="5997575" y="2384548"/>
            <a:ext cx="5357813" cy="4016252"/>
          </a:xfrm>
          <a:solidFill>
            <a:schemeClr val="tx1"/>
          </a:solidFill>
        </p:spPr>
        <p:txBody>
          <a:bodyPr>
            <a:normAutofit/>
          </a:bodyPr>
          <a:lstStyle/>
          <a:p>
            <a:pPr marL="0" indent="0">
              <a:buNone/>
            </a:pPr>
            <a:r>
              <a:rPr lang="en-US" dirty="0" smtClean="0">
                <a:solidFill>
                  <a:schemeClr val="bg1"/>
                </a:solidFill>
              </a:rPr>
              <a:t>A </a:t>
            </a:r>
            <a:r>
              <a:rPr lang="en-US" dirty="0">
                <a:solidFill>
                  <a:schemeClr val="bg1"/>
                </a:solidFill>
              </a:rPr>
              <a:t>computer keyboard is an input device used to enter characters and functions into the computer system by pressing buttons, or keys. </a:t>
            </a:r>
            <a:endParaRPr lang="en-US" dirty="0">
              <a:solidFill>
                <a:srgbClr val="FFFF00"/>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787" y="2842438"/>
            <a:ext cx="5151209" cy="3558362"/>
          </a:xfrm>
          <a:prstGeom prst="rect">
            <a:avLst/>
          </a:prstGeom>
        </p:spPr>
      </p:pic>
    </p:spTree>
    <p:extLst>
      <p:ext uri="{BB962C8B-B14F-4D97-AF65-F5344CB8AC3E}">
        <p14:creationId xmlns:p14="http://schemas.microsoft.com/office/powerpoint/2010/main" val="1038968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58985"/>
            <a:ext cx="10515600" cy="1325563"/>
          </a:xfrm>
          <a:solidFill>
            <a:schemeClr val="tx1"/>
          </a:solidFill>
        </p:spPr>
        <p:txBody>
          <a:bodyPr/>
          <a:lstStyle/>
          <a:p>
            <a:r>
              <a:rPr lang="en-US" b="1" dirty="0" err="1" smtClean="0">
                <a:solidFill>
                  <a:srgbClr val="FFFF00"/>
                </a:solidFill>
              </a:rPr>
              <a:t>Cont</a:t>
            </a:r>
            <a:r>
              <a:rPr lang="en-US" b="1" dirty="0" smtClean="0">
                <a:solidFill>
                  <a:srgbClr val="FFFF00"/>
                </a:solidFill>
              </a:rPr>
              <a:t>… </a:t>
            </a:r>
            <a:endParaRPr lang="en-US" b="1" dirty="0">
              <a:solidFill>
                <a:srgbClr val="FFFF00"/>
              </a:solidFill>
            </a:endParaRPr>
          </a:p>
        </p:txBody>
      </p:sp>
      <p:sp>
        <p:nvSpPr>
          <p:cNvPr id="3" name="Text Placeholder 2"/>
          <p:cNvSpPr>
            <a:spLocks noGrp="1"/>
          </p:cNvSpPr>
          <p:nvPr>
            <p:ph type="body" idx="1"/>
          </p:nvPr>
        </p:nvSpPr>
        <p:spPr>
          <a:xfrm>
            <a:off x="839788" y="2384548"/>
            <a:ext cx="5157787" cy="513397"/>
          </a:xfrm>
          <a:solidFill>
            <a:schemeClr val="tx1">
              <a:lumMod val="85000"/>
              <a:lumOff val="15000"/>
            </a:schemeClr>
          </a:solidFill>
        </p:spPr>
        <p:txBody>
          <a:bodyPr/>
          <a:lstStyle/>
          <a:p>
            <a:pPr algn="ctr"/>
            <a:r>
              <a:rPr lang="en-US" dirty="0">
                <a:solidFill>
                  <a:srgbClr val="FFFF00"/>
                </a:solidFill>
              </a:rPr>
              <a:t>2</a:t>
            </a:r>
            <a:r>
              <a:rPr lang="en-US" dirty="0" smtClean="0">
                <a:solidFill>
                  <a:srgbClr val="FFFF00"/>
                </a:solidFill>
              </a:rPr>
              <a:t>. Mouse </a:t>
            </a:r>
            <a:endParaRPr lang="en-US" dirty="0">
              <a:solidFill>
                <a:srgbClr val="FFFF00"/>
              </a:solidFill>
            </a:endParaRPr>
          </a:p>
        </p:txBody>
      </p:sp>
      <p:sp>
        <p:nvSpPr>
          <p:cNvPr id="6" name="Content Placeholder 5"/>
          <p:cNvSpPr>
            <a:spLocks noGrp="1"/>
          </p:cNvSpPr>
          <p:nvPr>
            <p:ph sz="quarter" idx="4"/>
          </p:nvPr>
        </p:nvSpPr>
        <p:spPr>
          <a:xfrm>
            <a:off x="5997575" y="2384548"/>
            <a:ext cx="5357813" cy="4016252"/>
          </a:xfrm>
          <a:solidFill>
            <a:schemeClr val="tx1"/>
          </a:solidFill>
        </p:spPr>
        <p:txBody>
          <a:bodyPr>
            <a:normAutofit/>
          </a:bodyPr>
          <a:lstStyle/>
          <a:p>
            <a:pPr marL="0" indent="0">
              <a:buNone/>
            </a:pPr>
            <a:r>
              <a:rPr lang="en-US" dirty="0">
                <a:solidFill>
                  <a:schemeClr val="bg1"/>
                </a:solidFill>
              </a:rPr>
              <a:t>A mouse is a device that controls the movement of the cursor or pointer on a display screen.</a:t>
            </a:r>
            <a:endParaRPr lang="en-US" dirty="0">
              <a:solidFill>
                <a:srgbClr val="FFFF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7" y="2897945"/>
            <a:ext cx="5155711" cy="3325434"/>
          </a:xfrm>
          <a:prstGeom prst="rect">
            <a:avLst/>
          </a:prstGeom>
        </p:spPr>
      </p:pic>
    </p:spTree>
    <p:extLst>
      <p:ext uri="{BB962C8B-B14F-4D97-AF65-F5344CB8AC3E}">
        <p14:creationId xmlns:p14="http://schemas.microsoft.com/office/powerpoint/2010/main" val="2962172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58985"/>
            <a:ext cx="10515600" cy="1325563"/>
          </a:xfrm>
          <a:solidFill>
            <a:schemeClr val="tx1"/>
          </a:solidFill>
        </p:spPr>
        <p:txBody>
          <a:bodyPr/>
          <a:lstStyle/>
          <a:p>
            <a:r>
              <a:rPr lang="en-US" b="1" dirty="0" err="1" smtClean="0">
                <a:solidFill>
                  <a:srgbClr val="FFFF00"/>
                </a:solidFill>
              </a:rPr>
              <a:t>Cont</a:t>
            </a:r>
            <a:r>
              <a:rPr lang="en-US" b="1" dirty="0" smtClean="0">
                <a:solidFill>
                  <a:srgbClr val="FFFF00"/>
                </a:solidFill>
              </a:rPr>
              <a:t>… </a:t>
            </a:r>
            <a:endParaRPr lang="en-US" b="1" dirty="0">
              <a:solidFill>
                <a:srgbClr val="FFFF00"/>
              </a:solidFill>
            </a:endParaRPr>
          </a:p>
        </p:txBody>
      </p:sp>
      <p:sp>
        <p:nvSpPr>
          <p:cNvPr id="3" name="Text Placeholder 2"/>
          <p:cNvSpPr>
            <a:spLocks noGrp="1"/>
          </p:cNvSpPr>
          <p:nvPr>
            <p:ph type="body" idx="1"/>
          </p:nvPr>
        </p:nvSpPr>
        <p:spPr>
          <a:xfrm>
            <a:off x="839788" y="2384548"/>
            <a:ext cx="5157787" cy="513397"/>
          </a:xfrm>
          <a:solidFill>
            <a:schemeClr val="tx1">
              <a:lumMod val="85000"/>
              <a:lumOff val="15000"/>
            </a:schemeClr>
          </a:solidFill>
        </p:spPr>
        <p:txBody>
          <a:bodyPr/>
          <a:lstStyle/>
          <a:p>
            <a:pPr algn="ctr"/>
            <a:r>
              <a:rPr lang="en-US" dirty="0" smtClean="0">
                <a:solidFill>
                  <a:srgbClr val="FFFF00"/>
                </a:solidFill>
              </a:rPr>
              <a:t>3. Graphic Tablet</a:t>
            </a:r>
            <a:endParaRPr lang="en-US" dirty="0">
              <a:solidFill>
                <a:srgbClr val="FFFF00"/>
              </a:solidFill>
            </a:endParaRPr>
          </a:p>
        </p:txBody>
      </p:sp>
      <p:sp>
        <p:nvSpPr>
          <p:cNvPr id="6" name="Content Placeholder 5"/>
          <p:cNvSpPr>
            <a:spLocks noGrp="1"/>
          </p:cNvSpPr>
          <p:nvPr>
            <p:ph sz="quarter" idx="4"/>
          </p:nvPr>
        </p:nvSpPr>
        <p:spPr>
          <a:xfrm>
            <a:off x="5997575" y="2384548"/>
            <a:ext cx="5357813" cy="4016252"/>
          </a:xfrm>
          <a:solidFill>
            <a:schemeClr val="tx1"/>
          </a:solidFill>
        </p:spPr>
        <p:txBody>
          <a:bodyPr>
            <a:normAutofit/>
          </a:bodyPr>
          <a:lstStyle/>
          <a:p>
            <a:pPr marL="0" indent="0">
              <a:buNone/>
            </a:pPr>
            <a:r>
              <a:rPr lang="en-US" dirty="0">
                <a:solidFill>
                  <a:schemeClr val="bg1"/>
                </a:solidFill>
              </a:rPr>
              <a:t>A graphics tablet </a:t>
            </a:r>
            <a:r>
              <a:rPr lang="en-US" dirty="0" smtClean="0">
                <a:solidFill>
                  <a:schemeClr val="bg1"/>
                </a:solidFill>
              </a:rPr>
              <a:t>is </a:t>
            </a:r>
            <a:r>
              <a:rPr lang="en-US" dirty="0">
                <a:solidFill>
                  <a:schemeClr val="bg1"/>
                </a:solidFill>
              </a:rPr>
              <a:t>a computer input device that enables a user to hand-draw images, animations and graphics, with a special pen-like stylus, similar to the way a person draws images with a pencil </a:t>
            </a:r>
            <a:r>
              <a:rPr lang="en-US" dirty="0" smtClean="0">
                <a:solidFill>
                  <a:schemeClr val="bg1"/>
                </a:solidFill>
              </a:rPr>
              <a:t>.</a:t>
            </a:r>
            <a:endParaRPr lang="en-US"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8" y="2897945"/>
            <a:ext cx="5157787" cy="3721219"/>
          </a:xfrm>
          <a:prstGeom prst="rect">
            <a:avLst/>
          </a:prstGeom>
        </p:spPr>
      </p:pic>
    </p:spTree>
    <p:extLst>
      <p:ext uri="{BB962C8B-B14F-4D97-AF65-F5344CB8AC3E}">
        <p14:creationId xmlns:p14="http://schemas.microsoft.com/office/powerpoint/2010/main" val="3020620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58985"/>
            <a:ext cx="10515600" cy="1325563"/>
          </a:xfrm>
          <a:solidFill>
            <a:schemeClr val="tx1"/>
          </a:solidFill>
        </p:spPr>
        <p:txBody>
          <a:bodyPr/>
          <a:lstStyle/>
          <a:p>
            <a:r>
              <a:rPr lang="en-US" b="1" dirty="0" err="1" smtClean="0">
                <a:solidFill>
                  <a:srgbClr val="FFFF00"/>
                </a:solidFill>
              </a:rPr>
              <a:t>Cont</a:t>
            </a:r>
            <a:r>
              <a:rPr lang="en-US" b="1" dirty="0" smtClean="0">
                <a:solidFill>
                  <a:srgbClr val="FFFF00"/>
                </a:solidFill>
              </a:rPr>
              <a:t>… </a:t>
            </a:r>
            <a:endParaRPr lang="en-US" b="1" dirty="0">
              <a:solidFill>
                <a:srgbClr val="FFFF00"/>
              </a:solidFill>
            </a:endParaRPr>
          </a:p>
        </p:txBody>
      </p:sp>
      <p:sp>
        <p:nvSpPr>
          <p:cNvPr id="3" name="Text Placeholder 2"/>
          <p:cNvSpPr>
            <a:spLocks noGrp="1"/>
          </p:cNvSpPr>
          <p:nvPr>
            <p:ph type="body" idx="1"/>
          </p:nvPr>
        </p:nvSpPr>
        <p:spPr>
          <a:xfrm>
            <a:off x="839788" y="2384548"/>
            <a:ext cx="5157787" cy="513397"/>
          </a:xfrm>
          <a:solidFill>
            <a:schemeClr val="tx1">
              <a:lumMod val="85000"/>
              <a:lumOff val="15000"/>
            </a:schemeClr>
          </a:solidFill>
        </p:spPr>
        <p:txBody>
          <a:bodyPr/>
          <a:lstStyle/>
          <a:p>
            <a:pPr algn="ctr"/>
            <a:r>
              <a:rPr lang="en-US" dirty="0" smtClean="0">
                <a:solidFill>
                  <a:srgbClr val="FFFF00"/>
                </a:solidFill>
              </a:rPr>
              <a:t>4. Touch Screen</a:t>
            </a:r>
            <a:endParaRPr lang="en-US" dirty="0">
              <a:solidFill>
                <a:srgbClr val="FFFF00"/>
              </a:solidFill>
            </a:endParaRPr>
          </a:p>
        </p:txBody>
      </p:sp>
      <p:sp>
        <p:nvSpPr>
          <p:cNvPr id="6" name="Content Placeholder 5"/>
          <p:cNvSpPr>
            <a:spLocks noGrp="1"/>
          </p:cNvSpPr>
          <p:nvPr>
            <p:ph sz="quarter" idx="4"/>
          </p:nvPr>
        </p:nvSpPr>
        <p:spPr>
          <a:xfrm>
            <a:off x="5997575" y="2384548"/>
            <a:ext cx="5357813" cy="4016252"/>
          </a:xfrm>
          <a:solidFill>
            <a:schemeClr val="tx1"/>
          </a:solidFill>
        </p:spPr>
        <p:txBody>
          <a:bodyPr>
            <a:normAutofit/>
          </a:bodyPr>
          <a:lstStyle/>
          <a:p>
            <a:pPr marL="0" indent="0">
              <a:buNone/>
            </a:pPr>
            <a:r>
              <a:rPr lang="en-US" dirty="0">
                <a:solidFill>
                  <a:schemeClr val="bg1"/>
                </a:solidFill>
              </a:rPr>
              <a:t>A touch screen is a computer display screen that serves as an input device. When a touch screen is touched by a finger or stylus, it registers the event and sends it to a controller for processing.</a:t>
            </a:r>
            <a:endParaRPr lang="en-US" dirty="0">
              <a:solidFill>
                <a:srgbClr val="FFFF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8" y="2897945"/>
            <a:ext cx="5157787" cy="3502855"/>
          </a:xfrm>
          <a:prstGeom prst="rect">
            <a:avLst/>
          </a:prstGeom>
        </p:spPr>
      </p:pic>
    </p:spTree>
    <p:extLst>
      <p:ext uri="{BB962C8B-B14F-4D97-AF65-F5344CB8AC3E}">
        <p14:creationId xmlns:p14="http://schemas.microsoft.com/office/powerpoint/2010/main" val="2056376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58985"/>
            <a:ext cx="10515600" cy="1325563"/>
          </a:xfrm>
          <a:solidFill>
            <a:schemeClr val="tx1"/>
          </a:solidFill>
        </p:spPr>
        <p:txBody>
          <a:bodyPr/>
          <a:lstStyle/>
          <a:p>
            <a:r>
              <a:rPr lang="en-US" b="1" dirty="0" err="1" smtClean="0">
                <a:solidFill>
                  <a:srgbClr val="FFFF00"/>
                </a:solidFill>
              </a:rPr>
              <a:t>Cont</a:t>
            </a:r>
            <a:r>
              <a:rPr lang="en-US" b="1" dirty="0" smtClean="0">
                <a:solidFill>
                  <a:srgbClr val="FFFF00"/>
                </a:solidFill>
              </a:rPr>
              <a:t>… </a:t>
            </a:r>
            <a:endParaRPr lang="en-US" b="1" dirty="0">
              <a:solidFill>
                <a:srgbClr val="FFFF00"/>
              </a:solidFill>
            </a:endParaRPr>
          </a:p>
        </p:txBody>
      </p:sp>
      <p:sp>
        <p:nvSpPr>
          <p:cNvPr id="3" name="Text Placeholder 2"/>
          <p:cNvSpPr>
            <a:spLocks noGrp="1"/>
          </p:cNvSpPr>
          <p:nvPr>
            <p:ph type="body" idx="1"/>
          </p:nvPr>
        </p:nvSpPr>
        <p:spPr>
          <a:xfrm>
            <a:off x="839788" y="2384548"/>
            <a:ext cx="5157787" cy="513397"/>
          </a:xfrm>
          <a:solidFill>
            <a:schemeClr val="tx1">
              <a:lumMod val="85000"/>
              <a:lumOff val="15000"/>
            </a:schemeClr>
          </a:solidFill>
        </p:spPr>
        <p:txBody>
          <a:bodyPr/>
          <a:lstStyle/>
          <a:p>
            <a:pPr algn="ctr"/>
            <a:r>
              <a:rPr lang="en-US" dirty="0">
                <a:solidFill>
                  <a:srgbClr val="FFFF00"/>
                </a:solidFill>
              </a:rPr>
              <a:t>5</a:t>
            </a:r>
            <a:r>
              <a:rPr lang="en-US" dirty="0" smtClean="0">
                <a:solidFill>
                  <a:srgbClr val="FFFF00"/>
                </a:solidFill>
              </a:rPr>
              <a:t>. Barcode reader </a:t>
            </a:r>
            <a:endParaRPr lang="en-US" dirty="0">
              <a:solidFill>
                <a:srgbClr val="FFFF00"/>
              </a:solidFill>
            </a:endParaRPr>
          </a:p>
        </p:txBody>
      </p:sp>
      <p:sp>
        <p:nvSpPr>
          <p:cNvPr id="6" name="Content Placeholder 5"/>
          <p:cNvSpPr>
            <a:spLocks noGrp="1"/>
          </p:cNvSpPr>
          <p:nvPr>
            <p:ph sz="quarter" idx="4"/>
          </p:nvPr>
        </p:nvSpPr>
        <p:spPr>
          <a:xfrm>
            <a:off x="5997575" y="2384548"/>
            <a:ext cx="5357813" cy="4016252"/>
          </a:xfrm>
          <a:solidFill>
            <a:schemeClr val="tx1"/>
          </a:solidFill>
        </p:spPr>
        <p:txBody>
          <a:bodyPr>
            <a:normAutofit/>
          </a:bodyPr>
          <a:lstStyle/>
          <a:p>
            <a:pPr marL="0" indent="0">
              <a:buNone/>
            </a:pPr>
            <a:r>
              <a:rPr lang="en-US" dirty="0">
                <a:solidFill>
                  <a:schemeClr val="bg1"/>
                </a:solidFill>
              </a:rPr>
              <a:t>A barcode reader, also called a price scanner or point-of-sale ( POS ) scanner, is a hand-held or stationary input device used to capture and read information contained in a bar </a:t>
            </a:r>
            <a:r>
              <a:rPr lang="en-US" dirty="0" smtClean="0">
                <a:solidFill>
                  <a:schemeClr val="bg1"/>
                </a:solidFill>
              </a:rPr>
              <a:t>code.</a:t>
            </a:r>
            <a:endParaRPr lang="en-US"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7" y="2881882"/>
            <a:ext cx="5157788" cy="3750930"/>
          </a:xfrm>
          <a:prstGeom prst="rect">
            <a:avLst/>
          </a:prstGeom>
        </p:spPr>
      </p:pic>
    </p:spTree>
    <p:extLst>
      <p:ext uri="{BB962C8B-B14F-4D97-AF65-F5344CB8AC3E}">
        <p14:creationId xmlns:p14="http://schemas.microsoft.com/office/powerpoint/2010/main" val="1477002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58985"/>
            <a:ext cx="10515600" cy="1325563"/>
          </a:xfrm>
          <a:solidFill>
            <a:schemeClr val="tx1"/>
          </a:solidFill>
        </p:spPr>
        <p:txBody>
          <a:bodyPr/>
          <a:lstStyle/>
          <a:p>
            <a:r>
              <a:rPr lang="en-US" b="1" dirty="0" err="1" smtClean="0">
                <a:solidFill>
                  <a:srgbClr val="FFFF00"/>
                </a:solidFill>
              </a:rPr>
              <a:t>Cont</a:t>
            </a:r>
            <a:r>
              <a:rPr lang="en-US" b="1" dirty="0" smtClean="0">
                <a:solidFill>
                  <a:srgbClr val="FFFF00"/>
                </a:solidFill>
              </a:rPr>
              <a:t>… </a:t>
            </a:r>
            <a:endParaRPr lang="en-US" b="1" dirty="0">
              <a:solidFill>
                <a:srgbClr val="FFFF00"/>
              </a:solidFill>
            </a:endParaRPr>
          </a:p>
        </p:txBody>
      </p:sp>
      <p:sp>
        <p:nvSpPr>
          <p:cNvPr id="3" name="Text Placeholder 2"/>
          <p:cNvSpPr>
            <a:spLocks noGrp="1"/>
          </p:cNvSpPr>
          <p:nvPr>
            <p:ph type="body" idx="1"/>
          </p:nvPr>
        </p:nvSpPr>
        <p:spPr>
          <a:xfrm>
            <a:off x="839788" y="2384548"/>
            <a:ext cx="5157787" cy="513397"/>
          </a:xfrm>
          <a:solidFill>
            <a:schemeClr val="tx1">
              <a:lumMod val="85000"/>
              <a:lumOff val="15000"/>
            </a:schemeClr>
          </a:solidFill>
        </p:spPr>
        <p:txBody>
          <a:bodyPr/>
          <a:lstStyle/>
          <a:p>
            <a:pPr algn="ctr"/>
            <a:r>
              <a:rPr lang="en-US" dirty="0" smtClean="0">
                <a:solidFill>
                  <a:srgbClr val="FFFF00"/>
                </a:solidFill>
              </a:rPr>
              <a:t>6. Image Scanner  </a:t>
            </a:r>
            <a:endParaRPr lang="en-US" dirty="0">
              <a:solidFill>
                <a:srgbClr val="FFFF00"/>
              </a:solidFill>
            </a:endParaRPr>
          </a:p>
        </p:txBody>
      </p:sp>
      <p:sp>
        <p:nvSpPr>
          <p:cNvPr id="6" name="Content Placeholder 5"/>
          <p:cNvSpPr>
            <a:spLocks noGrp="1"/>
          </p:cNvSpPr>
          <p:nvPr>
            <p:ph sz="quarter" idx="4"/>
          </p:nvPr>
        </p:nvSpPr>
        <p:spPr>
          <a:xfrm>
            <a:off x="5997575" y="2384548"/>
            <a:ext cx="5357813" cy="4016252"/>
          </a:xfrm>
          <a:solidFill>
            <a:schemeClr val="tx1"/>
          </a:solidFill>
        </p:spPr>
        <p:txBody>
          <a:bodyPr>
            <a:normAutofit/>
          </a:bodyPr>
          <a:lstStyle/>
          <a:p>
            <a:pPr marL="0" indent="0">
              <a:buNone/>
            </a:pPr>
            <a:r>
              <a:rPr lang="en-US" dirty="0" smtClean="0">
                <a:solidFill>
                  <a:schemeClr val="bg1"/>
                </a:solidFill>
              </a:rPr>
              <a:t>This is </a:t>
            </a:r>
            <a:r>
              <a:rPr lang="en-US" dirty="0">
                <a:solidFill>
                  <a:schemeClr val="bg1"/>
                </a:solidFill>
              </a:rPr>
              <a:t>a hardware input device that optically "reads" </a:t>
            </a:r>
            <a:r>
              <a:rPr lang="en-US" dirty="0" smtClean="0">
                <a:solidFill>
                  <a:schemeClr val="bg1"/>
                </a:solidFill>
              </a:rPr>
              <a:t>an </a:t>
            </a:r>
            <a:r>
              <a:rPr lang="en-US" dirty="0">
                <a:solidFill>
                  <a:schemeClr val="bg1"/>
                </a:solidFill>
              </a:rPr>
              <a:t>image and converts it into a digital signal.</a:t>
            </a:r>
            <a:endParaRPr lang="en-US" dirty="0">
              <a:solidFill>
                <a:srgbClr val="FFFF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788" y="2816592"/>
            <a:ext cx="5157787" cy="3665561"/>
          </a:xfrm>
          <a:prstGeom prst="rect">
            <a:avLst/>
          </a:prstGeom>
        </p:spPr>
      </p:pic>
    </p:spTree>
    <p:extLst>
      <p:ext uri="{BB962C8B-B14F-4D97-AF65-F5344CB8AC3E}">
        <p14:creationId xmlns:p14="http://schemas.microsoft.com/office/powerpoint/2010/main" val="2332456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1933</TotalTime>
  <Words>907</Words>
  <Application>Microsoft Office PowerPoint</Application>
  <PresentationFormat>Widescreen</PresentationFormat>
  <Paragraphs>65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Bauhaus 93</vt:lpstr>
      <vt:lpstr>Calibri</vt:lpstr>
      <vt:lpstr>Calibri Light</vt:lpstr>
      <vt:lpstr>Times New Roman</vt:lpstr>
      <vt:lpstr>Office Theme</vt:lpstr>
      <vt:lpstr>MODULE II:  HARDWARE BASICS</vt:lpstr>
      <vt:lpstr>Lesson 1: Computer Peripherals</vt:lpstr>
      <vt:lpstr>DEFINITION </vt:lpstr>
      <vt:lpstr>INPUT DEVICES </vt:lpstr>
      <vt:lpstr>Cont… </vt:lpstr>
      <vt:lpstr>Cont… </vt:lpstr>
      <vt:lpstr>Cont… </vt:lpstr>
      <vt:lpstr>Cont… </vt:lpstr>
      <vt:lpstr>Cont… </vt:lpstr>
      <vt:lpstr>Cont… </vt:lpstr>
      <vt:lpstr>Cont… </vt:lpstr>
      <vt:lpstr>Cont… </vt:lpstr>
      <vt:lpstr>Cont… </vt:lpstr>
      <vt:lpstr>OUTPUT DEVICES </vt:lpstr>
      <vt:lpstr>Cont… </vt:lpstr>
      <vt:lpstr>Cont… </vt:lpstr>
      <vt:lpstr>Cont… </vt:lpstr>
      <vt:lpstr>STORAGE DEVICES </vt:lpstr>
      <vt:lpstr>Cont…</vt:lpstr>
      <vt:lpstr>Cont…</vt:lpstr>
      <vt:lpstr>Cont…</vt:lpstr>
      <vt:lpstr>Cont…</vt:lpstr>
      <vt:lpstr>END </vt:lpstr>
    </vt:vector>
  </TitlesOfParts>
  <Company>rg-adguard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II:  COMPUTING</dc:title>
  <dc:creator>gashema joseph</dc:creator>
  <cp:lastModifiedBy>NIYINDORA Emile</cp:lastModifiedBy>
  <cp:revision>178</cp:revision>
  <dcterms:created xsi:type="dcterms:W3CDTF">2019-09-18T14:18:48Z</dcterms:created>
  <dcterms:modified xsi:type="dcterms:W3CDTF">2022-01-31T04:11:27Z</dcterms:modified>
</cp:coreProperties>
</file>