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75"/>
  </p:notesMasterIdLst>
  <p:sldIdLst>
    <p:sldId id="330" r:id="rId2"/>
    <p:sldId id="404" r:id="rId3"/>
    <p:sldId id="353" r:id="rId4"/>
    <p:sldId id="332" r:id="rId5"/>
    <p:sldId id="333" r:id="rId6"/>
    <p:sldId id="346" r:id="rId7"/>
    <p:sldId id="347" r:id="rId8"/>
    <p:sldId id="348" r:id="rId9"/>
    <p:sldId id="349" r:id="rId10"/>
    <p:sldId id="350" r:id="rId11"/>
    <p:sldId id="351" r:id="rId12"/>
    <p:sldId id="352" r:id="rId13"/>
    <p:sldId id="331" r:id="rId14"/>
    <p:sldId id="334" r:id="rId15"/>
    <p:sldId id="335" r:id="rId16"/>
    <p:sldId id="336" r:id="rId17"/>
    <p:sldId id="337" r:id="rId18"/>
    <p:sldId id="338" r:id="rId19"/>
    <p:sldId id="339" r:id="rId20"/>
    <p:sldId id="374" r:id="rId21"/>
    <p:sldId id="375" r:id="rId22"/>
    <p:sldId id="376" r:id="rId23"/>
    <p:sldId id="377" r:id="rId24"/>
    <p:sldId id="378" r:id="rId25"/>
    <p:sldId id="379" r:id="rId26"/>
    <p:sldId id="268"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280" r:id="rId47"/>
    <p:sldId id="399" r:id="rId48"/>
    <p:sldId id="282" r:id="rId49"/>
    <p:sldId id="283" r:id="rId50"/>
    <p:sldId id="400" r:id="rId51"/>
    <p:sldId id="401" r:id="rId52"/>
    <p:sldId id="402"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403" r:id="rId66"/>
    <p:sldId id="281" r:id="rId67"/>
    <p:sldId id="354" r:id="rId68"/>
    <p:sldId id="269" r:id="rId69"/>
    <p:sldId id="285" r:id="rId70"/>
    <p:sldId id="286" r:id="rId71"/>
    <p:sldId id="270" r:id="rId72"/>
    <p:sldId id="284" r:id="rId73"/>
    <p:sldId id="373" r:id="rId74"/>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5" d="100"/>
          <a:sy n="45" d="100"/>
        </p:scale>
        <p:origin x="136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D6D19A96-3D4C-446E-A047-0976CF92EEAE}" type="datetimeFigureOut">
              <a:rPr lang="en-US" smtClean="0"/>
              <a:t>10/17/2025</a:t>
            </a:fld>
            <a:endParaRPr lang="en-US"/>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D54B0F7C-FC8D-486B-8BCD-3EBF6FE36F3B}" type="slidenum">
              <a:rPr lang="en-US" smtClean="0"/>
              <a:t>‹#›</a:t>
            </a:fld>
            <a:endParaRPr lang="en-US"/>
          </a:p>
        </p:txBody>
      </p:sp>
    </p:spTree>
    <p:extLst>
      <p:ext uri="{BB962C8B-B14F-4D97-AF65-F5344CB8AC3E}">
        <p14:creationId xmlns:p14="http://schemas.microsoft.com/office/powerpoint/2010/main" val="91611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CC7F-FB3E-A52A-71E7-B8AF8BAAD924}"/>
              </a:ext>
            </a:extLst>
          </p:cNvPr>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a:extLst>
              <a:ext uri="{FF2B5EF4-FFF2-40B4-BE49-F238E27FC236}">
                <a16:creationId xmlns:a16="http://schemas.microsoft.com/office/drawing/2014/main" id="{B8AC4E8B-9C74-9425-9166-3A264C57E9AC}"/>
              </a:ext>
            </a:extLst>
          </p:cNvPr>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a:extLst>
              <a:ext uri="{FF2B5EF4-FFF2-40B4-BE49-F238E27FC236}">
                <a16:creationId xmlns:a16="http://schemas.microsoft.com/office/drawing/2014/main" id="{CEA68DDB-46CB-76E3-148E-56CCC8BD655C}"/>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5" name="Footer Placeholder 4">
            <a:extLst>
              <a:ext uri="{FF2B5EF4-FFF2-40B4-BE49-F238E27FC236}">
                <a16:creationId xmlns:a16="http://schemas.microsoft.com/office/drawing/2014/main" id="{9A8D494D-6EB4-F25E-7A3A-4826208C0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8CDF9-6FC7-CE75-FE05-8556F480185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168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C20F-D13A-D5EC-1F5B-5DC807D52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BE431F-F209-62A5-376F-08BBB76EF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026A2-C766-699A-79D4-D63AF6D65D95}"/>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5" name="Footer Placeholder 4">
            <a:extLst>
              <a:ext uri="{FF2B5EF4-FFF2-40B4-BE49-F238E27FC236}">
                <a16:creationId xmlns:a16="http://schemas.microsoft.com/office/drawing/2014/main" id="{4BE8C5A5-683A-4E35-4617-245164A40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20046-7A68-74B7-86F5-63BDCDD5972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8742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8DD4C-E330-1B8A-E725-86B106243F9D}"/>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A4B52-94F6-41BD-085A-43DA251A0F4B}"/>
              </a:ext>
            </a:extLst>
          </p:cNvPr>
          <p:cNvSpPr>
            <a:spLocks noGrp="1"/>
          </p:cNvSpPr>
          <p:nvPr>
            <p:ph type="body" orient="vert" idx="1"/>
          </p:nvPr>
        </p:nvSpPr>
        <p:spPr>
          <a:xfrm>
            <a:off x="894080"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E1E00-1E11-5524-4719-72E4528065AF}"/>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5" name="Footer Placeholder 4">
            <a:extLst>
              <a:ext uri="{FF2B5EF4-FFF2-40B4-BE49-F238E27FC236}">
                <a16:creationId xmlns:a16="http://schemas.microsoft.com/office/drawing/2014/main" id="{F1F30947-B96D-AB5E-DC52-5733C830F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74383-BF15-1ACF-FF24-E4C921AFF2E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67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8FEE-E8E4-F8D3-4549-12CF04A69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015DA-CE04-E311-77B8-4A40C6ACA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3A230-F7A6-5217-6D65-0A3802470714}"/>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5" name="Footer Placeholder 4">
            <a:extLst>
              <a:ext uri="{FF2B5EF4-FFF2-40B4-BE49-F238E27FC236}">
                <a16:creationId xmlns:a16="http://schemas.microsoft.com/office/drawing/2014/main" id="{2B1AB2FC-2CFD-4375-6785-8DA13ACA7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1BB5A-5834-BD99-1016-584DB9DCDF1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3865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A01E-0C27-C8A5-70D7-D931E0534DAB}"/>
              </a:ext>
            </a:extLst>
          </p:cNvPr>
          <p:cNvSpPr>
            <a:spLocks noGrp="1"/>
          </p:cNvSpPr>
          <p:nvPr>
            <p:ph type="title"/>
          </p:nvPr>
        </p:nvSpPr>
        <p:spPr>
          <a:xfrm>
            <a:off x="887307" y="2431628"/>
            <a:ext cx="11216640" cy="4057226"/>
          </a:xfrm>
        </p:spPr>
        <p:txBody>
          <a:bodyPr anchor="b"/>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4C6A8456-947E-C844-792E-C0655085934A}"/>
              </a:ext>
            </a:extLst>
          </p:cNvPr>
          <p:cNvSpPr>
            <a:spLocks noGrp="1"/>
          </p:cNvSpPr>
          <p:nvPr>
            <p:ph type="body" idx="1"/>
          </p:nvPr>
        </p:nvSpPr>
        <p:spPr>
          <a:xfrm>
            <a:off x="887307" y="6527237"/>
            <a:ext cx="11216640" cy="2133599"/>
          </a:xfrm>
        </p:spPr>
        <p:txBody>
          <a:bodyPr/>
          <a:lstStyle>
            <a:lvl1pPr marL="0" indent="0">
              <a:buNone/>
              <a:defRPr sz="2560">
                <a:solidFill>
                  <a:schemeClr val="tx1">
                    <a:tint val="82000"/>
                  </a:schemeClr>
                </a:solidFill>
              </a:defRPr>
            </a:lvl1pPr>
            <a:lvl2pPr marL="487695" indent="0">
              <a:buNone/>
              <a:defRPr sz="2133">
                <a:solidFill>
                  <a:schemeClr val="tx1">
                    <a:tint val="82000"/>
                  </a:schemeClr>
                </a:solidFill>
              </a:defRPr>
            </a:lvl2pPr>
            <a:lvl3pPr marL="975390" indent="0">
              <a:buNone/>
              <a:defRPr sz="1920">
                <a:solidFill>
                  <a:schemeClr val="tx1">
                    <a:tint val="82000"/>
                  </a:schemeClr>
                </a:solidFill>
              </a:defRPr>
            </a:lvl3pPr>
            <a:lvl4pPr marL="1463086" indent="0">
              <a:buNone/>
              <a:defRPr sz="1707">
                <a:solidFill>
                  <a:schemeClr val="tx1">
                    <a:tint val="82000"/>
                  </a:schemeClr>
                </a:solidFill>
              </a:defRPr>
            </a:lvl4pPr>
            <a:lvl5pPr marL="1950781" indent="0">
              <a:buNone/>
              <a:defRPr sz="1707">
                <a:solidFill>
                  <a:schemeClr val="tx1">
                    <a:tint val="82000"/>
                  </a:schemeClr>
                </a:solidFill>
              </a:defRPr>
            </a:lvl5pPr>
            <a:lvl6pPr marL="2438476" indent="0">
              <a:buNone/>
              <a:defRPr sz="1707">
                <a:solidFill>
                  <a:schemeClr val="tx1">
                    <a:tint val="82000"/>
                  </a:schemeClr>
                </a:solidFill>
              </a:defRPr>
            </a:lvl6pPr>
            <a:lvl7pPr marL="2926171" indent="0">
              <a:buNone/>
              <a:defRPr sz="1707">
                <a:solidFill>
                  <a:schemeClr val="tx1">
                    <a:tint val="82000"/>
                  </a:schemeClr>
                </a:solidFill>
              </a:defRPr>
            </a:lvl7pPr>
            <a:lvl8pPr marL="3413867" indent="0">
              <a:buNone/>
              <a:defRPr sz="1707">
                <a:solidFill>
                  <a:schemeClr val="tx1">
                    <a:tint val="82000"/>
                  </a:schemeClr>
                </a:solidFill>
              </a:defRPr>
            </a:lvl8pPr>
            <a:lvl9pPr marL="3901562" indent="0">
              <a:buNone/>
              <a:defRPr sz="1707">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6A844-7A45-BB52-339F-A43070979F7F}"/>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5" name="Footer Placeholder 4">
            <a:extLst>
              <a:ext uri="{FF2B5EF4-FFF2-40B4-BE49-F238E27FC236}">
                <a16:creationId xmlns:a16="http://schemas.microsoft.com/office/drawing/2014/main" id="{D13611C9-DD9C-5279-0049-5F626775A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59032-81FF-3FAF-22EB-208F68EBE64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2793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A257-F187-C489-F13C-60096A0AA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4B5FD6-956E-E500-03F2-AB56DC0DE7E3}"/>
              </a:ext>
            </a:extLst>
          </p:cNvPr>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91ED08-255F-791F-69B2-0B94E797CE4B}"/>
              </a:ext>
            </a:extLst>
          </p:cNvPr>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7483C3-D8C5-A9EF-2002-5485EBFFB297}"/>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6" name="Footer Placeholder 5">
            <a:extLst>
              <a:ext uri="{FF2B5EF4-FFF2-40B4-BE49-F238E27FC236}">
                <a16:creationId xmlns:a16="http://schemas.microsoft.com/office/drawing/2014/main" id="{71614FEF-65FE-0B99-51C8-0B4185FE2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091A6-A520-0E59-8685-AF532C4893D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181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659A-33F2-CEC3-70D9-6720C6610CEE}"/>
              </a:ext>
            </a:extLst>
          </p:cNvPr>
          <p:cNvSpPr>
            <a:spLocks noGrp="1"/>
          </p:cNvSpPr>
          <p:nvPr>
            <p:ph type="title"/>
          </p:nvPr>
        </p:nvSpPr>
        <p:spPr>
          <a:xfrm>
            <a:off x="895774" y="519290"/>
            <a:ext cx="11216640" cy="18852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5E9FC7-E279-1F1D-A86A-1FF26B37AD51}"/>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30682640-B12B-8614-2A03-733D13325007}"/>
              </a:ext>
            </a:extLst>
          </p:cNvPr>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97BB48-C018-CEBC-2540-7F541A6E1617}"/>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0E99EEE3-7DF1-E6BE-4B5C-7A4EB5E6C81F}"/>
              </a:ext>
            </a:extLst>
          </p:cNvPr>
          <p:cNvSpPr>
            <a:spLocks noGrp="1"/>
          </p:cNvSpPr>
          <p:nvPr>
            <p:ph sz="quarter" idx="4"/>
          </p:nvPr>
        </p:nvSpPr>
        <p:spPr>
          <a:xfrm>
            <a:off x="6583680"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B2576-769D-6CEF-CABC-C64BC82297D2}"/>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8" name="Footer Placeholder 7">
            <a:extLst>
              <a:ext uri="{FF2B5EF4-FFF2-40B4-BE49-F238E27FC236}">
                <a16:creationId xmlns:a16="http://schemas.microsoft.com/office/drawing/2014/main" id="{45394F87-0432-7E65-2F18-083CFF546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E3B43C-8745-4BD6-072E-5617D90A69E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3924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D6B3-63D4-7970-2EFA-CD222D7BAD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D2E16F-B8F0-2622-4A82-F318AFCBE2BC}"/>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4" name="Footer Placeholder 3">
            <a:extLst>
              <a:ext uri="{FF2B5EF4-FFF2-40B4-BE49-F238E27FC236}">
                <a16:creationId xmlns:a16="http://schemas.microsoft.com/office/drawing/2014/main" id="{065EFF67-4B36-5235-AB42-96ABCB7694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DDC1B-CF3E-3211-09F3-3D06813B468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629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EB7DB-7E81-A279-5BEB-C0A5D7C85C4D}"/>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3" name="Footer Placeholder 2">
            <a:extLst>
              <a:ext uri="{FF2B5EF4-FFF2-40B4-BE49-F238E27FC236}">
                <a16:creationId xmlns:a16="http://schemas.microsoft.com/office/drawing/2014/main" id="{3C293673-A3D4-7571-EE40-C0654DCDB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CAC1E2-9303-05FB-B3F9-4E8A2778CD5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914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0B14-1CC4-5D0F-07AD-387374F6B3EB}"/>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B94C77D6-44F1-E1D0-D433-3EA103DE457E}"/>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3700B3-DEAB-B0DF-3A8E-E5E29154220F}"/>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19DDC118-2757-D6FE-5EB7-6E681684E344}"/>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6" name="Footer Placeholder 5">
            <a:extLst>
              <a:ext uri="{FF2B5EF4-FFF2-40B4-BE49-F238E27FC236}">
                <a16:creationId xmlns:a16="http://schemas.microsoft.com/office/drawing/2014/main" id="{53FA7354-3BF3-8AD9-170E-8B623031C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5E23B-A132-4C56-17AF-DEB2D7BB6F9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0590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801A-7187-07F8-3238-CA349AFCAC7E}"/>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4CD31CBB-0C8A-02D0-DF22-A60EA747AE1A}"/>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endParaRPr lang="en-US"/>
          </a:p>
        </p:txBody>
      </p:sp>
      <p:sp>
        <p:nvSpPr>
          <p:cNvPr id="4" name="Text Placeholder 3">
            <a:extLst>
              <a:ext uri="{FF2B5EF4-FFF2-40B4-BE49-F238E27FC236}">
                <a16:creationId xmlns:a16="http://schemas.microsoft.com/office/drawing/2014/main" id="{06D7590A-4A46-CB59-9A79-F2D52A8B0AAF}"/>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CE6079AD-D26E-1CCE-E0E2-12D64FAE982B}"/>
              </a:ext>
            </a:extLst>
          </p:cNvPr>
          <p:cNvSpPr>
            <a:spLocks noGrp="1"/>
          </p:cNvSpPr>
          <p:nvPr>
            <p:ph type="dt" sz="half" idx="10"/>
          </p:nvPr>
        </p:nvSpPr>
        <p:spPr/>
        <p:txBody>
          <a:bodyPr/>
          <a:lstStyle/>
          <a:p>
            <a:fld id="{1D8BD707-D9CF-40AE-B4C6-C98DA3205C09}" type="datetimeFigureOut">
              <a:rPr lang="en-US" smtClean="0"/>
              <a:t>10/17/2025</a:t>
            </a:fld>
            <a:endParaRPr lang="en-US"/>
          </a:p>
        </p:txBody>
      </p:sp>
      <p:sp>
        <p:nvSpPr>
          <p:cNvPr id="6" name="Footer Placeholder 5">
            <a:extLst>
              <a:ext uri="{FF2B5EF4-FFF2-40B4-BE49-F238E27FC236}">
                <a16:creationId xmlns:a16="http://schemas.microsoft.com/office/drawing/2014/main" id="{ECAE58C8-F67C-E71F-FF97-7119B93AD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C4ECF-0C67-6B34-4F6C-5DED449B964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3548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2B109-219C-06E7-97B4-2297E7F3C001}"/>
              </a:ext>
            </a:extLst>
          </p:cNvPr>
          <p:cNvSpPr>
            <a:spLocks noGrp="1"/>
          </p:cNvSpPr>
          <p:nvPr>
            <p:ph type="title"/>
          </p:nvPr>
        </p:nvSpPr>
        <p:spPr>
          <a:xfrm>
            <a:off x="894080" y="519290"/>
            <a:ext cx="11216640" cy="18852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8AC1EC-8F72-2B80-65CD-00D037FF835A}"/>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8D4E7-DF8C-0582-D9A6-438998976DA0}"/>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82000"/>
                  </a:schemeClr>
                </a:solidFill>
              </a:defRPr>
            </a:lvl1pPr>
          </a:lstStyle>
          <a:p>
            <a:fld id="{1D8BD707-D9CF-40AE-B4C6-C98DA3205C09}" type="datetimeFigureOut">
              <a:rPr lang="en-US" smtClean="0"/>
              <a:t>10/17/2025</a:t>
            </a:fld>
            <a:endParaRPr lang="en-US"/>
          </a:p>
        </p:txBody>
      </p:sp>
      <p:sp>
        <p:nvSpPr>
          <p:cNvPr id="5" name="Footer Placeholder 4">
            <a:extLst>
              <a:ext uri="{FF2B5EF4-FFF2-40B4-BE49-F238E27FC236}">
                <a16:creationId xmlns:a16="http://schemas.microsoft.com/office/drawing/2014/main" id="{92116AA6-68ED-C9B1-6CA4-BCD487C9ABE1}"/>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5AC9C9-4721-AC0D-9A5A-E28D286EB54F}"/>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82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108821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shorts/gJrbOCX3B1c"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agilemanifesto.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gilemanifesto.org/principles.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agilemanifesto.org/principle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gilemanifesto.org/principl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92C18-D902-A089-194A-7AA375DCBA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E068E0-1977-A6EF-0933-C88F5EB0FA52}"/>
              </a:ext>
            </a:extLst>
          </p:cNvPr>
          <p:cNvSpPr txBox="1">
            <a:spLocks noGrp="1"/>
          </p:cNvSpPr>
          <p:nvPr>
            <p:ph type="ctrTitle"/>
          </p:nvPr>
        </p:nvSpPr>
        <p:spPr>
          <a:xfrm>
            <a:off x="1625600" y="3143237"/>
            <a:ext cx="9753600" cy="2919461"/>
          </a:xfrm>
          <a:prstGeom prst="rect">
            <a:avLst/>
          </a:prstGeom>
        </p:spPr>
        <p:txBody>
          <a:bodyPr vert="horz" wrap="square" lIns="0" tIns="1129926" rIns="0" bIns="0" rtlCol="0">
            <a:spAutoFit/>
          </a:bodyPr>
          <a:lstStyle/>
          <a:p>
            <a:r>
              <a:rPr lang="en-US" b="1" dirty="0">
                <a:solidFill>
                  <a:schemeClr val="accent1">
                    <a:lumMod val="60000"/>
                    <a:lumOff val="40000"/>
                  </a:schemeClr>
                </a:solidFill>
              </a:rPr>
              <a:t>II. Incremental  and iterative Development Model</a:t>
            </a:r>
          </a:p>
        </p:txBody>
      </p:sp>
    </p:spTree>
    <p:extLst>
      <p:ext uri="{BB962C8B-B14F-4D97-AF65-F5344CB8AC3E}">
        <p14:creationId xmlns:p14="http://schemas.microsoft.com/office/powerpoint/2010/main" val="113232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0384" y="1090215"/>
            <a:ext cx="11964416" cy="1464128"/>
          </a:xfrm>
          <a:prstGeom prst="rect">
            <a:avLst/>
          </a:prstGeom>
        </p:spPr>
        <p:txBody>
          <a:bodyPr vert="horz" wrap="square" lIns="0" tIns="687087" rIns="0" bIns="0" rtlCol="0" anchor="ctr">
            <a:spAutoFit/>
          </a:bodyPr>
          <a:lstStyle/>
          <a:p>
            <a:pPr marL="442312">
              <a:lnSpc>
                <a:spcPct val="100000"/>
              </a:lnSpc>
              <a:spcBef>
                <a:spcPts val="107"/>
              </a:spcBef>
            </a:pPr>
            <a:r>
              <a:rPr lang="en-US" spc="-43" dirty="0"/>
              <a:t>Incremental</a:t>
            </a:r>
            <a:r>
              <a:rPr lang="en-US" spc="-229" dirty="0"/>
              <a:t> </a:t>
            </a:r>
            <a:r>
              <a:rPr lang="en-US" spc="-43" dirty="0"/>
              <a:t>development</a:t>
            </a:r>
            <a:r>
              <a:rPr lang="en-US" spc="-224" dirty="0"/>
              <a:t> </a:t>
            </a:r>
            <a:r>
              <a:rPr lang="en-US" spc="-32" dirty="0"/>
              <a:t>problems</a:t>
            </a:r>
            <a:endParaRPr spc="-32" dirty="0"/>
          </a:p>
        </p:txBody>
      </p:sp>
      <p:grpSp>
        <p:nvGrpSpPr>
          <p:cNvPr id="4" name="object 4"/>
          <p:cNvGrpSpPr/>
          <p:nvPr/>
        </p:nvGrpSpPr>
        <p:grpSpPr>
          <a:xfrm>
            <a:off x="1532926" y="3575820"/>
            <a:ext cx="7013366" cy="1524081"/>
            <a:chOff x="1437119" y="2209330"/>
            <a:chExt cx="6575031" cy="1428826"/>
          </a:xfrm>
        </p:grpSpPr>
        <p:pic>
          <p:nvPicPr>
            <p:cNvPr id="7" name="object 7"/>
            <p:cNvPicPr/>
            <p:nvPr/>
          </p:nvPicPr>
          <p:blipFill>
            <a:blip r:embed="rId2" cstate="print"/>
            <a:stretch>
              <a:fillRect/>
            </a:stretch>
          </p:blipFill>
          <p:spPr>
            <a:xfrm>
              <a:off x="1437119" y="2209330"/>
              <a:ext cx="1508747" cy="1428826"/>
            </a:xfrm>
            <a:prstGeom prst="rect">
              <a:avLst/>
            </a:prstGeom>
          </p:spPr>
        </p:pic>
        <p:pic>
          <p:nvPicPr>
            <p:cNvPr id="8" name="object 8"/>
            <p:cNvPicPr/>
            <p:nvPr/>
          </p:nvPicPr>
          <p:blipFill>
            <a:blip r:embed="rId3" cstate="print"/>
            <a:stretch>
              <a:fillRect/>
            </a:stretch>
          </p:blipFill>
          <p:spPr>
            <a:xfrm>
              <a:off x="6503403" y="2209330"/>
              <a:ext cx="1508747" cy="1428826"/>
            </a:xfrm>
            <a:prstGeom prst="rect">
              <a:avLst/>
            </a:prstGeom>
          </p:spPr>
        </p:pic>
      </p:grpSp>
      <p:sp>
        <p:nvSpPr>
          <p:cNvPr id="9" name="object 9"/>
          <p:cNvSpPr txBox="1"/>
          <p:nvPr/>
        </p:nvSpPr>
        <p:spPr>
          <a:xfrm>
            <a:off x="1519760" y="5207312"/>
            <a:ext cx="3406309" cy="390470"/>
          </a:xfrm>
          <a:prstGeom prst="rect">
            <a:avLst/>
          </a:prstGeom>
        </p:spPr>
        <p:txBody>
          <a:bodyPr vert="horz" wrap="square" lIns="0" tIns="12869" rIns="0" bIns="0" rtlCol="0">
            <a:spAutoFit/>
          </a:bodyPr>
          <a:lstStyle/>
          <a:p>
            <a:pPr marL="13547">
              <a:spcBef>
                <a:spcPts val="101"/>
              </a:spcBef>
            </a:pPr>
            <a:r>
              <a:rPr sz="2453" b="1" dirty="0">
                <a:latin typeface="Times New Roman"/>
                <a:cs typeface="Times New Roman"/>
              </a:rPr>
              <a:t>The</a:t>
            </a:r>
            <a:r>
              <a:rPr sz="2453" b="1" spc="-53" dirty="0">
                <a:latin typeface="Times New Roman"/>
                <a:cs typeface="Times New Roman"/>
              </a:rPr>
              <a:t> </a:t>
            </a:r>
            <a:r>
              <a:rPr sz="2453" b="1" dirty="0">
                <a:latin typeface="Times New Roman"/>
                <a:cs typeface="Times New Roman"/>
              </a:rPr>
              <a:t>process</a:t>
            </a:r>
            <a:r>
              <a:rPr sz="2453" b="1" spc="-53" dirty="0">
                <a:latin typeface="Times New Roman"/>
                <a:cs typeface="Times New Roman"/>
              </a:rPr>
              <a:t> </a:t>
            </a:r>
            <a:r>
              <a:rPr sz="2453" b="1" dirty="0">
                <a:latin typeface="Times New Roman"/>
                <a:cs typeface="Times New Roman"/>
              </a:rPr>
              <a:t>is</a:t>
            </a:r>
            <a:r>
              <a:rPr sz="2453" b="1" spc="-59" dirty="0">
                <a:latin typeface="Times New Roman"/>
                <a:cs typeface="Times New Roman"/>
              </a:rPr>
              <a:t> </a:t>
            </a:r>
            <a:r>
              <a:rPr sz="2453" b="1" dirty="0">
                <a:latin typeface="Times New Roman"/>
                <a:cs typeface="Times New Roman"/>
              </a:rPr>
              <a:t>not</a:t>
            </a:r>
            <a:r>
              <a:rPr sz="2453" b="1" spc="-53" dirty="0">
                <a:latin typeface="Times New Roman"/>
                <a:cs typeface="Times New Roman"/>
              </a:rPr>
              <a:t> </a:t>
            </a:r>
            <a:r>
              <a:rPr sz="2453" b="1" spc="-11" dirty="0">
                <a:latin typeface="Times New Roman"/>
                <a:cs typeface="Times New Roman"/>
              </a:rPr>
              <a:t>visible.</a:t>
            </a:r>
            <a:endParaRPr sz="2453">
              <a:latin typeface="Times New Roman"/>
              <a:cs typeface="Times New Roman"/>
            </a:endParaRPr>
          </a:p>
        </p:txBody>
      </p:sp>
      <p:sp>
        <p:nvSpPr>
          <p:cNvPr id="12" name="object 12"/>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13" name="object 13"/>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10</a:t>
            </a:fld>
            <a:endParaRPr spc="-27" dirty="0"/>
          </a:p>
        </p:txBody>
      </p:sp>
      <p:sp>
        <p:nvSpPr>
          <p:cNvPr id="10" name="object 10"/>
          <p:cNvSpPr txBox="1"/>
          <p:nvPr/>
        </p:nvSpPr>
        <p:spPr>
          <a:xfrm>
            <a:off x="1519760" y="5942664"/>
            <a:ext cx="4499525" cy="1525375"/>
          </a:xfrm>
          <a:prstGeom prst="rect">
            <a:avLst/>
          </a:prstGeom>
        </p:spPr>
        <p:txBody>
          <a:bodyPr vert="horz" wrap="square" lIns="0" tIns="50123" rIns="0" bIns="0" rtlCol="0">
            <a:spAutoFit/>
          </a:bodyPr>
          <a:lstStyle/>
          <a:p>
            <a:pPr marL="13547" marR="5419">
              <a:lnSpc>
                <a:spcPts val="2304"/>
              </a:lnSpc>
              <a:spcBef>
                <a:spcPts val="395"/>
              </a:spcBef>
            </a:pPr>
            <a:r>
              <a:rPr sz="2133" dirty="0">
                <a:latin typeface="Times New Roman"/>
                <a:cs typeface="Times New Roman"/>
              </a:rPr>
              <a:t>Managers</a:t>
            </a:r>
            <a:r>
              <a:rPr sz="2133" spc="-5" dirty="0">
                <a:latin typeface="Times New Roman"/>
                <a:cs typeface="Times New Roman"/>
              </a:rPr>
              <a:t> </a:t>
            </a:r>
            <a:r>
              <a:rPr sz="2133" dirty="0">
                <a:latin typeface="Times New Roman"/>
                <a:cs typeface="Times New Roman"/>
              </a:rPr>
              <a:t>need</a:t>
            </a:r>
            <a:r>
              <a:rPr sz="2133" spc="5" dirty="0">
                <a:latin typeface="Times New Roman"/>
                <a:cs typeface="Times New Roman"/>
              </a:rPr>
              <a:t> </a:t>
            </a:r>
            <a:r>
              <a:rPr sz="2133" dirty="0">
                <a:latin typeface="Times New Roman"/>
                <a:cs typeface="Times New Roman"/>
              </a:rPr>
              <a:t>regular</a:t>
            </a:r>
            <a:r>
              <a:rPr sz="2133" spc="5" dirty="0">
                <a:latin typeface="Times New Roman"/>
                <a:cs typeface="Times New Roman"/>
              </a:rPr>
              <a:t> </a:t>
            </a:r>
            <a:r>
              <a:rPr sz="2133" dirty="0">
                <a:latin typeface="Times New Roman"/>
                <a:cs typeface="Times New Roman"/>
              </a:rPr>
              <a:t>deliverables</a:t>
            </a:r>
            <a:r>
              <a:rPr sz="2133" spc="5" dirty="0">
                <a:latin typeface="Times New Roman"/>
                <a:cs typeface="Times New Roman"/>
              </a:rPr>
              <a:t> </a:t>
            </a:r>
            <a:r>
              <a:rPr sz="2133" spc="-27" dirty="0">
                <a:latin typeface="Times New Roman"/>
                <a:cs typeface="Times New Roman"/>
              </a:rPr>
              <a:t>to </a:t>
            </a:r>
            <a:r>
              <a:rPr sz="2133" dirty="0">
                <a:latin typeface="Times New Roman"/>
                <a:cs typeface="Times New Roman"/>
              </a:rPr>
              <a:t>measure progress.</a:t>
            </a:r>
            <a:r>
              <a:rPr sz="2133" spc="11" dirty="0">
                <a:latin typeface="Times New Roman"/>
                <a:cs typeface="Times New Roman"/>
              </a:rPr>
              <a:t> </a:t>
            </a:r>
            <a:r>
              <a:rPr sz="2133" dirty="0">
                <a:latin typeface="Times New Roman"/>
                <a:cs typeface="Times New Roman"/>
              </a:rPr>
              <a:t>If</a:t>
            </a:r>
            <a:r>
              <a:rPr sz="2133" spc="11" dirty="0">
                <a:latin typeface="Times New Roman"/>
                <a:cs typeface="Times New Roman"/>
              </a:rPr>
              <a:t> </a:t>
            </a:r>
            <a:r>
              <a:rPr sz="2133" dirty="0">
                <a:latin typeface="Times New Roman"/>
                <a:cs typeface="Times New Roman"/>
              </a:rPr>
              <a:t>systems</a:t>
            </a:r>
            <a:r>
              <a:rPr sz="2133" spc="5" dirty="0">
                <a:latin typeface="Times New Roman"/>
                <a:cs typeface="Times New Roman"/>
              </a:rPr>
              <a:t> </a:t>
            </a:r>
            <a:r>
              <a:rPr sz="2133" spc="-27" dirty="0">
                <a:latin typeface="Times New Roman"/>
                <a:cs typeface="Times New Roman"/>
              </a:rPr>
              <a:t>are </a:t>
            </a:r>
            <a:r>
              <a:rPr sz="2133" dirty="0">
                <a:latin typeface="Times New Roman"/>
                <a:cs typeface="Times New Roman"/>
              </a:rPr>
              <a:t>developed</a:t>
            </a:r>
            <a:r>
              <a:rPr sz="2133" spc="5" dirty="0">
                <a:latin typeface="Times New Roman"/>
                <a:cs typeface="Times New Roman"/>
              </a:rPr>
              <a:t> </a:t>
            </a:r>
            <a:r>
              <a:rPr sz="2133" spc="-11" dirty="0">
                <a:latin typeface="Times New Roman"/>
                <a:cs typeface="Times New Roman"/>
              </a:rPr>
              <a:t>quickly,</a:t>
            </a:r>
            <a:r>
              <a:rPr sz="2133" spc="5" dirty="0">
                <a:latin typeface="Times New Roman"/>
                <a:cs typeface="Times New Roman"/>
              </a:rPr>
              <a:t> </a:t>
            </a:r>
            <a:r>
              <a:rPr sz="2133" dirty="0">
                <a:latin typeface="Times New Roman"/>
                <a:cs typeface="Times New Roman"/>
              </a:rPr>
              <a:t>it is not</a:t>
            </a:r>
            <a:r>
              <a:rPr sz="2133" spc="-11" dirty="0">
                <a:latin typeface="Times New Roman"/>
                <a:cs typeface="Times New Roman"/>
              </a:rPr>
              <a:t> cost-effective </a:t>
            </a:r>
            <a:r>
              <a:rPr sz="2133" dirty="0">
                <a:latin typeface="Times New Roman"/>
                <a:cs typeface="Times New Roman"/>
              </a:rPr>
              <a:t>to</a:t>
            </a:r>
            <a:r>
              <a:rPr sz="2133" spc="11" dirty="0">
                <a:latin typeface="Times New Roman"/>
                <a:cs typeface="Times New Roman"/>
              </a:rPr>
              <a:t> </a:t>
            </a:r>
            <a:r>
              <a:rPr sz="2133" dirty="0">
                <a:latin typeface="Times New Roman"/>
                <a:cs typeface="Times New Roman"/>
              </a:rPr>
              <a:t>produce</a:t>
            </a:r>
            <a:r>
              <a:rPr sz="2133" spc="5" dirty="0">
                <a:latin typeface="Times New Roman"/>
                <a:cs typeface="Times New Roman"/>
              </a:rPr>
              <a:t> </a:t>
            </a:r>
            <a:r>
              <a:rPr sz="2133" dirty="0">
                <a:latin typeface="Times New Roman"/>
                <a:cs typeface="Times New Roman"/>
              </a:rPr>
              <a:t>documents</a:t>
            </a:r>
            <a:r>
              <a:rPr sz="2133" spc="5" dirty="0">
                <a:latin typeface="Times New Roman"/>
                <a:cs typeface="Times New Roman"/>
              </a:rPr>
              <a:t> </a:t>
            </a:r>
            <a:r>
              <a:rPr sz="2133" dirty="0">
                <a:latin typeface="Times New Roman"/>
                <a:cs typeface="Times New Roman"/>
              </a:rPr>
              <a:t>that reflect</a:t>
            </a:r>
            <a:r>
              <a:rPr sz="2133" spc="-5" dirty="0">
                <a:latin typeface="Times New Roman"/>
                <a:cs typeface="Times New Roman"/>
              </a:rPr>
              <a:t> </a:t>
            </a:r>
            <a:r>
              <a:rPr sz="2133" spc="-11" dirty="0">
                <a:latin typeface="Times New Roman"/>
                <a:cs typeface="Times New Roman"/>
              </a:rPr>
              <a:t>every </a:t>
            </a:r>
            <a:r>
              <a:rPr sz="2133" dirty="0">
                <a:latin typeface="Times New Roman"/>
                <a:cs typeface="Times New Roman"/>
              </a:rPr>
              <a:t>version</a:t>
            </a:r>
            <a:r>
              <a:rPr sz="2133" spc="5" dirty="0">
                <a:latin typeface="Times New Roman"/>
                <a:cs typeface="Times New Roman"/>
              </a:rPr>
              <a:t> </a:t>
            </a:r>
            <a:r>
              <a:rPr sz="2133" dirty="0">
                <a:latin typeface="Times New Roman"/>
                <a:cs typeface="Times New Roman"/>
              </a:rPr>
              <a:t>of the</a:t>
            </a:r>
            <a:r>
              <a:rPr sz="2133" spc="5" dirty="0">
                <a:latin typeface="Times New Roman"/>
                <a:cs typeface="Times New Roman"/>
              </a:rPr>
              <a:t> </a:t>
            </a:r>
            <a:r>
              <a:rPr sz="2133" spc="-11" dirty="0">
                <a:latin typeface="Times New Roman"/>
                <a:cs typeface="Times New Roman"/>
              </a:rPr>
              <a:t>system.</a:t>
            </a:r>
            <a:endParaRPr sz="2133">
              <a:latin typeface="Times New Roman"/>
              <a:cs typeface="Times New Roman"/>
            </a:endParaRPr>
          </a:p>
        </p:txBody>
      </p:sp>
      <p:sp>
        <p:nvSpPr>
          <p:cNvPr id="11" name="object 11"/>
          <p:cNvSpPr txBox="1"/>
          <p:nvPr/>
        </p:nvSpPr>
        <p:spPr>
          <a:xfrm>
            <a:off x="6923795" y="5207311"/>
            <a:ext cx="4559808" cy="2557452"/>
          </a:xfrm>
          <a:prstGeom prst="rect">
            <a:avLst/>
          </a:prstGeom>
        </p:spPr>
        <p:txBody>
          <a:bodyPr vert="horz" wrap="square" lIns="0" tIns="56218" rIns="0" bIns="0" rtlCol="0">
            <a:spAutoFit/>
          </a:bodyPr>
          <a:lstStyle/>
          <a:p>
            <a:pPr marL="13547" marR="5419">
              <a:lnSpc>
                <a:spcPts val="2645"/>
              </a:lnSpc>
              <a:spcBef>
                <a:spcPts val="442"/>
              </a:spcBef>
            </a:pPr>
            <a:r>
              <a:rPr sz="2453" b="1" dirty="0">
                <a:latin typeface="Times New Roman"/>
                <a:cs typeface="Times New Roman"/>
              </a:rPr>
              <a:t>System</a:t>
            </a:r>
            <a:r>
              <a:rPr sz="2453" b="1" spc="-64" dirty="0">
                <a:latin typeface="Times New Roman"/>
                <a:cs typeface="Times New Roman"/>
              </a:rPr>
              <a:t> </a:t>
            </a:r>
            <a:r>
              <a:rPr sz="2453" b="1" dirty="0">
                <a:latin typeface="Times New Roman"/>
                <a:cs typeface="Times New Roman"/>
              </a:rPr>
              <a:t>structure</a:t>
            </a:r>
            <a:r>
              <a:rPr sz="2453" b="1" spc="-69" dirty="0">
                <a:latin typeface="Times New Roman"/>
                <a:cs typeface="Times New Roman"/>
              </a:rPr>
              <a:t> </a:t>
            </a:r>
            <a:r>
              <a:rPr sz="2453" b="1" dirty="0">
                <a:latin typeface="Times New Roman"/>
                <a:cs typeface="Times New Roman"/>
              </a:rPr>
              <a:t>tends</a:t>
            </a:r>
            <a:r>
              <a:rPr sz="2453" b="1" spc="-59" dirty="0">
                <a:latin typeface="Times New Roman"/>
                <a:cs typeface="Times New Roman"/>
              </a:rPr>
              <a:t> </a:t>
            </a:r>
            <a:r>
              <a:rPr sz="2453" b="1" dirty="0">
                <a:latin typeface="Times New Roman"/>
                <a:cs typeface="Times New Roman"/>
              </a:rPr>
              <a:t>to</a:t>
            </a:r>
            <a:r>
              <a:rPr sz="2453" b="1" spc="-64" dirty="0">
                <a:latin typeface="Times New Roman"/>
                <a:cs typeface="Times New Roman"/>
              </a:rPr>
              <a:t> </a:t>
            </a:r>
            <a:r>
              <a:rPr sz="2453" b="1" spc="-11" dirty="0">
                <a:latin typeface="Times New Roman"/>
                <a:cs typeface="Times New Roman"/>
              </a:rPr>
              <a:t>degrade </a:t>
            </a:r>
            <a:r>
              <a:rPr sz="2453" b="1" dirty="0">
                <a:latin typeface="Times New Roman"/>
                <a:cs typeface="Times New Roman"/>
              </a:rPr>
              <a:t>as</a:t>
            </a:r>
            <a:r>
              <a:rPr sz="2453" b="1" spc="-59" dirty="0">
                <a:latin typeface="Times New Roman"/>
                <a:cs typeface="Times New Roman"/>
              </a:rPr>
              <a:t> </a:t>
            </a:r>
            <a:r>
              <a:rPr sz="2453" b="1" dirty="0">
                <a:latin typeface="Times New Roman"/>
                <a:cs typeface="Times New Roman"/>
              </a:rPr>
              <a:t>new</a:t>
            </a:r>
            <a:r>
              <a:rPr sz="2453" b="1" spc="-48" dirty="0">
                <a:latin typeface="Times New Roman"/>
                <a:cs typeface="Times New Roman"/>
              </a:rPr>
              <a:t> </a:t>
            </a:r>
            <a:r>
              <a:rPr sz="2453" b="1" spc="-11" dirty="0">
                <a:latin typeface="Times New Roman"/>
                <a:cs typeface="Times New Roman"/>
              </a:rPr>
              <a:t>increments</a:t>
            </a:r>
            <a:r>
              <a:rPr sz="2453" b="1" spc="-53" dirty="0">
                <a:latin typeface="Times New Roman"/>
                <a:cs typeface="Times New Roman"/>
              </a:rPr>
              <a:t> </a:t>
            </a:r>
            <a:r>
              <a:rPr sz="2453" b="1" dirty="0">
                <a:latin typeface="Times New Roman"/>
                <a:cs typeface="Times New Roman"/>
              </a:rPr>
              <a:t>are</a:t>
            </a:r>
            <a:r>
              <a:rPr sz="2453" b="1" spc="-53" dirty="0">
                <a:latin typeface="Times New Roman"/>
                <a:cs typeface="Times New Roman"/>
              </a:rPr>
              <a:t> </a:t>
            </a:r>
            <a:r>
              <a:rPr sz="2453" b="1" spc="-11" dirty="0">
                <a:latin typeface="Times New Roman"/>
                <a:cs typeface="Times New Roman"/>
              </a:rPr>
              <a:t>added</a:t>
            </a:r>
            <a:r>
              <a:rPr sz="2453" b="1" i="1" spc="-11" dirty="0">
                <a:latin typeface="Times New Roman"/>
                <a:cs typeface="Times New Roman"/>
              </a:rPr>
              <a:t>.</a:t>
            </a:r>
            <a:endParaRPr sz="2453">
              <a:latin typeface="Times New Roman"/>
              <a:cs typeface="Times New Roman"/>
            </a:endParaRPr>
          </a:p>
          <a:p>
            <a:pPr marL="13547" marR="157824">
              <a:lnSpc>
                <a:spcPts val="2304"/>
              </a:lnSpc>
              <a:spcBef>
                <a:spcPts val="453"/>
              </a:spcBef>
            </a:pPr>
            <a:r>
              <a:rPr sz="2133" dirty="0">
                <a:latin typeface="Times New Roman"/>
                <a:cs typeface="Times New Roman"/>
              </a:rPr>
              <a:t>Unless time and</a:t>
            </a:r>
            <a:r>
              <a:rPr sz="2133" spc="5" dirty="0">
                <a:latin typeface="Times New Roman"/>
                <a:cs typeface="Times New Roman"/>
              </a:rPr>
              <a:t> </a:t>
            </a:r>
            <a:r>
              <a:rPr sz="2133" dirty="0">
                <a:latin typeface="Times New Roman"/>
                <a:cs typeface="Times New Roman"/>
              </a:rPr>
              <a:t>money</a:t>
            </a:r>
            <a:r>
              <a:rPr sz="2133" spc="11" dirty="0">
                <a:latin typeface="Times New Roman"/>
                <a:cs typeface="Times New Roman"/>
              </a:rPr>
              <a:t> </a:t>
            </a:r>
            <a:r>
              <a:rPr sz="2133" dirty="0">
                <a:latin typeface="Times New Roman"/>
                <a:cs typeface="Times New Roman"/>
              </a:rPr>
              <a:t>is spent</a:t>
            </a:r>
            <a:r>
              <a:rPr sz="2133" spc="-11" dirty="0">
                <a:latin typeface="Times New Roman"/>
                <a:cs typeface="Times New Roman"/>
              </a:rPr>
              <a:t> </a:t>
            </a:r>
            <a:r>
              <a:rPr sz="2133" spc="-27" dirty="0">
                <a:latin typeface="Times New Roman"/>
                <a:cs typeface="Times New Roman"/>
              </a:rPr>
              <a:t>on </a:t>
            </a:r>
            <a:r>
              <a:rPr sz="2133" b="1" dirty="0">
                <a:latin typeface="Times New Roman"/>
                <a:cs typeface="Times New Roman"/>
              </a:rPr>
              <a:t>refactoring</a:t>
            </a:r>
            <a:r>
              <a:rPr sz="2133" b="1" spc="16" dirty="0">
                <a:latin typeface="Times New Roman"/>
                <a:cs typeface="Times New Roman"/>
              </a:rPr>
              <a:t> </a:t>
            </a:r>
            <a:r>
              <a:rPr sz="2133" dirty="0">
                <a:latin typeface="Times New Roman"/>
                <a:cs typeface="Times New Roman"/>
              </a:rPr>
              <a:t>to</a:t>
            </a:r>
            <a:r>
              <a:rPr sz="2133" spc="-5" dirty="0">
                <a:latin typeface="Times New Roman"/>
                <a:cs typeface="Times New Roman"/>
              </a:rPr>
              <a:t> </a:t>
            </a:r>
            <a:r>
              <a:rPr sz="2133" dirty="0">
                <a:latin typeface="Times New Roman"/>
                <a:cs typeface="Times New Roman"/>
              </a:rPr>
              <a:t>improve</a:t>
            </a:r>
            <a:r>
              <a:rPr sz="2133" spc="-5" dirty="0">
                <a:latin typeface="Times New Roman"/>
                <a:cs typeface="Times New Roman"/>
              </a:rPr>
              <a:t> </a:t>
            </a:r>
            <a:r>
              <a:rPr sz="2133" dirty="0">
                <a:latin typeface="Times New Roman"/>
                <a:cs typeface="Times New Roman"/>
              </a:rPr>
              <a:t>the</a:t>
            </a:r>
            <a:r>
              <a:rPr sz="2133" spc="-11" dirty="0">
                <a:latin typeface="Times New Roman"/>
                <a:cs typeface="Times New Roman"/>
              </a:rPr>
              <a:t> software, </a:t>
            </a:r>
            <a:r>
              <a:rPr sz="2133" dirty="0">
                <a:latin typeface="Times New Roman"/>
                <a:cs typeface="Times New Roman"/>
              </a:rPr>
              <a:t>regular</a:t>
            </a:r>
            <a:r>
              <a:rPr sz="2133" spc="5" dirty="0">
                <a:latin typeface="Times New Roman"/>
                <a:cs typeface="Times New Roman"/>
              </a:rPr>
              <a:t> </a:t>
            </a:r>
            <a:r>
              <a:rPr sz="2133" dirty="0">
                <a:latin typeface="Times New Roman"/>
                <a:cs typeface="Times New Roman"/>
              </a:rPr>
              <a:t>change</a:t>
            </a:r>
            <a:r>
              <a:rPr sz="2133" spc="11" dirty="0">
                <a:latin typeface="Times New Roman"/>
                <a:cs typeface="Times New Roman"/>
              </a:rPr>
              <a:t> </a:t>
            </a:r>
            <a:r>
              <a:rPr sz="2133" dirty="0">
                <a:latin typeface="Times New Roman"/>
                <a:cs typeface="Times New Roman"/>
              </a:rPr>
              <a:t>tends</a:t>
            </a:r>
            <a:r>
              <a:rPr sz="2133" spc="5" dirty="0">
                <a:latin typeface="Times New Roman"/>
                <a:cs typeface="Times New Roman"/>
              </a:rPr>
              <a:t> </a:t>
            </a:r>
            <a:r>
              <a:rPr sz="2133" dirty="0">
                <a:latin typeface="Times New Roman"/>
                <a:cs typeface="Times New Roman"/>
              </a:rPr>
              <a:t>to</a:t>
            </a:r>
            <a:r>
              <a:rPr sz="2133" spc="16" dirty="0">
                <a:latin typeface="Times New Roman"/>
                <a:cs typeface="Times New Roman"/>
              </a:rPr>
              <a:t> </a:t>
            </a:r>
            <a:r>
              <a:rPr sz="2133" dirty="0">
                <a:latin typeface="Times New Roman"/>
                <a:cs typeface="Times New Roman"/>
              </a:rPr>
              <a:t>corrupt</a:t>
            </a:r>
            <a:r>
              <a:rPr sz="2133" spc="5" dirty="0">
                <a:latin typeface="Times New Roman"/>
                <a:cs typeface="Times New Roman"/>
              </a:rPr>
              <a:t> </a:t>
            </a:r>
            <a:r>
              <a:rPr sz="2133" spc="-27" dirty="0">
                <a:latin typeface="Times New Roman"/>
                <a:cs typeface="Times New Roman"/>
              </a:rPr>
              <a:t>its </a:t>
            </a:r>
            <a:r>
              <a:rPr sz="2133" dirty="0">
                <a:latin typeface="Times New Roman"/>
                <a:cs typeface="Times New Roman"/>
              </a:rPr>
              <a:t>structure.</a:t>
            </a:r>
            <a:r>
              <a:rPr sz="2133" spc="5" dirty="0">
                <a:latin typeface="Times New Roman"/>
                <a:cs typeface="Times New Roman"/>
              </a:rPr>
              <a:t> </a:t>
            </a:r>
            <a:r>
              <a:rPr sz="2133" dirty="0">
                <a:latin typeface="Times New Roman"/>
                <a:cs typeface="Times New Roman"/>
              </a:rPr>
              <a:t>Incorporating</a:t>
            </a:r>
            <a:r>
              <a:rPr sz="2133" spc="21" dirty="0">
                <a:latin typeface="Times New Roman"/>
                <a:cs typeface="Times New Roman"/>
              </a:rPr>
              <a:t> </a:t>
            </a:r>
            <a:r>
              <a:rPr sz="2133" dirty="0">
                <a:latin typeface="Times New Roman"/>
                <a:cs typeface="Times New Roman"/>
              </a:rPr>
              <a:t>further</a:t>
            </a:r>
            <a:r>
              <a:rPr sz="2133" spc="5" dirty="0">
                <a:latin typeface="Times New Roman"/>
                <a:cs typeface="Times New Roman"/>
              </a:rPr>
              <a:t> </a:t>
            </a:r>
            <a:r>
              <a:rPr sz="2133" spc="-11" dirty="0">
                <a:latin typeface="Times New Roman"/>
                <a:cs typeface="Times New Roman"/>
              </a:rPr>
              <a:t>software </a:t>
            </a:r>
            <a:r>
              <a:rPr sz="2133" dirty="0">
                <a:latin typeface="Times New Roman"/>
                <a:cs typeface="Times New Roman"/>
              </a:rPr>
              <a:t>changes</a:t>
            </a:r>
            <a:r>
              <a:rPr sz="2133" spc="-5" dirty="0">
                <a:latin typeface="Times New Roman"/>
                <a:cs typeface="Times New Roman"/>
              </a:rPr>
              <a:t> </a:t>
            </a:r>
            <a:r>
              <a:rPr sz="2133" dirty="0">
                <a:latin typeface="Times New Roman"/>
                <a:cs typeface="Times New Roman"/>
              </a:rPr>
              <a:t>becomes increasingly </a:t>
            </a:r>
            <a:r>
              <a:rPr sz="2133" spc="-11" dirty="0">
                <a:latin typeface="Times New Roman"/>
                <a:cs typeface="Times New Roman"/>
              </a:rPr>
              <a:t>difficult </a:t>
            </a:r>
            <a:r>
              <a:rPr sz="2133" dirty="0">
                <a:latin typeface="Times New Roman"/>
                <a:cs typeface="Times New Roman"/>
              </a:rPr>
              <a:t>and</a:t>
            </a:r>
            <a:r>
              <a:rPr sz="2133" spc="11" dirty="0">
                <a:latin typeface="Times New Roman"/>
                <a:cs typeface="Times New Roman"/>
              </a:rPr>
              <a:t> </a:t>
            </a:r>
            <a:r>
              <a:rPr sz="2133" spc="-11" dirty="0">
                <a:latin typeface="Times New Roman"/>
                <a:cs typeface="Times New Roman"/>
              </a:rPr>
              <a:t>costly.</a:t>
            </a:r>
            <a:endParaRPr sz="2133">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54420" y="2272664"/>
            <a:ext cx="7864516" cy="735865"/>
          </a:xfrm>
          <a:prstGeom prst="rect">
            <a:avLst/>
          </a:prstGeom>
        </p:spPr>
        <p:txBody>
          <a:bodyPr vert="horz" wrap="square" lIns="0" tIns="13547" rIns="0" bIns="0" rtlCol="0" anchor="ctr">
            <a:spAutoFit/>
          </a:bodyPr>
          <a:lstStyle/>
          <a:p>
            <a:pPr marL="13547">
              <a:lnSpc>
                <a:spcPct val="100000"/>
              </a:lnSpc>
              <a:spcBef>
                <a:spcPts val="107"/>
              </a:spcBef>
            </a:pPr>
            <a:r>
              <a:rPr dirty="0"/>
              <a:t>When</a:t>
            </a:r>
            <a:r>
              <a:rPr spc="-224" dirty="0"/>
              <a:t> </a:t>
            </a:r>
            <a:r>
              <a:rPr dirty="0"/>
              <a:t>to</a:t>
            </a:r>
            <a:r>
              <a:rPr spc="-235" dirty="0"/>
              <a:t> </a:t>
            </a:r>
            <a:r>
              <a:rPr dirty="0"/>
              <a:t>use</a:t>
            </a:r>
            <a:r>
              <a:rPr spc="-229" dirty="0"/>
              <a:t> </a:t>
            </a:r>
            <a:r>
              <a:rPr spc="-43" dirty="0"/>
              <a:t>Incremental</a:t>
            </a:r>
            <a:r>
              <a:rPr spc="-240" dirty="0"/>
              <a:t> </a:t>
            </a:r>
            <a:r>
              <a:rPr spc="-11" dirty="0"/>
              <a:t>Model</a:t>
            </a:r>
          </a:p>
        </p:txBody>
      </p:sp>
      <p:sp>
        <p:nvSpPr>
          <p:cNvPr id="7" name="object 7"/>
          <p:cNvSpPr/>
          <p:nvPr/>
        </p:nvSpPr>
        <p:spPr>
          <a:xfrm>
            <a:off x="1597828" y="3468285"/>
            <a:ext cx="3085253" cy="1851152"/>
          </a:xfrm>
          <a:custGeom>
            <a:avLst/>
            <a:gdLst/>
            <a:ahLst/>
            <a:cxnLst/>
            <a:rect l="l" t="t" r="r" b="b"/>
            <a:pathLst>
              <a:path w="2892425" h="1735454">
                <a:moveTo>
                  <a:pt x="2892234" y="0"/>
                </a:moveTo>
                <a:lnTo>
                  <a:pt x="0" y="0"/>
                </a:lnTo>
                <a:lnTo>
                  <a:pt x="0" y="1735201"/>
                </a:lnTo>
                <a:lnTo>
                  <a:pt x="1446110" y="1735201"/>
                </a:lnTo>
                <a:lnTo>
                  <a:pt x="2892234" y="1735201"/>
                </a:lnTo>
                <a:lnTo>
                  <a:pt x="2892234" y="0"/>
                </a:lnTo>
                <a:close/>
              </a:path>
            </a:pathLst>
          </a:custGeom>
          <a:solidFill>
            <a:srgbClr val="232751"/>
          </a:solidFill>
        </p:spPr>
        <p:txBody>
          <a:bodyPr wrap="square" lIns="0" tIns="0" rIns="0" bIns="0" rtlCol="0"/>
          <a:lstStyle/>
          <a:p>
            <a:endParaRPr sz="1920"/>
          </a:p>
        </p:txBody>
      </p:sp>
      <p:sp>
        <p:nvSpPr>
          <p:cNvPr id="8" name="object 8"/>
          <p:cNvSpPr txBox="1"/>
          <p:nvPr/>
        </p:nvSpPr>
        <p:spPr>
          <a:xfrm>
            <a:off x="1597829" y="3468285"/>
            <a:ext cx="3085253" cy="1639251"/>
          </a:xfrm>
          <a:prstGeom prst="rect">
            <a:avLst/>
          </a:prstGeom>
          <a:ln w="15839">
            <a:solidFill>
              <a:srgbClr val="ABCAF8"/>
            </a:solidFill>
          </a:ln>
        </p:spPr>
        <p:txBody>
          <a:bodyPr vert="horz" wrap="square" lIns="0" tIns="218778" rIns="0" bIns="0" rtlCol="0">
            <a:spAutoFit/>
          </a:bodyPr>
          <a:lstStyle/>
          <a:p>
            <a:pPr marL="211335" marR="205916" indent="-1355" algn="ctr">
              <a:lnSpc>
                <a:spcPct val="89900"/>
              </a:lnSpc>
              <a:spcBef>
                <a:spcPts val="1722"/>
              </a:spcBef>
            </a:pPr>
            <a:r>
              <a:rPr sz="2560" dirty="0">
                <a:solidFill>
                  <a:srgbClr val="FFFFFF"/>
                </a:solidFill>
                <a:latin typeface="Times New Roman"/>
                <a:cs typeface="Times New Roman"/>
              </a:rPr>
              <a:t>The</a:t>
            </a:r>
            <a:r>
              <a:rPr sz="2560" spc="-32" dirty="0">
                <a:solidFill>
                  <a:srgbClr val="FFFFFF"/>
                </a:solidFill>
                <a:latin typeface="Times New Roman"/>
                <a:cs typeface="Times New Roman"/>
              </a:rPr>
              <a:t> </a:t>
            </a:r>
            <a:r>
              <a:rPr sz="2560" dirty="0">
                <a:solidFill>
                  <a:srgbClr val="FFFFFF"/>
                </a:solidFill>
                <a:latin typeface="Times New Roman"/>
                <a:cs typeface="Times New Roman"/>
              </a:rPr>
              <a:t>requirements</a:t>
            </a:r>
            <a:r>
              <a:rPr sz="2560" spc="-21" dirty="0">
                <a:solidFill>
                  <a:srgbClr val="FFFFFF"/>
                </a:solidFill>
                <a:latin typeface="Times New Roman"/>
                <a:cs typeface="Times New Roman"/>
              </a:rPr>
              <a:t> </a:t>
            </a:r>
            <a:r>
              <a:rPr sz="2560" spc="-27" dirty="0">
                <a:solidFill>
                  <a:srgbClr val="FFFFFF"/>
                </a:solidFill>
                <a:latin typeface="Times New Roman"/>
                <a:cs typeface="Times New Roman"/>
              </a:rPr>
              <a:t>of </a:t>
            </a:r>
            <a:r>
              <a:rPr sz="2560" dirty="0">
                <a:solidFill>
                  <a:srgbClr val="FFFFFF"/>
                </a:solidFill>
                <a:latin typeface="Times New Roman"/>
                <a:cs typeface="Times New Roman"/>
              </a:rPr>
              <a:t>the complete</a:t>
            </a:r>
            <a:r>
              <a:rPr sz="2560" spc="-5" dirty="0">
                <a:solidFill>
                  <a:srgbClr val="FFFFFF"/>
                </a:solidFill>
                <a:latin typeface="Times New Roman"/>
                <a:cs typeface="Times New Roman"/>
              </a:rPr>
              <a:t> </a:t>
            </a:r>
            <a:r>
              <a:rPr sz="2560" spc="-11" dirty="0">
                <a:solidFill>
                  <a:srgbClr val="FFFFFF"/>
                </a:solidFill>
                <a:latin typeface="Times New Roman"/>
                <a:cs typeface="Times New Roman"/>
              </a:rPr>
              <a:t>system </a:t>
            </a:r>
            <a:r>
              <a:rPr sz="2560" dirty="0">
                <a:solidFill>
                  <a:srgbClr val="FFFFFF"/>
                </a:solidFill>
                <a:latin typeface="Times New Roman"/>
                <a:cs typeface="Times New Roman"/>
              </a:rPr>
              <a:t>are clearly</a:t>
            </a:r>
            <a:r>
              <a:rPr sz="2560" spc="-5" dirty="0">
                <a:solidFill>
                  <a:srgbClr val="FFFFFF"/>
                </a:solidFill>
                <a:latin typeface="Times New Roman"/>
                <a:cs typeface="Times New Roman"/>
              </a:rPr>
              <a:t> </a:t>
            </a:r>
            <a:r>
              <a:rPr sz="2560" spc="-11" dirty="0">
                <a:solidFill>
                  <a:srgbClr val="FFFFFF"/>
                </a:solidFill>
                <a:latin typeface="Times New Roman"/>
                <a:cs typeface="Times New Roman"/>
              </a:rPr>
              <a:t>defined </a:t>
            </a:r>
            <a:r>
              <a:rPr sz="2560" dirty="0">
                <a:solidFill>
                  <a:srgbClr val="FFFFFF"/>
                </a:solidFill>
                <a:latin typeface="Times New Roman"/>
                <a:cs typeface="Times New Roman"/>
              </a:rPr>
              <a:t>and </a:t>
            </a:r>
            <a:r>
              <a:rPr sz="2560" spc="-11" dirty="0">
                <a:solidFill>
                  <a:srgbClr val="FFFFFF"/>
                </a:solidFill>
                <a:latin typeface="Times New Roman"/>
                <a:cs typeface="Times New Roman"/>
              </a:rPr>
              <a:t>understood.</a:t>
            </a:r>
            <a:endParaRPr sz="2560">
              <a:latin typeface="Times New Roman"/>
              <a:cs typeface="Times New Roman"/>
            </a:endParaRPr>
          </a:p>
        </p:txBody>
      </p:sp>
      <p:sp>
        <p:nvSpPr>
          <p:cNvPr id="9" name="object 9"/>
          <p:cNvSpPr/>
          <p:nvPr/>
        </p:nvSpPr>
        <p:spPr>
          <a:xfrm>
            <a:off x="4992001" y="3468285"/>
            <a:ext cx="3085253" cy="1851152"/>
          </a:xfrm>
          <a:custGeom>
            <a:avLst/>
            <a:gdLst/>
            <a:ahLst/>
            <a:cxnLst/>
            <a:rect l="l" t="t" r="r" b="b"/>
            <a:pathLst>
              <a:path w="2892425" h="1735454">
                <a:moveTo>
                  <a:pt x="2892234" y="0"/>
                </a:moveTo>
                <a:lnTo>
                  <a:pt x="0" y="0"/>
                </a:lnTo>
                <a:lnTo>
                  <a:pt x="0" y="1735201"/>
                </a:lnTo>
                <a:lnTo>
                  <a:pt x="1446123" y="1735201"/>
                </a:lnTo>
                <a:lnTo>
                  <a:pt x="2892234" y="1735201"/>
                </a:lnTo>
                <a:lnTo>
                  <a:pt x="2892234" y="0"/>
                </a:lnTo>
                <a:close/>
              </a:path>
            </a:pathLst>
          </a:custGeom>
          <a:solidFill>
            <a:srgbClr val="232751"/>
          </a:solidFill>
        </p:spPr>
        <p:txBody>
          <a:bodyPr wrap="square" lIns="0" tIns="0" rIns="0" bIns="0" rtlCol="0"/>
          <a:lstStyle/>
          <a:p>
            <a:endParaRPr sz="1920"/>
          </a:p>
        </p:txBody>
      </p:sp>
      <p:sp>
        <p:nvSpPr>
          <p:cNvPr id="10" name="object 10"/>
          <p:cNvSpPr txBox="1"/>
          <p:nvPr/>
        </p:nvSpPr>
        <p:spPr>
          <a:xfrm>
            <a:off x="4992001" y="3468285"/>
            <a:ext cx="3085253" cy="1639251"/>
          </a:xfrm>
          <a:prstGeom prst="rect">
            <a:avLst/>
          </a:prstGeom>
          <a:ln w="15839">
            <a:solidFill>
              <a:srgbClr val="ABCAF8"/>
            </a:solidFill>
          </a:ln>
        </p:spPr>
        <p:txBody>
          <a:bodyPr vert="horz" wrap="square" lIns="0" tIns="218778" rIns="0" bIns="0" rtlCol="0">
            <a:spAutoFit/>
          </a:bodyPr>
          <a:lstStyle/>
          <a:p>
            <a:pPr marL="97539" marR="91443" indent="677" algn="ctr">
              <a:lnSpc>
                <a:spcPct val="89900"/>
              </a:lnSpc>
              <a:spcBef>
                <a:spcPts val="1722"/>
              </a:spcBef>
            </a:pPr>
            <a:r>
              <a:rPr sz="2560" dirty="0">
                <a:solidFill>
                  <a:srgbClr val="FFFFFF"/>
                </a:solidFill>
                <a:latin typeface="Times New Roman"/>
                <a:cs typeface="Times New Roman"/>
              </a:rPr>
              <a:t>Major</a:t>
            </a:r>
            <a:r>
              <a:rPr sz="2560" spc="-32" dirty="0">
                <a:solidFill>
                  <a:srgbClr val="FFFFFF"/>
                </a:solidFill>
                <a:latin typeface="Times New Roman"/>
                <a:cs typeface="Times New Roman"/>
              </a:rPr>
              <a:t> </a:t>
            </a:r>
            <a:r>
              <a:rPr sz="2560" spc="-11" dirty="0">
                <a:solidFill>
                  <a:srgbClr val="FFFFFF"/>
                </a:solidFill>
                <a:latin typeface="Times New Roman"/>
                <a:cs typeface="Times New Roman"/>
              </a:rPr>
              <a:t>requirements </a:t>
            </a:r>
            <a:r>
              <a:rPr sz="2560" dirty="0">
                <a:solidFill>
                  <a:srgbClr val="FFFFFF"/>
                </a:solidFill>
                <a:latin typeface="Times New Roman"/>
                <a:cs typeface="Times New Roman"/>
              </a:rPr>
              <a:t>must</a:t>
            </a:r>
            <a:r>
              <a:rPr sz="2560" spc="-11" dirty="0">
                <a:solidFill>
                  <a:srgbClr val="FFFFFF"/>
                </a:solidFill>
                <a:latin typeface="Times New Roman"/>
                <a:cs typeface="Times New Roman"/>
              </a:rPr>
              <a:t> </a:t>
            </a:r>
            <a:r>
              <a:rPr sz="2560" dirty="0">
                <a:solidFill>
                  <a:srgbClr val="FFFFFF"/>
                </a:solidFill>
                <a:latin typeface="Times New Roman"/>
                <a:cs typeface="Times New Roman"/>
              </a:rPr>
              <a:t>be</a:t>
            </a:r>
            <a:r>
              <a:rPr sz="2560" spc="-11" dirty="0">
                <a:solidFill>
                  <a:srgbClr val="FFFFFF"/>
                </a:solidFill>
                <a:latin typeface="Times New Roman"/>
                <a:cs typeface="Times New Roman"/>
              </a:rPr>
              <a:t> defined; however,</a:t>
            </a:r>
            <a:r>
              <a:rPr sz="2560" spc="-53" dirty="0">
                <a:solidFill>
                  <a:srgbClr val="FFFFFF"/>
                </a:solidFill>
                <a:latin typeface="Times New Roman"/>
                <a:cs typeface="Times New Roman"/>
              </a:rPr>
              <a:t> </a:t>
            </a:r>
            <a:r>
              <a:rPr sz="2560" dirty="0">
                <a:solidFill>
                  <a:srgbClr val="FFFFFF"/>
                </a:solidFill>
                <a:latin typeface="Times New Roman"/>
                <a:cs typeface="Times New Roman"/>
              </a:rPr>
              <a:t>some</a:t>
            </a:r>
            <a:r>
              <a:rPr sz="2560" spc="-53" dirty="0">
                <a:solidFill>
                  <a:srgbClr val="FFFFFF"/>
                </a:solidFill>
                <a:latin typeface="Times New Roman"/>
                <a:cs typeface="Times New Roman"/>
              </a:rPr>
              <a:t> </a:t>
            </a:r>
            <a:r>
              <a:rPr sz="2560" spc="-11" dirty="0">
                <a:solidFill>
                  <a:srgbClr val="FFFFFF"/>
                </a:solidFill>
                <a:latin typeface="Times New Roman"/>
                <a:cs typeface="Times New Roman"/>
              </a:rPr>
              <a:t>details </a:t>
            </a:r>
            <a:r>
              <a:rPr sz="2560" dirty="0">
                <a:solidFill>
                  <a:srgbClr val="FFFFFF"/>
                </a:solidFill>
                <a:latin typeface="Times New Roman"/>
                <a:cs typeface="Times New Roman"/>
              </a:rPr>
              <a:t>can</a:t>
            </a:r>
            <a:r>
              <a:rPr sz="2560" spc="-21" dirty="0">
                <a:solidFill>
                  <a:srgbClr val="FFFFFF"/>
                </a:solidFill>
                <a:latin typeface="Times New Roman"/>
                <a:cs typeface="Times New Roman"/>
              </a:rPr>
              <a:t> </a:t>
            </a:r>
            <a:r>
              <a:rPr sz="2560" dirty="0">
                <a:solidFill>
                  <a:srgbClr val="FFFFFF"/>
                </a:solidFill>
                <a:latin typeface="Times New Roman"/>
                <a:cs typeface="Times New Roman"/>
              </a:rPr>
              <a:t>evolve</a:t>
            </a:r>
            <a:r>
              <a:rPr sz="2560" spc="-11" dirty="0">
                <a:solidFill>
                  <a:srgbClr val="FFFFFF"/>
                </a:solidFill>
                <a:latin typeface="Times New Roman"/>
                <a:cs typeface="Times New Roman"/>
              </a:rPr>
              <a:t> </a:t>
            </a:r>
            <a:r>
              <a:rPr sz="2560" dirty="0">
                <a:solidFill>
                  <a:srgbClr val="FFFFFF"/>
                </a:solidFill>
                <a:latin typeface="Times New Roman"/>
                <a:cs typeface="Times New Roman"/>
              </a:rPr>
              <a:t>with</a:t>
            </a:r>
            <a:r>
              <a:rPr sz="2560" spc="-16" dirty="0">
                <a:solidFill>
                  <a:srgbClr val="FFFFFF"/>
                </a:solidFill>
                <a:latin typeface="Times New Roman"/>
                <a:cs typeface="Times New Roman"/>
              </a:rPr>
              <a:t> </a:t>
            </a:r>
            <a:r>
              <a:rPr sz="2560" spc="-21" dirty="0">
                <a:solidFill>
                  <a:srgbClr val="FFFFFF"/>
                </a:solidFill>
                <a:latin typeface="Times New Roman"/>
                <a:cs typeface="Times New Roman"/>
              </a:rPr>
              <a:t>time.</a:t>
            </a:r>
            <a:endParaRPr sz="2560">
              <a:latin typeface="Times New Roman"/>
              <a:cs typeface="Times New Roman"/>
            </a:endParaRPr>
          </a:p>
        </p:txBody>
      </p:sp>
      <p:sp>
        <p:nvSpPr>
          <p:cNvPr id="11" name="object 11"/>
          <p:cNvSpPr/>
          <p:nvPr/>
        </p:nvSpPr>
        <p:spPr>
          <a:xfrm>
            <a:off x="8386172" y="3468285"/>
            <a:ext cx="3085253" cy="1851152"/>
          </a:xfrm>
          <a:custGeom>
            <a:avLst/>
            <a:gdLst/>
            <a:ahLst/>
            <a:cxnLst/>
            <a:rect l="l" t="t" r="r" b="b"/>
            <a:pathLst>
              <a:path w="2892425" h="1735454">
                <a:moveTo>
                  <a:pt x="2892247" y="0"/>
                </a:moveTo>
                <a:lnTo>
                  <a:pt x="0" y="0"/>
                </a:lnTo>
                <a:lnTo>
                  <a:pt x="0" y="1735201"/>
                </a:lnTo>
                <a:lnTo>
                  <a:pt x="1446123" y="1735201"/>
                </a:lnTo>
                <a:lnTo>
                  <a:pt x="2892247" y="1735201"/>
                </a:lnTo>
                <a:lnTo>
                  <a:pt x="2892247" y="0"/>
                </a:lnTo>
                <a:close/>
              </a:path>
            </a:pathLst>
          </a:custGeom>
          <a:solidFill>
            <a:srgbClr val="232751"/>
          </a:solidFill>
        </p:spPr>
        <p:txBody>
          <a:bodyPr wrap="square" lIns="0" tIns="0" rIns="0" bIns="0" rtlCol="0"/>
          <a:lstStyle/>
          <a:p>
            <a:endParaRPr sz="1920"/>
          </a:p>
        </p:txBody>
      </p:sp>
      <p:sp>
        <p:nvSpPr>
          <p:cNvPr id="12" name="object 12"/>
          <p:cNvSpPr txBox="1"/>
          <p:nvPr/>
        </p:nvSpPr>
        <p:spPr>
          <a:xfrm>
            <a:off x="8386172" y="3468285"/>
            <a:ext cx="3085253" cy="1477542"/>
          </a:xfrm>
          <a:prstGeom prst="rect">
            <a:avLst/>
          </a:prstGeom>
          <a:ln w="15839">
            <a:solidFill>
              <a:srgbClr val="ABCAF8"/>
            </a:solidFill>
          </a:ln>
        </p:spPr>
        <p:txBody>
          <a:bodyPr vert="horz" wrap="square" lIns="0" tIns="19643" rIns="0" bIns="0" rtlCol="0">
            <a:spAutoFit/>
          </a:bodyPr>
          <a:lstStyle/>
          <a:p>
            <a:pPr>
              <a:spcBef>
                <a:spcPts val="155"/>
              </a:spcBef>
            </a:pPr>
            <a:endParaRPr sz="2560" dirty="0">
              <a:latin typeface="Times New Roman"/>
              <a:cs typeface="Times New Roman"/>
            </a:endParaRPr>
          </a:p>
          <a:p>
            <a:pPr marL="144954" marR="139535" algn="ctr">
              <a:lnSpc>
                <a:spcPct val="89900"/>
              </a:lnSpc>
            </a:pPr>
            <a:r>
              <a:rPr sz="2560" dirty="0">
                <a:solidFill>
                  <a:srgbClr val="FFFFFF"/>
                </a:solidFill>
                <a:latin typeface="Times New Roman"/>
                <a:cs typeface="Times New Roman"/>
              </a:rPr>
              <a:t>There</a:t>
            </a:r>
            <a:r>
              <a:rPr sz="2560" spc="-11" dirty="0">
                <a:solidFill>
                  <a:srgbClr val="FFFFFF"/>
                </a:solidFill>
                <a:latin typeface="Times New Roman"/>
                <a:cs typeface="Times New Roman"/>
              </a:rPr>
              <a:t> </a:t>
            </a:r>
            <a:r>
              <a:rPr sz="2560" dirty="0">
                <a:solidFill>
                  <a:srgbClr val="FFFFFF"/>
                </a:solidFill>
                <a:latin typeface="Times New Roman"/>
                <a:cs typeface="Times New Roman"/>
              </a:rPr>
              <a:t>is</a:t>
            </a:r>
            <a:r>
              <a:rPr sz="2560" spc="-11" dirty="0">
                <a:solidFill>
                  <a:srgbClr val="FFFFFF"/>
                </a:solidFill>
                <a:latin typeface="Times New Roman"/>
                <a:cs typeface="Times New Roman"/>
              </a:rPr>
              <a:t> </a:t>
            </a:r>
            <a:r>
              <a:rPr sz="2560" dirty="0">
                <a:solidFill>
                  <a:srgbClr val="FFFFFF"/>
                </a:solidFill>
                <a:latin typeface="Times New Roman"/>
                <a:cs typeface="Times New Roman"/>
              </a:rPr>
              <a:t>a</a:t>
            </a:r>
            <a:r>
              <a:rPr sz="2560" spc="-5" dirty="0">
                <a:solidFill>
                  <a:srgbClr val="FFFFFF"/>
                </a:solidFill>
                <a:latin typeface="Times New Roman"/>
                <a:cs typeface="Times New Roman"/>
              </a:rPr>
              <a:t> </a:t>
            </a:r>
            <a:r>
              <a:rPr sz="2560" dirty="0">
                <a:solidFill>
                  <a:srgbClr val="FFFFFF"/>
                </a:solidFill>
                <a:latin typeface="Times New Roman"/>
                <a:cs typeface="Times New Roman"/>
              </a:rPr>
              <a:t>need</a:t>
            </a:r>
            <a:r>
              <a:rPr sz="2560" spc="-11" dirty="0">
                <a:solidFill>
                  <a:srgbClr val="FFFFFF"/>
                </a:solidFill>
                <a:latin typeface="Times New Roman"/>
                <a:cs typeface="Times New Roman"/>
              </a:rPr>
              <a:t> </a:t>
            </a:r>
            <a:r>
              <a:rPr sz="2560" dirty="0">
                <a:solidFill>
                  <a:srgbClr val="FFFFFF"/>
                </a:solidFill>
                <a:latin typeface="Times New Roman"/>
                <a:cs typeface="Times New Roman"/>
              </a:rPr>
              <a:t>to</a:t>
            </a:r>
            <a:r>
              <a:rPr sz="2560" spc="-5" dirty="0">
                <a:solidFill>
                  <a:srgbClr val="FFFFFF"/>
                </a:solidFill>
                <a:latin typeface="Times New Roman"/>
                <a:cs typeface="Times New Roman"/>
              </a:rPr>
              <a:t> </a:t>
            </a:r>
            <a:r>
              <a:rPr sz="2560" spc="-27" dirty="0">
                <a:solidFill>
                  <a:srgbClr val="FFFFFF"/>
                </a:solidFill>
                <a:latin typeface="Times New Roman"/>
                <a:cs typeface="Times New Roman"/>
              </a:rPr>
              <a:t>get </a:t>
            </a:r>
            <a:r>
              <a:rPr sz="2560" dirty="0">
                <a:solidFill>
                  <a:srgbClr val="FFFFFF"/>
                </a:solidFill>
                <a:latin typeface="Times New Roman"/>
                <a:cs typeface="Times New Roman"/>
              </a:rPr>
              <a:t>a</a:t>
            </a:r>
            <a:r>
              <a:rPr sz="2560" spc="-16" dirty="0">
                <a:solidFill>
                  <a:srgbClr val="FFFFFF"/>
                </a:solidFill>
                <a:latin typeface="Times New Roman"/>
                <a:cs typeface="Times New Roman"/>
              </a:rPr>
              <a:t> </a:t>
            </a:r>
            <a:r>
              <a:rPr sz="2560" dirty="0">
                <a:solidFill>
                  <a:srgbClr val="FFFFFF"/>
                </a:solidFill>
                <a:latin typeface="Times New Roman"/>
                <a:cs typeface="Times New Roman"/>
              </a:rPr>
              <a:t>product</a:t>
            </a:r>
            <a:r>
              <a:rPr sz="2560" spc="-5" dirty="0">
                <a:solidFill>
                  <a:srgbClr val="FFFFFF"/>
                </a:solidFill>
                <a:latin typeface="Times New Roman"/>
                <a:cs typeface="Times New Roman"/>
              </a:rPr>
              <a:t> </a:t>
            </a:r>
            <a:r>
              <a:rPr sz="2560" dirty="0">
                <a:solidFill>
                  <a:srgbClr val="FFFFFF"/>
                </a:solidFill>
                <a:latin typeface="Times New Roman"/>
                <a:cs typeface="Times New Roman"/>
              </a:rPr>
              <a:t>to</a:t>
            </a:r>
            <a:r>
              <a:rPr sz="2560" spc="-16" dirty="0">
                <a:solidFill>
                  <a:srgbClr val="FFFFFF"/>
                </a:solidFill>
                <a:latin typeface="Times New Roman"/>
                <a:cs typeface="Times New Roman"/>
              </a:rPr>
              <a:t> </a:t>
            </a:r>
            <a:r>
              <a:rPr sz="2560" spc="-27" dirty="0">
                <a:solidFill>
                  <a:srgbClr val="FFFFFF"/>
                </a:solidFill>
                <a:latin typeface="Times New Roman"/>
                <a:cs typeface="Times New Roman"/>
              </a:rPr>
              <a:t>the </a:t>
            </a:r>
            <a:r>
              <a:rPr sz="2560" dirty="0">
                <a:solidFill>
                  <a:srgbClr val="FFFFFF"/>
                </a:solidFill>
                <a:latin typeface="Times New Roman"/>
                <a:cs typeface="Times New Roman"/>
              </a:rPr>
              <a:t>market</a:t>
            </a:r>
            <a:r>
              <a:rPr sz="2560" spc="-16" dirty="0">
                <a:solidFill>
                  <a:srgbClr val="FFFFFF"/>
                </a:solidFill>
                <a:latin typeface="Times New Roman"/>
                <a:cs typeface="Times New Roman"/>
              </a:rPr>
              <a:t> </a:t>
            </a:r>
            <a:r>
              <a:rPr sz="2560" spc="-11" dirty="0">
                <a:solidFill>
                  <a:srgbClr val="FFFFFF"/>
                </a:solidFill>
                <a:latin typeface="Times New Roman"/>
                <a:cs typeface="Times New Roman"/>
              </a:rPr>
              <a:t>early.</a:t>
            </a:r>
            <a:endParaRPr sz="2560" dirty="0">
              <a:latin typeface="Times New Roman"/>
              <a:cs typeface="Times New Roman"/>
            </a:endParaRPr>
          </a:p>
        </p:txBody>
      </p:sp>
      <p:sp>
        <p:nvSpPr>
          <p:cNvPr id="13" name="object 13"/>
          <p:cNvSpPr/>
          <p:nvPr/>
        </p:nvSpPr>
        <p:spPr>
          <a:xfrm>
            <a:off x="1597829" y="5627909"/>
            <a:ext cx="3085253" cy="1851152"/>
          </a:xfrm>
          <a:custGeom>
            <a:avLst/>
            <a:gdLst/>
            <a:ahLst/>
            <a:cxnLst/>
            <a:rect l="l" t="t" r="r" b="b"/>
            <a:pathLst>
              <a:path w="2892425" h="1735454">
                <a:moveTo>
                  <a:pt x="2892234" y="0"/>
                </a:moveTo>
                <a:lnTo>
                  <a:pt x="0" y="0"/>
                </a:lnTo>
                <a:lnTo>
                  <a:pt x="0" y="1735200"/>
                </a:lnTo>
                <a:lnTo>
                  <a:pt x="1446110" y="1735200"/>
                </a:lnTo>
                <a:lnTo>
                  <a:pt x="2892234" y="1735200"/>
                </a:lnTo>
                <a:lnTo>
                  <a:pt x="2892234" y="0"/>
                </a:lnTo>
                <a:close/>
              </a:path>
            </a:pathLst>
          </a:custGeom>
          <a:solidFill>
            <a:srgbClr val="232751"/>
          </a:solidFill>
        </p:spPr>
        <p:txBody>
          <a:bodyPr wrap="square" lIns="0" tIns="0" rIns="0" bIns="0" rtlCol="0"/>
          <a:lstStyle/>
          <a:p>
            <a:endParaRPr sz="1920"/>
          </a:p>
        </p:txBody>
      </p:sp>
      <p:sp>
        <p:nvSpPr>
          <p:cNvPr id="14" name="object 14"/>
          <p:cNvSpPr txBox="1"/>
          <p:nvPr/>
        </p:nvSpPr>
        <p:spPr>
          <a:xfrm>
            <a:off x="1597829" y="5627909"/>
            <a:ext cx="3085253" cy="1314548"/>
          </a:xfrm>
          <a:prstGeom prst="rect">
            <a:avLst/>
          </a:prstGeom>
          <a:ln w="15839">
            <a:solidFill>
              <a:srgbClr val="ABCAF8"/>
            </a:solidFill>
          </a:ln>
        </p:spPr>
        <p:txBody>
          <a:bodyPr vert="horz" wrap="square" lIns="0" tIns="200491" rIns="0" bIns="0" rtlCol="0">
            <a:spAutoFit/>
          </a:bodyPr>
          <a:lstStyle/>
          <a:p>
            <a:pPr>
              <a:spcBef>
                <a:spcPts val="1579"/>
              </a:spcBef>
            </a:pPr>
            <a:endParaRPr sz="2560">
              <a:latin typeface="Times New Roman"/>
              <a:cs typeface="Times New Roman"/>
            </a:endParaRPr>
          </a:p>
          <a:p>
            <a:pPr marL="841952" marR="202529" indent="-633326">
              <a:lnSpc>
                <a:spcPts val="2763"/>
              </a:lnSpc>
            </a:pPr>
            <a:r>
              <a:rPr sz="2560" spc="-21" dirty="0">
                <a:solidFill>
                  <a:srgbClr val="FFFFFF"/>
                </a:solidFill>
                <a:latin typeface="Times New Roman"/>
                <a:cs typeface="Times New Roman"/>
              </a:rPr>
              <a:t>A</a:t>
            </a:r>
            <a:r>
              <a:rPr sz="2560" spc="-144" dirty="0">
                <a:solidFill>
                  <a:srgbClr val="FFFFFF"/>
                </a:solidFill>
                <a:latin typeface="Times New Roman"/>
                <a:cs typeface="Times New Roman"/>
              </a:rPr>
              <a:t> </a:t>
            </a:r>
            <a:r>
              <a:rPr sz="2560" dirty="0">
                <a:solidFill>
                  <a:srgbClr val="FFFFFF"/>
                </a:solidFill>
                <a:latin typeface="Times New Roman"/>
                <a:cs typeface="Times New Roman"/>
              </a:rPr>
              <a:t>new</a:t>
            </a:r>
            <a:r>
              <a:rPr sz="2560" spc="-37" dirty="0">
                <a:solidFill>
                  <a:srgbClr val="FFFFFF"/>
                </a:solidFill>
                <a:latin typeface="Times New Roman"/>
                <a:cs typeface="Times New Roman"/>
              </a:rPr>
              <a:t> </a:t>
            </a:r>
            <a:r>
              <a:rPr sz="2560" dirty="0">
                <a:solidFill>
                  <a:srgbClr val="FFFFFF"/>
                </a:solidFill>
                <a:latin typeface="Times New Roman"/>
                <a:cs typeface="Times New Roman"/>
              </a:rPr>
              <a:t>technology</a:t>
            </a:r>
            <a:r>
              <a:rPr sz="2560" spc="-16" dirty="0">
                <a:solidFill>
                  <a:srgbClr val="FFFFFF"/>
                </a:solidFill>
                <a:latin typeface="Times New Roman"/>
                <a:cs typeface="Times New Roman"/>
              </a:rPr>
              <a:t> </a:t>
            </a:r>
            <a:r>
              <a:rPr sz="2560" spc="-27" dirty="0">
                <a:solidFill>
                  <a:srgbClr val="FFFFFF"/>
                </a:solidFill>
                <a:latin typeface="Times New Roman"/>
                <a:cs typeface="Times New Roman"/>
              </a:rPr>
              <a:t>is </a:t>
            </a:r>
            <a:r>
              <a:rPr sz="2560" dirty="0">
                <a:solidFill>
                  <a:srgbClr val="FFFFFF"/>
                </a:solidFill>
                <a:latin typeface="Times New Roman"/>
                <a:cs typeface="Times New Roman"/>
              </a:rPr>
              <a:t>being</a:t>
            </a:r>
            <a:r>
              <a:rPr sz="2560" spc="-5" dirty="0">
                <a:solidFill>
                  <a:srgbClr val="FFFFFF"/>
                </a:solidFill>
                <a:latin typeface="Times New Roman"/>
                <a:cs typeface="Times New Roman"/>
              </a:rPr>
              <a:t> </a:t>
            </a:r>
            <a:r>
              <a:rPr sz="2560" spc="-21" dirty="0">
                <a:solidFill>
                  <a:srgbClr val="FFFFFF"/>
                </a:solidFill>
                <a:latin typeface="Times New Roman"/>
                <a:cs typeface="Times New Roman"/>
              </a:rPr>
              <a:t>used</a:t>
            </a:r>
            <a:endParaRPr sz="2560">
              <a:latin typeface="Times New Roman"/>
              <a:cs typeface="Times New Roman"/>
            </a:endParaRPr>
          </a:p>
        </p:txBody>
      </p:sp>
      <p:sp>
        <p:nvSpPr>
          <p:cNvPr id="15" name="object 15"/>
          <p:cNvSpPr/>
          <p:nvPr/>
        </p:nvSpPr>
        <p:spPr>
          <a:xfrm>
            <a:off x="4992001" y="5627909"/>
            <a:ext cx="3085253" cy="1851152"/>
          </a:xfrm>
          <a:custGeom>
            <a:avLst/>
            <a:gdLst/>
            <a:ahLst/>
            <a:cxnLst/>
            <a:rect l="l" t="t" r="r" b="b"/>
            <a:pathLst>
              <a:path w="2892425" h="1735454">
                <a:moveTo>
                  <a:pt x="2892234" y="0"/>
                </a:moveTo>
                <a:lnTo>
                  <a:pt x="0" y="0"/>
                </a:lnTo>
                <a:lnTo>
                  <a:pt x="0" y="1735200"/>
                </a:lnTo>
                <a:lnTo>
                  <a:pt x="1446123" y="1735200"/>
                </a:lnTo>
                <a:lnTo>
                  <a:pt x="2892234" y="1735200"/>
                </a:lnTo>
                <a:lnTo>
                  <a:pt x="2892234" y="0"/>
                </a:lnTo>
                <a:close/>
              </a:path>
            </a:pathLst>
          </a:custGeom>
          <a:solidFill>
            <a:srgbClr val="232751"/>
          </a:solidFill>
        </p:spPr>
        <p:txBody>
          <a:bodyPr wrap="square" lIns="0" tIns="0" rIns="0" bIns="0" rtlCol="0"/>
          <a:lstStyle/>
          <a:p>
            <a:endParaRPr sz="1920"/>
          </a:p>
        </p:txBody>
      </p:sp>
      <p:sp>
        <p:nvSpPr>
          <p:cNvPr id="16" name="object 16"/>
          <p:cNvSpPr txBox="1"/>
          <p:nvPr/>
        </p:nvSpPr>
        <p:spPr>
          <a:xfrm>
            <a:off x="4992001" y="5627909"/>
            <a:ext cx="3085253" cy="1476173"/>
          </a:xfrm>
          <a:prstGeom prst="rect">
            <a:avLst/>
          </a:prstGeom>
          <a:ln w="15839">
            <a:solidFill>
              <a:srgbClr val="ABCAF8"/>
            </a:solidFill>
          </a:ln>
        </p:spPr>
        <p:txBody>
          <a:bodyPr vert="horz" wrap="square" lIns="0" tIns="18288" rIns="0" bIns="0" rtlCol="0">
            <a:spAutoFit/>
          </a:bodyPr>
          <a:lstStyle/>
          <a:p>
            <a:pPr>
              <a:spcBef>
                <a:spcPts val="144"/>
              </a:spcBef>
            </a:pPr>
            <a:endParaRPr sz="2560" dirty="0">
              <a:latin typeface="Times New Roman"/>
              <a:cs typeface="Times New Roman"/>
            </a:endParaRPr>
          </a:p>
          <a:p>
            <a:pPr marL="297359" marR="292617" indent="677" algn="ctr">
              <a:lnSpc>
                <a:spcPct val="90100"/>
              </a:lnSpc>
              <a:spcBef>
                <a:spcPts val="5"/>
              </a:spcBef>
            </a:pPr>
            <a:r>
              <a:rPr sz="2560" dirty="0">
                <a:solidFill>
                  <a:srgbClr val="FFFFFF"/>
                </a:solidFill>
                <a:latin typeface="Times New Roman"/>
                <a:cs typeface="Times New Roman"/>
              </a:rPr>
              <a:t>Resources</a:t>
            </a:r>
            <a:r>
              <a:rPr sz="2560" spc="-43" dirty="0">
                <a:solidFill>
                  <a:srgbClr val="FFFFFF"/>
                </a:solidFill>
                <a:latin typeface="Times New Roman"/>
                <a:cs typeface="Times New Roman"/>
              </a:rPr>
              <a:t> </a:t>
            </a:r>
            <a:r>
              <a:rPr sz="2560" spc="-21" dirty="0">
                <a:solidFill>
                  <a:srgbClr val="FFFFFF"/>
                </a:solidFill>
                <a:latin typeface="Times New Roman"/>
                <a:cs typeface="Times New Roman"/>
              </a:rPr>
              <a:t>with </a:t>
            </a:r>
            <a:r>
              <a:rPr sz="2560" dirty="0">
                <a:solidFill>
                  <a:srgbClr val="FFFFFF"/>
                </a:solidFill>
                <a:latin typeface="Times New Roman"/>
                <a:cs typeface="Times New Roman"/>
              </a:rPr>
              <a:t>needed</a:t>
            </a:r>
            <a:r>
              <a:rPr sz="2560" spc="-16" dirty="0">
                <a:solidFill>
                  <a:srgbClr val="FFFFFF"/>
                </a:solidFill>
                <a:latin typeface="Times New Roman"/>
                <a:cs typeface="Times New Roman"/>
              </a:rPr>
              <a:t> </a:t>
            </a:r>
            <a:r>
              <a:rPr sz="2560" dirty="0">
                <a:solidFill>
                  <a:srgbClr val="FFFFFF"/>
                </a:solidFill>
                <a:latin typeface="Times New Roman"/>
                <a:cs typeface="Times New Roman"/>
              </a:rPr>
              <a:t>skill</a:t>
            </a:r>
            <a:r>
              <a:rPr sz="2560" spc="-16" dirty="0">
                <a:solidFill>
                  <a:srgbClr val="FFFFFF"/>
                </a:solidFill>
                <a:latin typeface="Times New Roman"/>
                <a:cs typeface="Times New Roman"/>
              </a:rPr>
              <a:t> </a:t>
            </a:r>
            <a:r>
              <a:rPr sz="2560" dirty="0">
                <a:solidFill>
                  <a:srgbClr val="FFFFFF"/>
                </a:solidFill>
                <a:latin typeface="Times New Roman"/>
                <a:cs typeface="Times New Roman"/>
              </a:rPr>
              <a:t>set</a:t>
            </a:r>
            <a:r>
              <a:rPr sz="2560" spc="-11" dirty="0">
                <a:solidFill>
                  <a:srgbClr val="FFFFFF"/>
                </a:solidFill>
                <a:latin typeface="Times New Roman"/>
                <a:cs typeface="Times New Roman"/>
              </a:rPr>
              <a:t> </a:t>
            </a:r>
            <a:r>
              <a:rPr sz="2560" spc="-27" dirty="0">
                <a:solidFill>
                  <a:srgbClr val="FFFFFF"/>
                </a:solidFill>
                <a:latin typeface="Times New Roman"/>
                <a:cs typeface="Times New Roman"/>
              </a:rPr>
              <a:t>are </a:t>
            </a:r>
            <a:r>
              <a:rPr sz="2560" dirty="0">
                <a:solidFill>
                  <a:srgbClr val="FFFFFF"/>
                </a:solidFill>
                <a:latin typeface="Times New Roman"/>
                <a:cs typeface="Times New Roman"/>
              </a:rPr>
              <a:t>not</a:t>
            </a:r>
            <a:r>
              <a:rPr sz="2560" spc="-11" dirty="0">
                <a:solidFill>
                  <a:srgbClr val="FFFFFF"/>
                </a:solidFill>
                <a:latin typeface="Times New Roman"/>
                <a:cs typeface="Times New Roman"/>
              </a:rPr>
              <a:t> available</a:t>
            </a:r>
            <a:endParaRPr sz="2560" dirty="0">
              <a:latin typeface="Times New Roman"/>
              <a:cs typeface="Times New Roman"/>
            </a:endParaRPr>
          </a:p>
        </p:txBody>
      </p:sp>
      <p:sp>
        <p:nvSpPr>
          <p:cNvPr id="17" name="object 17"/>
          <p:cNvSpPr/>
          <p:nvPr/>
        </p:nvSpPr>
        <p:spPr>
          <a:xfrm>
            <a:off x="8386172" y="5627909"/>
            <a:ext cx="3085253" cy="1851152"/>
          </a:xfrm>
          <a:custGeom>
            <a:avLst/>
            <a:gdLst/>
            <a:ahLst/>
            <a:cxnLst/>
            <a:rect l="l" t="t" r="r" b="b"/>
            <a:pathLst>
              <a:path w="2892425" h="1735454">
                <a:moveTo>
                  <a:pt x="2892247" y="0"/>
                </a:moveTo>
                <a:lnTo>
                  <a:pt x="0" y="0"/>
                </a:lnTo>
                <a:lnTo>
                  <a:pt x="0" y="1735200"/>
                </a:lnTo>
                <a:lnTo>
                  <a:pt x="1446123" y="1735200"/>
                </a:lnTo>
                <a:lnTo>
                  <a:pt x="2892247" y="1735200"/>
                </a:lnTo>
                <a:lnTo>
                  <a:pt x="2892247" y="0"/>
                </a:lnTo>
                <a:close/>
              </a:path>
            </a:pathLst>
          </a:custGeom>
          <a:solidFill>
            <a:srgbClr val="232751"/>
          </a:solidFill>
        </p:spPr>
        <p:txBody>
          <a:bodyPr wrap="square" lIns="0" tIns="0" rIns="0" bIns="0" rtlCol="0"/>
          <a:lstStyle/>
          <a:p>
            <a:endParaRPr sz="1920"/>
          </a:p>
        </p:txBody>
      </p:sp>
      <p:sp>
        <p:nvSpPr>
          <p:cNvPr id="18" name="object 18"/>
          <p:cNvSpPr txBox="1"/>
          <p:nvPr/>
        </p:nvSpPr>
        <p:spPr>
          <a:xfrm>
            <a:off x="8386172" y="5627909"/>
            <a:ext cx="3085253" cy="1476173"/>
          </a:xfrm>
          <a:prstGeom prst="rect">
            <a:avLst/>
          </a:prstGeom>
          <a:ln w="15839">
            <a:solidFill>
              <a:srgbClr val="ABCAF8"/>
            </a:solidFill>
          </a:ln>
        </p:spPr>
        <p:txBody>
          <a:bodyPr vert="horz" wrap="square" lIns="0" tIns="18288" rIns="0" bIns="0" rtlCol="0">
            <a:spAutoFit/>
          </a:bodyPr>
          <a:lstStyle/>
          <a:p>
            <a:pPr>
              <a:spcBef>
                <a:spcPts val="144"/>
              </a:spcBef>
            </a:pPr>
            <a:endParaRPr sz="2560" dirty="0">
              <a:latin typeface="Times New Roman"/>
              <a:cs typeface="Times New Roman"/>
            </a:endParaRPr>
          </a:p>
          <a:p>
            <a:pPr marL="208625" marR="203206" algn="ctr">
              <a:lnSpc>
                <a:spcPct val="90100"/>
              </a:lnSpc>
              <a:spcBef>
                <a:spcPts val="5"/>
              </a:spcBef>
            </a:pPr>
            <a:r>
              <a:rPr sz="2560" dirty="0">
                <a:solidFill>
                  <a:srgbClr val="FFFFFF"/>
                </a:solidFill>
                <a:latin typeface="Times New Roman"/>
                <a:cs typeface="Times New Roman"/>
              </a:rPr>
              <a:t>There</a:t>
            </a:r>
            <a:r>
              <a:rPr sz="2560" spc="-16" dirty="0">
                <a:solidFill>
                  <a:srgbClr val="FFFFFF"/>
                </a:solidFill>
                <a:latin typeface="Times New Roman"/>
                <a:cs typeface="Times New Roman"/>
              </a:rPr>
              <a:t> </a:t>
            </a:r>
            <a:r>
              <a:rPr sz="2560" dirty="0">
                <a:solidFill>
                  <a:srgbClr val="FFFFFF"/>
                </a:solidFill>
                <a:latin typeface="Times New Roman"/>
                <a:cs typeface="Times New Roman"/>
              </a:rPr>
              <a:t>are</a:t>
            </a:r>
            <a:r>
              <a:rPr sz="2560" spc="-16" dirty="0">
                <a:solidFill>
                  <a:srgbClr val="FFFFFF"/>
                </a:solidFill>
                <a:latin typeface="Times New Roman"/>
                <a:cs typeface="Times New Roman"/>
              </a:rPr>
              <a:t> </a:t>
            </a:r>
            <a:r>
              <a:rPr sz="2560" dirty="0">
                <a:solidFill>
                  <a:srgbClr val="FFFFFF"/>
                </a:solidFill>
                <a:latin typeface="Times New Roman"/>
                <a:cs typeface="Times New Roman"/>
              </a:rPr>
              <a:t>some</a:t>
            </a:r>
            <a:r>
              <a:rPr sz="2560" spc="-11" dirty="0">
                <a:solidFill>
                  <a:srgbClr val="FFFFFF"/>
                </a:solidFill>
                <a:latin typeface="Times New Roman"/>
                <a:cs typeface="Times New Roman"/>
              </a:rPr>
              <a:t> </a:t>
            </a:r>
            <a:r>
              <a:rPr sz="2560" spc="-21" dirty="0">
                <a:solidFill>
                  <a:srgbClr val="FFFFFF"/>
                </a:solidFill>
                <a:latin typeface="Times New Roman"/>
                <a:cs typeface="Times New Roman"/>
              </a:rPr>
              <a:t>high </a:t>
            </a:r>
            <a:r>
              <a:rPr sz="2560" dirty="0">
                <a:solidFill>
                  <a:srgbClr val="FFFFFF"/>
                </a:solidFill>
                <a:latin typeface="Times New Roman"/>
                <a:cs typeface="Times New Roman"/>
              </a:rPr>
              <a:t>risk</a:t>
            </a:r>
            <a:r>
              <a:rPr sz="2560" spc="-21" dirty="0">
                <a:solidFill>
                  <a:srgbClr val="FFFFFF"/>
                </a:solidFill>
                <a:latin typeface="Times New Roman"/>
                <a:cs typeface="Times New Roman"/>
              </a:rPr>
              <a:t> </a:t>
            </a:r>
            <a:r>
              <a:rPr sz="2560" dirty="0">
                <a:solidFill>
                  <a:srgbClr val="FFFFFF"/>
                </a:solidFill>
                <a:latin typeface="Times New Roman"/>
                <a:cs typeface="Times New Roman"/>
              </a:rPr>
              <a:t>features</a:t>
            </a:r>
            <a:r>
              <a:rPr sz="2560" spc="-21" dirty="0">
                <a:solidFill>
                  <a:srgbClr val="FFFFFF"/>
                </a:solidFill>
                <a:latin typeface="Times New Roman"/>
                <a:cs typeface="Times New Roman"/>
              </a:rPr>
              <a:t> </a:t>
            </a:r>
            <a:r>
              <a:rPr sz="2560" spc="-27" dirty="0">
                <a:solidFill>
                  <a:srgbClr val="FFFFFF"/>
                </a:solidFill>
                <a:latin typeface="Times New Roman"/>
                <a:cs typeface="Times New Roman"/>
              </a:rPr>
              <a:t>and </a:t>
            </a:r>
            <a:r>
              <a:rPr sz="2560" spc="-11" dirty="0">
                <a:solidFill>
                  <a:srgbClr val="FFFFFF"/>
                </a:solidFill>
                <a:latin typeface="Times New Roman"/>
                <a:cs typeface="Times New Roman"/>
              </a:rPr>
              <a:t>goals</a:t>
            </a:r>
            <a:endParaRPr sz="2560" dirty="0">
              <a:latin typeface="Times New Roman"/>
              <a:cs typeface="Times New Roman"/>
            </a:endParaRPr>
          </a:p>
        </p:txBody>
      </p:sp>
      <p:sp>
        <p:nvSpPr>
          <p:cNvPr id="20" name="object 20"/>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11</a:t>
            </a:fld>
            <a:endParaRPr spc="-27"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35641" y="1913624"/>
            <a:ext cx="7139770" cy="735865"/>
          </a:xfrm>
          <a:prstGeom prst="rect">
            <a:avLst/>
          </a:prstGeom>
        </p:spPr>
        <p:txBody>
          <a:bodyPr vert="horz" wrap="square" lIns="0" tIns="13547" rIns="0" bIns="0" rtlCol="0" anchor="ctr">
            <a:spAutoFit/>
          </a:bodyPr>
          <a:lstStyle/>
          <a:p>
            <a:pPr marL="13547">
              <a:lnSpc>
                <a:spcPct val="100000"/>
              </a:lnSpc>
              <a:spcBef>
                <a:spcPts val="107"/>
              </a:spcBef>
            </a:pPr>
            <a:r>
              <a:rPr spc="-43" dirty="0"/>
              <a:t>Integration</a:t>
            </a:r>
            <a:r>
              <a:rPr spc="-229" dirty="0"/>
              <a:t> </a:t>
            </a:r>
            <a:r>
              <a:rPr dirty="0"/>
              <a:t>and</a:t>
            </a:r>
            <a:r>
              <a:rPr spc="-235" dirty="0"/>
              <a:t> </a:t>
            </a:r>
            <a:r>
              <a:rPr spc="-48" dirty="0"/>
              <a:t>configuration</a:t>
            </a:r>
          </a:p>
        </p:txBody>
      </p:sp>
      <p:sp>
        <p:nvSpPr>
          <p:cNvPr id="5" name="object 5"/>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6" name="object 6"/>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12</a:t>
            </a:fld>
            <a:endParaRPr spc="-27" dirty="0"/>
          </a:p>
        </p:txBody>
      </p:sp>
      <p:sp>
        <p:nvSpPr>
          <p:cNvPr id="4" name="object 4"/>
          <p:cNvSpPr txBox="1"/>
          <p:nvPr/>
        </p:nvSpPr>
        <p:spPr>
          <a:xfrm>
            <a:off x="559383" y="2794782"/>
            <a:ext cx="11869589" cy="5290124"/>
          </a:xfrm>
          <a:prstGeom prst="rect">
            <a:avLst/>
          </a:prstGeom>
        </p:spPr>
        <p:txBody>
          <a:bodyPr vert="horz" wrap="square" lIns="0" tIns="13547" rIns="0" bIns="0" rtlCol="0">
            <a:spAutoFit/>
          </a:bodyPr>
          <a:lstStyle/>
          <a:p>
            <a:pPr marL="13547" marR="516144">
              <a:lnSpc>
                <a:spcPct val="110000"/>
              </a:lnSpc>
              <a:spcBef>
                <a:spcPts val="107"/>
              </a:spcBef>
              <a:tabLst>
                <a:tab pos="11345011" algn="l"/>
              </a:tabLst>
            </a:pPr>
            <a:r>
              <a:rPr sz="2560" dirty="0">
                <a:solidFill>
                  <a:srgbClr val="3F3F3F"/>
                </a:solidFill>
                <a:latin typeface="Times New Roman"/>
                <a:cs typeface="Times New Roman"/>
              </a:rPr>
              <a:t>Base</a:t>
            </a:r>
            <a:r>
              <a:rPr sz="2560" u="sng" dirty="0">
                <a:solidFill>
                  <a:srgbClr val="3F3F3F"/>
                </a:solidFill>
                <a:uFill>
                  <a:solidFill>
                    <a:srgbClr val="3F3F3F"/>
                  </a:solidFill>
                </a:uFill>
                <a:latin typeface="Times New Roman"/>
                <a:cs typeface="Times New Roman"/>
              </a:rPr>
              <a:t>d</a:t>
            </a:r>
            <a:r>
              <a:rPr sz="2560" u="sng" spc="-32"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on</a:t>
            </a:r>
            <a:r>
              <a:rPr sz="2560" u="sng" spc="-27"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systematic</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reuse</a:t>
            </a:r>
            <a:r>
              <a:rPr sz="2560" u="sng" spc="-27"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where</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systems</a:t>
            </a:r>
            <a:r>
              <a:rPr sz="2560" u="sng" spc="-32"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are</a:t>
            </a:r>
            <a:r>
              <a:rPr sz="2560" u="sng" spc="-32"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integrated</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from</a:t>
            </a:r>
            <a:r>
              <a:rPr sz="2560" u="sng" spc="-27"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existing</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components</a:t>
            </a:r>
            <a:r>
              <a:rPr sz="2560" u="sng" spc="-32" dirty="0">
                <a:solidFill>
                  <a:srgbClr val="3F3F3F"/>
                </a:solidFill>
                <a:uFill>
                  <a:solidFill>
                    <a:srgbClr val="3F3F3F"/>
                  </a:solidFill>
                </a:uFill>
                <a:latin typeface="Times New Roman"/>
                <a:cs typeface="Times New Roman"/>
              </a:rPr>
              <a:t> </a:t>
            </a:r>
            <a:r>
              <a:rPr sz="2560" u="sng" spc="-27" dirty="0">
                <a:solidFill>
                  <a:srgbClr val="3F3F3F"/>
                </a:solidFill>
                <a:uFill>
                  <a:solidFill>
                    <a:srgbClr val="3F3F3F"/>
                  </a:solidFill>
                </a:uFill>
                <a:latin typeface="Times New Roman"/>
                <a:cs typeface="Times New Roman"/>
              </a:rPr>
              <a:t>or</a:t>
            </a:r>
            <a:r>
              <a:rPr sz="2560" u="sng" dirty="0">
                <a:solidFill>
                  <a:srgbClr val="3F3F3F"/>
                </a:solidFill>
                <a:uFill>
                  <a:solidFill>
                    <a:srgbClr val="3F3F3F"/>
                  </a:solidFill>
                </a:uFill>
                <a:latin typeface="Times New Roman"/>
                <a:cs typeface="Times New Roman"/>
              </a:rPr>
              <a:t>	</a:t>
            </a:r>
            <a:r>
              <a:rPr sz="2560" dirty="0">
                <a:solidFill>
                  <a:srgbClr val="3F3F3F"/>
                </a:solidFill>
                <a:latin typeface="Times New Roman"/>
                <a:cs typeface="Times New Roman"/>
              </a:rPr>
              <a:t> COTS</a:t>
            </a:r>
            <a:r>
              <a:rPr sz="2560" spc="32" dirty="0">
                <a:solidFill>
                  <a:srgbClr val="3F3F3F"/>
                </a:solidFill>
                <a:latin typeface="Times New Roman"/>
                <a:cs typeface="Times New Roman"/>
              </a:rPr>
              <a:t> </a:t>
            </a:r>
            <a:r>
              <a:rPr sz="2560" spc="-11" dirty="0">
                <a:solidFill>
                  <a:srgbClr val="3F3F3F"/>
                </a:solidFill>
                <a:latin typeface="Times New Roman"/>
                <a:cs typeface="Times New Roman"/>
              </a:rPr>
              <a:t>(Commercial-</a:t>
            </a:r>
            <a:r>
              <a:rPr sz="2560" spc="-32" dirty="0">
                <a:solidFill>
                  <a:srgbClr val="3F3F3F"/>
                </a:solidFill>
                <a:latin typeface="Times New Roman"/>
                <a:cs typeface="Times New Roman"/>
              </a:rPr>
              <a:t>off-</a:t>
            </a:r>
            <a:r>
              <a:rPr sz="2560" spc="-11" dirty="0">
                <a:solidFill>
                  <a:srgbClr val="3F3F3F"/>
                </a:solidFill>
                <a:latin typeface="Times New Roman"/>
                <a:cs typeface="Times New Roman"/>
              </a:rPr>
              <a:t>the-</a:t>
            </a:r>
            <a:r>
              <a:rPr sz="2560" dirty="0">
                <a:solidFill>
                  <a:srgbClr val="3F3F3F"/>
                </a:solidFill>
                <a:latin typeface="Times New Roman"/>
                <a:cs typeface="Times New Roman"/>
              </a:rPr>
              <a:t>shelf)</a:t>
            </a:r>
            <a:r>
              <a:rPr sz="2560" spc="37" dirty="0">
                <a:solidFill>
                  <a:srgbClr val="3F3F3F"/>
                </a:solidFill>
                <a:latin typeface="Times New Roman"/>
                <a:cs typeface="Times New Roman"/>
              </a:rPr>
              <a:t> </a:t>
            </a:r>
            <a:r>
              <a:rPr sz="2560" spc="-11" dirty="0">
                <a:solidFill>
                  <a:srgbClr val="3F3F3F"/>
                </a:solidFill>
                <a:latin typeface="Times New Roman"/>
                <a:cs typeface="Times New Roman"/>
              </a:rPr>
              <a:t>systems.</a:t>
            </a:r>
            <a:endParaRPr sz="2560">
              <a:latin typeface="Times New Roman"/>
              <a:cs typeface="Times New Roman"/>
            </a:endParaRPr>
          </a:p>
          <a:p>
            <a:pPr marL="13547">
              <a:spcBef>
                <a:spcPts val="1845"/>
              </a:spcBef>
            </a:pPr>
            <a:r>
              <a:rPr sz="2987" b="1" dirty="0">
                <a:solidFill>
                  <a:srgbClr val="3F3F3F"/>
                </a:solidFill>
                <a:latin typeface="Times New Roman"/>
                <a:cs typeface="Times New Roman"/>
              </a:rPr>
              <a:t>Process</a:t>
            </a:r>
            <a:r>
              <a:rPr sz="2987" b="1" spc="-122" dirty="0">
                <a:solidFill>
                  <a:srgbClr val="3F3F3F"/>
                </a:solidFill>
                <a:latin typeface="Times New Roman"/>
                <a:cs typeface="Times New Roman"/>
              </a:rPr>
              <a:t> </a:t>
            </a:r>
            <a:r>
              <a:rPr sz="2987" b="1" spc="-11" dirty="0">
                <a:solidFill>
                  <a:srgbClr val="3F3F3F"/>
                </a:solidFill>
                <a:latin typeface="Times New Roman"/>
                <a:cs typeface="Times New Roman"/>
              </a:rPr>
              <a:t>stages</a:t>
            </a:r>
            <a:endParaRPr sz="2987">
              <a:latin typeface="Times New Roman"/>
              <a:cs typeface="Times New Roman"/>
            </a:endParaRPr>
          </a:p>
          <a:p>
            <a:pPr marL="617747" indent="-487695">
              <a:spcBef>
                <a:spcPts val="427"/>
              </a:spcBef>
              <a:buAutoNum type="arabicPeriod"/>
              <a:tabLst>
                <a:tab pos="617747" algn="l"/>
              </a:tabLst>
            </a:pPr>
            <a:r>
              <a:rPr sz="2133" dirty="0">
                <a:solidFill>
                  <a:srgbClr val="3F3F3F"/>
                </a:solidFill>
                <a:latin typeface="Times New Roman"/>
                <a:cs typeface="Times New Roman"/>
              </a:rPr>
              <a:t>Component </a:t>
            </a:r>
            <a:r>
              <a:rPr sz="2133" spc="-11" dirty="0">
                <a:solidFill>
                  <a:srgbClr val="3F3F3F"/>
                </a:solidFill>
                <a:latin typeface="Times New Roman"/>
                <a:cs typeface="Times New Roman"/>
              </a:rPr>
              <a:t>analysis;</a:t>
            </a:r>
            <a:endParaRPr sz="2133">
              <a:latin typeface="Times New Roman"/>
              <a:cs typeface="Times New Roman"/>
            </a:endParaRPr>
          </a:p>
          <a:p>
            <a:pPr marL="617747" indent="-487695">
              <a:spcBef>
                <a:spcPts val="640"/>
              </a:spcBef>
              <a:buAutoNum type="arabicPeriod"/>
              <a:tabLst>
                <a:tab pos="617747" algn="l"/>
              </a:tabLst>
            </a:pPr>
            <a:r>
              <a:rPr sz="2133" dirty="0">
                <a:solidFill>
                  <a:srgbClr val="3F3F3F"/>
                </a:solidFill>
                <a:latin typeface="Times New Roman"/>
                <a:cs typeface="Times New Roman"/>
              </a:rPr>
              <a:t>Requirements</a:t>
            </a:r>
            <a:r>
              <a:rPr sz="2133" spc="-16" dirty="0">
                <a:solidFill>
                  <a:srgbClr val="3F3F3F"/>
                </a:solidFill>
                <a:latin typeface="Times New Roman"/>
                <a:cs typeface="Times New Roman"/>
              </a:rPr>
              <a:t> </a:t>
            </a:r>
            <a:r>
              <a:rPr sz="2133" spc="-11" dirty="0">
                <a:solidFill>
                  <a:srgbClr val="3F3F3F"/>
                </a:solidFill>
                <a:latin typeface="Times New Roman"/>
                <a:cs typeface="Times New Roman"/>
              </a:rPr>
              <a:t>modification;</a:t>
            </a:r>
            <a:endParaRPr sz="2133">
              <a:latin typeface="Times New Roman"/>
              <a:cs typeface="Times New Roman"/>
            </a:endParaRPr>
          </a:p>
          <a:p>
            <a:pPr marL="617747" indent="-487695">
              <a:spcBef>
                <a:spcPts val="651"/>
              </a:spcBef>
              <a:buAutoNum type="arabicPeriod"/>
              <a:tabLst>
                <a:tab pos="617747" algn="l"/>
              </a:tabLst>
            </a:pPr>
            <a:r>
              <a:rPr sz="2133" dirty="0">
                <a:solidFill>
                  <a:srgbClr val="3F3F3F"/>
                </a:solidFill>
                <a:latin typeface="Times New Roman"/>
                <a:cs typeface="Times New Roman"/>
              </a:rPr>
              <a:t>System</a:t>
            </a:r>
            <a:r>
              <a:rPr sz="2133" spc="-5" dirty="0">
                <a:solidFill>
                  <a:srgbClr val="3F3F3F"/>
                </a:solidFill>
                <a:latin typeface="Times New Roman"/>
                <a:cs typeface="Times New Roman"/>
              </a:rPr>
              <a:t> </a:t>
            </a:r>
            <a:r>
              <a:rPr sz="2133" dirty="0">
                <a:solidFill>
                  <a:srgbClr val="3F3F3F"/>
                </a:solidFill>
                <a:latin typeface="Times New Roman"/>
                <a:cs typeface="Times New Roman"/>
              </a:rPr>
              <a:t>design</a:t>
            </a:r>
            <a:r>
              <a:rPr sz="2133" spc="-11" dirty="0">
                <a:solidFill>
                  <a:srgbClr val="3F3F3F"/>
                </a:solidFill>
                <a:latin typeface="Times New Roman"/>
                <a:cs typeface="Times New Roman"/>
              </a:rPr>
              <a:t> </a:t>
            </a:r>
            <a:r>
              <a:rPr sz="2133" dirty="0">
                <a:solidFill>
                  <a:srgbClr val="3F3F3F"/>
                </a:solidFill>
                <a:latin typeface="Times New Roman"/>
                <a:cs typeface="Times New Roman"/>
              </a:rPr>
              <a:t>with</a:t>
            </a:r>
            <a:r>
              <a:rPr sz="2133" spc="-5" dirty="0">
                <a:solidFill>
                  <a:srgbClr val="3F3F3F"/>
                </a:solidFill>
                <a:latin typeface="Times New Roman"/>
                <a:cs typeface="Times New Roman"/>
              </a:rPr>
              <a:t> </a:t>
            </a:r>
            <a:r>
              <a:rPr sz="2133" spc="-11" dirty="0">
                <a:solidFill>
                  <a:srgbClr val="3F3F3F"/>
                </a:solidFill>
                <a:latin typeface="Times New Roman"/>
                <a:cs typeface="Times New Roman"/>
              </a:rPr>
              <a:t>reuse;</a:t>
            </a:r>
            <a:endParaRPr sz="2133">
              <a:latin typeface="Times New Roman"/>
              <a:cs typeface="Times New Roman"/>
            </a:endParaRPr>
          </a:p>
          <a:p>
            <a:pPr marL="617747" indent="-487695">
              <a:spcBef>
                <a:spcPts val="640"/>
              </a:spcBef>
              <a:buAutoNum type="arabicPeriod"/>
              <a:tabLst>
                <a:tab pos="617747" algn="l"/>
              </a:tabLst>
            </a:pPr>
            <a:r>
              <a:rPr sz="2133" dirty="0">
                <a:solidFill>
                  <a:srgbClr val="3F3F3F"/>
                </a:solidFill>
                <a:latin typeface="Times New Roman"/>
                <a:cs typeface="Times New Roman"/>
              </a:rPr>
              <a:t>Development</a:t>
            </a:r>
            <a:r>
              <a:rPr sz="2133" spc="-5" dirty="0">
                <a:solidFill>
                  <a:srgbClr val="3F3F3F"/>
                </a:solidFill>
                <a:latin typeface="Times New Roman"/>
                <a:cs typeface="Times New Roman"/>
              </a:rPr>
              <a:t> </a:t>
            </a:r>
            <a:r>
              <a:rPr sz="2133" dirty="0">
                <a:solidFill>
                  <a:srgbClr val="3F3F3F"/>
                </a:solidFill>
                <a:latin typeface="Times New Roman"/>
                <a:cs typeface="Times New Roman"/>
              </a:rPr>
              <a:t>and </a:t>
            </a:r>
            <a:r>
              <a:rPr sz="2133" spc="-11" dirty="0">
                <a:solidFill>
                  <a:srgbClr val="3F3F3F"/>
                </a:solidFill>
                <a:latin typeface="Times New Roman"/>
                <a:cs typeface="Times New Roman"/>
              </a:rPr>
              <a:t>integration.</a:t>
            </a:r>
            <a:endParaRPr sz="2133">
              <a:latin typeface="Times New Roman"/>
              <a:cs typeface="Times New Roman"/>
            </a:endParaRPr>
          </a:p>
          <a:p>
            <a:pPr marL="13547">
              <a:spcBef>
                <a:spcPts val="2005"/>
              </a:spcBef>
            </a:pPr>
            <a:r>
              <a:rPr sz="2560" dirty="0">
                <a:solidFill>
                  <a:srgbClr val="3F3F3F"/>
                </a:solidFill>
                <a:latin typeface="Times New Roman"/>
                <a:cs typeface="Times New Roman"/>
              </a:rPr>
              <a:t>Reuse</a:t>
            </a:r>
            <a:r>
              <a:rPr sz="2560" spc="-32" dirty="0">
                <a:solidFill>
                  <a:srgbClr val="3F3F3F"/>
                </a:solidFill>
                <a:latin typeface="Times New Roman"/>
                <a:cs typeface="Times New Roman"/>
              </a:rPr>
              <a:t> </a:t>
            </a:r>
            <a:r>
              <a:rPr sz="2560" dirty="0">
                <a:solidFill>
                  <a:srgbClr val="3F3F3F"/>
                </a:solidFill>
                <a:latin typeface="Times New Roman"/>
                <a:cs typeface="Times New Roman"/>
              </a:rPr>
              <a:t>is</a:t>
            </a:r>
            <a:r>
              <a:rPr sz="2560" spc="-32" dirty="0">
                <a:solidFill>
                  <a:srgbClr val="3F3F3F"/>
                </a:solidFill>
                <a:latin typeface="Times New Roman"/>
                <a:cs typeface="Times New Roman"/>
              </a:rPr>
              <a:t> </a:t>
            </a:r>
            <a:r>
              <a:rPr sz="2560" dirty="0">
                <a:solidFill>
                  <a:srgbClr val="3F3F3F"/>
                </a:solidFill>
                <a:latin typeface="Times New Roman"/>
                <a:cs typeface="Times New Roman"/>
              </a:rPr>
              <a:t>now</a:t>
            </a:r>
            <a:r>
              <a:rPr sz="2560" spc="-32" dirty="0">
                <a:solidFill>
                  <a:srgbClr val="3F3F3F"/>
                </a:solidFill>
                <a:latin typeface="Times New Roman"/>
                <a:cs typeface="Times New Roman"/>
              </a:rPr>
              <a:t> </a:t>
            </a:r>
            <a:r>
              <a:rPr sz="2560" dirty="0">
                <a:solidFill>
                  <a:srgbClr val="3F3F3F"/>
                </a:solidFill>
                <a:latin typeface="Times New Roman"/>
                <a:cs typeface="Times New Roman"/>
              </a:rPr>
              <a:t>the</a:t>
            </a:r>
            <a:r>
              <a:rPr sz="2560" spc="-27" dirty="0">
                <a:solidFill>
                  <a:srgbClr val="3F3F3F"/>
                </a:solidFill>
                <a:latin typeface="Times New Roman"/>
                <a:cs typeface="Times New Roman"/>
              </a:rPr>
              <a:t> </a:t>
            </a:r>
            <a:r>
              <a:rPr sz="2560" dirty="0">
                <a:solidFill>
                  <a:srgbClr val="3F3F3F"/>
                </a:solidFill>
                <a:latin typeface="Times New Roman"/>
                <a:cs typeface="Times New Roman"/>
              </a:rPr>
              <a:t>standard</a:t>
            </a:r>
            <a:r>
              <a:rPr sz="2560" spc="-27" dirty="0">
                <a:solidFill>
                  <a:srgbClr val="3F3F3F"/>
                </a:solidFill>
                <a:latin typeface="Times New Roman"/>
                <a:cs typeface="Times New Roman"/>
              </a:rPr>
              <a:t> </a:t>
            </a:r>
            <a:r>
              <a:rPr sz="2560" dirty="0">
                <a:solidFill>
                  <a:srgbClr val="3F3F3F"/>
                </a:solidFill>
                <a:latin typeface="Times New Roman"/>
                <a:cs typeface="Times New Roman"/>
              </a:rPr>
              <a:t>approach</a:t>
            </a:r>
            <a:r>
              <a:rPr sz="2560" spc="-27" dirty="0">
                <a:solidFill>
                  <a:srgbClr val="3F3F3F"/>
                </a:solidFill>
                <a:latin typeface="Times New Roman"/>
                <a:cs typeface="Times New Roman"/>
              </a:rPr>
              <a:t> </a:t>
            </a:r>
            <a:r>
              <a:rPr sz="2560" dirty="0">
                <a:solidFill>
                  <a:srgbClr val="3F3F3F"/>
                </a:solidFill>
                <a:latin typeface="Times New Roman"/>
                <a:cs typeface="Times New Roman"/>
              </a:rPr>
              <a:t>for</a:t>
            </a:r>
            <a:r>
              <a:rPr sz="2560" spc="-27" dirty="0">
                <a:solidFill>
                  <a:srgbClr val="3F3F3F"/>
                </a:solidFill>
                <a:latin typeface="Times New Roman"/>
                <a:cs typeface="Times New Roman"/>
              </a:rPr>
              <a:t> </a:t>
            </a:r>
            <a:r>
              <a:rPr sz="2560" dirty="0">
                <a:solidFill>
                  <a:srgbClr val="3F3F3F"/>
                </a:solidFill>
                <a:latin typeface="Times New Roman"/>
                <a:cs typeface="Times New Roman"/>
              </a:rPr>
              <a:t>building</a:t>
            </a:r>
            <a:r>
              <a:rPr sz="2560" spc="-27" dirty="0">
                <a:solidFill>
                  <a:srgbClr val="3F3F3F"/>
                </a:solidFill>
                <a:latin typeface="Times New Roman"/>
                <a:cs typeface="Times New Roman"/>
              </a:rPr>
              <a:t> </a:t>
            </a:r>
            <a:r>
              <a:rPr sz="2560" dirty="0">
                <a:solidFill>
                  <a:srgbClr val="3F3F3F"/>
                </a:solidFill>
                <a:latin typeface="Times New Roman"/>
                <a:cs typeface="Times New Roman"/>
              </a:rPr>
              <a:t>many</a:t>
            </a:r>
            <a:r>
              <a:rPr sz="2560" spc="-27" dirty="0">
                <a:solidFill>
                  <a:srgbClr val="3F3F3F"/>
                </a:solidFill>
                <a:latin typeface="Times New Roman"/>
                <a:cs typeface="Times New Roman"/>
              </a:rPr>
              <a:t> </a:t>
            </a:r>
            <a:r>
              <a:rPr sz="2560" dirty="0">
                <a:solidFill>
                  <a:srgbClr val="3F3F3F"/>
                </a:solidFill>
                <a:latin typeface="Times New Roman"/>
                <a:cs typeface="Times New Roman"/>
              </a:rPr>
              <a:t>types</a:t>
            </a:r>
            <a:r>
              <a:rPr sz="2560" spc="-27" dirty="0">
                <a:solidFill>
                  <a:srgbClr val="3F3F3F"/>
                </a:solidFill>
                <a:latin typeface="Times New Roman"/>
                <a:cs typeface="Times New Roman"/>
              </a:rPr>
              <a:t> </a:t>
            </a:r>
            <a:r>
              <a:rPr sz="2560" dirty="0">
                <a:solidFill>
                  <a:srgbClr val="3F3F3F"/>
                </a:solidFill>
                <a:latin typeface="Times New Roman"/>
                <a:cs typeface="Times New Roman"/>
              </a:rPr>
              <a:t>of</a:t>
            </a:r>
            <a:r>
              <a:rPr sz="2560" spc="-27" dirty="0">
                <a:solidFill>
                  <a:srgbClr val="3F3F3F"/>
                </a:solidFill>
                <a:latin typeface="Times New Roman"/>
                <a:cs typeface="Times New Roman"/>
              </a:rPr>
              <a:t> </a:t>
            </a:r>
            <a:r>
              <a:rPr sz="2560" dirty="0">
                <a:solidFill>
                  <a:srgbClr val="3F3F3F"/>
                </a:solidFill>
                <a:latin typeface="Times New Roman"/>
                <a:cs typeface="Times New Roman"/>
              </a:rPr>
              <a:t>business</a:t>
            </a:r>
            <a:r>
              <a:rPr sz="2560" spc="-27" dirty="0">
                <a:solidFill>
                  <a:srgbClr val="3F3F3F"/>
                </a:solidFill>
                <a:latin typeface="Times New Roman"/>
                <a:cs typeface="Times New Roman"/>
              </a:rPr>
              <a:t> </a:t>
            </a:r>
            <a:r>
              <a:rPr sz="2560" spc="-11" dirty="0">
                <a:solidFill>
                  <a:srgbClr val="3F3F3F"/>
                </a:solidFill>
                <a:latin typeface="Times New Roman"/>
                <a:cs typeface="Times New Roman"/>
              </a:rPr>
              <a:t>systems.</a:t>
            </a:r>
            <a:endParaRPr sz="2560">
              <a:latin typeface="Times New Roman"/>
              <a:cs typeface="Times New Roman"/>
            </a:endParaRPr>
          </a:p>
          <a:p>
            <a:pPr marL="13547" marR="5419">
              <a:lnSpc>
                <a:spcPct val="109900"/>
              </a:lnSpc>
              <a:spcBef>
                <a:spcPts val="1499"/>
              </a:spcBef>
            </a:pPr>
            <a:r>
              <a:rPr sz="2560" dirty="0">
                <a:solidFill>
                  <a:srgbClr val="3F3F3F"/>
                </a:solidFill>
                <a:latin typeface="Times New Roman"/>
                <a:cs typeface="Times New Roman"/>
              </a:rPr>
              <a:t>The</a:t>
            </a:r>
            <a:r>
              <a:rPr sz="2560" spc="-27" dirty="0">
                <a:solidFill>
                  <a:srgbClr val="3F3F3F"/>
                </a:solidFill>
                <a:latin typeface="Times New Roman"/>
                <a:cs typeface="Times New Roman"/>
              </a:rPr>
              <a:t> </a:t>
            </a:r>
            <a:r>
              <a:rPr sz="2560" dirty="0">
                <a:solidFill>
                  <a:srgbClr val="3F3F3F"/>
                </a:solidFill>
                <a:latin typeface="Times New Roman"/>
                <a:cs typeface="Times New Roman"/>
              </a:rPr>
              <a:t>move</a:t>
            </a:r>
            <a:r>
              <a:rPr sz="2560" spc="-21" dirty="0">
                <a:solidFill>
                  <a:srgbClr val="3F3F3F"/>
                </a:solidFill>
                <a:latin typeface="Times New Roman"/>
                <a:cs typeface="Times New Roman"/>
              </a:rPr>
              <a:t> </a:t>
            </a:r>
            <a:r>
              <a:rPr sz="2560" dirty="0">
                <a:solidFill>
                  <a:srgbClr val="3F3F3F"/>
                </a:solidFill>
                <a:latin typeface="Times New Roman"/>
                <a:cs typeface="Times New Roman"/>
              </a:rPr>
              <a:t>to</a:t>
            </a:r>
            <a:r>
              <a:rPr sz="2560" spc="-21" dirty="0">
                <a:solidFill>
                  <a:srgbClr val="3F3F3F"/>
                </a:solidFill>
                <a:latin typeface="Times New Roman"/>
                <a:cs typeface="Times New Roman"/>
              </a:rPr>
              <a:t> </a:t>
            </a:r>
            <a:r>
              <a:rPr sz="2560" spc="-11" dirty="0">
                <a:solidFill>
                  <a:srgbClr val="3F3F3F"/>
                </a:solidFill>
                <a:latin typeface="Times New Roman"/>
                <a:cs typeface="Times New Roman"/>
              </a:rPr>
              <a:t>reuse-</a:t>
            </a:r>
            <a:r>
              <a:rPr sz="2560" dirty="0">
                <a:solidFill>
                  <a:srgbClr val="3F3F3F"/>
                </a:solidFill>
                <a:latin typeface="Times New Roman"/>
                <a:cs typeface="Times New Roman"/>
              </a:rPr>
              <a:t>based</a:t>
            </a:r>
            <a:r>
              <a:rPr sz="2560" spc="-27" dirty="0">
                <a:solidFill>
                  <a:srgbClr val="3F3F3F"/>
                </a:solidFill>
                <a:latin typeface="Times New Roman"/>
                <a:cs typeface="Times New Roman"/>
              </a:rPr>
              <a:t> </a:t>
            </a:r>
            <a:r>
              <a:rPr sz="2560" dirty="0">
                <a:solidFill>
                  <a:srgbClr val="3F3F3F"/>
                </a:solidFill>
                <a:latin typeface="Times New Roman"/>
                <a:cs typeface="Times New Roman"/>
              </a:rPr>
              <a:t>development</a:t>
            </a:r>
            <a:r>
              <a:rPr sz="2560" spc="-21" dirty="0">
                <a:solidFill>
                  <a:srgbClr val="3F3F3F"/>
                </a:solidFill>
                <a:latin typeface="Times New Roman"/>
                <a:cs typeface="Times New Roman"/>
              </a:rPr>
              <a:t> </a:t>
            </a:r>
            <a:r>
              <a:rPr sz="2560" dirty="0">
                <a:solidFill>
                  <a:srgbClr val="3F3F3F"/>
                </a:solidFill>
                <a:latin typeface="Times New Roman"/>
                <a:cs typeface="Times New Roman"/>
              </a:rPr>
              <a:t>has</a:t>
            </a:r>
            <a:r>
              <a:rPr sz="2560" spc="-21" dirty="0">
                <a:solidFill>
                  <a:srgbClr val="3F3F3F"/>
                </a:solidFill>
                <a:latin typeface="Times New Roman"/>
                <a:cs typeface="Times New Roman"/>
              </a:rPr>
              <a:t> </a:t>
            </a:r>
            <a:r>
              <a:rPr sz="2560" dirty="0">
                <a:solidFill>
                  <a:srgbClr val="3F3F3F"/>
                </a:solidFill>
                <a:latin typeface="Times New Roman"/>
                <a:cs typeface="Times New Roman"/>
              </a:rPr>
              <a:t>been</a:t>
            </a:r>
            <a:r>
              <a:rPr sz="2560" spc="-21" dirty="0">
                <a:solidFill>
                  <a:srgbClr val="3F3F3F"/>
                </a:solidFill>
                <a:latin typeface="Times New Roman"/>
                <a:cs typeface="Times New Roman"/>
              </a:rPr>
              <a:t> </a:t>
            </a:r>
            <a:r>
              <a:rPr sz="2560" dirty="0">
                <a:solidFill>
                  <a:srgbClr val="3F3F3F"/>
                </a:solidFill>
                <a:latin typeface="Times New Roman"/>
                <a:cs typeface="Times New Roman"/>
              </a:rPr>
              <a:t>in</a:t>
            </a:r>
            <a:r>
              <a:rPr sz="2560" spc="-32" dirty="0">
                <a:solidFill>
                  <a:srgbClr val="3F3F3F"/>
                </a:solidFill>
                <a:latin typeface="Times New Roman"/>
                <a:cs typeface="Times New Roman"/>
              </a:rPr>
              <a:t> </a:t>
            </a:r>
            <a:r>
              <a:rPr sz="2560" dirty="0">
                <a:solidFill>
                  <a:srgbClr val="3F3F3F"/>
                </a:solidFill>
                <a:latin typeface="Times New Roman"/>
                <a:cs typeface="Times New Roman"/>
              </a:rPr>
              <a:t>response</a:t>
            </a:r>
            <a:r>
              <a:rPr sz="2560" spc="-21" dirty="0">
                <a:solidFill>
                  <a:srgbClr val="3F3F3F"/>
                </a:solidFill>
                <a:latin typeface="Times New Roman"/>
                <a:cs typeface="Times New Roman"/>
              </a:rPr>
              <a:t> </a:t>
            </a:r>
            <a:r>
              <a:rPr sz="2560" dirty="0">
                <a:solidFill>
                  <a:srgbClr val="3F3F3F"/>
                </a:solidFill>
                <a:latin typeface="Times New Roman"/>
                <a:cs typeface="Times New Roman"/>
              </a:rPr>
              <a:t>to</a:t>
            </a:r>
            <a:r>
              <a:rPr sz="2560" spc="-21" dirty="0">
                <a:solidFill>
                  <a:srgbClr val="3F3F3F"/>
                </a:solidFill>
                <a:latin typeface="Times New Roman"/>
                <a:cs typeface="Times New Roman"/>
              </a:rPr>
              <a:t> </a:t>
            </a:r>
            <a:r>
              <a:rPr sz="2560" dirty="0">
                <a:solidFill>
                  <a:srgbClr val="3F3F3F"/>
                </a:solidFill>
                <a:latin typeface="Times New Roman"/>
                <a:cs typeface="Times New Roman"/>
              </a:rPr>
              <a:t>demands</a:t>
            </a:r>
            <a:r>
              <a:rPr sz="2560" spc="-27" dirty="0">
                <a:solidFill>
                  <a:srgbClr val="3F3F3F"/>
                </a:solidFill>
                <a:latin typeface="Times New Roman"/>
                <a:cs typeface="Times New Roman"/>
              </a:rPr>
              <a:t> </a:t>
            </a:r>
            <a:r>
              <a:rPr sz="2560" dirty="0">
                <a:solidFill>
                  <a:srgbClr val="3F3F3F"/>
                </a:solidFill>
                <a:latin typeface="Times New Roman"/>
                <a:cs typeface="Times New Roman"/>
              </a:rPr>
              <a:t>for</a:t>
            </a:r>
            <a:r>
              <a:rPr sz="2560" spc="-27" dirty="0">
                <a:solidFill>
                  <a:srgbClr val="3F3F3F"/>
                </a:solidFill>
                <a:latin typeface="Times New Roman"/>
                <a:cs typeface="Times New Roman"/>
              </a:rPr>
              <a:t> </a:t>
            </a:r>
            <a:r>
              <a:rPr sz="2560" dirty="0">
                <a:solidFill>
                  <a:srgbClr val="3F3F3F"/>
                </a:solidFill>
                <a:latin typeface="Times New Roman"/>
                <a:cs typeface="Times New Roman"/>
              </a:rPr>
              <a:t>lower</a:t>
            </a:r>
            <a:r>
              <a:rPr sz="2560" spc="-21" dirty="0">
                <a:solidFill>
                  <a:srgbClr val="3F3F3F"/>
                </a:solidFill>
                <a:latin typeface="Times New Roman"/>
                <a:cs typeface="Times New Roman"/>
              </a:rPr>
              <a:t> </a:t>
            </a:r>
            <a:r>
              <a:rPr sz="2560" spc="-11" dirty="0">
                <a:solidFill>
                  <a:srgbClr val="3F3F3F"/>
                </a:solidFill>
                <a:latin typeface="Times New Roman"/>
                <a:cs typeface="Times New Roman"/>
              </a:rPr>
              <a:t>software </a:t>
            </a:r>
            <a:r>
              <a:rPr sz="2560" dirty="0">
                <a:solidFill>
                  <a:srgbClr val="3F3F3F"/>
                </a:solidFill>
                <a:latin typeface="Times New Roman"/>
                <a:cs typeface="Times New Roman"/>
              </a:rPr>
              <a:t>production</a:t>
            </a:r>
            <a:r>
              <a:rPr sz="2560" spc="-27" dirty="0">
                <a:solidFill>
                  <a:srgbClr val="3F3F3F"/>
                </a:solidFill>
                <a:latin typeface="Times New Roman"/>
                <a:cs typeface="Times New Roman"/>
              </a:rPr>
              <a:t> </a:t>
            </a:r>
            <a:r>
              <a:rPr sz="2560" dirty="0">
                <a:solidFill>
                  <a:srgbClr val="3F3F3F"/>
                </a:solidFill>
                <a:latin typeface="Times New Roman"/>
                <a:cs typeface="Times New Roman"/>
              </a:rPr>
              <a:t>and</a:t>
            </a:r>
            <a:r>
              <a:rPr sz="2560" spc="-21" dirty="0">
                <a:solidFill>
                  <a:srgbClr val="3F3F3F"/>
                </a:solidFill>
                <a:latin typeface="Times New Roman"/>
                <a:cs typeface="Times New Roman"/>
              </a:rPr>
              <a:t> </a:t>
            </a:r>
            <a:r>
              <a:rPr sz="2560" dirty="0">
                <a:solidFill>
                  <a:srgbClr val="3F3F3F"/>
                </a:solidFill>
                <a:latin typeface="Times New Roman"/>
                <a:cs typeface="Times New Roman"/>
              </a:rPr>
              <a:t>maintenance</a:t>
            </a:r>
            <a:r>
              <a:rPr sz="2560" spc="-27" dirty="0">
                <a:solidFill>
                  <a:srgbClr val="3F3F3F"/>
                </a:solidFill>
                <a:latin typeface="Times New Roman"/>
                <a:cs typeface="Times New Roman"/>
              </a:rPr>
              <a:t> </a:t>
            </a:r>
            <a:r>
              <a:rPr sz="2560" dirty="0">
                <a:solidFill>
                  <a:srgbClr val="3F3F3F"/>
                </a:solidFill>
                <a:latin typeface="Times New Roman"/>
                <a:cs typeface="Times New Roman"/>
              </a:rPr>
              <a:t>costs,</a:t>
            </a:r>
            <a:r>
              <a:rPr sz="2560" spc="-21" dirty="0">
                <a:solidFill>
                  <a:srgbClr val="3F3F3F"/>
                </a:solidFill>
                <a:latin typeface="Times New Roman"/>
                <a:cs typeface="Times New Roman"/>
              </a:rPr>
              <a:t> </a:t>
            </a:r>
            <a:r>
              <a:rPr sz="2560" dirty="0">
                <a:solidFill>
                  <a:srgbClr val="3F3F3F"/>
                </a:solidFill>
                <a:latin typeface="Times New Roman"/>
                <a:cs typeface="Times New Roman"/>
              </a:rPr>
              <a:t>faster</a:t>
            </a:r>
            <a:r>
              <a:rPr sz="2560" spc="-27" dirty="0">
                <a:solidFill>
                  <a:srgbClr val="3F3F3F"/>
                </a:solidFill>
                <a:latin typeface="Times New Roman"/>
                <a:cs typeface="Times New Roman"/>
              </a:rPr>
              <a:t> </a:t>
            </a:r>
            <a:r>
              <a:rPr sz="2560" dirty="0">
                <a:solidFill>
                  <a:srgbClr val="3F3F3F"/>
                </a:solidFill>
                <a:latin typeface="Times New Roman"/>
                <a:cs typeface="Times New Roman"/>
              </a:rPr>
              <a:t>delivery</a:t>
            </a:r>
            <a:r>
              <a:rPr sz="2560" spc="-21" dirty="0">
                <a:solidFill>
                  <a:srgbClr val="3F3F3F"/>
                </a:solidFill>
                <a:latin typeface="Times New Roman"/>
                <a:cs typeface="Times New Roman"/>
              </a:rPr>
              <a:t> </a:t>
            </a:r>
            <a:r>
              <a:rPr sz="2560" dirty="0">
                <a:solidFill>
                  <a:srgbClr val="3F3F3F"/>
                </a:solidFill>
                <a:latin typeface="Times New Roman"/>
                <a:cs typeface="Times New Roman"/>
              </a:rPr>
              <a:t>of</a:t>
            </a:r>
            <a:r>
              <a:rPr sz="2560" spc="-16" dirty="0">
                <a:solidFill>
                  <a:srgbClr val="3F3F3F"/>
                </a:solidFill>
                <a:latin typeface="Times New Roman"/>
                <a:cs typeface="Times New Roman"/>
              </a:rPr>
              <a:t> </a:t>
            </a:r>
            <a:r>
              <a:rPr sz="2560" dirty="0">
                <a:solidFill>
                  <a:srgbClr val="3F3F3F"/>
                </a:solidFill>
                <a:latin typeface="Times New Roman"/>
                <a:cs typeface="Times New Roman"/>
              </a:rPr>
              <a:t>systems,</a:t>
            </a:r>
            <a:r>
              <a:rPr sz="2560" spc="-27" dirty="0">
                <a:solidFill>
                  <a:srgbClr val="3F3F3F"/>
                </a:solidFill>
                <a:latin typeface="Times New Roman"/>
                <a:cs typeface="Times New Roman"/>
              </a:rPr>
              <a:t> </a:t>
            </a:r>
            <a:r>
              <a:rPr sz="2560" dirty="0">
                <a:solidFill>
                  <a:srgbClr val="3F3F3F"/>
                </a:solidFill>
                <a:latin typeface="Times New Roman"/>
                <a:cs typeface="Times New Roman"/>
              </a:rPr>
              <a:t>and</a:t>
            </a:r>
            <a:r>
              <a:rPr sz="2560" spc="-21" dirty="0">
                <a:solidFill>
                  <a:srgbClr val="3F3F3F"/>
                </a:solidFill>
                <a:latin typeface="Times New Roman"/>
                <a:cs typeface="Times New Roman"/>
              </a:rPr>
              <a:t> </a:t>
            </a:r>
            <a:r>
              <a:rPr sz="2560" dirty="0">
                <a:solidFill>
                  <a:srgbClr val="3F3F3F"/>
                </a:solidFill>
                <a:latin typeface="Times New Roman"/>
                <a:cs typeface="Times New Roman"/>
              </a:rPr>
              <a:t>increased</a:t>
            </a:r>
            <a:r>
              <a:rPr sz="2560" spc="-27" dirty="0">
                <a:solidFill>
                  <a:srgbClr val="3F3F3F"/>
                </a:solidFill>
                <a:latin typeface="Times New Roman"/>
                <a:cs typeface="Times New Roman"/>
              </a:rPr>
              <a:t> </a:t>
            </a:r>
            <a:r>
              <a:rPr sz="2560" spc="-11" dirty="0">
                <a:solidFill>
                  <a:srgbClr val="3F3F3F"/>
                </a:solidFill>
                <a:latin typeface="Times New Roman"/>
                <a:cs typeface="Times New Roman"/>
              </a:rPr>
              <a:t>software </a:t>
            </a:r>
            <a:r>
              <a:rPr sz="2560" b="1" u="sng" spc="-11" dirty="0">
                <a:solidFill>
                  <a:srgbClr val="FF0000"/>
                </a:solidFill>
                <a:uFill>
                  <a:solidFill>
                    <a:srgbClr val="FF0000"/>
                  </a:solidFill>
                </a:uFill>
                <a:latin typeface="Times New Roman"/>
                <a:cs typeface="Times New Roman"/>
              </a:rPr>
              <a:t>quality</a:t>
            </a:r>
            <a:endParaRPr sz="256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201B6-1B26-1679-C74C-30A401DF801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7484BFA-0E79-50C2-A152-7F3F26C93BAE}"/>
              </a:ext>
            </a:extLst>
          </p:cNvPr>
          <p:cNvSpPr txBox="1"/>
          <p:nvPr/>
        </p:nvSpPr>
        <p:spPr>
          <a:xfrm>
            <a:off x="23680" y="2269571"/>
            <a:ext cx="12584879" cy="2987997"/>
          </a:xfrm>
          <a:prstGeom prst="rect">
            <a:avLst/>
          </a:prstGeom>
        </p:spPr>
        <p:txBody>
          <a:bodyPr vert="horz" wrap="square" lIns="0" tIns="33020" rIns="0" bIns="0" rtlCol="0">
            <a:spAutoFit/>
          </a:bodyPr>
          <a:lstStyle/>
          <a:p>
            <a:pPr marL="457200" indent="-457200">
              <a:buFont typeface="Wingdings" panose="05000000000000000000" pitchFamily="2" charset="2"/>
              <a:buChar char="§"/>
            </a:pPr>
            <a:r>
              <a:rPr lang="en-US" sz="3200" dirty="0"/>
              <a:t>Focuses on refining the product through repeated cycles (iterations). Rather than completing one feature at a time, each cycle improves or modifies an earlier version of the product until the final requirements are met. </a:t>
            </a:r>
          </a:p>
          <a:p>
            <a:pPr marL="457200" indent="-457200">
              <a:buFont typeface="Wingdings" panose="05000000000000000000" pitchFamily="2" charset="2"/>
              <a:buChar char="§"/>
            </a:pPr>
            <a:r>
              <a:rPr lang="en-US" sz="3200" dirty="0"/>
              <a:t>This approach is especially useful when requirements are unclear or may change over time.</a:t>
            </a:r>
          </a:p>
        </p:txBody>
      </p:sp>
      <p:sp>
        <p:nvSpPr>
          <p:cNvPr id="55" name="TextBox 54">
            <a:extLst>
              <a:ext uri="{FF2B5EF4-FFF2-40B4-BE49-F238E27FC236}">
                <a16:creationId xmlns:a16="http://schemas.microsoft.com/office/drawing/2014/main" id="{F3760192-1260-A9BE-4F9A-CFBBDEC29033}"/>
              </a:ext>
            </a:extLst>
          </p:cNvPr>
          <p:cNvSpPr txBox="1"/>
          <p:nvPr/>
        </p:nvSpPr>
        <p:spPr>
          <a:xfrm>
            <a:off x="1854200" y="6477000"/>
            <a:ext cx="10439399" cy="2554545"/>
          </a:xfrm>
          <a:prstGeom prst="rect">
            <a:avLst/>
          </a:prstGeom>
          <a:noFill/>
        </p:spPr>
        <p:txBody>
          <a:bodyPr wrap="square">
            <a:spAutoFit/>
          </a:bodyPr>
          <a:lstStyle/>
          <a:p>
            <a:pPr algn="ctr"/>
            <a:r>
              <a:rPr lang="en-US" sz="3200" b="1" dirty="0"/>
              <a:t>Example</a:t>
            </a:r>
            <a:endParaRPr lang="en-US" sz="3200" dirty="0"/>
          </a:p>
          <a:p>
            <a:pPr algn="just"/>
            <a:r>
              <a:rPr lang="en-US" sz="3200" dirty="0"/>
              <a:t>Developing a new software feature iteratively might start with a basic prototype, which is refined over multiple cycles, enhancing functionality, performance, and user experience until it meets final requirements.</a:t>
            </a:r>
          </a:p>
        </p:txBody>
      </p:sp>
      <p:sp>
        <p:nvSpPr>
          <p:cNvPr id="2" name="Title 1">
            <a:extLst>
              <a:ext uri="{FF2B5EF4-FFF2-40B4-BE49-F238E27FC236}">
                <a16:creationId xmlns:a16="http://schemas.microsoft.com/office/drawing/2014/main" id="{44220E4C-4F8F-BEA5-9F9D-AB3A15B6AACC}"/>
              </a:ext>
            </a:extLst>
          </p:cNvPr>
          <p:cNvSpPr>
            <a:spLocks noGrp="1"/>
          </p:cNvSpPr>
          <p:nvPr>
            <p:ph type="title"/>
          </p:nvPr>
        </p:nvSpPr>
        <p:spPr>
          <a:xfrm>
            <a:off x="1168400" y="369086"/>
            <a:ext cx="11216640" cy="1885245"/>
          </a:xfrm>
        </p:spPr>
        <p:txBody>
          <a:bodyPr/>
          <a:lstStyle/>
          <a:p>
            <a:r>
              <a:rPr lang="en-US" sz="4800" b="1" dirty="0"/>
              <a:t>Iterative Development Model</a:t>
            </a:r>
            <a:r>
              <a:rPr lang="en-US" sz="4800" dirty="0"/>
              <a:t/>
            </a:r>
            <a:br>
              <a:rPr lang="en-US" sz="4800" dirty="0"/>
            </a:br>
            <a:endParaRPr lang="en-US" dirty="0"/>
          </a:p>
        </p:txBody>
      </p:sp>
    </p:spTree>
    <p:extLst>
      <p:ext uri="{BB962C8B-B14F-4D97-AF65-F5344CB8AC3E}">
        <p14:creationId xmlns:p14="http://schemas.microsoft.com/office/powerpoint/2010/main" val="3045666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713F2-F408-5BC2-643A-7B062CC7A8E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3CBBB1-7E9A-59F9-B8FD-2E1B7781DDB1}"/>
              </a:ext>
            </a:extLst>
          </p:cNvPr>
          <p:cNvSpPr txBox="1">
            <a:spLocks noGrp="1"/>
          </p:cNvSpPr>
          <p:nvPr>
            <p:ph type="title"/>
          </p:nvPr>
        </p:nvSpPr>
        <p:spPr>
          <a:xfrm>
            <a:off x="1473200" y="28397"/>
            <a:ext cx="9677400" cy="1795114"/>
          </a:xfrm>
          <a:prstGeom prst="rect">
            <a:avLst/>
          </a:prstGeom>
        </p:spPr>
        <p:txBody>
          <a:bodyPr vert="horz" wrap="square" lIns="0" tIns="1129926" rIns="0" bIns="0" rtlCol="0">
            <a:spAutoFit/>
          </a:bodyPr>
          <a:lstStyle/>
          <a:p>
            <a:r>
              <a:rPr lang="en-US" b="1" dirty="0"/>
              <a:t>Characteristics of the Iterative Model</a:t>
            </a:r>
          </a:p>
        </p:txBody>
      </p:sp>
      <p:sp>
        <p:nvSpPr>
          <p:cNvPr id="6" name="TextBox 5">
            <a:extLst>
              <a:ext uri="{FF2B5EF4-FFF2-40B4-BE49-F238E27FC236}">
                <a16:creationId xmlns:a16="http://schemas.microsoft.com/office/drawing/2014/main" id="{24AA8508-FF19-AAAD-F3EA-D9479395EAD3}"/>
              </a:ext>
            </a:extLst>
          </p:cNvPr>
          <p:cNvSpPr txBox="1"/>
          <p:nvPr/>
        </p:nvSpPr>
        <p:spPr>
          <a:xfrm>
            <a:off x="558800" y="3352800"/>
            <a:ext cx="12268200" cy="4770537"/>
          </a:xfrm>
          <a:prstGeom prst="rect">
            <a:avLst/>
          </a:prstGeom>
          <a:noFill/>
        </p:spPr>
        <p:txBody>
          <a:bodyPr wrap="square">
            <a:spAutoFit/>
          </a:bodyPr>
          <a:lstStyle/>
          <a:p>
            <a:r>
              <a:rPr lang="en-US" sz="3800" b="1" dirty="0"/>
              <a:t>Continuous Refinement</a:t>
            </a:r>
            <a:r>
              <a:rPr lang="en-US" sz="3800" dirty="0"/>
              <a:t>: Each iteration builds on previous work, improving or enhancing functionality.</a:t>
            </a:r>
          </a:p>
          <a:p>
            <a:r>
              <a:rPr lang="en-US" sz="3800" b="1" dirty="0"/>
              <a:t>Learning and Adjustment</a:t>
            </a:r>
            <a:r>
              <a:rPr lang="en-US" sz="3800" dirty="0"/>
              <a:t>: Stakeholder feedback is incorporated into each cycle, making it suitable for projects where requirements may evolve.</a:t>
            </a:r>
          </a:p>
          <a:p>
            <a:r>
              <a:rPr lang="en-US" sz="3800" b="1" dirty="0"/>
              <a:t>Evolving Product</a:t>
            </a:r>
            <a:r>
              <a:rPr lang="en-US" sz="3800" dirty="0"/>
              <a:t>: Early iterations may not be fully functional but gradually become refined until the product meets all specifications</a:t>
            </a:r>
          </a:p>
        </p:txBody>
      </p:sp>
    </p:spTree>
    <p:extLst>
      <p:ext uri="{BB962C8B-B14F-4D97-AF65-F5344CB8AC3E}">
        <p14:creationId xmlns:p14="http://schemas.microsoft.com/office/powerpoint/2010/main" val="3682545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46528-E150-90C1-21DF-70411355DE7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CAA4A5-30D3-18E1-CFDA-47D653B41776}"/>
              </a:ext>
            </a:extLst>
          </p:cNvPr>
          <p:cNvSpPr txBox="1">
            <a:spLocks noGrp="1"/>
          </p:cNvSpPr>
          <p:nvPr>
            <p:ph type="title"/>
          </p:nvPr>
        </p:nvSpPr>
        <p:spPr>
          <a:xfrm>
            <a:off x="1473200" y="29294"/>
            <a:ext cx="7162800" cy="1793319"/>
          </a:xfrm>
          <a:prstGeom prst="rect">
            <a:avLst/>
          </a:prstGeom>
        </p:spPr>
        <p:txBody>
          <a:bodyPr vert="horz" wrap="square" lIns="0" tIns="1129926" rIns="0" bIns="0" rtlCol="0">
            <a:spAutoFit/>
          </a:bodyPr>
          <a:lstStyle/>
          <a:p>
            <a:r>
              <a:rPr lang="en-US" b="1" dirty="0"/>
              <a:t>Best Use Cases</a:t>
            </a:r>
            <a:r>
              <a:rPr lang="en-US" dirty="0"/>
              <a:t>:</a:t>
            </a:r>
            <a:endParaRPr lang="en-US" b="1" dirty="0"/>
          </a:p>
        </p:txBody>
      </p:sp>
      <p:sp>
        <p:nvSpPr>
          <p:cNvPr id="6" name="TextBox 5">
            <a:extLst>
              <a:ext uri="{FF2B5EF4-FFF2-40B4-BE49-F238E27FC236}">
                <a16:creationId xmlns:a16="http://schemas.microsoft.com/office/drawing/2014/main" id="{006A3DEB-1513-A3F7-7BAE-ABE08E6113C1}"/>
              </a:ext>
            </a:extLst>
          </p:cNvPr>
          <p:cNvSpPr txBox="1"/>
          <p:nvPr/>
        </p:nvSpPr>
        <p:spPr>
          <a:xfrm>
            <a:off x="558800" y="3352800"/>
            <a:ext cx="12268200" cy="3600986"/>
          </a:xfrm>
          <a:prstGeom prst="rect">
            <a:avLst/>
          </a:prstGeom>
          <a:noFill/>
        </p:spPr>
        <p:txBody>
          <a:bodyPr wrap="square">
            <a:spAutoFit/>
          </a:bodyPr>
          <a:lstStyle/>
          <a:p>
            <a:pPr marL="571500" indent="-571500">
              <a:buFont typeface="Wingdings" panose="05000000000000000000" pitchFamily="2" charset="2"/>
              <a:buChar char="§"/>
            </a:pPr>
            <a:r>
              <a:rPr lang="en-US" sz="3800" dirty="0"/>
              <a:t>When project requirements are unclear or likely to evolve.</a:t>
            </a:r>
          </a:p>
          <a:p>
            <a:pPr marL="571500" indent="-571500">
              <a:buFont typeface="Wingdings" panose="05000000000000000000" pitchFamily="2" charset="2"/>
              <a:buChar char="§"/>
            </a:pPr>
            <a:r>
              <a:rPr lang="en-US" sz="3800" dirty="0"/>
              <a:t>Projects where feedback and refinement improve the final outcome.</a:t>
            </a:r>
          </a:p>
          <a:p>
            <a:pPr marL="571500" indent="-571500">
              <a:buFont typeface="Wingdings" panose="05000000000000000000" pitchFamily="2" charset="2"/>
              <a:buChar char="§"/>
            </a:pPr>
            <a:r>
              <a:rPr lang="en-US" sz="3800" dirty="0"/>
              <a:t>Suitable for agile and adaptive project management methods where continuous improvement is prioritized.</a:t>
            </a:r>
          </a:p>
        </p:txBody>
      </p:sp>
    </p:spTree>
    <p:extLst>
      <p:ext uri="{BB962C8B-B14F-4D97-AF65-F5344CB8AC3E}">
        <p14:creationId xmlns:p14="http://schemas.microsoft.com/office/powerpoint/2010/main" val="1691769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9BC19-DCF5-9F52-AB2F-5B0D641B7B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F4FD7C-CA54-9BC2-C64A-DF60483158DB}"/>
              </a:ext>
            </a:extLst>
          </p:cNvPr>
          <p:cNvSpPr txBox="1">
            <a:spLocks noGrp="1"/>
          </p:cNvSpPr>
          <p:nvPr>
            <p:ph type="title"/>
          </p:nvPr>
        </p:nvSpPr>
        <p:spPr>
          <a:xfrm>
            <a:off x="895774" y="564355"/>
            <a:ext cx="11216640" cy="1795114"/>
          </a:xfrm>
          <a:prstGeom prst="rect">
            <a:avLst/>
          </a:prstGeom>
        </p:spPr>
        <p:txBody>
          <a:bodyPr vert="horz" wrap="square" lIns="0" tIns="1129926" rIns="0" bIns="0" rtlCol="0">
            <a:spAutoFit/>
          </a:bodyPr>
          <a:lstStyle/>
          <a:p>
            <a:r>
              <a:rPr lang="en-US" b="1" dirty="0"/>
              <a:t>Benefits of Each Model</a:t>
            </a:r>
          </a:p>
        </p:txBody>
      </p:sp>
      <p:sp>
        <p:nvSpPr>
          <p:cNvPr id="3" name="Text Placeholder 2">
            <a:extLst>
              <a:ext uri="{FF2B5EF4-FFF2-40B4-BE49-F238E27FC236}">
                <a16:creationId xmlns:a16="http://schemas.microsoft.com/office/drawing/2014/main" id="{11E38CE6-1F9B-64FC-72C8-3DC14501C8F8}"/>
              </a:ext>
            </a:extLst>
          </p:cNvPr>
          <p:cNvSpPr>
            <a:spLocks noGrp="1"/>
          </p:cNvSpPr>
          <p:nvPr>
            <p:ph type="body" idx="1"/>
          </p:nvPr>
        </p:nvSpPr>
        <p:spPr/>
        <p:txBody>
          <a:bodyPr/>
          <a:lstStyle/>
          <a:p>
            <a:r>
              <a:rPr lang="en-US" dirty="0"/>
              <a:t>Incremental Model</a:t>
            </a:r>
          </a:p>
          <a:p>
            <a:endParaRPr lang="en-US" dirty="0"/>
          </a:p>
        </p:txBody>
      </p:sp>
      <p:sp>
        <p:nvSpPr>
          <p:cNvPr id="4" name="Content Placeholder 3">
            <a:extLst>
              <a:ext uri="{FF2B5EF4-FFF2-40B4-BE49-F238E27FC236}">
                <a16:creationId xmlns:a16="http://schemas.microsoft.com/office/drawing/2014/main" id="{946BF2B8-C891-F12B-31DE-FD9F6852CDB1}"/>
              </a:ext>
            </a:extLst>
          </p:cNvPr>
          <p:cNvSpPr>
            <a:spLocks noGrp="1"/>
          </p:cNvSpPr>
          <p:nvPr>
            <p:ph sz="half" idx="2"/>
          </p:nvPr>
        </p:nvSpPr>
        <p:spPr/>
        <p:txBody>
          <a:bodyPr/>
          <a:lstStyle/>
          <a:p>
            <a:r>
              <a:rPr lang="en-US" dirty="0"/>
              <a:t>Delivers functional parts earlier, providing immediate value.</a:t>
            </a:r>
          </a:p>
          <a:p>
            <a:r>
              <a:rPr lang="en-US" dirty="0"/>
              <a:t>Allows for phased delivery and progress visibility.</a:t>
            </a:r>
          </a:p>
          <a:p>
            <a:r>
              <a:rPr lang="en-US" dirty="0"/>
              <a:t>Reduces project risk by delivering smaller, complete sections of the product.</a:t>
            </a:r>
          </a:p>
          <a:p>
            <a:endParaRPr lang="en-US" dirty="0"/>
          </a:p>
        </p:txBody>
      </p:sp>
      <p:sp>
        <p:nvSpPr>
          <p:cNvPr id="5" name="Text Placeholder 4">
            <a:extLst>
              <a:ext uri="{FF2B5EF4-FFF2-40B4-BE49-F238E27FC236}">
                <a16:creationId xmlns:a16="http://schemas.microsoft.com/office/drawing/2014/main" id="{44A11AEA-EDB6-C3A5-0A13-586F7A346C2A}"/>
              </a:ext>
            </a:extLst>
          </p:cNvPr>
          <p:cNvSpPr>
            <a:spLocks noGrp="1"/>
          </p:cNvSpPr>
          <p:nvPr>
            <p:ph type="body" sz="quarter" idx="3"/>
          </p:nvPr>
        </p:nvSpPr>
        <p:spPr/>
        <p:txBody>
          <a:bodyPr/>
          <a:lstStyle/>
          <a:p>
            <a:r>
              <a:rPr lang="en-US" dirty="0"/>
              <a:t>Iterative Model</a:t>
            </a:r>
          </a:p>
        </p:txBody>
      </p:sp>
      <p:sp>
        <p:nvSpPr>
          <p:cNvPr id="7" name="Content Placeholder 6">
            <a:extLst>
              <a:ext uri="{FF2B5EF4-FFF2-40B4-BE49-F238E27FC236}">
                <a16:creationId xmlns:a16="http://schemas.microsoft.com/office/drawing/2014/main" id="{87094930-0367-9295-E5C4-8A14DD85F79F}"/>
              </a:ext>
            </a:extLst>
          </p:cNvPr>
          <p:cNvSpPr>
            <a:spLocks noGrp="1"/>
          </p:cNvSpPr>
          <p:nvPr>
            <p:ph sz="quarter" idx="4"/>
          </p:nvPr>
        </p:nvSpPr>
        <p:spPr/>
        <p:txBody>
          <a:bodyPr>
            <a:normAutofit lnSpcReduction="10000"/>
          </a:bodyPr>
          <a:lstStyle/>
          <a:p>
            <a:r>
              <a:rPr lang="en-US" dirty="0"/>
              <a:t>Allows for continuous refinement and supports evolving requirements.</a:t>
            </a:r>
          </a:p>
          <a:p>
            <a:r>
              <a:rPr lang="en-US" dirty="0"/>
              <a:t>Encourages frequent stakeholder feedback, leading to a product that aligns closely with user needs.</a:t>
            </a:r>
          </a:p>
          <a:p>
            <a:r>
              <a:rPr lang="en-US" dirty="0"/>
              <a:t>Enables flexibility, adapting the product as the project advances.</a:t>
            </a:r>
          </a:p>
          <a:p>
            <a:endParaRPr lang="en-US" dirty="0"/>
          </a:p>
        </p:txBody>
      </p:sp>
    </p:spTree>
    <p:extLst>
      <p:ext uri="{BB962C8B-B14F-4D97-AF65-F5344CB8AC3E}">
        <p14:creationId xmlns:p14="http://schemas.microsoft.com/office/powerpoint/2010/main" val="2375544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1DC0-8B99-2BFF-AE88-00BB2C5552E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4272645-E829-396D-4139-18E7E1EE9E35}"/>
              </a:ext>
            </a:extLst>
          </p:cNvPr>
          <p:cNvSpPr txBox="1">
            <a:spLocks noGrp="1"/>
          </p:cNvSpPr>
          <p:nvPr>
            <p:ph type="title"/>
          </p:nvPr>
        </p:nvSpPr>
        <p:spPr>
          <a:xfrm>
            <a:off x="895774" y="564355"/>
            <a:ext cx="11216640" cy="1795114"/>
          </a:xfrm>
          <a:prstGeom prst="rect">
            <a:avLst/>
          </a:prstGeom>
        </p:spPr>
        <p:txBody>
          <a:bodyPr vert="horz" wrap="square" lIns="0" tIns="1129926" rIns="0" bIns="0" rtlCol="0">
            <a:spAutoFit/>
          </a:bodyPr>
          <a:lstStyle/>
          <a:p>
            <a:r>
              <a:rPr lang="en-US" b="1" dirty="0"/>
              <a:t>Drawbacks of Each Model</a:t>
            </a:r>
          </a:p>
        </p:txBody>
      </p:sp>
      <p:sp>
        <p:nvSpPr>
          <p:cNvPr id="3" name="Text Placeholder 2">
            <a:extLst>
              <a:ext uri="{FF2B5EF4-FFF2-40B4-BE49-F238E27FC236}">
                <a16:creationId xmlns:a16="http://schemas.microsoft.com/office/drawing/2014/main" id="{E75B19F9-8C02-3A1E-AB6E-EF81238F008F}"/>
              </a:ext>
            </a:extLst>
          </p:cNvPr>
          <p:cNvSpPr>
            <a:spLocks noGrp="1"/>
          </p:cNvSpPr>
          <p:nvPr>
            <p:ph type="body" idx="1"/>
          </p:nvPr>
        </p:nvSpPr>
        <p:spPr/>
        <p:txBody>
          <a:bodyPr/>
          <a:lstStyle/>
          <a:p>
            <a:r>
              <a:rPr lang="en-US" dirty="0"/>
              <a:t>Incremental Model</a:t>
            </a:r>
          </a:p>
          <a:p>
            <a:endParaRPr lang="en-US" dirty="0"/>
          </a:p>
        </p:txBody>
      </p:sp>
      <p:sp>
        <p:nvSpPr>
          <p:cNvPr id="4" name="Content Placeholder 3">
            <a:extLst>
              <a:ext uri="{FF2B5EF4-FFF2-40B4-BE49-F238E27FC236}">
                <a16:creationId xmlns:a16="http://schemas.microsoft.com/office/drawing/2014/main" id="{331B3762-E49E-43CC-1D6C-D64D460F5FA3}"/>
              </a:ext>
            </a:extLst>
          </p:cNvPr>
          <p:cNvSpPr>
            <a:spLocks noGrp="1"/>
          </p:cNvSpPr>
          <p:nvPr>
            <p:ph sz="half" idx="2"/>
          </p:nvPr>
        </p:nvSpPr>
        <p:spPr/>
        <p:txBody>
          <a:bodyPr/>
          <a:lstStyle/>
          <a:p>
            <a:r>
              <a:rPr lang="en-US" dirty="0"/>
              <a:t>Requires well-defined requirements upfront.</a:t>
            </a:r>
          </a:p>
          <a:p>
            <a:r>
              <a:rPr lang="en-US" dirty="0"/>
              <a:t>May restrict flexibility if incremental planning is rigid.</a:t>
            </a:r>
          </a:p>
          <a:p>
            <a:r>
              <a:rPr lang="en-US" dirty="0"/>
              <a:t>Limited scope for adjustment once an increment is planned</a:t>
            </a:r>
          </a:p>
        </p:txBody>
      </p:sp>
      <p:sp>
        <p:nvSpPr>
          <p:cNvPr id="5" name="Text Placeholder 4">
            <a:extLst>
              <a:ext uri="{FF2B5EF4-FFF2-40B4-BE49-F238E27FC236}">
                <a16:creationId xmlns:a16="http://schemas.microsoft.com/office/drawing/2014/main" id="{B58B25EE-135D-B431-1C03-2F738973E236}"/>
              </a:ext>
            </a:extLst>
          </p:cNvPr>
          <p:cNvSpPr>
            <a:spLocks noGrp="1"/>
          </p:cNvSpPr>
          <p:nvPr>
            <p:ph type="body" sz="quarter" idx="3"/>
          </p:nvPr>
        </p:nvSpPr>
        <p:spPr>
          <a:xfrm>
            <a:off x="6676813" y="1805094"/>
            <a:ext cx="5528734" cy="1171786"/>
          </a:xfrm>
        </p:spPr>
        <p:txBody>
          <a:bodyPr/>
          <a:lstStyle/>
          <a:p>
            <a:r>
              <a:rPr lang="en-US" dirty="0"/>
              <a:t>Iterative Model</a:t>
            </a:r>
          </a:p>
        </p:txBody>
      </p:sp>
      <p:sp>
        <p:nvSpPr>
          <p:cNvPr id="7" name="Content Placeholder 6">
            <a:extLst>
              <a:ext uri="{FF2B5EF4-FFF2-40B4-BE49-F238E27FC236}">
                <a16:creationId xmlns:a16="http://schemas.microsoft.com/office/drawing/2014/main" id="{2D9DF3FA-D71F-C6D0-A357-A0604F046E7B}"/>
              </a:ext>
            </a:extLst>
          </p:cNvPr>
          <p:cNvSpPr>
            <a:spLocks noGrp="1"/>
          </p:cNvSpPr>
          <p:nvPr>
            <p:ph sz="quarter" idx="4"/>
          </p:nvPr>
        </p:nvSpPr>
        <p:spPr/>
        <p:txBody>
          <a:bodyPr>
            <a:normAutofit fontScale="92500" lnSpcReduction="10000"/>
          </a:bodyPr>
          <a:lstStyle/>
          <a:p>
            <a:r>
              <a:rPr lang="en-US" dirty="0"/>
              <a:t>May not deliver functional components early since early iterations are often prototypes.</a:t>
            </a:r>
          </a:p>
          <a:p>
            <a:r>
              <a:rPr lang="en-US" dirty="0"/>
              <a:t>Can lead to scope creep if refinements aren’t well managed.</a:t>
            </a:r>
          </a:p>
          <a:p>
            <a:r>
              <a:rPr lang="en-US" dirty="0"/>
              <a:t>Requires careful management to avoid excessive iteration without progress toward the final product.</a:t>
            </a:r>
          </a:p>
        </p:txBody>
      </p:sp>
      <p:sp>
        <p:nvSpPr>
          <p:cNvPr id="8" name="TextBox 7">
            <a:extLst>
              <a:ext uri="{FF2B5EF4-FFF2-40B4-BE49-F238E27FC236}">
                <a16:creationId xmlns:a16="http://schemas.microsoft.com/office/drawing/2014/main" id="{606049E2-CB9F-B732-7585-16553CDA6D97}"/>
              </a:ext>
            </a:extLst>
          </p:cNvPr>
          <p:cNvSpPr txBox="1"/>
          <p:nvPr/>
        </p:nvSpPr>
        <p:spPr>
          <a:xfrm>
            <a:off x="3209713" y="8527195"/>
            <a:ext cx="6934200" cy="861774"/>
          </a:xfrm>
          <a:prstGeom prst="rect">
            <a:avLst/>
          </a:prstGeom>
          <a:noFill/>
        </p:spPr>
        <p:txBody>
          <a:bodyPr wrap="square">
            <a:spAutoFit/>
          </a:bodyPr>
          <a:lstStyle/>
          <a:p>
            <a:r>
              <a:rPr lang="en-US" sz="5000" dirty="0" err="1" smtClean="0">
                <a:hlinkClick r:id="rId2"/>
              </a:rPr>
              <a:t>Whatch</a:t>
            </a:r>
            <a:r>
              <a:rPr lang="en-US" sz="5000" dirty="0">
                <a:hlinkClick r:id="rId2"/>
              </a:rPr>
              <a:t> </a:t>
            </a:r>
            <a:r>
              <a:rPr lang="en-US" sz="5000" dirty="0" smtClean="0">
                <a:hlinkClick r:id="rId2"/>
              </a:rPr>
              <a:t>on </a:t>
            </a:r>
            <a:r>
              <a:rPr lang="en-US" sz="5000" dirty="0" err="1" smtClean="0">
                <a:hlinkClick r:id="rId2"/>
              </a:rPr>
              <a:t>youtube</a:t>
            </a:r>
            <a:endParaRPr lang="en-US" sz="5000" dirty="0"/>
          </a:p>
        </p:txBody>
      </p:sp>
    </p:spTree>
    <p:extLst>
      <p:ext uri="{BB962C8B-B14F-4D97-AF65-F5344CB8AC3E}">
        <p14:creationId xmlns:p14="http://schemas.microsoft.com/office/powerpoint/2010/main" val="11926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4FC3EB-94DE-E65C-8A60-B63A2E2AD7BA}"/>
              </a:ext>
            </a:extLst>
          </p:cNvPr>
          <p:cNvSpPr>
            <a:spLocks noGrp="1"/>
          </p:cNvSpPr>
          <p:nvPr>
            <p:ph type="title"/>
          </p:nvPr>
        </p:nvSpPr>
        <p:spPr/>
        <p:txBody>
          <a:bodyPr>
            <a:normAutofit fontScale="90000"/>
          </a:bodyPr>
          <a:lstStyle/>
          <a:p>
            <a:r>
              <a:rPr lang="en-US" b="1" dirty="0"/>
              <a:t>Combining Incremental and Iterative Approaches</a:t>
            </a:r>
            <a:br>
              <a:rPr lang="en-US" b="1" dirty="0"/>
            </a:br>
            <a:endParaRPr lang="en-US" dirty="0"/>
          </a:p>
        </p:txBody>
      </p:sp>
      <p:sp>
        <p:nvSpPr>
          <p:cNvPr id="8" name="Content Placeholder 7">
            <a:extLst>
              <a:ext uri="{FF2B5EF4-FFF2-40B4-BE49-F238E27FC236}">
                <a16:creationId xmlns:a16="http://schemas.microsoft.com/office/drawing/2014/main" id="{AA97D252-2175-C36C-F544-426A42E3CEAB}"/>
              </a:ext>
            </a:extLst>
          </p:cNvPr>
          <p:cNvSpPr>
            <a:spLocks noGrp="1"/>
          </p:cNvSpPr>
          <p:nvPr>
            <p:ph idx="1"/>
          </p:nvPr>
        </p:nvSpPr>
        <p:spPr/>
        <p:txBody>
          <a:bodyPr/>
          <a:lstStyle/>
          <a:p>
            <a:r>
              <a:rPr lang="en-US" dirty="0"/>
              <a:t>In practice, many projects use a blend of incremental and iterative approaches, especially within agile frameworks.</a:t>
            </a:r>
          </a:p>
          <a:p>
            <a:r>
              <a:rPr lang="en-US" dirty="0"/>
              <a:t>This hybrid approach, known as incremental-iterative development, delivers a functional part of the product as an increment while continuously refining it through iterations.</a:t>
            </a:r>
          </a:p>
          <a:p>
            <a:r>
              <a:rPr lang="en-US" dirty="0"/>
              <a:t>This combination is often seen in agile methods like Scrum, where each sprint represents both an increment (delivering a potentially shippable product) and an iteration (where improvements and feedback adjustments occur).</a:t>
            </a:r>
          </a:p>
        </p:txBody>
      </p:sp>
    </p:spTree>
    <p:extLst>
      <p:ext uri="{BB962C8B-B14F-4D97-AF65-F5344CB8AC3E}">
        <p14:creationId xmlns:p14="http://schemas.microsoft.com/office/powerpoint/2010/main" val="2415543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2233D-CB82-BEAC-D041-664306E0CB1B}"/>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EC04EE1-2762-0A6F-9DEA-AF72E77E29CF}"/>
              </a:ext>
            </a:extLst>
          </p:cNvPr>
          <p:cNvSpPr>
            <a:spLocks noGrp="1"/>
          </p:cNvSpPr>
          <p:nvPr>
            <p:ph idx="1"/>
          </p:nvPr>
        </p:nvSpPr>
        <p:spPr/>
        <p:txBody>
          <a:bodyPr/>
          <a:lstStyle/>
          <a:p>
            <a:r>
              <a:rPr lang="en-US" b="1" dirty="0"/>
              <a:t>Example</a:t>
            </a:r>
            <a:r>
              <a:rPr lang="en-US" dirty="0"/>
              <a:t>: In an incremental-iterative approach, a project could deliver an increment with a minimum viable product (MVP) that undergoes multiple iterations to enhance usability, performance, and additional features based on user feedback.</a:t>
            </a:r>
          </a:p>
        </p:txBody>
      </p:sp>
    </p:spTree>
    <p:extLst>
      <p:ext uri="{BB962C8B-B14F-4D97-AF65-F5344CB8AC3E}">
        <p14:creationId xmlns:p14="http://schemas.microsoft.com/office/powerpoint/2010/main" val="4084326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ED33F-9C01-DD07-5D4A-0CE452D1A93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D44C35-2D11-9703-D2F8-AF78AF74DBFE}"/>
              </a:ext>
            </a:extLst>
          </p:cNvPr>
          <p:cNvSpPr txBox="1">
            <a:spLocks noGrp="1"/>
          </p:cNvSpPr>
          <p:nvPr>
            <p:ph type="title"/>
          </p:nvPr>
        </p:nvSpPr>
        <p:spPr>
          <a:xfrm>
            <a:off x="1071880" y="668024"/>
            <a:ext cx="11932920" cy="1362560"/>
          </a:xfrm>
          <a:prstGeom prst="rect">
            <a:avLst/>
          </a:prstGeom>
        </p:spPr>
        <p:txBody>
          <a:bodyPr vert="horz" wrap="square" lIns="0" tIns="1129926" rIns="0" bIns="0" rtlCol="0">
            <a:spAutoFit/>
          </a:bodyPr>
          <a:lstStyle/>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incremental development model</a:t>
            </a:r>
            <a:r>
              <a:rPr lang="en-US" sz="1600" dirty="0">
                <a:latin typeface="Arial" panose="020B0604020202020204" pitchFamily="34" charset="0"/>
                <a:cs typeface="Arial" panose="020B0604020202020204" pitchFamily="34" charset="0"/>
              </a:rPr>
              <a:t> </a:t>
            </a:r>
          </a:p>
        </p:txBody>
      </p:sp>
      <p:sp>
        <p:nvSpPr>
          <p:cNvPr id="3" name="object 3">
            <a:extLst>
              <a:ext uri="{FF2B5EF4-FFF2-40B4-BE49-F238E27FC236}">
                <a16:creationId xmlns:a16="http://schemas.microsoft.com/office/drawing/2014/main" id="{333E0F34-E084-121D-5120-3A5EE57D09AD}"/>
              </a:ext>
            </a:extLst>
          </p:cNvPr>
          <p:cNvSpPr txBox="1"/>
          <p:nvPr/>
        </p:nvSpPr>
        <p:spPr>
          <a:xfrm>
            <a:off x="241299" y="2933700"/>
            <a:ext cx="12584879" cy="772006"/>
          </a:xfrm>
          <a:prstGeom prst="rect">
            <a:avLst/>
          </a:prstGeom>
        </p:spPr>
        <p:txBody>
          <a:bodyPr vert="horz" wrap="square" lIns="0" tIns="33020" rIns="0" bIns="0" rtlCol="0">
            <a:spAutoFit/>
          </a:bodyPr>
          <a:lstStyle/>
          <a:p>
            <a:pPr marL="457200" indent="-457200">
              <a:buFont typeface="Wingdings" panose="05000000000000000000" pitchFamily="2" charset="2"/>
              <a:buChar char="§"/>
            </a:pPr>
            <a:r>
              <a:rPr lang="en-US" sz="1600" dirty="0">
                <a:latin typeface="Arial" panose="020B0604020202020204" pitchFamily="34" charset="0"/>
                <a:cs typeface="Arial" panose="020B0604020202020204" pitchFamily="34" charset="0"/>
              </a:rPr>
              <a:t>an approach in which the project is divided into smaller, deliverable portions called increments.</a:t>
            </a:r>
          </a:p>
          <a:p>
            <a:pPr marL="457200" indent="-457200">
              <a:buFont typeface="Wingdings" panose="05000000000000000000" pitchFamily="2" charset="2"/>
              <a:buChar char="§"/>
            </a:pPr>
            <a:r>
              <a:rPr lang="en-US" sz="1600" dirty="0">
                <a:latin typeface="Arial" panose="020B0604020202020204" pitchFamily="34" charset="0"/>
                <a:cs typeface="Arial" panose="020B0604020202020204" pitchFamily="34" charset="0"/>
              </a:rPr>
              <a:t> Each increment is completed and delivered one at a time, gradually building up to the final product. </a:t>
            </a:r>
          </a:p>
          <a:p>
            <a:pPr marL="457200" indent="-457200">
              <a:buFont typeface="Wingdings" panose="05000000000000000000" pitchFamily="2" charset="2"/>
              <a:buChar char="§"/>
            </a:pPr>
            <a:r>
              <a:rPr lang="en-US" sz="1600" dirty="0">
                <a:latin typeface="Arial" panose="020B0604020202020204" pitchFamily="34" charset="0"/>
                <a:cs typeface="Arial" panose="020B0604020202020204" pitchFamily="34" charset="0"/>
              </a:rPr>
              <a:t>Each piece is fully functional, adding new capabilities or features to the previous work.</a:t>
            </a:r>
          </a:p>
        </p:txBody>
      </p:sp>
      <p:sp>
        <p:nvSpPr>
          <p:cNvPr id="55" name="TextBox 54">
            <a:extLst>
              <a:ext uri="{FF2B5EF4-FFF2-40B4-BE49-F238E27FC236}">
                <a16:creationId xmlns:a16="http://schemas.microsoft.com/office/drawing/2014/main" id="{4CFE57B0-4FAF-F817-CD4E-D2C3FB1F421E}"/>
              </a:ext>
            </a:extLst>
          </p:cNvPr>
          <p:cNvSpPr txBox="1"/>
          <p:nvPr/>
        </p:nvSpPr>
        <p:spPr>
          <a:xfrm>
            <a:off x="2214563" y="6129338"/>
            <a:ext cx="10393996" cy="1077218"/>
          </a:xfrm>
          <a:prstGeom prst="rect">
            <a:avLst/>
          </a:prstGeom>
          <a:noFill/>
        </p:spPr>
        <p:txBody>
          <a:bodyPr wrap="square">
            <a:spAutoFit/>
          </a:bodyPr>
          <a:lstStyle/>
          <a:p>
            <a:pPr algn="just"/>
            <a:r>
              <a:rPr lang="en-US" sz="1600" b="1" dirty="0">
                <a:latin typeface="Arial" panose="020B0604020202020204" pitchFamily="34" charset="0"/>
                <a:cs typeface="Arial" panose="020B0604020202020204" pitchFamily="34" charset="0"/>
              </a:rPr>
              <a:t>Example: </a:t>
            </a:r>
          </a:p>
          <a:p>
            <a:pPr algn="just"/>
            <a:r>
              <a:rPr lang="en-US" sz="1600" dirty="0">
                <a:latin typeface="Arial" panose="020B0604020202020204" pitchFamily="34" charset="0"/>
                <a:cs typeface="Arial" panose="020B0604020202020204" pitchFamily="34" charset="0"/>
              </a:rPr>
              <a:t>Imagine building an e-commerce website using the incremental model. The first increment could be the core shopping cart functionality. Later increments would add features like payment processing, user accounts, and product search, with each phase delivering a fully functional component.</a:t>
            </a:r>
          </a:p>
        </p:txBody>
      </p:sp>
    </p:spTree>
    <p:extLst>
      <p:ext uri="{BB962C8B-B14F-4D97-AF65-F5344CB8AC3E}">
        <p14:creationId xmlns:p14="http://schemas.microsoft.com/office/powerpoint/2010/main" val="2754961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AF975-DD77-2ECC-F763-7DBFC2DD1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69FE6-0457-28B9-C126-C6775AD56730}"/>
              </a:ext>
            </a:extLst>
          </p:cNvPr>
          <p:cNvSpPr>
            <a:spLocks noGrp="1"/>
          </p:cNvSpPr>
          <p:nvPr>
            <p:ph type="ctrTitle"/>
          </p:nvPr>
        </p:nvSpPr>
        <p:spPr/>
        <p:txBody>
          <a:bodyPr>
            <a:normAutofit fontScale="90000"/>
          </a:bodyPr>
          <a:lstStyle/>
          <a:p>
            <a:r>
              <a:rPr lang="en-US" b="1" dirty="0"/>
              <a:t>Summary (Incremental  and iterative Development Model)</a:t>
            </a:r>
          </a:p>
        </p:txBody>
      </p:sp>
    </p:spTree>
    <p:extLst>
      <p:ext uri="{BB962C8B-B14F-4D97-AF65-F5344CB8AC3E}">
        <p14:creationId xmlns:p14="http://schemas.microsoft.com/office/powerpoint/2010/main" val="2914773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96366-9278-9FAA-C3B7-1CAEDC3467BF}"/>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4A139F8-A5EC-98C8-785F-4ADDD07038C0}"/>
              </a:ext>
            </a:extLst>
          </p:cNvPr>
          <p:cNvSpPr>
            <a:spLocks noGrp="1"/>
          </p:cNvSpPr>
          <p:nvPr>
            <p:ph idx="1"/>
          </p:nvPr>
        </p:nvSpPr>
        <p:spPr>
          <a:xfrm>
            <a:off x="254000" y="1782515"/>
            <a:ext cx="12420600" cy="6188570"/>
          </a:xfrm>
        </p:spPr>
        <p:txBody>
          <a:bodyPr>
            <a:noAutofit/>
          </a:bodyPr>
          <a:lstStyle/>
          <a:p>
            <a:pPr lvl="0"/>
            <a:r>
              <a:rPr lang="en-US" sz="4000" b="1" dirty="0"/>
              <a:t>Focus: </a:t>
            </a:r>
            <a:r>
              <a:rPr lang="en-US" sz="4000" dirty="0"/>
              <a:t>Building the product in separate, deliverable parts that are fully functional. </a:t>
            </a:r>
          </a:p>
          <a:p>
            <a:pPr lvl="0"/>
            <a:r>
              <a:rPr lang="en-US" sz="4000" b="1" dirty="0"/>
              <a:t>Process: </a:t>
            </a:r>
            <a:r>
              <a:rPr lang="en-US" sz="4000" dirty="0"/>
              <a:t>The project is broken down into smaller, self-contained pieces, and each piece is built and delivered sequentially. </a:t>
            </a:r>
          </a:p>
          <a:p>
            <a:pPr lvl="0"/>
            <a:r>
              <a:rPr lang="en-US" sz="4000" b="1" dirty="0"/>
              <a:t>Outcome: </a:t>
            </a:r>
            <a:r>
              <a:rPr lang="en-US" sz="4000" dirty="0"/>
              <a:t>The final product is a sum of these completed parts, which are added to the already existing functionality. </a:t>
            </a:r>
          </a:p>
          <a:p>
            <a:pPr lvl="0"/>
            <a:r>
              <a:rPr lang="en-US" sz="4000" b="1" dirty="0"/>
              <a:t>Example: </a:t>
            </a:r>
            <a:r>
              <a:rPr lang="en-US" sz="4000" dirty="0"/>
              <a:t>Delivering a software application by first releasing the core login feature, then adding a search functionality, followed by a payment system. </a:t>
            </a:r>
          </a:p>
        </p:txBody>
      </p:sp>
      <p:sp>
        <p:nvSpPr>
          <p:cNvPr id="3" name="TextBox 2">
            <a:extLst>
              <a:ext uri="{FF2B5EF4-FFF2-40B4-BE49-F238E27FC236}">
                <a16:creationId xmlns:a16="http://schemas.microsoft.com/office/drawing/2014/main" id="{BA3D9289-946C-4750-A282-72B524378BA2}"/>
              </a:ext>
            </a:extLst>
          </p:cNvPr>
          <p:cNvSpPr txBox="1"/>
          <p:nvPr/>
        </p:nvSpPr>
        <p:spPr>
          <a:xfrm>
            <a:off x="863600" y="533401"/>
            <a:ext cx="11658600" cy="1015663"/>
          </a:xfrm>
          <a:prstGeom prst="rect">
            <a:avLst/>
          </a:prstGeom>
          <a:noFill/>
        </p:spPr>
        <p:txBody>
          <a:bodyPr wrap="square">
            <a:spAutoFit/>
          </a:bodyPr>
          <a:lstStyle/>
          <a:p>
            <a:r>
              <a:rPr lang="en-US" sz="6000" b="1" dirty="0"/>
              <a:t>Incremental Development</a:t>
            </a:r>
            <a:endParaRPr lang="en-US" sz="6000" dirty="0"/>
          </a:p>
        </p:txBody>
      </p:sp>
    </p:spTree>
    <p:extLst>
      <p:ext uri="{BB962C8B-B14F-4D97-AF65-F5344CB8AC3E}">
        <p14:creationId xmlns:p14="http://schemas.microsoft.com/office/powerpoint/2010/main" val="2001595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FF6E1-AD81-9121-4010-00BBAEBAA59C}"/>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089C58F-62B8-470C-5F5B-A44F441C72B6}"/>
              </a:ext>
            </a:extLst>
          </p:cNvPr>
          <p:cNvSpPr>
            <a:spLocks noGrp="1"/>
          </p:cNvSpPr>
          <p:nvPr>
            <p:ph idx="1"/>
          </p:nvPr>
        </p:nvSpPr>
        <p:spPr>
          <a:xfrm>
            <a:off x="254000" y="1782515"/>
            <a:ext cx="12420600" cy="6188570"/>
          </a:xfrm>
        </p:spPr>
        <p:txBody>
          <a:bodyPr>
            <a:noAutofit/>
          </a:bodyPr>
          <a:lstStyle/>
          <a:p>
            <a:pPr lvl="0"/>
            <a:r>
              <a:rPr lang="en-US" sz="3200" b="1" dirty="0"/>
              <a:t>Focus: </a:t>
            </a:r>
            <a:r>
              <a:rPr lang="en-US" sz="3200" dirty="0"/>
              <a:t>Refining the product through repeated cycles of design, development, and testing. </a:t>
            </a:r>
          </a:p>
          <a:p>
            <a:pPr lvl="0"/>
            <a:r>
              <a:rPr lang="en-US" sz="3200" b="1" dirty="0"/>
              <a:t>Process: </a:t>
            </a:r>
            <a:r>
              <a:rPr lang="en-US" sz="3200" dirty="0"/>
              <a:t>The product is developed in cycles, with each cycle building on the previous one, allowing for continuous improvement based on feedback. </a:t>
            </a:r>
          </a:p>
          <a:p>
            <a:pPr lvl="0"/>
            <a:r>
              <a:rPr lang="en-US" sz="3200" b="1" dirty="0"/>
              <a:t>Outcome: </a:t>
            </a:r>
            <a:r>
              <a:rPr lang="en-US" sz="3200" dirty="0"/>
              <a:t>The product is continuously enhanced and improved with each iteration, getting closer to the final, desired product. </a:t>
            </a:r>
          </a:p>
          <a:p>
            <a:pPr lvl="0"/>
            <a:r>
              <a:rPr lang="en-US" sz="3200" b="1" dirty="0"/>
              <a:t>Example: </a:t>
            </a:r>
            <a:r>
              <a:rPr lang="en-US" sz="3200" dirty="0"/>
              <a:t>An initial version of a feature is released, and then subsequent iterations focus on refining that feature's design, functionality, and performance based on user feedback. </a:t>
            </a:r>
          </a:p>
        </p:txBody>
      </p:sp>
      <p:sp>
        <p:nvSpPr>
          <p:cNvPr id="2" name="TextBox 1">
            <a:extLst>
              <a:ext uri="{FF2B5EF4-FFF2-40B4-BE49-F238E27FC236}">
                <a16:creationId xmlns:a16="http://schemas.microsoft.com/office/drawing/2014/main" id="{01FBF97C-9297-A856-F458-B54FEE31986F}"/>
              </a:ext>
            </a:extLst>
          </p:cNvPr>
          <p:cNvSpPr txBox="1"/>
          <p:nvPr/>
        </p:nvSpPr>
        <p:spPr>
          <a:xfrm>
            <a:off x="863600" y="533400"/>
            <a:ext cx="10363200" cy="1015663"/>
          </a:xfrm>
          <a:prstGeom prst="rect">
            <a:avLst/>
          </a:prstGeom>
          <a:noFill/>
        </p:spPr>
        <p:txBody>
          <a:bodyPr wrap="square">
            <a:spAutoFit/>
          </a:bodyPr>
          <a:lstStyle/>
          <a:p>
            <a:r>
              <a:rPr lang="en-US" sz="6000" b="1" dirty="0"/>
              <a:t>Iterative Development</a:t>
            </a:r>
            <a:endParaRPr lang="en-US" sz="6000" dirty="0"/>
          </a:p>
        </p:txBody>
      </p:sp>
    </p:spTree>
    <p:extLst>
      <p:ext uri="{BB962C8B-B14F-4D97-AF65-F5344CB8AC3E}">
        <p14:creationId xmlns:p14="http://schemas.microsoft.com/office/powerpoint/2010/main" val="1176210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1E82-0B7D-5957-2CBD-304A7FD0BBF7}"/>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EF327EE-A523-C72A-1462-43153AE8C31C}"/>
              </a:ext>
            </a:extLst>
          </p:cNvPr>
          <p:cNvSpPr>
            <a:spLocks noGrp="1"/>
          </p:cNvSpPr>
          <p:nvPr>
            <p:ph idx="1"/>
          </p:nvPr>
        </p:nvSpPr>
        <p:spPr>
          <a:xfrm>
            <a:off x="254000" y="1782515"/>
            <a:ext cx="12420600" cy="6188570"/>
          </a:xfrm>
        </p:spPr>
        <p:txBody>
          <a:bodyPr>
            <a:noAutofit/>
          </a:bodyPr>
          <a:lstStyle/>
          <a:p>
            <a:pPr lvl="0"/>
            <a:r>
              <a:rPr lang="en-US" sz="3200" b="1" dirty="0"/>
              <a:t>Building vs. Refining: </a:t>
            </a:r>
            <a:r>
              <a:rPr lang="en-US" sz="3200" dirty="0"/>
              <a:t>Incremental development is about building new features, while iterative development is about refining what's already built. </a:t>
            </a:r>
          </a:p>
          <a:p>
            <a:pPr lvl="0"/>
            <a:r>
              <a:rPr lang="en-US" sz="3200" b="1" dirty="0"/>
              <a:t>Functionality: </a:t>
            </a:r>
            <a:r>
              <a:rPr lang="en-US" sz="3200" dirty="0"/>
              <a:t>Incremental development delivers fully working, distinct functional parts, whereas iterative development improves the existing functionality within each cycle. </a:t>
            </a:r>
          </a:p>
          <a:p>
            <a:pPr lvl="0"/>
            <a:r>
              <a:rPr lang="en-US" sz="3200" b="1" dirty="0"/>
              <a:t>Product Evolution: </a:t>
            </a:r>
            <a:r>
              <a:rPr lang="en-US" sz="3200" dirty="0"/>
              <a:t>With incremental development, the product grows by adding new features. With iterative development, the product evolves by improving and adapting existing features. </a:t>
            </a:r>
          </a:p>
          <a:p>
            <a:endParaRPr lang="en-US" sz="3200" dirty="0"/>
          </a:p>
        </p:txBody>
      </p:sp>
      <p:sp>
        <p:nvSpPr>
          <p:cNvPr id="4" name="TextBox 3">
            <a:extLst>
              <a:ext uri="{FF2B5EF4-FFF2-40B4-BE49-F238E27FC236}">
                <a16:creationId xmlns:a16="http://schemas.microsoft.com/office/drawing/2014/main" id="{3F830331-4434-CC50-7BD5-26C4E2523AA0}"/>
              </a:ext>
            </a:extLst>
          </p:cNvPr>
          <p:cNvSpPr txBox="1"/>
          <p:nvPr/>
        </p:nvSpPr>
        <p:spPr>
          <a:xfrm>
            <a:off x="863600" y="533400"/>
            <a:ext cx="8915400" cy="1015663"/>
          </a:xfrm>
          <a:prstGeom prst="rect">
            <a:avLst/>
          </a:prstGeom>
          <a:noFill/>
        </p:spPr>
        <p:txBody>
          <a:bodyPr wrap="square">
            <a:spAutoFit/>
          </a:bodyPr>
          <a:lstStyle/>
          <a:p>
            <a:r>
              <a:rPr lang="en-US" sz="6000" b="1" dirty="0"/>
              <a:t>Key Differences</a:t>
            </a:r>
            <a:endParaRPr lang="en-US" sz="6000" dirty="0"/>
          </a:p>
        </p:txBody>
      </p:sp>
    </p:spTree>
    <p:extLst>
      <p:ext uri="{BB962C8B-B14F-4D97-AF65-F5344CB8AC3E}">
        <p14:creationId xmlns:p14="http://schemas.microsoft.com/office/powerpoint/2010/main" val="3397718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94D87-2E6E-C1D1-8C4A-6BACECB6140E}"/>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87D46E9-2042-E436-3497-314922158CAE}"/>
              </a:ext>
            </a:extLst>
          </p:cNvPr>
          <p:cNvSpPr>
            <a:spLocks noGrp="1"/>
          </p:cNvSpPr>
          <p:nvPr>
            <p:ph idx="1"/>
          </p:nvPr>
        </p:nvSpPr>
        <p:spPr>
          <a:xfrm>
            <a:off x="254000" y="1782515"/>
            <a:ext cx="12192000" cy="6188570"/>
          </a:xfrm>
        </p:spPr>
        <p:txBody>
          <a:bodyPr>
            <a:normAutofit fontScale="92500" lnSpcReduction="20000"/>
          </a:bodyPr>
          <a:lstStyle/>
          <a:p>
            <a:pPr algn="just"/>
            <a:r>
              <a:rPr lang="en-US" sz="4000" dirty="0"/>
              <a:t>Incremental development builds a product in pieces or "increments," delivering functional parts sequentially.</a:t>
            </a:r>
          </a:p>
          <a:p>
            <a:pPr algn="just"/>
            <a:endParaRPr lang="en-US" sz="4000" dirty="0"/>
          </a:p>
          <a:p>
            <a:pPr algn="just"/>
            <a:r>
              <a:rPr lang="en-US" sz="4000" dirty="0"/>
              <a:t>Iterative development refines the product through multiple cycles of development, testing, and feedback to improve quality and functionality over time. </a:t>
            </a:r>
          </a:p>
          <a:p>
            <a:pPr algn="just"/>
            <a:endParaRPr lang="en-US" sz="4000" dirty="0"/>
          </a:p>
          <a:p>
            <a:pPr algn="just"/>
            <a:r>
              <a:rPr lang="en-US" sz="4000" dirty="0"/>
              <a:t>Increments add new features or functionality in stages, while iterations improve existing features through repeated cycles</a:t>
            </a:r>
          </a:p>
        </p:txBody>
      </p:sp>
    </p:spTree>
    <p:extLst>
      <p:ext uri="{BB962C8B-B14F-4D97-AF65-F5344CB8AC3E}">
        <p14:creationId xmlns:p14="http://schemas.microsoft.com/office/powerpoint/2010/main" val="2025220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D18A4-47FA-2E08-770E-E1EB98A542AA}"/>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30657CF-F58C-D0F0-3243-DF89D0EAA217}"/>
              </a:ext>
            </a:extLst>
          </p:cNvPr>
          <p:cNvSpPr>
            <a:spLocks noGrp="1"/>
          </p:cNvSpPr>
          <p:nvPr>
            <p:ph idx="1"/>
          </p:nvPr>
        </p:nvSpPr>
        <p:spPr>
          <a:xfrm>
            <a:off x="254000" y="1782515"/>
            <a:ext cx="12420600" cy="6188570"/>
          </a:xfrm>
        </p:spPr>
        <p:txBody>
          <a:bodyPr>
            <a:noAutofit/>
          </a:bodyPr>
          <a:lstStyle/>
          <a:p>
            <a:endParaRPr lang="en-US" sz="4000" dirty="0"/>
          </a:p>
          <a:p>
            <a:endParaRPr lang="en-US" sz="4000" dirty="0"/>
          </a:p>
          <a:p>
            <a:r>
              <a:rPr lang="en-US" sz="4000" dirty="0"/>
              <a:t>Agile development often uses both iterative and incremental approaches simultaneously. </a:t>
            </a:r>
          </a:p>
          <a:p>
            <a:endParaRPr lang="en-US" sz="4000" dirty="0"/>
          </a:p>
          <a:p>
            <a:endParaRPr lang="en-US" sz="4000" dirty="0"/>
          </a:p>
          <a:p>
            <a:r>
              <a:rPr lang="en-US" sz="4000" dirty="0"/>
              <a:t>This means that a project can be broken into small, deliverable increments (features) and that each of these increments can be refined through multiple iterations of development. </a:t>
            </a:r>
          </a:p>
        </p:txBody>
      </p:sp>
      <p:sp>
        <p:nvSpPr>
          <p:cNvPr id="4" name="TextBox 3">
            <a:extLst>
              <a:ext uri="{FF2B5EF4-FFF2-40B4-BE49-F238E27FC236}">
                <a16:creationId xmlns:a16="http://schemas.microsoft.com/office/drawing/2014/main" id="{DD21C81F-F9F4-7CD9-56E1-C4B5736D1C1A}"/>
              </a:ext>
            </a:extLst>
          </p:cNvPr>
          <p:cNvSpPr txBox="1"/>
          <p:nvPr/>
        </p:nvSpPr>
        <p:spPr>
          <a:xfrm>
            <a:off x="863600" y="533400"/>
            <a:ext cx="9144000" cy="1015663"/>
          </a:xfrm>
          <a:prstGeom prst="rect">
            <a:avLst/>
          </a:prstGeom>
          <a:noFill/>
        </p:spPr>
        <p:txBody>
          <a:bodyPr wrap="square">
            <a:spAutoFit/>
          </a:bodyPr>
          <a:lstStyle/>
          <a:p>
            <a:r>
              <a:rPr lang="en-US" sz="6000" b="1" dirty="0"/>
              <a:t>How They Work Together</a:t>
            </a:r>
            <a:endParaRPr lang="en-US" sz="6000" dirty="0"/>
          </a:p>
        </p:txBody>
      </p:sp>
    </p:spTree>
    <p:extLst>
      <p:ext uri="{BB962C8B-B14F-4D97-AF65-F5344CB8AC3E}">
        <p14:creationId xmlns:p14="http://schemas.microsoft.com/office/powerpoint/2010/main" val="38948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127250" y="2438400"/>
            <a:ext cx="8750300" cy="874598"/>
          </a:xfrm>
          <a:prstGeom prst="rect">
            <a:avLst/>
          </a:prstGeom>
        </p:spPr>
        <p:txBody>
          <a:bodyPr vert="horz" wrap="square" lIns="0" tIns="12700" rIns="0" bIns="0" rtlCol="0">
            <a:spAutoFit/>
          </a:bodyPr>
          <a:lstStyle/>
          <a:p>
            <a:pPr marL="12700">
              <a:lnSpc>
                <a:spcPct val="100000"/>
              </a:lnSpc>
              <a:spcBef>
                <a:spcPts val="100"/>
              </a:spcBef>
            </a:pPr>
            <a:r>
              <a:rPr lang="en-US" sz="5600" b="1" dirty="0">
                <a:solidFill>
                  <a:srgbClr val="0069B5"/>
                </a:solidFill>
              </a:rPr>
              <a:t>III. </a:t>
            </a:r>
            <a:r>
              <a:rPr sz="5600" b="1" dirty="0">
                <a:solidFill>
                  <a:srgbClr val="0069B5"/>
                </a:solidFill>
              </a:rPr>
              <a:t>Agile</a:t>
            </a:r>
            <a:r>
              <a:rPr sz="5600" b="1" spc="-40" dirty="0">
                <a:solidFill>
                  <a:srgbClr val="0069B5"/>
                </a:solidFill>
              </a:rPr>
              <a:t> </a:t>
            </a:r>
            <a:r>
              <a:rPr sz="5600" b="1" spc="45" dirty="0">
                <a:solidFill>
                  <a:srgbClr val="0069B5"/>
                </a:solidFill>
              </a:rPr>
              <a:t>Development</a:t>
            </a:r>
            <a:endParaRPr sz="5600" b="1" dirty="0"/>
          </a:p>
        </p:txBody>
      </p:sp>
      <p:sp>
        <p:nvSpPr>
          <p:cNvPr id="6" name="object 6"/>
          <p:cNvSpPr txBox="1"/>
          <p:nvPr/>
        </p:nvSpPr>
        <p:spPr>
          <a:xfrm>
            <a:off x="292100" y="4742179"/>
            <a:ext cx="9340850" cy="1137106"/>
          </a:xfrm>
          <a:prstGeom prst="rect">
            <a:avLst/>
          </a:prstGeom>
        </p:spPr>
        <p:txBody>
          <a:bodyPr vert="horz" wrap="square" lIns="0" tIns="17145" rIns="0" bIns="0" rtlCol="0">
            <a:spAutoFit/>
          </a:bodyPr>
          <a:lstStyle/>
          <a:p>
            <a:pPr marL="317500" marR="5080" indent="-304800">
              <a:lnSpc>
                <a:spcPct val="118800"/>
              </a:lnSpc>
              <a:spcBef>
                <a:spcPts val="135"/>
              </a:spcBef>
              <a:buChar char="•"/>
              <a:tabLst>
                <a:tab pos="317500" algn="l"/>
              </a:tabLst>
            </a:pPr>
            <a:r>
              <a:rPr sz="3200" dirty="0">
                <a:latin typeface="Trebuchet MS"/>
                <a:cs typeface="Trebuchet MS"/>
              </a:rPr>
              <a:t>Agile</a:t>
            </a:r>
            <a:r>
              <a:rPr sz="3200" spc="-15" dirty="0">
                <a:latin typeface="Trebuchet MS"/>
                <a:cs typeface="Trebuchet MS"/>
              </a:rPr>
              <a:t> </a:t>
            </a:r>
            <a:r>
              <a:rPr sz="3200" spc="-10" dirty="0">
                <a:latin typeface="Trebuchet MS"/>
                <a:cs typeface="Trebuchet MS"/>
              </a:rPr>
              <a:t>Software</a:t>
            </a:r>
            <a:r>
              <a:rPr sz="3200" spc="-15" dirty="0">
                <a:latin typeface="Trebuchet MS"/>
                <a:cs typeface="Trebuchet MS"/>
              </a:rPr>
              <a:t> </a:t>
            </a:r>
            <a:r>
              <a:rPr sz="3200" dirty="0">
                <a:latin typeface="Trebuchet MS"/>
                <a:cs typeface="Trebuchet MS"/>
              </a:rPr>
              <a:t>Development</a:t>
            </a:r>
            <a:r>
              <a:rPr sz="3200" spc="-15" dirty="0">
                <a:latin typeface="Trebuchet MS"/>
                <a:cs typeface="Trebuchet MS"/>
              </a:rPr>
              <a:t> </a:t>
            </a:r>
            <a:r>
              <a:rPr sz="3200" dirty="0">
                <a:latin typeface="Trebuchet MS"/>
                <a:cs typeface="Trebuchet MS"/>
              </a:rPr>
              <a:t>-</a:t>
            </a:r>
            <a:r>
              <a:rPr sz="3200" spc="-15" dirty="0">
                <a:latin typeface="Trebuchet MS"/>
                <a:cs typeface="Trebuchet MS"/>
              </a:rPr>
              <a:t> </a:t>
            </a:r>
            <a:r>
              <a:rPr sz="3200" spc="-10" dirty="0">
                <a:latin typeface="Trebuchet MS"/>
                <a:cs typeface="Trebuchet MS"/>
              </a:rPr>
              <a:t>Principles, </a:t>
            </a:r>
            <a:r>
              <a:rPr sz="3200" spc="-50" dirty="0">
                <a:latin typeface="Trebuchet MS"/>
                <a:cs typeface="Trebuchet MS"/>
              </a:rPr>
              <a:t>Patterns,</a:t>
            </a:r>
            <a:r>
              <a:rPr sz="3200" spc="-175" dirty="0">
                <a:latin typeface="Trebuchet MS"/>
                <a:cs typeface="Trebuchet MS"/>
              </a:rPr>
              <a:t> </a:t>
            </a:r>
            <a:r>
              <a:rPr sz="3200" spc="55" dirty="0">
                <a:latin typeface="Trebuchet MS"/>
                <a:cs typeface="Trebuchet MS"/>
              </a:rPr>
              <a:t>and</a:t>
            </a:r>
            <a:r>
              <a:rPr sz="3200" spc="-175" dirty="0">
                <a:latin typeface="Trebuchet MS"/>
                <a:cs typeface="Trebuchet MS"/>
              </a:rPr>
              <a:t> </a:t>
            </a:r>
            <a:r>
              <a:rPr sz="3200" spc="-35" dirty="0">
                <a:latin typeface="Trebuchet MS"/>
                <a:cs typeface="Trebuchet MS"/>
              </a:rPr>
              <a:t>Practices;</a:t>
            </a:r>
            <a:r>
              <a:rPr sz="3200" spc="-175" dirty="0">
                <a:latin typeface="Trebuchet MS"/>
                <a:cs typeface="Trebuchet MS"/>
              </a:rPr>
              <a:t> </a:t>
            </a:r>
            <a:r>
              <a:rPr sz="3200" dirty="0">
                <a:latin typeface="Trebuchet MS"/>
                <a:cs typeface="Trebuchet MS"/>
              </a:rPr>
              <a:t>Robert</a:t>
            </a:r>
            <a:r>
              <a:rPr sz="3200" spc="-170" dirty="0">
                <a:latin typeface="Trebuchet MS"/>
                <a:cs typeface="Trebuchet MS"/>
              </a:rPr>
              <a:t> </a:t>
            </a:r>
            <a:r>
              <a:rPr sz="3200" dirty="0">
                <a:latin typeface="Trebuchet MS"/>
                <a:cs typeface="Trebuchet MS"/>
              </a:rPr>
              <a:t>C.</a:t>
            </a:r>
            <a:r>
              <a:rPr sz="3200" spc="-175" dirty="0">
                <a:latin typeface="Trebuchet MS"/>
                <a:cs typeface="Trebuchet MS"/>
              </a:rPr>
              <a:t> </a:t>
            </a:r>
            <a:r>
              <a:rPr sz="3200" spc="-10" dirty="0">
                <a:latin typeface="Trebuchet MS"/>
                <a:cs typeface="Trebuchet MS"/>
              </a:rPr>
              <a:t>Martin;</a:t>
            </a:r>
            <a:r>
              <a:rPr sz="3200" spc="-175" dirty="0">
                <a:latin typeface="Trebuchet MS"/>
                <a:cs typeface="Trebuchet MS"/>
              </a:rPr>
              <a:t> </a:t>
            </a:r>
            <a:r>
              <a:rPr sz="3200" spc="130" dirty="0">
                <a:latin typeface="Trebuchet MS"/>
                <a:cs typeface="Trebuchet MS"/>
              </a:rPr>
              <a:t>2003</a:t>
            </a:r>
            <a:endParaRPr sz="3200" dirty="0">
              <a:latin typeface="Trebuchet MS"/>
              <a:cs typeface="Trebuchet M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00" y="1143000"/>
            <a:ext cx="10058400" cy="917521"/>
          </a:xfrm>
          <a:prstGeom prst="rect">
            <a:avLst/>
          </a:prstGeom>
        </p:spPr>
        <p:txBody>
          <a:bodyPr vert="horz" wrap="square" lIns="0" tIns="193446" rIns="0" bIns="0" rtlCol="0" anchor="ctr">
            <a:spAutoFit/>
          </a:bodyPr>
          <a:lstStyle/>
          <a:p>
            <a:pPr marL="1026869">
              <a:lnSpc>
                <a:spcPct val="100000"/>
              </a:lnSpc>
              <a:spcBef>
                <a:spcPts val="107"/>
              </a:spcBef>
            </a:pPr>
            <a:r>
              <a:rPr spc="-107" dirty="0"/>
              <a:t>Terms</a:t>
            </a:r>
            <a:r>
              <a:rPr spc="-160" dirty="0"/>
              <a:t> </a:t>
            </a:r>
            <a:r>
              <a:rPr dirty="0"/>
              <a:t>and</a:t>
            </a:r>
            <a:r>
              <a:rPr spc="-181" dirty="0"/>
              <a:t> </a:t>
            </a:r>
            <a:r>
              <a:rPr spc="-64" dirty="0"/>
              <a:t>keywords</a:t>
            </a:r>
            <a:endParaRPr/>
          </a:p>
        </p:txBody>
      </p:sp>
      <p:sp>
        <p:nvSpPr>
          <p:cNvPr id="3" name="object 3"/>
          <p:cNvSpPr txBox="1"/>
          <p:nvPr/>
        </p:nvSpPr>
        <p:spPr>
          <a:xfrm>
            <a:off x="1701800" y="2895600"/>
            <a:ext cx="9753600" cy="4776949"/>
          </a:xfrm>
          <a:prstGeom prst="rect">
            <a:avLst/>
          </a:prstGeom>
        </p:spPr>
        <p:txBody>
          <a:bodyPr vert="horz" wrap="square" lIns="0" tIns="87376" rIns="0" bIns="0" rtlCol="0">
            <a:spAutoFit/>
          </a:bodyPr>
          <a:lstStyle/>
          <a:p>
            <a:pPr marL="256039" indent="-242492">
              <a:spcBef>
                <a:spcPts val="688"/>
              </a:spcBef>
              <a:buFont typeface="Arial MT"/>
              <a:buChar char="•"/>
              <a:tabLst>
                <a:tab pos="256039" algn="l"/>
              </a:tabLst>
            </a:pPr>
            <a:r>
              <a:rPr sz="2987" dirty="0">
                <a:latin typeface="Calibri"/>
                <a:cs typeface="Calibri"/>
              </a:rPr>
              <a:t>Agile</a:t>
            </a:r>
            <a:r>
              <a:rPr sz="2987" spc="-75" dirty="0">
                <a:latin typeface="Calibri"/>
                <a:cs typeface="Calibri"/>
              </a:rPr>
              <a:t> </a:t>
            </a:r>
            <a:r>
              <a:rPr sz="2987" dirty="0">
                <a:latin typeface="Calibri"/>
                <a:cs typeface="Calibri"/>
              </a:rPr>
              <a:t>Software</a:t>
            </a:r>
            <a:r>
              <a:rPr sz="2987" spc="-80" dirty="0">
                <a:latin typeface="Calibri"/>
                <a:cs typeface="Calibri"/>
              </a:rPr>
              <a:t> </a:t>
            </a:r>
            <a:r>
              <a:rPr sz="2987" spc="-11" dirty="0">
                <a:latin typeface="Calibri"/>
                <a:cs typeface="Calibri"/>
              </a:rPr>
              <a:t>Development</a:t>
            </a:r>
            <a:r>
              <a:rPr sz="2987" spc="-53" dirty="0">
                <a:latin typeface="Calibri"/>
                <a:cs typeface="Calibri"/>
              </a:rPr>
              <a:t> </a:t>
            </a:r>
            <a:r>
              <a:rPr sz="2987" spc="-37" dirty="0">
                <a:latin typeface="Calibri"/>
                <a:cs typeface="Calibri"/>
              </a:rPr>
              <a:t>Life-</a:t>
            </a:r>
            <a:r>
              <a:rPr sz="2987" dirty="0">
                <a:latin typeface="Calibri"/>
                <a:cs typeface="Calibri"/>
              </a:rPr>
              <a:t>Cycle</a:t>
            </a:r>
            <a:r>
              <a:rPr sz="2987" spc="-69" dirty="0">
                <a:latin typeface="Calibri"/>
                <a:cs typeface="Calibri"/>
              </a:rPr>
              <a:t> </a:t>
            </a:r>
            <a:r>
              <a:rPr sz="2987" dirty="0">
                <a:latin typeface="Calibri"/>
                <a:cs typeface="Calibri"/>
              </a:rPr>
              <a:t>(SDLC)</a:t>
            </a:r>
            <a:r>
              <a:rPr sz="2987" spc="-80" dirty="0">
                <a:latin typeface="Calibri"/>
                <a:cs typeface="Calibri"/>
              </a:rPr>
              <a:t> </a:t>
            </a:r>
            <a:r>
              <a:rPr sz="2987" spc="-11" dirty="0">
                <a:latin typeface="Calibri"/>
                <a:cs typeface="Calibri"/>
              </a:rPr>
              <a:t>Model</a:t>
            </a:r>
            <a:endParaRPr sz="2987" dirty="0">
              <a:latin typeface="Calibri"/>
              <a:cs typeface="Calibri"/>
            </a:endParaRPr>
          </a:p>
          <a:p>
            <a:pPr marL="745090" marR="5419" lvl="1" indent="-243848">
              <a:lnSpc>
                <a:spcPct val="90000"/>
              </a:lnSpc>
              <a:spcBef>
                <a:spcPts val="603"/>
              </a:spcBef>
              <a:buFont typeface="Arial MT"/>
              <a:buChar char="•"/>
              <a:tabLst>
                <a:tab pos="745090" algn="l"/>
              </a:tabLst>
            </a:pPr>
            <a:r>
              <a:rPr sz="1920" dirty="0">
                <a:latin typeface="Calibri"/>
                <a:cs typeface="Calibri"/>
              </a:rPr>
              <a:t>Agile</a:t>
            </a:r>
            <a:r>
              <a:rPr sz="1920" spc="-37" dirty="0">
                <a:latin typeface="Calibri"/>
                <a:cs typeface="Calibri"/>
              </a:rPr>
              <a:t> </a:t>
            </a:r>
            <a:r>
              <a:rPr sz="1920" dirty="0">
                <a:latin typeface="Calibri"/>
                <a:cs typeface="Calibri"/>
              </a:rPr>
              <a:t>SDLC</a:t>
            </a:r>
            <a:r>
              <a:rPr sz="1920" spc="-16" dirty="0">
                <a:latin typeface="Calibri"/>
                <a:cs typeface="Calibri"/>
              </a:rPr>
              <a:t> </a:t>
            </a:r>
            <a:r>
              <a:rPr sz="1920" dirty="0">
                <a:latin typeface="Calibri"/>
                <a:cs typeface="Calibri"/>
              </a:rPr>
              <a:t>model</a:t>
            </a:r>
            <a:r>
              <a:rPr sz="1920" spc="-32" dirty="0">
                <a:latin typeface="Calibri"/>
                <a:cs typeface="Calibri"/>
              </a:rPr>
              <a:t> </a:t>
            </a:r>
            <a:r>
              <a:rPr sz="1920" dirty="0">
                <a:latin typeface="Calibri"/>
                <a:cs typeface="Calibri"/>
              </a:rPr>
              <a:t>is</a:t>
            </a:r>
            <a:r>
              <a:rPr sz="1920" spc="-37" dirty="0">
                <a:latin typeface="Calibri"/>
                <a:cs typeface="Calibri"/>
              </a:rPr>
              <a:t> </a:t>
            </a:r>
            <a:r>
              <a:rPr sz="1920" dirty="0">
                <a:latin typeface="Calibri"/>
                <a:cs typeface="Calibri"/>
              </a:rPr>
              <a:t>a</a:t>
            </a:r>
            <a:r>
              <a:rPr sz="1920" spc="-21" dirty="0">
                <a:latin typeface="Calibri"/>
                <a:cs typeface="Calibri"/>
              </a:rPr>
              <a:t> </a:t>
            </a:r>
            <a:r>
              <a:rPr sz="1920" spc="-11" dirty="0">
                <a:latin typeface="Calibri"/>
                <a:cs typeface="Calibri"/>
              </a:rPr>
              <a:t>combination</a:t>
            </a:r>
            <a:r>
              <a:rPr sz="1920" spc="-27" dirty="0">
                <a:latin typeface="Calibri"/>
                <a:cs typeface="Calibri"/>
              </a:rPr>
              <a:t> </a:t>
            </a:r>
            <a:r>
              <a:rPr sz="1920" dirty="0">
                <a:latin typeface="Calibri"/>
                <a:cs typeface="Calibri"/>
              </a:rPr>
              <a:t>of</a:t>
            </a:r>
            <a:r>
              <a:rPr sz="1920" spc="-27" dirty="0">
                <a:latin typeface="Calibri"/>
                <a:cs typeface="Calibri"/>
              </a:rPr>
              <a:t> </a:t>
            </a:r>
            <a:r>
              <a:rPr sz="1920" spc="-11" dirty="0">
                <a:latin typeface="Calibri"/>
                <a:cs typeface="Calibri"/>
              </a:rPr>
              <a:t>iterative</a:t>
            </a:r>
            <a:r>
              <a:rPr sz="1920" spc="-37" dirty="0">
                <a:latin typeface="Calibri"/>
                <a:cs typeface="Calibri"/>
              </a:rPr>
              <a:t> </a:t>
            </a:r>
            <a:r>
              <a:rPr sz="1920" dirty="0">
                <a:latin typeface="Calibri"/>
                <a:cs typeface="Calibri"/>
              </a:rPr>
              <a:t>and</a:t>
            </a:r>
            <a:r>
              <a:rPr sz="1920" spc="-32" dirty="0">
                <a:latin typeface="Calibri"/>
                <a:cs typeface="Calibri"/>
              </a:rPr>
              <a:t> </a:t>
            </a:r>
            <a:r>
              <a:rPr sz="1920" spc="-11" dirty="0">
                <a:latin typeface="Calibri"/>
                <a:cs typeface="Calibri"/>
              </a:rPr>
              <a:t>incremental</a:t>
            </a:r>
            <a:r>
              <a:rPr sz="1920" spc="-16" dirty="0">
                <a:latin typeface="Calibri"/>
                <a:cs typeface="Calibri"/>
              </a:rPr>
              <a:t> </a:t>
            </a:r>
            <a:r>
              <a:rPr sz="1920" dirty="0">
                <a:latin typeface="Calibri"/>
                <a:cs typeface="Calibri"/>
              </a:rPr>
              <a:t>process</a:t>
            </a:r>
            <a:r>
              <a:rPr sz="1920" spc="-37" dirty="0">
                <a:latin typeface="Calibri"/>
                <a:cs typeface="Calibri"/>
              </a:rPr>
              <a:t> </a:t>
            </a:r>
            <a:r>
              <a:rPr sz="1920" dirty="0">
                <a:latin typeface="Calibri"/>
                <a:cs typeface="Calibri"/>
              </a:rPr>
              <a:t>models</a:t>
            </a:r>
            <a:r>
              <a:rPr sz="1920" spc="-37" dirty="0">
                <a:latin typeface="Calibri"/>
                <a:cs typeface="Calibri"/>
              </a:rPr>
              <a:t> </a:t>
            </a:r>
            <a:r>
              <a:rPr sz="1920" spc="-21" dirty="0">
                <a:latin typeface="Calibri"/>
                <a:cs typeface="Calibri"/>
              </a:rPr>
              <a:t>with </a:t>
            </a:r>
            <a:r>
              <a:rPr sz="1920" dirty="0">
                <a:latin typeface="Calibri"/>
                <a:cs typeface="Calibri"/>
              </a:rPr>
              <a:t>focus</a:t>
            </a:r>
            <a:r>
              <a:rPr sz="1920" spc="-37" dirty="0">
                <a:latin typeface="Calibri"/>
                <a:cs typeface="Calibri"/>
              </a:rPr>
              <a:t> </a:t>
            </a:r>
            <a:r>
              <a:rPr sz="1920" dirty="0">
                <a:latin typeface="Calibri"/>
                <a:cs typeface="Calibri"/>
              </a:rPr>
              <a:t>on</a:t>
            </a:r>
            <a:r>
              <a:rPr sz="1920" spc="-32" dirty="0">
                <a:latin typeface="Calibri"/>
                <a:cs typeface="Calibri"/>
              </a:rPr>
              <a:t> </a:t>
            </a:r>
            <a:r>
              <a:rPr sz="1920" dirty="0">
                <a:latin typeface="Calibri"/>
                <a:cs typeface="Calibri"/>
              </a:rPr>
              <a:t>process</a:t>
            </a:r>
            <a:r>
              <a:rPr sz="1920" spc="-43" dirty="0">
                <a:latin typeface="Calibri"/>
                <a:cs typeface="Calibri"/>
              </a:rPr>
              <a:t> </a:t>
            </a:r>
            <a:r>
              <a:rPr sz="1920" spc="-11" dirty="0">
                <a:latin typeface="Calibri"/>
                <a:cs typeface="Calibri"/>
              </a:rPr>
              <a:t>adaptability</a:t>
            </a:r>
            <a:r>
              <a:rPr sz="1920" spc="-37" dirty="0">
                <a:latin typeface="Calibri"/>
                <a:cs typeface="Calibri"/>
              </a:rPr>
              <a:t> </a:t>
            </a:r>
            <a:r>
              <a:rPr sz="1920" dirty="0">
                <a:latin typeface="Calibri"/>
                <a:cs typeface="Calibri"/>
              </a:rPr>
              <a:t>and</a:t>
            </a:r>
            <a:r>
              <a:rPr sz="1920" spc="-27" dirty="0">
                <a:latin typeface="Calibri"/>
                <a:cs typeface="Calibri"/>
              </a:rPr>
              <a:t> </a:t>
            </a:r>
            <a:r>
              <a:rPr sz="1920" spc="-11" dirty="0">
                <a:latin typeface="Calibri"/>
                <a:cs typeface="Calibri"/>
              </a:rPr>
              <a:t>customer</a:t>
            </a:r>
            <a:r>
              <a:rPr sz="1920" spc="-43" dirty="0">
                <a:latin typeface="Calibri"/>
                <a:cs typeface="Calibri"/>
              </a:rPr>
              <a:t> </a:t>
            </a:r>
            <a:r>
              <a:rPr sz="1920" spc="-11" dirty="0">
                <a:latin typeface="Calibri"/>
                <a:cs typeface="Calibri"/>
              </a:rPr>
              <a:t>satisfaction</a:t>
            </a:r>
            <a:r>
              <a:rPr sz="1920" spc="-48" dirty="0">
                <a:latin typeface="Calibri"/>
                <a:cs typeface="Calibri"/>
              </a:rPr>
              <a:t> </a:t>
            </a:r>
            <a:r>
              <a:rPr sz="1920" dirty="0">
                <a:latin typeface="Calibri"/>
                <a:cs typeface="Calibri"/>
              </a:rPr>
              <a:t>by</a:t>
            </a:r>
            <a:r>
              <a:rPr sz="1920" spc="-37" dirty="0">
                <a:latin typeface="Calibri"/>
                <a:cs typeface="Calibri"/>
              </a:rPr>
              <a:t> </a:t>
            </a:r>
            <a:r>
              <a:rPr sz="1920" dirty="0">
                <a:latin typeface="Calibri"/>
                <a:cs typeface="Calibri"/>
              </a:rPr>
              <a:t>rapid</a:t>
            </a:r>
            <a:r>
              <a:rPr sz="1920" spc="-32" dirty="0">
                <a:latin typeface="Calibri"/>
                <a:cs typeface="Calibri"/>
              </a:rPr>
              <a:t> </a:t>
            </a:r>
            <a:r>
              <a:rPr sz="1920" dirty="0">
                <a:latin typeface="Calibri"/>
                <a:cs typeface="Calibri"/>
              </a:rPr>
              <a:t>delivery</a:t>
            </a:r>
            <a:r>
              <a:rPr sz="1920" spc="-43" dirty="0">
                <a:latin typeface="Calibri"/>
                <a:cs typeface="Calibri"/>
              </a:rPr>
              <a:t> </a:t>
            </a:r>
            <a:r>
              <a:rPr sz="1920" dirty="0">
                <a:latin typeface="Calibri"/>
                <a:cs typeface="Calibri"/>
              </a:rPr>
              <a:t>of</a:t>
            </a:r>
            <a:r>
              <a:rPr sz="1920" spc="-27" dirty="0">
                <a:latin typeface="Calibri"/>
                <a:cs typeface="Calibri"/>
              </a:rPr>
              <a:t> </a:t>
            </a:r>
            <a:r>
              <a:rPr sz="1920" spc="-11" dirty="0">
                <a:latin typeface="Calibri"/>
                <a:cs typeface="Calibri"/>
              </a:rPr>
              <a:t>working </a:t>
            </a:r>
            <a:r>
              <a:rPr sz="1920" dirty="0">
                <a:latin typeface="Calibri"/>
                <a:cs typeface="Calibri"/>
              </a:rPr>
              <a:t>software</a:t>
            </a:r>
            <a:r>
              <a:rPr sz="1920" spc="-59" dirty="0">
                <a:latin typeface="Calibri"/>
                <a:cs typeface="Calibri"/>
              </a:rPr>
              <a:t> </a:t>
            </a:r>
            <a:r>
              <a:rPr sz="1920" dirty="0">
                <a:latin typeface="Calibri"/>
                <a:cs typeface="Calibri"/>
              </a:rPr>
              <a:t>product.</a:t>
            </a:r>
            <a:r>
              <a:rPr sz="1920" spc="-48" dirty="0">
                <a:latin typeface="Calibri"/>
                <a:cs typeface="Calibri"/>
              </a:rPr>
              <a:t> </a:t>
            </a:r>
            <a:r>
              <a:rPr sz="1920" dirty="0">
                <a:latin typeface="Calibri"/>
                <a:cs typeface="Calibri"/>
              </a:rPr>
              <a:t>An</a:t>
            </a:r>
            <a:r>
              <a:rPr sz="1920" spc="-59" dirty="0">
                <a:latin typeface="Calibri"/>
                <a:cs typeface="Calibri"/>
              </a:rPr>
              <a:t> </a:t>
            </a:r>
            <a:r>
              <a:rPr sz="1920" dirty="0">
                <a:latin typeface="Calibri"/>
                <a:cs typeface="Calibri"/>
              </a:rPr>
              <a:t>agile</a:t>
            </a:r>
            <a:r>
              <a:rPr sz="1920" spc="-43" dirty="0">
                <a:latin typeface="Calibri"/>
                <a:cs typeface="Calibri"/>
              </a:rPr>
              <a:t> </a:t>
            </a:r>
            <a:r>
              <a:rPr sz="1920" dirty="0">
                <a:latin typeface="Calibri"/>
                <a:cs typeface="Calibri"/>
              </a:rPr>
              <a:t>SDLC</a:t>
            </a:r>
            <a:r>
              <a:rPr sz="1920" spc="-37" dirty="0">
                <a:latin typeface="Calibri"/>
                <a:cs typeface="Calibri"/>
              </a:rPr>
              <a:t> </a:t>
            </a:r>
            <a:r>
              <a:rPr sz="1920" dirty="0">
                <a:latin typeface="Calibri"/>
                <a:cs typeface="Calibri"/>
              </a:rPr>
              <a:t>model</a:t>
            </a:r>
            <a:r>
              <a:rPr sz="1920" spc="-48" dirty="0">
                <a:latin typeface="Calibri"/>
                <a:cs typeface="Calibri"/>
              </a:rPr>
              <a:t> </a:t>
            </a:r>
            <a:r>
              <a:rPr sz="1920" dirty="0">
                <a:latin typeface="Calibri"/>
                <a:cs typeface="Calibri"/>
              </a:rPr>
              <a:t>defines</a:t>
            </a:r>
            <a:r>
              <a:rPr sz="1920" spc="-59" dirty="0">
                <a:latin typeface="Calibri"/>
                <a:cs typeface="Calibri"/>
              </a:rPr>
              <a:t> </a:t>
            </a:r>
            <a:r>
              <a:rPr sz="1920" dirty="0">
                <a:latin typeface="Calibri"/>
                <a:cs typeface="Calibri"/>
              </a:rPr>
              <a:t>a</a:t>
            </a:r>
            <a:r>
              <a:rPr sz="1920" spc="-53" dirty="0">
                <a:latin typeface="Calibri"/>
                <a:cs typeface="Calibri"/>
              </a:rPr>
              <a:t> </a:t>
            </a:r>
            <a:r>
              <a:rPr sz="1920" dirty="0">
                <a:latin typeface="Calibri"/>
                <a:cs typeface="Calibri"/>
              </a:rPr>
              <a:t>software</a:t>
            </a:r>
            <a:r>
              <a:rPr sz="1920" spc="-53" dirty="0">
                <a:latin typeface="Calibri"/>
                <a:cs typeface="Calibri"/>
              </a:rPr>
              <a:t> </a:t>
            </a:r>
            <a:r>
              <a:rPr sz="1920" dirty="0">
                <a:latin typeface="Calibri"/>
                <a:cs typeface="Calibri"/>
              </a:rPr>
              <a:t>process</a:t>
            </a:r>
            <a:r>
              <a:rPr sz="1920" spc="-53" dirty="0">
                <a:latin typeface="Calibri"/>
                <a:cs typeface="Calibri"/>
              </a:rPr>
              <a:t> </a:t>
            </a:r>
            <a:r>
              <a:rPr sz="1920" dirty="0">
                <a:latin typeface="Calibri"/>
                <a:cs typeface="Calibri"/>
              </a:rPr>
              <a:t>which</a:t>
            </a:r>
            <a:r>
              <a:rPr sz="1920" spc="-37" dirty="0">
                <a:latin typeface="Calibri"/>
                <a:cs typeface="Calibri"/>
              </a:rPr>
              <a:t> </a:t>
            </a:r>
            <a:r>
              <a:rPr sz="1920" spc="-11" dirty="0">
                <a:latin typeface="Calibri"/>
                <a:cs typeface="Calibri"/>
              </a:rPr>
              <a:t>follows</a:t>
            </a:r>
            <a:r>
              <a:rPr sz="1920" spc="533" dirty="0">
                <a:latin typeface="Calibri"/>
                <a:cs typeface="Calibri"/>
              </a:rPr>
              <a:t> </a:t>
            </a:r>
            <a:r>
              <a:rPr sz="1920" dirty="0">
                <a:latin typeface="Calibri"/>
                <a:cs typeface="Calibri"/>
              </a:rPr>
              <a:t>the</a:t>
            </a:r>
            <a:r>
              <a:rPr sz="1920" spc="-27" dirty="0">
                <a:latin typeface="Calibri"/>
                <a:cs typeface="Calibri"/>
              </a:rPr>
              <a:t> </a:t>
            </a:r>
            <a:r>
              <a:rPr sz="1920" dirty="0">
                <a:latin typeface="Calibri"/>
                <a:cs typeface="Calibri"/>
              </a:rPr>
              <a:t>Agile</a:t>
            </a:r>
            <a:r>
              <a:rPr sz="1920" spc="-43" dirty="0">
                <a:latin typeface="Calibri"/>
                <a:cs typeface="Calibri"/>
              </a:rPr>
              <a:t> </a:t>
            </a:r>
            <a:r>
              <a:rPr sz="1920" dirty="0">
                <a:latin typeface="Calibri"/>
                <a:cs typeface="Calibri"/>
              </a:rPr>
              <a:t>Principles</a:t>
            </a:r>
            <a:r>
              <a:rPr sz="1920" spc="-16" dirty="0">
                <a:latin typeface="Calibri"/>
                <a:cs typeface="Calibri"/>
              </a:rPr>
              <a:t> </a:t>
            </a:r>
            <a:r>
              <a:rPr sz="1920" dirty="0">
                <a:latin typeface="Calibri"/>
                <a:cs typeface="Calibri"/>
              </a:rPr>
              <a:t>and</a:t>
            </a:r>
            <a:r>
              <a:rPr sz="1920" spc="-43" dirty="0">
                <a:latin typeface="Calibri"/>
                <a:cs typeface="Calibri"/>
              </a:rPr>
              <a:t> </a:t>
            </a:r>
            <a:r>
              <a:rPr sz="1920" dirty="0">
                <a:latin typeface="Calibri"/>
                <a:cs typeface="Calibri"/>
              </a:rPr>
              <a:t>applies</a:t>
            </a:r>
            <a:r>
              <a:rPr sz="1920" spc="-27" dirty="0">
                <a:latin typeface="Calibri"/>
                <a:cs typeface="Calibri"/>
              </a:rPr>
              <a:t> </a:t>
            </a:r>
            <a:r>
              <a:rPr sz="1920" dirty="0">
                <a:latin typeface="Calibri"/>
                <a:cs typeface="Calibri"/>
              </a:rPr>
              <a:t>an</a:t>
            </a:r>
            <a:r>
              <a:rPr sz="1920" spc="-27" dirty="0">
                <a:latin typeface="Calibri"/>
                <a:cs typeface="Calibri"/>
              </a:rPr>
              <a:t> </a:t>
            </a:r>
            <a:r>
              <a:rPr sz="1920" dirty="0">
                <a:latin typeface="Calibri"/>
                <a:cs typeface="Calibri"/>
              </a:rPr>
              <a:t>Agile</a:t>
            </a:r>
            <a:r>
              <a:rPr sz="1920" spc="-43" dirty="0">
                <a:latin typeface="Calibri"/>
                <a:cs typeface="Calibri"/>
              </a:rPr>
              <a:t> </a:t>
            </a:r>
            <a:r>
              <a:rPr sz="1920" dirty="0">
                <a:latin typeface="Calibri"/>
                <a:cs typeface="Calibri"/>
              </a:rPr>
              <a:t>Software</a:t>
            </a:r>
            <a:r>
              <a:rPr sz="1920" spc="-27" dirty="0">
                <a:latin typeface="Calibri"/>
                <a:cs typeface="Calibri"/>
              </a:rPr>
              <a:t> </a:t>
            </a:r>
            <a:r>
              <a:rPr sz="1920" spc="-11" dirty="0">
                <a:latin typeface="Calibri"/>
                <a:cs typeface="Calibri"/>
              </a:rPr>
              <a:t>Development</a:t>
            </a:r>
            <a:r>
              <a:rPr sz="1920" spc="-37" dirty="0">
                <a:latin typeface="Calibri"/>
                <a:cs typeface="Calibri"/>
              </a:rPr>
              <a:t> </a:t>
            </a:r>
            <a:r>
              <a:rPr sz="1920" spc="-11" dirty="0">
                <a:latin typeface="Calibri"/>
                <a:cs typeface="Calibri"/>
              </a:rPr>
              <a:t>Method.</a:t>
            </a:r>
            <a:endParaRPr sz="1920" dirty="0">
              <a:latin typeface="Calibri"/>
              <a:cs typeface="Calibri"/>
            </a:endParaRPr>
          </a:p>
          <a:p>
            <a:pPr marL="256039" indent="-242492">
              <a:spcBef>
                <a:spcPts val="635"/>
              </a:spcBef>
              <a:buFont typeface="Arial MT"/>
              <a:buChar char="•"/>
              <a:tabLst>
                <a:tab pos="256039" algn="l"/>
              </a:tabLst>
            </a:pPr>
            <a:r>
              <a:rPr sz="2987" dirty="0">
                <a:latin typeface="Calibri"/>
                <a:cs typeface="Calibri"/>
              </a:rPr>
              <a:t>Agile</a:t>
            </a:r>
            <a:r>
              <a:rPr sz="2987" spc="-48" dirty="0">
                <a:latin typeface="Calibri"/>
                <a:cs typeface="Calibri"/>
              </a:rPr>
              <a:t> </a:t>
            </a:r>
            <a:r>
              <a:rPr sz="2987" spc="-21" dirty="0">
                <a:latin typeface="Calibri"/>
                <a:cs typeface="Calibri"/>
              </a:rPr>
              <a:t>Manifesto</a:t>
            </a:r>
            <a:r>
              <a:rPr sz="2987" spc="-27" dirty="0">
                <a:latin typeface="Calibri"/>
                <a:cs typeface="Calibri"/>
              </a:rPr>
              <a:t> </a:t>
            </a:r>
            <a:r>
              <a:rPr sz="2987" dirty="0">
                <a:latin typeface="Calibri"/>
                <a:cs typeface="Calibri"/>
              </a:rPr>
              <a:t>(Agile</a:t>
            </a:r>
            <a:r>
              <a:rPr sz="2987" spc="-53" dirty="0">
                <a:latin typeface="Calibri"/>
                <a:cs typeface="Calibri"/>
              </a:rPr>
              <a:t> </a:t>
            </a:r>
            <a:r>
              <a:rPr sz="2987" spc="-11" dirty="0">
                <a:latin typeface="Calibri"/>
                <a:cs typeface="Calibri"/>
              </a:rPr>
              <a:t>Principles)</a:t>
            </a:r>
            <a:endParaRPr sz="2987" dirty="0">
              <a:latin typeface="Calibri"/>
              <a:cs typeface="Calibri"/>
            </a:endParaRPr>
          </a:p>
          <a:p>
            <a:pPr marL="745090" marR="329872" lvl="1" indent="-243848">
              <a:lnSpc>
                <a:spcPct val="90000"/>
              </a:lnSpc>
              <a:spcBef>
                <a:spcPts val="608"/>
              </a:spcBef>
              <a:buFont typeface="Arial MT"/>
              <a:buChar char="•"/>
              <a:tabLst>
                <a:tab pos="745090" algn="l"/>
              </a:tabLst>
            </a:pPr>
            <a:r>
              <a:rPr sz="1920" dirty="0">
                <a:latin typeface="Calibri"/>
                <a:cs typeface="Calibri"/>
              </a:rPr>
              <a:t>The</a:t>
            </a:r>
            <a:r>
              <a:rPr sz="1920" spc="-27" dirty="0">
                <a:latin typeface="Calibri"/>
                <a:cs typeface="Calibri"/>
              </a:rPr>
              <a:t> </a:t>
            </a:r>
            <a:r>
              <a:rPr sz="1920" dirty="0">
                <a:latin typeface="Calibri"/>
                <a:cs typeface="Calibri"/>
              </a:rPr>
              <a:t>Agile</a:t>
            </a:r>
            <a:r>
              <a:rPr sz="1920" spc="-11" dirty="0">
                <a:latin typeface="Calibri"/>
                <a:cs typeface="Calibri"/>
              </a:rPr>
              <a:t> </a:t>
            </a:r>
            <a:r>
              <a:rPr sz="1920" spc="-21" dirty="0">
                <a:latin typeface="Calibri"/>
                <a:cs typeface="Calibri"/>
              </a:rPr>
              <a:t>Manifesto</a:t>
            </a:r>
            <a:r>
              <a:rPr sz="1920" spc="-32" dirty="0">
                <a:latin typeface="Calibri"/>
                <a:cs typeface="Calibri"/>
              </a:rPr>
              <a:t> </a:t>
            </a:r>
            <a:r>
              <a:rPr sz="1920" dirty="0">
                <a:latin typeface="Calibri"/>
                <a:cs typeface="Calibri"/>
              </a:rPr>
              <a:t>is</a:t>
            </a:r>
            <a:r>
              <a:rPr sz="1920" spc="-27" dirty="0">
                <a:latin typeface="Calibri"/>
                <a:cs typeface="Calibri"/>
              </a:rPr>
              <a:t> </a:t>
            </a:r>
            <a:r>
              <a:rPr sz="1920" dirty="0">
                <a:latin typeface="Calibri"/>
                <a:cs typeface="Calibri"/>
              </a:rPr>
              <a:t>the</a:t>
            </a:r>
            <a:r>
              <a:rPr sz="1920" spc="-11" dirty="0">
                <a:latin typeface="Calibri"/>
                <a:cs typeface="Calibri"/>
              </a:rPr>
              <a:t> foundation</a:t>
            </a:r>
            <a:r>
              <a:rPr sz="1920" spc="-16" dirty="0">
                <a:latin typeface="Calibri"/>
                <a:cs typeface="Calibri"/>
              </a:rPr>
              <a:t> </a:t>
            </a:r>
            <a:r>
              <a:rPr sz="1920" dirty="0">
                <a:latin typeface="Calibri"/>
                <a:cs typeface="Calibri"/>
              </a:rPr>
              <a:t>of</a:t>
            </a:r>
            <a:r>
              <a:rPr sz="1920" spc="-32" dirty="0">
                <a:latin typeface="Calibri"/>
                <a:cs typeface="Calibri"/>
              </a:rPr>
              <a:t> </a:t>
            </a:r>
            <a:r>
              <a:rPr sz="1920" dirty="0">
                <a:latin typeface="Calibri"/>
                <a:cs typeface="Calibri"/>
              </a:rPr>
              <a:t>most</a:t>
            </a:r>
            <a:r>
              <a:rPr sz="1920" spc="-27" dirty="0">
                <a:latin typeface="Calibri"/>
                <a:cs typeface="Calibri"/>
              </a:rPr>
              <a:t> </a:t>
            </a:r>
            <a:r>
              <a:rPr sz="1920" dirty="0">
                <a:latin typeface="Calibri"/>
                <a:cs typeface="Calibri"/>
              </a:rPr>
              <a:t>Agile</a:t>
            </a:r>
            <a:r>
              <a:rPr sz="1920" spc="-11" dirty="0">
                <a:latin typeface="Calibri"/>
                <a:cs typeface="Calibri"/>
              </a:rPr>
              <a:t> </a:t>
            </a:r>
            <a:r>
              <a:rPr sz="1920" dirty="0">
                <a:latin typeface="Calibri"/>
                <a:cs typeface="Calibri"/>
              </a:rPr>
              <a:t>Software</a:t>
            </a:r>
            <a:r>
              <a:rPr sz="1920" spc="-27" dirty="0">
                <a:latin typeface="Calibri"/>
                <a:cs typeface="Calibri"/>
              </a:rPr>
              <a:t> </a:t>
            </a:r>
            <a:r>
              <a:rPr sz="1920" spc="-11" dirty="0">
                <a:latin typeface="Calibri"/>
                <a:cs typeface="Calibri"/>
              </a:rPr>
              <a:t>Development </a:t>
            </a:r>
            <a:r>
              <a:rPr sz="1920" dirty="0">
                <a:latin typeface="Calibri"/>
                <a:cs typeface="Calibri"/>
              </a:rPr>
              <a:t>methods.</a:t>
            </a:r>
            <a:r>
              <a:rPr sz="1920" spc="-53" dirty="0">
                <a:latin typeface="Calibri"/>
                <a:cs typeface="Calibri"/>
              </a:rPr>
              <a:t> </a:t>
            </a:r>
            <a:r>
              <a:rPr sz="1920" dirty="0">
                <a:latin typeface="Calibri"/>
                <a:cs typeface="Calibri"/>
              </a:rPr>
              <a:t>It</a:t>
            </a:r>
            <a:r>
              <a:rPr sz="1920" spc="-43" dirty="0">
                <a:latin typeface="Calibri"/>
                <a:cs typeface="Calibri"/>
              </a:rPr>
              <a:t> </a:t>
            </a:r>
            <a:r>
              <a:rPr sz="1920" dirty="0">
                <a:latin typeface="Calibri"/>
                <a:cs typeface="Calibri"/>
              </a:rPr>
              <a:t>has</a:t>
            </a:r>
            <a:r>
              <a:rPr sz="1920" spc="-53" dirty="0">
                <a:latin typeface="Calibri"/>
                <a:cs typeface="Calibri"/>
              </a:rPr>
              <a:t> </a:t>
            </a:r>
            <a:r>
              <a:rPr sz="1920" dirty="0">
                <a:latin typeface="Calibri"/>
                <a:cs typeface="Calibri"/>
              </a:rPr>
              <a:t>4</a:t>
            </a:r>
            <a:r>
              <a:rPr sz="1920" spc="-37" dirty="0">
                <a:latin typeface="Calibri"/>
                <a:cs typeface="Calibri"/>
              </a:rPr>
              <a:t> </a:t>
            </a:r>
            <a:r>
              <a:rPr sz="1920" dirty="0">
                <a:latin typeface="Calibri"/>
                <a:cs typeface="Calibri"/>
              </a:rPr>
              <a:t>core</a:t>
            </a:r>
            <a:r>
              <a:rPr sz="1920" spc="-37" dirty="0">
                <a:latin typeface="Calibri"/>
                <a:cs typeface="Calibri"/>
              </a:rPr>
              <a:t> </a:t>
            </a:r>
            <a:r>
              <a:rPr sz="1920" dirty="0">
                <a:latin typeface="Calibri"/>
                <a:cs typeface="Calibri"/>
              </a:rPr>
              <a:t>values</a:t>
            </a:r>
            <a:r>
              <a:rPr sz="1920" spc="-53" dirty="0">
                <a:latin typeface="Calibri"/>
                <a:cs typeface="Calibri"/>
              </a:rPr>
              <a:t> </a:t>
            </a:r>
            <a:r>
              <a:rPr sz="1920" spc="-11" dirty="0">
                <a:latin typeface="Calibri"/>
                <a:cs typeface="Calibri"/>
              </a:rPr>
              <a:t>supplemented</a:t>
            </a:r>
            <a:r>
              <a:rPr sz="1920" spc="-32" dirty="0">
                <a:latin typeface="Calibri"/>
                <a:cs typeface="Calibri"/>
              </a:rPr>
              <a:t> </a:t>
            </a:r>
            <a:r>
              <a:rPr sz="1920" dirty="0">
                <a:latin typeface="Calibri"/>
                <a:cs typeface="Calibri"/>
              </a:rPr>
              <a:t>by</a:t>
            </a:r>
            <a:r>
              <a:rPr sz="1920" spc="-37" dirty="0">
                <a:latin typeface="Calibri"/>
                <a:cs typeface="Calibri"/>
              </a:rPr>
              <a:t> </a:t>
            </a:r>
            <a:r>
              <a:rPr sz="1920" dirty="0">
                <a:latin typeface="Calibri"/>
                <a:cs typeface="Calibri"/>
              </a:rPr>
              <a:t>12</a:t>
            </a:r>
            <a:r>
              <a:rPr sz="1920" spc="-43" dirty="0">
                <a:latin typeface="Calibri"/>
                <a:cs typeface="Calibri"/>
              </a:rPr>
              <a:t> </a:t>
            </a:r>
            <a:r>
              <a:rPr sz="1920" dirty="0">
                <a:latin typeface="Calibri"/>
                <a:cs typeface="Calibri"/>
              </a:rPr>
              <a:t>Principles.</a:t>
            </a:r>
            <a:r>
              <a:rPr sz="1920" spc="-32"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document</a:t>
            </a:r>
            <a:r>
              <a:rPr sz="1920" spc="-37" dirty="0">
                <a:latin typeface="Calibri"/>
                <a:cs typeface="Calibri"/>
              </a:rPr>
              <a:t> </a:t>
            </a:r>
            <a:r>
              <a:rPr sz="1920" spc="-27" dirty="0">
                <a:latin typeface="Calibri"/>
                <a:cs typeface="Calibri"/>
              </a:rPr>
              <a:t>was </a:t>
            </a:r>
            <a:r>
              <a:rPr sz="1920" dirty="0">
                <a:latin typeface="Calibri"/>
                <a:cs typeface="Calibri"/>
              </a:rPr>
              <a:t>developed</a:t>
            </a:r>
            <a:r>
              <a:rPr sz="1920" spc="-32" dirty="0">
                <a:latin typeface="Calibri"/>
                <a:cs typeface="Calibri"/>
              </a:rPr>
              <a:t> </a:t>
            </a:r>
            <a:r>
              <a:rPr sz="1920" dirty="0">
                <a:latin typeface="Calibri"/>
                <a:cs typeface="Calibri"/>
              </a:rPr>
              <a:t>in</a:t>
            </a:r>
            <a:r>
              <a:rPr sz="1920" spc="-37" dirty="0">
                <a:latin typeface="Calibri"/>
                <a:cs typeface="Calibri"/>
              </a:rPr>
              <a:t> </a:t>
            </a:r>
            <a:r>
              <a:rPr sz="1920" dirty="0">
                <a:latin typeface="Calibri"/>
                <a:cs typeface="Calibri"/>
              </a:rPr>
              <a:t>2001</a:t>
            </a:r>
            <a:r>
              <a:rPr sz="1920" spc="-48" dirty="0">
                <a:latin typeface="Calibri"/>
                <a:cs typeface="Calibri"/>
              </a:rPr>
              <a:t> </a:t>
            </a:r>
            <a:r>
              <a:rPr sz="1920" dirty="0">
                <a:latin typeface="Calibri"/>
                <a:cs typeface="Calibri"/>
              </a:rPr>
              <a:t>by</a:t>
            </a:r>
            <a:r>
              <a:rPr sz="1920" spc="-37" dirty="0">
                <a:latin typeface="Calibri"/>
                <a:cs typeface="Calibri"/>
              </a:rPr>
              <a:t> </a:t>
            </a:r>
            <a:r>
              <a:rPr sz="1920" dirty="0">
                <a:latin typeface="Calibri"/>
                <a:cs typeface="Calibri"/>
              </a:rPr>
              <a:t>a</a:t>
            </a:r>
            <a:r>
              <a:rPr sz="1920" spc="-53" dirty="0">
                <a:latin typeface="Calibri"/>
                <a:cs typeface="Calibri"/>
              </a:rPr>
              <a:t> </a:t>
            </a:r>
            <a:r>
              <a:rPr sz="1920" dirty="0">
                <a:latin typeface="Calibri"/>
                <a:cs typeface="Calibri"/>
              </a:rPr>
              <a:t>group</a:t>
            </a:r>
            <a:r>
              <a:rPr sz="1920" spc="-32" dirty="0">
                <a:latin typeface="Calibri"/>
                <a:cs typeface="Calibri"/>
              </a:rPr>
              <a:t> </a:t>
            </a:r>
            <a:r>
              <a:rPr sz="1920" dirty="0">
                <a:latin typeface="Calibri"/>
                <a:cs typeface="Calibri"/>
              </a:rPr>
              <a:t>of</a:t>
            </a:r>
            <a:r>
              <a:rPr sz="1920" spc="-48" dirty="0">
                <a:latin typeface="Calibri"/>
                <a:cs typeface="Calibri"/>
              </a:rPr>
              <a:t> </a:t>
            </a:r>
            <a:r>
              <a:rPr sz="1920" dirty="0">
                <a:latin typeface="Calibri"/>
                <a:cs typeface="Calibri"/>
              </a:rPr>
              <a:t>17</a:t>
            </a:r>
            <a:r>
              <a:rPr sz="1920" spc="-48" dirty="0">
                <a:latin typeface="Calibri"/>
                <a:cs typeface="Calibri"/>
              </a:rPr>
              <a:t> </a:t>
            </a:r>
            <a:r>
              <a:rPr sz="1920" dirty="0">
                <a:latin typeface="Calibri"/>
                <a:cs typeface="Calibri"/>
              </a:rPr>
              <a:t>pioneer</a:t>
            </a:r>
            <a:r>
              <a:rPr sz="1920" spc="-27" dirty="0">
                <a:latin typeface="Calibri"/>
                <a:cs typeface="Calibri"/>
              </a:rPr>
              <a:t> </a:t>
            </a:r>
            <a:r>
              <a:rPr sz="1920" dirty="0">
                <a:latin typeface="Calibri"/>
                <a:cs typeface="Calibri"/>
              </a:rPr>
              <a:t>software</a:t>
            </a:r>
            <a:r>
              <a:rPr sz="1920" spc="-48" dirty="0">
                <a:latin typeface="Calibri"/>
                <a:cs typeface="Calibri"/>
              </a:rPr>
              <a:t> </a:t>
            </a:r>
            <a:r>
              <a:rPr sz="1920" spc="-11" dirty="0">
                <a:latin typeface="Calibri"/>
                <a:cs typeface="Calibri"/>
              </a:rPr>
              <a:t>engineers (</a:t>
            </a:r>
            <a:r>
              <a:rPr sz="1920" u="sng" spc="-11" dirty="0">
                <a:solidFill>
                  <a:srgbClr val="0462C1"/>
                </a:solidFill>
                <a:uFill>
                  <a:solidFill>
                    <a:srgbClr val="0462C1"/>
                  </a:solidFill>
                </a:uFill>
                <a:latin typeface="Calibri"/>
                <a:cs typeface="Calibri"/>
                <a:hlinkClick r:id="rId2"/>
              </a:rPr>
              <a:t>www.agilemanifesto.org</a:t>
            </a:r>
            <a:r>
              <a:rPr sz="1920" spc="-11" dirty="0">
                <a:latin typeface="Calibri"/>
                <a:cs typeface="Calibri"/>
              </a:rPr>
              <a:t>).</a:t>
            </a:r>
            <a:endParaRPr sz="1920" dirty="0">
              <a:latin typeface="Calibri"/>
              <a:cs typeface="Calibri"/>
            </a:endParaRPr>
          </a:p>
          <a:p>
            <a:pPr marL="256039" indent="-242492">
              <a:spcBef>
                <a:spcPts val="635"/>
              </a:spcBef>
              <a:buFont typeface="Arial MT"/>
              <a:buChar char="•"/>
              <a:tabLst>
                <a:tab pos="256039" algn="l"/>
              </a:tabLst>
            </a:pPr>
            <a:r>
              <a:rPr sz="2987" dirty="0">
                <a:latin typeface="Calibri"/>
                <a:cs typeface="Calibri"/>
              </a:rPr>
              <a:t>Agile</a:t>
            </a:r>
            <a:r>
              <a:rPr sz="2987" spc="-101" dirty="0">
                <a:latin typeface="Calibri"/>
                <a:cs typeface="Calibri"/>
              </a:rPr>
              <a:t> </a:t>
            </a:r>
            <a:r>
              <a:rPr sz="2987" dirty="0">
                <a:latin typeface="Calibri"/>
                <a:cs typeface="Calibri"/>
              </a:rPr>
              <a:t>Software</a:t>
            </a:r>
            <a:r>
              <a:rPr sz="2987" spc="-96" dirty="0">
                <a:latin typeface="Calibri"/>
                <a:cs typeface="Calibri"/>
              </a:rPr>
              <a:t> </a:t>
            </a:r>
            <a:r>
              <a:rPr sz="2987" spc="-11" dirty="0">
                <a:latin typeface="Calibri"/>
                <a:cs typeface="Calibri"/>
              </a:rPr>
              <a:t>Development</a:t>
            </a:r>
            <a:r>
              <a:rPr sz="2987" spc="-75" dirty="0">
                <a:latin typeface="Calibri"/>
                <a:cs typeface="Calibri"/>
              </a:rPr>
              <a:t> </a:t>
            </a:r>
            <a:r>
              <a:rPr sz="2987" spc="-11" dirty="0">
                <a:latin typeface="Calibri"/>
                <a:cs typeface="Calibri"/>
              </a:rPr>
              <a:t>Methods</a:t>
            </a:r>
            <a:endParaRPr sz="2987" dirty="0">
              <a:latin typeface="Calibri"/>
              <a:cs typeface="Calibri"/>
            </a:endParaRPr>
          </a:p>
          <a:p>
            <a:pPr marL="745090" marR="249265" lvl="1" indent="-243848">
              <a:lnSpc>
                <a:spcPct val="90000"/>
              </a:lnSpc>
              <a:spcBef>
                <a:spcPts val="608"/>
              </a:spcBef>
              <a:buFont typeface="Arial MT"/>
              <a:buChar char="•"/>
              <a:tabLst>
                <a:tab pos="745090" algn="l"/>
              </a:tabLst>
            </a:pPr>
            <a:r>
              <a:rPr sz="1920" dirty="0">
                <a:latin typeface="Calibri"/>
                <a:cs typeface="Calibri"/>
              </a:rPr>
              <a:t>Agile</a:t>
            </a:r>
            <a:r>
              <a:rPr sz="1920" spc="-43" dirty="0">
                <a:latin typeface="Calibri"/>
                <a:cs typeface="Calibri"/>
              </a:rPr>
              <a:t> </a:t>
            </a:r>
            <a:r>
              <a:rPr sz="1920" dirty="0">
                <a:latin typeface="Calibri"/>
                <a:cs typeface="Calibri"/>
              </a:rPr>
              <a:t>Software</a:t>
            </a:r>
            <a:r>
              <a:rPr sz="1920" spc="-27" dirty="0">
                <a:latin typeface="Calibri"/>
                <a:cs typeface="Calibri"/>
              </a:rPr>
              <a:t> </a:t>
            </a:r>
            <a:r>
              <a:rPr sz="1920" spc="-11" dirty="0">
                <a:latin typeface="Calibri"/>
                <a:cs typeface="Calibri"/>
              </a:rPr>
              <a:t>Development</a:t>
            </a:r>
            <a:r>
              <a:rPr sz="1920" spc="-37" dirty="0">
                <a:latin typeface="Calibri"/>
                <a:cs typeface="Calibri"/>
              </a:rPr>
              <a:t> </a:t>
            </a:r>
            <a:r>
              <a:rPr sz="1920" dirty="0">
                <a:latin typeface="Calibri"/>
                <a:cs typeface="Calibri"/>
              </a:rPr>
              <a:t>Methods</a:t>
            </a:r>
            <a:r>
              <a:rPr sz="1920" spc="-27" dirty="0">
                <a:latin typeface="Calibri"/>
                <a:cs typeface="Calibri"/>
              </a:rPr>
              <a:t> </a:t>
            </a:r>
            <a:r>
              <a:rPr sz="1920" dirty="0">
                <a:latin typeface="Calibri"/>
                <a:cs typeface="Calibri"/>
              </a:rPr>
              <a:t>(or</a:t>
            </a:r>
            <a:r>
              <a:rPr sz="1920" spc="-43" dirty="0">
                <a:latin typeface="Calibri"/>
                <a:cs typeface="Calibri"/>
              </a:rPr>
              <a:t> </a:t>
            </a:r>
            <a:r>
              <a:rPr sz="1920" dirty="0">
                <a:latin typeface="Calibri"/>
                <a:cs typeface="Calibri"/>
              </a:rPr>
              <a:t>Agile</a:t>
            </a:r>
            <a:r>
              <a:rPr sz="1920" spc="-37" dirty="0">
                <a:latin typeface="Calibri"/>
                <a:cs typeface="Calibri"/>
              </a:rPr>
              <a:t> </a:t>
            </a:r>
            <a:r>
              <a:rPr sz="1920" dirty="0">
                <a:latin typeface="Calibri"/>
                <a:cs typeface="Calibri"/>
              </a:rPr>
              <a:t>Methods)</a:t>
            </a:r>
            <a:r>
              <a:rPr sz="1920" spc="-27" dirty="0">
                <a:latin typeface="Calibri"/>
                <a:cs typeface="Calibri"/>
              </a:rPr>
              <a:t> </a:t>
            </a:r>
            <a:r>
              <a:rPr sz="1920" dirty="0">
                <a:latin typeface="Calibri"/>
                <a:cs typeface="Calibri"/>
              </a:rPr>
              <a:t>is</a:t>
            </a:r>
            <a:r>
              <a:rPr sz="1920" spc="-43" dirty="0">
                <a:latin typeface="Calibri"/>
                <a:cs typeface="Calibri"/>
              </a:rPr>
              <a:t> </a:t>
            </a:r>
            <a:r>
              <a:rPr sz="1920" dirty="0">
                <a:latin typeface="Calibri"/>
                <a:cs typeface="Calibri"/>
              </a:rPr>
              <a:t>a</a:t>
            </a:r>
            <a:r>
              <a:rPr sz="1920" spc="-37" dirty="0">
                <a:latin typeface="Calibri"/>
                <a:cs typeface="Calibri"/>
              </a:rPr>
              <a:t> </a:t>
            </a:r>
            <a:r>
              <a:rPr sz="1920" dirty="0">
                <a:latin typeface="Calibri"/>
                <a:cs typeface="Calibri"/>
              </a:rPr>
              <a:t>group</a:t>
            </a:r>
            <a:r>
              <a:rPr sz="1920" spc="-32" dirty="0">
                <a:latin typeface="Calibri"/>
                <a:cs typeface="Calibri"/>
              </a:rPr>
              <a:t> </a:t>
            </a:r>
            <a:r>
              <a:rPr sz="1920" spc="-27" dirty="0">
                <a:latin typeface="Calibri"/>
                <a:cs typeface="Calibri"/>
              </a:rPr>
              <a:t>of </a:t>
            </a:r>
            <a:r>
              <a:rPr sz="1920" spc="-11" dirty="0">
                <a:latin typeface="Calibri"/>
                <a:cs typeface="Calibri"/>
              </a:rPr>
              <a:t>methodologies</a:t>
            </a:r>
            <a:r>
              <a:rPr sz="1920" spc="-32" dirty="0">
                <a:latin typeface="Calibri"/>
                <a:cs typeface="Calibri"/>
              </a:rPr>
              <a:t> </a:t>
            </a:r>
            <a:r>
              <a:rPr sz="1920" dirty="0">
                <a:latin typeface="Calibri"/>
                <a:cs typeface="Calibri"/>
              </a:rPr>
              <a:t>for</a:t>
            </a:r>
            <a:r>
              <a:rPr sz="1920" spc="-37" dirty="0">
                <a:latin typeface="Calibri"/>
                <a:cs typeface="Calibri"/>
              </a:rPr>
              <a:t> </a:t>
            </a:r>
            <a:r>
              <a:rPr sz="1920" dirty="0">
                <a:latin typeface="Calibri"/>
                <a:cs typeface="Calibri"/>
              </a:rPr>
              <a:t>developing</a:t>
            </a:r>
            <a:r>
              <a:rPr sz="1920" spc="-21" dirty="0">
                <a:latin typeface="Calibri"/>
                <a:cs typeface="Calibri"/>
              </a:rPr>
              <a:t> </a:t>
            </a:r>
            <a:r>
              <a:rPr sz="1920" dirty="0">
                <a:latin typeface="Calibri"/>
                <a:cs typeface="Calibri"/>
              </a:rPr>
              <a:t>software</a:t>
            </a:r>
            <a:r>
              <a:rPr sz="1920" spc="-43" dirty="0">
                <a:latin typeface="Calibri"/>
                <a:cs typeface="Calibri"/>
              </a:rPr>
              <a:t> </a:t>
            </a:r>
            <a:r>
              <a:rPr sz="1920" dirty="0">
                <a:latin typeface="Calibri"/>
                <a:cs typeface="Calibri"/>
              </a:rPr>
              <a:t>based</a:t>
            </a:r>
            <a:r>
              <a:rPr sz="1920" spc="-37" dirty="0">
                <a:latin typeface="Calibri"/>
                <a:cs typeface="Calibri"/>
              </a:rPr>
              <a:t> </a:t>
            </a:r>
            <a:r>
              <a:rPr sz="1920" dirty="0">
                <a:latin typeface="Calibri"/>
                <a:cs typeface="Calibri"/>
              </a:rPr>
              <a:t>on</a:t>
            </a:r>
            <a:r>
              <a:rPr sz="1920" spc="-32" dirty="0">
                <a:latin typeface="Calibri"/>
                <a:cs typeface="Calibri"/>
              </a:rPr>
              <a:t> </a:t>
            </a:r>
            <a:r>
              <a:rPr sz="1920" dirty="0">
                <a:latin typeface="Calibri"/>
                <a:cs typeface="Calibri"/>
              </a:rPr>
              <a:t>the</a:t>
            </a:r>
            <a:r>
              <a:rPr sz="1920" spc="-43" dirty="0">
                <a:latin typeface="Calibri"/>
                <a:cs typeface="Calibri"/>
              </a:rPr>
              <a:t> </a:t>
            </a:r>
            <a:r>
              <a:rPr sz="1920" dirty="0">
                <a:latin typeface="Calibri"/>
                <a:cs typeface="Calibri"/>
              </a:rPr>
              <a:t>guidelines</a:t>
            </a:r>
            <a:r>
              <a:rPr sz="1920" spc="-27" dirty="0">
                <a:latin typeface="Calibri"/>
                <a:cs typeface="Calibri"/>
              </a:rPr>
              <a:t> </a:t>
            </a:r>
            <a:r>
              <a:rPr sz="1920" dirty="0">
                <a:latin typeface="Calibri"/>
                <a:cs typeface="Calibri"/>
              </a:rPr>
              <a:t>of</a:t>
            </a:r>
            <a:r>
              <a:rPr sz="1920" spc="-32" dirty="0">
                <a:latin typeface="Calibri"/>
                <a:cs typeface="Calibri"/>
              </a:rPr>
              <a:t> </a:t>
            </a:r>
            <a:r>
              <a:rPr sz="1920" dirty="0">
                <a:latin typeface="Calibri"/>
                <a:cs typeface="Calibri"/>
              </a:rPr>
              <a:t>the</a:t>
            </a:r>
            <a:r>
              <a:rPr sz="1920" spc="-32" dirty="0">
                <a:latin typeface="Calibri"/>
                <a:cs typeface="Calibri"/>
              </a:rPr>
              <a:t> </a:t>
            </a:r>
            <a:r>
              <a:rPr sz="1920" dirty="0">
                <a:latin typeface="Calibri"/>
                <a:cs typeface="Calibri"/>
              </a:rPr>
              <a:t>Agile</a:t>
            </a:r>
            <a:r>
              <a:rPr sz="1920" spc="-27" dirty="0">
                <a:latin typeface="Calibri"/>
                <a:cs typeface="Calibri"/>
              </a:rPr>
              <a:t> </a:t>
            </a:r>
            <a:r>
              <a:rPr sz="1920" spc="-21" dirty="0">
                <a:latin typeface="Calibri"/>
                <a:cs typeface="Calibri"/>
              </a:rPr>
              <a:t>SDLC </a:t>
            </a:r>
            <a:r>
              <a:rPr sz="1920" dirty="0">
                <a:latin typeface="Calibri"/>
                <a:cs typeface="Calibri"/>
              </a:rPr>
              <a:t>model</a:t>
            </a:r>
            <a:r>
              <a:rPr sz="1920" spc="-48" dirty="0">
                <a:latin typeface="Calibri"/>
                <a:cs typeface="Calibri"/>
              </a:rPr>
              <a:t> </a:t>
            </a:r>
            <a:r>
              <a:rPr sz="1920" dirty="0">
                <a:latin typeface="Calibri"/>
                <a:cs typeface="Calibri"/>
              </a:rPr>
              <a:t>and</a:t>
            </a:r>
            <a:r>
              <a:rPr sz="1920" spc="-48"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principles</a:t>
            </a:r>
            <a:r>
              <a:rPr sz="1920" spc="-27" dirty="0">
                <a:latin typeface="Calibri"/>
                <a:cs typeface="Calibri"/>
              </a:rPr>
              <a:t> </a:t>
            </a:r>
            <a:r>
              <a:rPr sz="1920" dirty="0">
                <a:latin typeface="Calibri"/>
                <a:cs typeface="Calibri"/>
              </a:rPr>
              <a:t>of</a:t>
            </a:r>
            <a:r>
              <a:rPr sz="1920" spc="-53"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Agile</a:t>
            </a:r>
            <a:r>
              <a:rPr sz="1920" spc="-48" dirty="0">
                <a:latin typeface="Calibri"/>
                <a:cs typeface="Calibri"/>
              </a:rPr>
              <a:t> </a:t>
            </a:r>
            <a:r>
              <a:rPr sz="1920" spc="-11" dirty="0">
                <a:latin typeface="Calibri"/>
                <a:cs typeface="Calibri"/>
              </a:rPr>
              <a:t>manifesto.</a:t>
            </a:r>
            <a:r>
              <a:rPr sz="1920" spc="-53" dirty="0">
                <a:latin typeface="Calibri"/>
                <a:cs typeface="Calibri"/>
              </a:rPr>
              <a:t> </a:t>
            </a:r>
            <a:r>
              <a:rPr sz="1920" spc="-11" dirty="0">
                <a:latin typeface="Calibri"/>
                <a:cs typeface="Calibri"/>
              </a:rPr>
              <a:t>Representative</a:t>
            </a:r>
            <a:r>
              <a:rPr sz="1920" spc="-53" dirty="0">
                <a:latin typeface="Calibri"/>
                <a:cs typeface="Calibri"/>
              </a:rPr>
              <a:t> </a:t>
            </a:r>
            <a:r>
              <a:rPr sz="1920" dirty="0">
                <a:latin typeface="Calibri"/>
                <a:cs typeface="Calibri"/>
              </a:rPr>
              <a:t>methods</a:t>
            </a:r>
            <a:r>
              <a:rPr sz="1920" spc="-43" dirty="0">
                <a:latin typeface="Calibri"/>
                <a:cs typeface="Calibri"/>
              </a:rPr>
              <a:t> </a:t>
            </a:r>
            <a:r>
              <a:rPr sz="1920" spc="-21" dirty="0">
                <a:latin typeface="Calibri"/>
                <a:cs typeface="Calibri"/>
              </a:rPr>
              <a:t>are: </a:t>
            </a:r>
            <a:r>
              <a:rPr sz="1920" dirty="0">
                <a:latin typeface="Calibri"/>
                <a:cs typeface="Calibri"/>
              </a:rPr>
              <a:t>Extreme</a:t>
            </a:r>
            <a:r>
              <a:rPr sz="1920" spc="-43" dirty="0">
                <a:latin typeface="Calibri"/>
                <a:cs typeface="Calibri"/>
              </a:rPr>
              <a:t> </a:t>
            </a:r>
            <a:r>
              <a:rPr sz="1920" spc="-11" dirty="0">
                <a:latin typeface="Calibri"/>
                <a:cs typeface="Calibri"/>
              </a:rPr>
              <a:t>Programming,</a:t>
            </a:r>
            <a:r>
              <a:rPr sz="1920" spc="-48" dirty="0">
                <a:latin typeface="Calibri"/>
                <a:cs typeface="Calibri"/>
              </a:rPr>
              <a:t> </a:t>
            </a:r>
            <a:r>
              <a:rPr sz="1920" dirty="0">
                <a:latin typeface="Calibri"/>
                <a:cs typeface="Calibri"/>
              </a:rPr>
              <a:t>SCRUM,</a:t>
            </a:r>
            <a:r>
              <a:rPr sz="1920" spc="-37" dirty="0">
                <a:latin typeface="Calibri"/>
                <a:cs typeface="Calibri"/>
              </a:rPr>
              <a:t> </a:t>
            </a:r>
            <a:r>
              <a:rPr sz="1920" dirty="0">
                <a:latin typeface="Calibri"/>
                <a:cs typeface="Calibri"/>
              </a:rPr>
              <a:t>KANBAN,</a:t>
            </a:r>
            <a:r>
              <a:rPr sz="1920" spc="-64" dirty="0">
                <a:latin typeface="Calibri"/>
                <a:cs typeface="Calibri"/>
              </a:rPr>
              <a:t> </a:t>
            </a:r>
            <a:r>
              <a:rPr sz="1920" dirty="0">
                <a:latin typeface="Calibri"/>
                <a:cs typeface="Calibri"/>
              </a:rPr>
              <a:t>DSDM,</a:t>
            </a:r>
            <a:r>
              <a:rPr sz="1920" spc="-32" dirty="0">
                <a:latin typeface="Calibri"/>
                <a:cs typeface="Calibri"/>
              </a:rPr>
              <a:t> </a:t>
            </a:r>
            <a:r>
              <a:rPr sz="1920" dirty="0">
                <a:latin typeface="Calibri"/>
                <a:cs typeface="Calibri"/>
              </a:rPr>
              <a:t>FDD,</a:t>
            </a:r>
            <a:r>
              <a:rPr sz="1920" spc="363" dirty="0">
                <a:latin typeface="Calibri"/>
                <a:cs typeface="Calibri"/>
              </a:rPr>
              <a:t> </a:t>
            </a:r>
            <a:r>
              <a:rPr sz="1920" dirty="0">
                <a:latin typeface="Calibri"/>
                <a:cs typeface="Calibri"/>
              </a:rPr>
              <a:t>Crystal</a:t>
            </a:r>
            <a:r>
              <a:rPr sz="1920" spc="-43" dirty="0">
                <a:latin typeface="Calibri"/>
                <a:cs typeface="Calibri"/>
              </a:rPr>
              <a:t> </a:t>
            </a:r>
            <a:r>
              <a:rPr sz="1920" dirty="0">
                <a:latin typeface="Calibri"/>
                <a:cs typeface="Calibri"/>
              </a:rPr>
              <a:t>Family</a:t>
            </a:r>
            <a:r>
              <a:rPr sz="1920" spc="-43" dirty="0">
                <a:latin typeface="Calibri"/>
                <a:cs typeface="Calibri"/>
              </a:rPr>
              <a:t> </a:t>
            </a:r>
            <a:r>
              <a:rPr sz="1920" dirty="0">
                <a:latin typeface="Calibri"/>
                <a:cs typeface="Calibri"/>
              </a:rPr>
              <a:t>of</a:t>
            </a:r>
            <a:r>
              <a:rPr sz="1920" spc="-32" dirty="0">
                <a:latin typeface="Calibri"/>
                <a:cs typeface="Calibri"/>
              </a:rPr>
              <a:t> </a:t>
            </a:r>
            <a:r>
              <a:rPr sz="1920" spc="-11" dirty="0">
                <a:latin typeface="Calibri"/>
                <a:cs typeface="Calibri"/>
              </a:rPr>
              <a:t>methods </a:t>
            </a:r>
            <a:r>
              <a:rPr sz="1920" spc="-21" dirty="0">
                <a:latin typeface="Calibri"/>
                <a:cs typeface="Calibri"/>
              </a:rPr>
              <a:t>etc.</a:t>
            </a:r>
            <a:endParaRPr sz="1920" dirty="0">
              <a:latin typeface="Calibri"/>
              <a:cs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9860" y="1451207"/>
            <a:ext cx="9288340" cy="681491"/>
          </a:xfrm>
          <a:prstGeom prst="rect">
            <a:avLst/>
          </a:prstGeom>
        </p:spPr>
        <p:txBody>
          <a:bodyPr vert="horz" wrap="square" lIns="0" tIns="86699" rIns="0" bIns="0" rtlCol="0" anchor="ctr">
            <a:spAutoFit/>
          </a:bodyPr>
          <a:lstStyle/>
          <a:p>
            <a:pPr marL="211335" marR="5419" indent="-198465">
              <a:lnSpc>
                <a:spcPts val="4608"/>
              </a:lnSpc>
              <a:spcBef>
                <a:spcPts val="683"/>
              </a:spcBef>
            </a:pPr>
            <a:r>
              <a:rPr sz="4267" b="1" spc="-69" dirty="0"/>
              <a:t>Traditional</a:t>
            </a:r>
            <a:r>
              <a:rPr sz="4267" b="1" spc="-122" dirty="0"/>
              <a:t> </a:t>
            </a:r>
            <a:r>
              <a:rPr sz="4267" b="1" spc="-43" dirty="0"/>
              <a:t>Software </a:t>
            </a:r>
            <a:r>
              <a:rPr sz="4267" b="1" spc="-53" dirty="0"/>
              <a:t>Development</a:t>
            </a:r>
            <a:r>
              <a:rPr sz="4267" b="1" spc="-139" dirty="0"/>
              <a:t> </a:t>
            </a:r>
            <a:r>
              <a:rPr sz="4267" b="1" spc="-21" dirty="0"/>
              <a:t>(SD)</a:t>
            </a:r>
            <a:endParaRPr sz="4267" b="1" dirty="0"/>
          </a:p>
        </p:txBody>
      </p:sp>
      <p:sp>
        <p:nvSpPr>
          <p:cNvPr id="3" name="object 3"/>
          <p:cNvSpPr txBox="1"/>
          <p:nvPr/>
        </p:nvSpPr>
        <p:spPr>
          <a:xfrm>
            <a:off x="1709861" y="2566010"/>
            <a:ext cx="9579525" cy="5448500"/>
          </a:xfrm>
          <a:prstGeom prst="rect">
            <a:avLst/>
          </a:prstGeom>
        </p:spPr>
        <p:txBody>
          <a:bodyPr vert="horz" wrap="square" lIns="0" tIns="58251" rIns="0" bIns="0" rtlCol="0">
            <a:spAutoFit/>
          </a:bodyPr>
          <a:lstStyle/>
          <a:p>
            <a:pPr marL="256039" marR="387447" indent="-242492">
              <a:lnSpc>
                <a:spcPct val="90000"/>
              </a:lnSpc>
              <a:spcBef>
                <a:spcPts val="459"/>
              </a:spcBef>
              <a:buFont typeface="Arial MT"/>
              <a:buChar char="•"/>
              <a:tabLst>
                <a:tab pos="257395" algn="l"/>
              </a:tabLst>
            </a:pPr>
            <a:r>
              <a:rPr sz="2987" spc="-21" dirty="0">
                <a:latin typeface="Calibri"/>
                <a:cs typeface="Calibri"/>
              </a:rPr>
              <a:t>Traditional</a:t>
            </a:r>
            <a:r>
              <a:rPr sz="2987" spc="-91" dirty="0">
                <a:latin typeface="Calibri"/>
                <a:cs typeface="Calibri"/>
              </a:rPr>
              <a:t> </a:t>
            </a:r>
            <a:r>
              <a:rPr sz="2987" dirty="0">
                <a:latin typeface="Calibri"/>
                <a:cs typeface="Calibri"/>
              </a:rPr>
              <a:t>software</a:t>
            </a:r>
            <a:r>
              <a:rPr sz="2987" spc="-91" dirty="0">
                <a:latin typeface="Calibri"/>
                <a:cs typeface="Calibri"/>
              </a:rPr>
              <a:t> </a:t>
            </a:r>
            <a:r>
              <a:rPr sz="2987" spc="-11" dirty="0">
                <a:latin typeface="Calibri"/>
                <a:cs typeface="Calibri"/>
              </a:rPr>
              <a:t>development</a:t>
            </a:r>
            <a:r>
              <a:rPr sz="2987" spc="-59" dirty="0">
                <a:latin typeface="Calibri"/>
                <a:cs typeface="Calibri"/>
              </a:rPr>
              <a:t> </a:t>
            </a:r>
            <a:r>
              <a:rPr sz="2987" spc="-32" dirty="0">
                <a:latin typeface="Calibri"/>
                <a:cs typeface="Calibri"/>
              </a:rPr>
              <a:t>life-</a:t>
            </a:r>
            <a:r>
              <a:rPr sz="2987" dirty="0">
                <a:latin typeface="Calibri"/>
                <a:cs typeface="Calibri"/>
              </a:rPr>
              <a:t>cycle</a:t>
            </a:r>
            <a:r>
              <a:rPr sz="2987" spc="-85" dirty="0">
                <a:latin typeface="Calibri"/>
                <a:cs typeface="Calibri"/>
              </a:rPr>
              <a:t> </a:t>
            </a:r>
            <a:r>
              <a:rPr sz="2987" dirty="0">
                <a:latin typeface="Calibri"/>
                <a:cs typeface="Calibri"/>
              </a:rPr>
              <a:t>(SDLC)</a:t>
            </a:r>
            <a:r>
              <a:rPr sz="2987" spc="-96" dirty="0">
                <a:latin typeface="Calibri"/>
                <a:cs typeface="Calibri"/>
              </a:rPr>
              <a:t> </a:t>
            </a:r>
            <a:r>
              <a:rPr sz="2987" spc="-11" dirty="0">
                <a:latin typeface="Calibri"/>
                <a:cs typeface="Calibri"/>
              </a:rPr>
              <a:t>models 	</a:t>
            </a:r>
            <a:r>
              <a:rPr sz="2987" dirty="0">
                <a:latin typeface="Calibri"/>
                <a:cs typeface="Calibri"/>
              </a:rPr>
              <a:t>(e.g.,</a:t>
            </a:r>
            <a:r>
              <a:rPr sz="2987" spc="-32" dirty="0">
                <a:latin typeface="Calibri"/>
                <a:cs typeface="Calibri"/>
              </a:rPr>
              <a:t> </a:t>
            </a:r>
            <a:r>
              <a:rPr sz="2987" dirty="0">
                <a:latin typeface="Calibri"/>
                <a:cs typeface="Calibri"/>
              </a:rPr>
              <a:t>the</a:t>
            </a:r>
            <a:r>
              <a:rPr sz="2987" spc="-37" dirty="0">
                <a:latin typeface="Calibri"/>
                <a:cs typeface="Calibri"/>
              </a:rPr>
              <a:t> </a:t>
            </a:r>
            <a:r>
              <a:rPr sz="2987" spc="-21" dirty="0">
                <a:latin typeface="Calibri"/>
                <a:cs typeface="Calibri"/>
              </a:rPr>
              <a:t>Waterfall</a:t>
            </a:r>
            <a:r>
              <a:rPr sz="2987" spc="-53" dirty="0">
                <a:latin typeface="Calibri"/>
                <a:cs typeface="Calibri"/>
              </a:rPr>
              <a:t> </a:t>
            </a:r>
            <a:r>
              <a:rPr sz="2987" dirty="0">
                <a:latin typeface="Calibri"/>
                <a:cs typeface="Calibri"/>
              </a:rPr>
              <a:t>method</a:t>
            </a:r>
            <a:r>
              <a:rPr sz="2987" spc="-16" dirty="0">
                <a:latin typeface="Calibri"/>
                <a:cs typeface="Calibri"/>
              </a:rPr>
              <a:t> </a:t>
            </a:r>
            <a:r>
              <a:rPr sz="2987" dirty="0">
                <a:latin typeface="Calibri"/>
                <a:cs typeface="Calibri"/>
              </a:rPr>
              <a:t>or</a:t>
            </a:r>
            <a:r>
              <a:rPr sz="2987" spc="-21" dirty="0">
                <a:latin typeface="Calibri"/>
                <a:cs typeface="Calibri"/>
              </a:rPr>
              <a:t> </a:t>
            </a:r>
            <a:r>
              <a:rPr sz="2987" spc="-11" dirty="0">
                <a:latin typeface="Calibri"/>
                <a:cs typeface="Calibri"/>
              </a:rPr>
              <a:t>variations</a:t>
            </a:r>
            <a:r>
              <a:rPr sz="2987" spc="-101" dirty="0">
                <a:latin typeface="Calibri"/>
                <a:cs typeface="Calibri"/>
              </a:rPr>
              <a:t> </a:t>
            </a:r>
            <a:r>
              <a:rPr sz="2987" dirty="0">
                <a:latin typeface="Calibri"/>
                <a:cs typeface="Calibri"/>
              </a:rPr>
              <a:t>such as</a:t>
            </a:r>
            <a:r>
              <a:rPr sz="2987" spc="-32" dirty="0">
                <a:latin typeface="Calibri"/>
                <a:cs typeface="Calibri"/>
              </a:rPr>
              <a:t> </a:t>
            </a:r>
            <a:r>
              <a:rPr sz="2987" dirty="0">
                <a:latin typeface="Calibri"/>
                <a:cs typeface="Calibri"/>
              </a:rPr>
              <a:t>the</a:t>
            </a:r>
            <a:r>
              <a:rPr sz="2987" spc="-27" dirty="0">
                <a:latin typeface="Calibri"/>
                <a:cs typeface="Calibri"/>
              </a:rPr>
              <a:t> V- 	</a:t>
            </a:r>
            <a:r>
              <a:rPr sz="2987" dirty="0">
                <a:latin typeface="Calibri"/>
                <a:cs typeface="Calibri"/>
              </a:rPr>
              <a:t>Model)</a:t>
            </a:r>
            <a:r>
              <a:rPr sz="2987" spc="-43" dirty="0">
                <a:latin typeface="Calibri"/>
                <a:cs typeface="Calibri"/>
              </a:rPr>
              <a:t> </a:t>
            </a:r>
            <a:r>
              <a:rPr sz="2987" dirty="0">
                <a:latin typeface="Calibri"/>
                <a:cs typeface="Calibri"/>
              </a:rPr>
              <a:t>are</a:t>
            </a:r>
            <a:r>
              <a:rPr sz="2987" spc="-59" dirty="0">
                <a:latin typeface="Calibri"/>
                <a:cs typeface="Calibri"/>
              </a:rPr>
              <a:t> </a:t>
            </a:r>
            <a:r>
              <a:rPr sz="2987" dirty="0">
                <a:latin typeface="Calibri"/>
                <a:cs typeface="Calibri"/>
              </a:rPr>
              <a:t>rigid</a:t>
            </a:r>
            <a:r>
              <a:rPr sz="2987" spc="-59" dirty="0">
                <a:latin typeface="Calibri"/>
                <a:cs typeface="Calibri"/>
              </a:rPr>
              <a:t> </a:t>
            </a:r>
            <a:r>
              <a:rPr sz="2987" dirty="0">
                <a:latin typeface="Calibri"/>
                <a:cs typeface="Calibri"/>
              </a:rPr>
              <a:t>and</a:t>
            </a:r>
            <a:r>
              <a:rPr sz="2987" spc="-53" dirty="0">
                <a:latin typeface="Calibri"/>
                <a:cs typeface="Calibri"/>
              </a:rPr>
              <a:t> </a:t>
            </a:r>
            <a:r>
              <a:rPr sz="2987" spc="-11" dirty="0">
                <a:latin typeface="Calibri"/>
                <a:cs typeface="Calibri"/>
              </a:rPr>
              <a:t>heavyweight:</a:t>
            </a:r>
            <a:endParaRPr sz="2987">
              <a:latin typeface="Calibri"/>
              <a:cs typeface="Calibri"/>
            </a:endParaRPr>
          </a:p>
          <a:p>
            <a:pPr marL="743735" marR="370513" lvl="1" indent="-242492">
              <a:lnSpc>
                <a:spcPts val="2763"/>
              </a:lnSpc>
              <a:spcBef>
                <a:spcPts val="613"/>
              </a:spcBef>
              <a:buFont typeface="Arial MT"/>
              <a:buChar char="•"/>
              <a:tabLst>
                <a:tab pos="745090" algn="l"/>
              </a:tabLst>
            </a:pPr>
            <a:r>
              <a:rPr sz="2560" dirty="0">
                <a:latin typeface="Calibri"/>
                <a:cs typeface="Calibri"/>
              </a:rPr>
              <a:t>They</a:t>
            </a:r>
            <a:r>
              <a:rPr sz="2560" spc="-64" dirty="0">
                <a:latin typeface="Calibri"/>
                <a:cs typeface="Calibri"/>
              </a:rPr>
              <a:t> </a:t>
            </a:r>
            <a:r>
              <a:rPr sz="2560" dirty="0">
                <a:latin typeface="Calibri"/>
                <a:cs typeface="Calibri"/>
              </a:rPr>
              <a:t>follow</a:t>
            </a:r>
            <a:r>
              <a:rPr sz="2560" spc="-64" dirty="0">
                <a:latin typeface="Calibri"/>
                <a:cs typeface="Calibri"/>
              </a:rPr>
              <a:t> </a:t>
            </a:r>
            <a:r>
              <a:rPr sz="2560" dirty="0">
                <a:latin typeface="Calibri"/>
                <a:cs typeface="Calibri"/>
              </a:rPr>
              <a:t>a</a:t>
            </a:r>
            <a:r>
              <a:rPr sz="2560" spc="-64" dirty="0">
                <a:latin typeface="Calibri"/>
                <a:cs typeface="Calibri"/>
              </a:rPr>
              <a:t> </a:t>
            </a:r>
            <a:r>
              <a:rPr sz="2560" dirty="0">
                <a:latin typeface="Calibri"/>
                <a:cs typeface="Calibri"/>
              </a:rPr>
              <a:t>sequence</a:t>
            </a:r>
            <a:r>
              <a:rPr sz="2560" spc="-64" dirty="0">
                <a:latin typeface="Calibri"/>
                <a:cs typeface="Calibri"/>
              </a:rPr>
              <a:t> </a:t>
            </a:r>
            <a:r>
              <a:rPr sz="2560" dirty="0">
                <a:latin typeface="Calibri"/>
                <a:cs typeface="Calibri"/>
              </a:rPr>
              <a:t>of</a:t>
            </a:r>
            <a:r>
              <a:rPr sz="2560" spc="-64" dirty="0">
                <a:latin typeface="Calibri"/>
                <a:cs typeface="Calibri"/>
              </a:rPr>
              <a:t> </a:t>
            </a:r>
            <a:r>
              <a:rPr sz="2560" spc="-32" dirty="0">
                <a:latin typeface="Calibri"/>
                <a:cs typeface="Calibri"/>
              </a:rPr>
              <a:t>pre-</a:t>
            </a:r>
            <a:r>
              <a:rPr sz="2560" spc="-11" dirty="0">
                <a:latin typeface="Calibri"/>
                <a:cs typeface="Calibri"/>
              </a:rPr>
              <a:t>determined</a:t>
            </a:r>
            <a:r>
              <a:rPr sz="2560" spc="-69" dirty="0">
                <a:latin typeface="Calibri"/>
                <a:cs typeface="Calibri"/>
              </a:rPr>
              <a:t> </a:t>
            </a:r>
            <a:r>
              <a:rPr sz="2560" dirty="0">
                <a:latin typeface="Calibri"/>
                <a:cs typeface="Calibri"/>
              </a:rPr>
              <a:t>stages</a:t>
            </a:r>
            <a:r>
              <a:rPr sz="2560" spc="-75" dirty="0">
                <a:latin typeface="Calibri"/>
                <a:cs typeface="Calibri"/>
              </a:rPr>
              <a:t> </a:t>
            </a:r>
            <a:r>
              <a:rPr sz="2560" spc="-11" dirty="0">
                <a:latin typeface="Calibri"/>
                <a:cs typeface="Calibri"/>
              </a:rPr>
              <a:t>(requirements 	</a:t>
            </a:r>
            <a:r>
              <a:rPr sz="2560" dirty="0">
                <a:latin typeface="Calibri"/>
                <a:cs typeface="Calibri"/>
              </a:rPr>
              <a:t>definition,</a:t>
            </a:r>
            <a:r>
              <a:rPr sz="2560" spc="-75" dirty="0">
                <a:latin typeface="Calibri"/>
                <a:cs typeface="Calibri"/>
              </a:rPr>
              <a:t> </a:t>
            </a:r>
            <a:r>
              <a:rPr sz="2560" dirty="0">
                <a:latin typeface="Calibri"/>
                <a:cs typeface="Calibri"/>
              </a:rPr>
              <a:t>design,</a:t>
            </a:r>
            <a:r>
              <a:rPr sz="2560" spc="-59" dirty="0">
                <a:latin typeface="Calibri"/>
                <a:cs typeface="Calibri"/>
              </a:rPr>
              <a:t> </a:t>
            </a:r>
            <a:r>
              <a:rPr sz="2560" spc="-11" dirty="0">
                <a:latin typeface="Calibri"/>
                <a:cs typeface="Calibri"/>
              </a:rPr>
              <a:t>implementation,</a:t>
            </a:r>
            <a:r>
              <a:rPr sz="2560" spc="-91" dirty="0">
                <a:latin typeface="Calibri"/>
                <a:cs typeface="Calibri"/>
              </a:rPr>
              <a:t> </a:t>
            </a:r>
            <a:r>
              <a:rPr sz="2560" dirty="0">
                <a:latin typeface="Calibri"/>
                <a:cs typeface="Calibri"/>
              </a:rPr>
              <a:t>testing</a:t>
            </a:r>
            <a:r>
              <a:rPr sz="2560" spc="-85" dirty="0">
                <a:latin typeface="Calibri"/>
                <a:cs typeface="Calibri"/>
              </a:rPr>
              <a:t> </a:t>
            </a:r>
            <a:r>
              <a:rPr sz="2560" dirty="0">
                <a:latin typeface="Calibri"/>
                <a:cs typeface="Calibri"/>
              </a:rPr>
              <a:t>and</a:t>
            </a:r>
            <a:r>
              <a:rPr sz="2560" spc="-59" dirty="0">
                <a:latin typeface="Calibri"/>
                <a:cs typeface="Calibri"/>
              </a:rPr>
              <a:t> </a:t>
            </a:r>
            <a:r>
              <a:rPr sz="2560" spc="-11" dirty="0">
                <a:latin typeface="Calibri"/>
                <a:cs typeface="Calibri"/>
              </a:rPr>
              <a:t>deployment).</a:t>
            </a:r>
            <a:endParaRPr sz="2560">
              <a:latin typeface="Calibri"/>
              <a:cs typeface="Calibri"/>
            </a:endParaRPr>
          </a:p>
          <a:p>
            <a:pPr marL="743735" lvl="1" indent="-242492">
              <a:lnSpc>
                <a:spcPts val="2917"/>
              </a:lnSpc>
              <a:spcBef>
                <a:spcPts val="187"/>
              </a:spcBef>
              <a:buFont typeface="Arial MT"/>
              <a:buChar char="•"/>
              <a:tabLst>
                <a:tab pos="743735" algn="l"/>
              </a:tabLst>
            </a:pPr>
            <a:r>
              <a:rPr sz="2560" dirty="0">
                <a:latin typeface="Calibri"/>
                <a:cs typeface="Calibri"/>
              </a:rPr>
              <a:t>They</a:t>
            </a:r>
            <a:r>
              <a:rPr sz="2560" spc="-64" dirty="0">
                <a:latin typeface="Calibri"/>
                <a:cs typeface="Calibri"/>
              </a:rPr>
              <a:t> </a:t>
            </a:r>
            <a:r>
              <a:rPr sz="2560" dirty="0">
                <a:latin typeface="Calibri"/>
                <a:cs typeface="Calibri"/>
              </a:rPr>
              <a:t>require</a:t>
            </a:r>
            <a:r>
              <a:rPr sz="2560" spc="-48" dirty="0">
                <a:latin typeface="Calibri"/>
                <a:cs typeface="Calibri"/>
              </a:rPr>
              <a:t> </a:t>
            </a:r>
            <a:r>
              <a:rPr sz="2560" dirty="0">
                <a:latin typeface="Calibri"/>
                <a:cs typeface="Calibri"/>
              </a:rPr>
              <a:t>a</a:t>
            </a:r>
            <a:r>
              <a:rPr sz="2560" spc="-64" dirty="0">
                <a:latin typeface="Calibri"/>
                <a:cs typeface="Calibri"/>
              </a:rPr>
              <a:t> </a:t>
            </a:r>
            <a:r>
              <a:rPr sz="2560" dirty="0">
                <a:latin typeface="Calibri"/>
                <a:cs typeface="Calibri"/>
              </a:rPr>
              <a:t>stable</a:t>
            </a:r>
            <a:r>
              <a:rPr sz="2560" spc="-75" dirty="0">
                <a:latin typeface="Calibri"/>
                <a:cs typeface="Calibri"/>
              </a:rPr>
              <a:t> </a:t>
            </a:r>
            <a:r>
              <a:rPr sz="2560" dirty="0">
                <a:latin typeface="Calibri"/>
                <a:cs typeface="Calibri"/>
              </a:rPr>
              <a:t>and</a:t>
            </a:r>
            <a:r>
              <a:rPr sz="2560" spc="-59" dirty="0">
                <a:latin typeface="Calibri"/>
                <a:cs typeface="Calibri"/>
              </a:rPr>
              <a:t> </a:t>
            </a:r>
            <a:r>
              <a:rPr sz="2560" dirty="0">
                <a:latin typeface="Calibri"/>
                <a:cs typeface="Calibri"/>
              </a:rPr>
              <a:t>fully</a:t>
            </a:r>
            <a:r>
              <a:rPr sz="2560" spc="-64" dirty="0">
                <a:latin typeface="Calibri"/>
                <a:cs typeface="Calibri"/>
              </a:rPr>
              <a:t> </a:t>
            </a:r>
            <a:r>
              <a:rPr sz="2560" dirty="0">
                <a:latin typeface="Calibri"/>
                <a:cs typeface="Calibri"/>
              </a:rPr>
              <a:t>known</a:t>
            </a:r>
            <a:r>
              <a:rPr sz="2560" spc="-59" dirty="0">
                <a:latin typeface="Calibri"/>
                <a:cs typeface="Calibri"/>
              </a:rPr>
              <a:t> </a:t>
            </a:r>
            <a:r>
              <a:rPr sz="2560" dirty="0">
                <a:latin typeface="Calibri"/>
                <a:cs typeface="Calibri"/>
              </a:rPr>
              <a:t>set</a:t>
            </a:r>
            <a:r>
              <a:rPr sz="2560" spc="-69" dirty="0">
                <a:latin typeface="Calibri"/>
                <a:cs typeface="Calibri"/>
              </a:rPr>
              <a:t> </a:t>
            </a:r>
            <a:r>
              <a:rPr sz="2560" dirty="0">
                <a:latin typeface="Calibri"/>
                <a:cs typeface="Calibri"/>
              </a:rPr>
              <a:t>of</a:t>
            </a:r>
            <a:r>
              <a:rPr sz="2560" spc="-53" dirty="0">
                <a:latin typeface="Calibri"/>
                <a:cs typeface="Calibri"/>
              </a:rPr>
              <a:t> </a:t>
            </a:r>
            <a:r>
              <a:rPr sz="2560" spc="-11" dirty="0">
                <a:latin typeface="Calibri"/>
                <a:cs typeface="Calibri"/>
              </a:rPr>
              <a:t>requirements</a:t>
            </a:r>
            <a:r>
              <a:rPr sz="2560" spc="-59" dirty="0">
                <a:latin typeface="Calibri"/>
                <a:cs typeface="Calibri"/>
              </a:rPr>
              <a:t> </a:t>
            </a:r>
            <a:r>
              <a:rPr sz="2560" dirty="0">
                <a:latin typeface="Calibri"/>
                <a:cs typeface="Calibri"/>
              </a:rPr>
              <a:t>at</a:t>
            </a:r>
            <a:r>
              <a:rPr sz="2560" spc="-69" dirty="0">
                <a:latin typeface="Calibri"/>
                <a:cs typeface="Calibri"/>
              </a:rPr>
              <a:t> </a:t>
            </a:r>
            <a:r>
              <a:rPr sz="2560" spc="-27" dirty="0">
                <a:latin typeface="Calibri"/>
                <a:cs typeface="Calibri"/>
              </a:rPr>
              <a:t>the</a:t>
            </a:r>
            <a:endParaRPr sz="2560">
              <a:latin typeface="Calibri"/>
              <a:cs typeface="Calibri"/>
            </a:endParaRPr>
          </a:p>
          <a:p>
            <a:pPr marL="745090">
              <a:lnSpc>
                <a:spcPts val="2917"/>
              </a:lnSpc>
            </a:pPr>
            <a:r>
              <a:rPr sz="2560" dirty="0">
                <a:latin typeface="Calibri"/>
                <a:cs typeface="Calibri"/>
              </a:rPr>
              <a:t>very</a:t>
            </a:r>
            <a:r>
              <a:rPr sz="2560" spc="-53" dirty="0">
                <a:latin typeface="Calibri"/>
                <a:cs typeface="Calibri"/>
              </a:rPr>
              <a:t> </a:t>
            </a:r>
            <a:r>
              <a:rPr sz="2560" dirty="0">
                <a:latin typeface="Calibri"/>
                <a:cs typeface="Calibri"/>
              </a:rPr>
              <a:t>beginning</a:t>
            </a:r>
            <a:r>
              <a:rPr sz="2560" spc="-53" dirty="0">
                <a:latin typeface="Calibri"/>
                <a:cs typeface="Calibri"/>
              </a:rPr>
              <a:t> </a:t>
            </a:r>
            <a:r>
              <a:rPr sz="2560" dirty="0">
                <a:latin typeface="Calibri"/>
                <a:cs typeface="Calibri"/>
              </a:rPr>
              <a:t>of</a:t>
            </a:r>
            <a:r>
              <a:rPr sz="2560" spc="-59" dirty="0">
                <a:latin typeface="Calibri"/>
                <a:cs typeface="Calibri"/>
              </a:rPr>
              <a:t> </a:t>
            </a:r>
            <a:r>
              <a:rPr sz="2560" dirty="0">
                <a:latin typeface="Calibri"/>
                <a:cs typeface="Calibri"/>
              </a:rPr>
              <a:t>a</a:t>
            </a:r>
            <a:r>
              <a:rPr sz="2560" spc="-53" dirty="0">
                <a:latin typeface="Calibri"/>
                <a:cs typeface="Calibri"/>
              </a:rPr>
              <a:t> </a:t>
            </a:r>
            <a:r>
              <a:rPr sz="2560" spc="-11" dirty="0">
                <a:latin typeface="Calibri"/>
                <a:cs typeface="Calibri"/>
              </a:rPr>
              <a:t>project.</a:t>
            </a:r>
            <a:endParaRPr sz="2560">
              <a:latin typeface="Calibri"/>
              <a:cs typeface="Calibri"/>
            </a:endParaRPr>
          </a:p>
          <a:p>
            <a:pPr marL="743735" marR="554076" lvl="1" indent="-242492">
              <a:lnSpc>
                <a:spcPts val="2763"/>
              </a:lnSpc>
              <a:spcBef>
                <a:spcPts val="571"/>
              </a:spcBef>
              <a:buFont typeface="Arial MT"/>
              <a:buChar char="•"/>
              <a:tabLst>
                <a:tab pos="745090" algn="l"/>
              </a:tabLst>
            </a:pPr>
            <a:r>
              <a:rPr sz="2560" dirty="0">
                <a:latin typeface="Calibri"/>
                <a:cs typeface="Calibri"/>
              </a:rPr>
              <a:t>They</a:t>
            </a:r>
            <a:r>
              <a:rPr sz="2560" spc="-59" dirty="0">
                <a:latin typeface="Calibri"/>
                <a:cs typeface="Calibri"/>
              </a:rPr>
              <a:t> </a:t>
            </a:r>
            <a:r>
              <a:rPr sz="2560" dirty="0">
                <a:latin typeface="Calibri"/>
                <a:cs typeface="Calibri"/>
              </a:rPr>
              <a:t>require</a:t>
            </a:r>
            <a:r>
              <a:rPr sz="2560" spc="-48" dirty="0">
                <a:latin typeface="Calibri"/>
                <a:cs typeface="Calibri"/>
              </a:rPr>
              <a:t> </a:t>
            </a:r>
            <a:r>
              <a:rPr sz="2560" dirty="0">
                <a:latin typeface="Calibri"/>
                <a:cs typeface="Calibri"/>
              </a:rPr>
              <a:t>detailed</a:t>
            </a:r>
            <a:r>
              <a:rPr sz="2560" spc="-75" dirty="0">
                <a:latin typeface="Calibri"/>
                <a:cs typeface="Calibri"/>
              </a:rPr>
              <a:t> </a:t>
            </a:r>
            <a:r>
              <a:rPr sz="2560" spc="-11" dirty="0">
                <a:latin typeface="Calibri"/>
                <a:cs typeface="Calibri"/>
              </a:rPr>
              <a:t>documentation</a:t>
            </a:r>
            <a:r>
              <a:rPr sz="2560" spc="-85" dirty="0">
                <a:latin typeface="Calibri"/>
                <a:cs typeface="Calibri"/>
              </a:rPr>
              <a:t> </a:t>
            </a:r>
            <a:r>
              <a:rPr sz="2560" dirty="0">
                <a:latin typeface="Calibri"/>
                <a:cs typeface="Calibri"/>
              </a:rPr>
              <a:t>to</a:t>
            </a:r>
            <a:r>
              <a:rPr sz="2560" spc="-69" dirty="0">
                <a:latin typeface="Calibri"/>
                <a:cs typeface="Calibri"/>
              </a:rPr>
              <a:t> </a:t>
            </a:r>
            <a:r>
              <a:rPr sz="2560" dirty="0">
                <a:latin typeface="Calibri"/>
                <a:cs typeface="Calibri"/>
              </a:rPr>
              <a:t>guide</a:t>
            </a:r>
            <a:r>
              <a:rPr sz="2560" spc="-53" dirty="0">
                <a:latin typeface="Calibri"/>
                <a:cs typeface="Calibri"/>
              </a:rPr>
              <a:t> </a:t>
            </a:r>
            <a:r>
              <a:rPr sz="2560" dirty="0">
                <a:latin typeface="Calibri"/>
                <a:cs typeface="Calibri"/>
              </a:rPr>
              <a:t>all</a:t>
            </a:r>
            <a:r>
              <a:rPr sz="2560" spc="-69" dirty="0">
                <a:latin typeface="Calibri"/>
                <a:cs typeface="Calibri"/>
              </a:rPr>
              <a:t> </a:t>
            </a:r>
            <a:r>
              <a:rPr sz="2560" spc="-11" dirty="0">
                <a:latin typeface="Calibri"/>
                <a:cs typeface="Calibri"/>
              </a:rPr>
              <a:t>development 	activities.</a:t>
            </a:r>
            <a:endParaRPr sz="2560">
              <a:latin typeface="Calibri"/>
              <a:cs typeface="Calibri"/>
            </a:endParaRPr>
          </a:p>
          <a:p>
            <a:pPr marL="743735" lvl="1" indent="-242492">
              <a:spcBef>
                <a:spcPts val="192"/>
              </a:spcBef>
              <a:buFont typeface="Arial MT"/>
              <a:buChar char="•"/>
              <a:tabLst>
                <a:tab pos="743735" algn="l"/>
              </a:tabLst>
            </a:pPr>
            <a:r>
              <a:rPr sz="2560" dirty="0">
                <a:latin typeface="Calibri"/>
                <a:cs typeface="Calibri"/>
              </a:rPr>
              <a:t>Handling</a:t>
            </a:r>
            <a:r>
              <a:rPr sz="2560" spc="-48" dirty="0">
                <a:latin typeface="Calibri"/>
                <a:cs typeface="Calibri"/>
              </a:rPr>
              <a:t> </a:t>
            </a:r>
            <a:r>
              <a:rPr sz="2560" dirty="0">
                <a:latin typeface="Calibri"/>
                <a:cs typeface="Calibri"/>
              </a:rPr>
              <a:t>changes</a:t>
            </a:r>
            <a:r>
              <a:rPr sz="2560" spc="-64" dirty="0">
                <a:latin typeface="Calibri"/>
                <a:cs typeface="Calibri"/>
              </a:rPr>
              <a:t> </a:t>
            </a:r>
            <a:r>
              <a:rPr sz="2560" dirty="0">
                <a:latin typeface="Calibri"/>
                <a:cs typeface="Calibri"/>
              </a:rPr>
              <a:t>during</a:t>
            </a:r>
            <a:r>
              <a:rPr sz="2560" spc="-48" dirty="0">
                <a:latin typeface="Calibri"/>
                <a:cs typeface="Calibri"/>
              </a:rPr>
              <a:t> </a:t>
            </a:r>
            <a:r>
              <a:rPr sz="2560" dirty="0">
                <a:latin typeface="Calibri"/>
                <a:cs typeface="Calibri"/>
              </a:rPr>
              <a:t>the</a:t>
            </a:r>
            <a:r>
              <a:rPr sz="2560" spc="-48" dirty="0">
                <a:latin typeface="Calibri"/>
                <a:cs typeface="Calibri"/>
              </a:rPr>
              <a:t> </a:t>
            </a:r>
            <a:r>
              <a:rPr sz="2560" spc="-11" dirty="0">
                <a:latin typeface="Calibri"/>
                <a:cs typeface="Calibri"/>
              </a:rPr>
              <a:t>development</a:t>
            </a:r>
            <a:r>
              <a:rPr sz="2560" spc="-48" dirty="0">
                <a:latin typeface="Calibri"/>
                <a:cs typeface="Calibri"/>
              </a:rPr>
              <a:t> </a:t>
            </a:r>
            <a:r>
              <a:rPr sz="2560" spc="-11" dirty="0">
                <a:latin typeface="Calibri"/>
                <a:cs typeface="Calibri"/>
              </a:rPr>
              <a:t>lifecycle</a:t>
            </a:r>
            <a:r>
              <a:rPr sz="2560" spc="-59" dirty="0">
                <a:latin typeface="Calibri"/>
                <a:cs typeface="Calibri"/>
              </a:rPr>
              <a:t> </a:t>
            </a:r>
            <a:r>
              <a:rPr sz="2560" dirty="0">
                <a:latin typeface="Calibri"/>
                <a:cs typeface="Calibri"/>
              </a:rPr>
              <a:t>can</a:t>
            </a:r>
            <a:r>
              <a:rPr sz="2560" spc="-64" dirty="0">
                <a:latin typeface="Calibri"/>
                <a:cs typeface="Calibri"/>
              </a:rPr>
              <a:t> </a:t>
            </a:r>
            <a:r>
              <a:rPr sz="2560" dirty="0">
                <a:latin typeface="Calibri"/>
                <a:cs typeface="Calibri"/>
              </a:rPr>
              <a:t>be</a:t>
            </a:r>
            <a:r>
              <a:rPr sz="2560" spc="-48" dirty="0">
                <a:latin typeface="Calibri"/>
                <a:cs typeface="Calibri"/>
              </a:rPr>
              <a:t> </a:t>
            </a:r>
            <a:r>
              <a:rPr sz="2560" spc="-11" dirty="0">
                <a:latin typeface="Calibri"/>
                <a:cs typeface="Calibri"/>
              </a:rPr>
              <a:t>difficult.</a:t>
            </a:r>
            <a:endParaRPr sz="2560">
              <a:latin typeface="Calibri"/>
              <a:cs typeface="Calibri"/>
            </a:endParaRPr>
          </a:p>
          <a:p>
            <a:pPr marL="256039" marR="755250" indent="-242492">
              <a:lnSpc>
                <a:spcPct val="90000"/>
              </a:lnSpc>
              <a:spcBef>
                <a:spcPts val="1034"/>
              </a:spcBef>
              <a:buFont typeface="Arial MT"/>
              <a:buChar char="•"/>
              <a:tabLst>
                <a:tab pos="257395" algn="l"/>
              </a:tabLst>
            </a:pPr>
            <a:r>
              <a:rPr sz="2987" dirty="0">
                <a:latin typeface="Calibri"/>
                <a:cs typeface="Calibri"/>
              </a:rPr>
              <a:t>In</a:t>
            </a:r>
            <a:r>
              <a:rPr sz="2987" spc="-101" dirty="0">
                <a:latin typeface="Calibri"/>
                <a:cs typeface="Calibri"/>
              </a:rPr>
              <a:t> </a:t>
            </a:r>
            <a:r>
              <a:rPr sz="2987" dirty="0">
                <a:latin typeface="Calibri"/>
                <a:cs typeface="Calibri"/>
              </a:rPr>
              <a:t>traditional</a:t>
            </a:r>
            <a:r>
              <a:rPr sz="2987" spc="-80" dirty="0">
                <a:latin typeface="Calibri"/>
                <a:cs typeface="Calibri"/>
              </a:rPr>
              <a:t> </a:t>
            </a:r>
            <a:r>
              <a:rPr sz="2987" dirty="0">
                <a:latin typeface="Calibri"/>
                <a:cs typeface="Calibri"/>
              </a:rPr>
              <a:t>SDLC</a:t>
            </a:r>
            <a:r>
              <a:rPr sz="2987" spc="-91" dirty="0">
                <a:latin typeface="Calibri"/>
                <a:cs typeface="Calibri"/>
              </a:rPr>
              <a:t> </a:t>
            </a:r>
            <a:r>
              <a:rPr sz="2987" dirty="0">
                <a:latin typeface="Calibri"/>
                <a:cs typeface="Calibri"/>
              </a:rPr>
              <a:t>models,</a:t>
            </a:r>
            <a:r>
              <a:rPr sz="2987" spc="-80" dirty="0">
                <a:latin typeface="Calibri"/>
                <a:cs typeface="Calibri"/>
              </a:rPr>
              <a:t> </a:t>
            </a:r>
            <a:r>
              <a:rPr sz="2987" dirty="0">
                <a:latin typeface="Calibri"/>
                <a:cs typeface="Calibri"/>
              </a:rPr>
              <a:t>the</a:t>
            </a:r>
            <a:r>
              <a:rPr sz="2987" spc="-91" dirty="0">
                <a:latin typeface="Calibri"/>
                <a:cs typeface="Calibri"/>
              </a:rPr>
              <a:t> </a:t>
            </a:r>
            <a:r>
              <a:rPr sz="2987" dirty="0">
                <a:latin typeface="Calibri"/>
                <a:cs typeface="Calibri"/>
              </a:rPr>
              <a:t>project</a:t>
            </a:r>
            <a:r>
              <a:rPr sz="2987" spc="-91" dirty="0">
                <a:latin typeface="Calibri"/>
                <a:cs typeface="Calibri"/>
              </a:rPr>
              <a:t> </a:t>
            </a:r>
            <a:r>
              <a:rPr sz="2987" dirty="0">
                <a:latin typeface="Calibri"/>
                <a:cs typeface="Calibri"/>
              </a:rPr>
              <a:t>success</a:t>
            </a:r>
            <a:r>
              <a:rPr sz="2987" spc="-64" dirty="0">
                <a:latin typeface="Calibri"/>
                <a:cs typeface="Calibri"/>
              </a:rPr>
              <a:t> </a:t>
            </a:r>
            <a:r>
              <a:rPr sz="2987" dirty="0">
                <a:latin typeface="Calibri"/>
                <a:cs typeface="Calibri"/>
              </a:rPr>
              <a:t>relies</a:t>
            </a:r>
            <a:r>
              <a:rPr sz="2987" spc="-101" dirty="0">
                <a:latin typeface="Calibri"/>
                <a:cs typeface="Calibri"/>
              </a:rPr>
              <a:t> </a:t>
            </a:r>
            <a:r>
              <a:rPr sz="2987" spc="-27" dirty="0">
                <a:latin typeface="Calibri"/>
                <a:cs typeface="Calibri"/>
              </a:rPr>
              <a:t>on 	</a:t>
            </a:r>
            <a:r>
              <a:rPr sz="2987" dirty="0">
                <a:latin typeface="Calibri"/>
                <a:cs typeface="Calibri"/>
              </a:rPr>
              <a:t>knowing</a:t>
            </a:r>
            <a:r>
              <a:rPr sz="2987" spc="-80" dirty="0">
                <a:latin typeface="Calibri"/>
                <a:cs typeface="Calibri"/>
              </a:rPr>
              <a:t> </a:t>
            </a:r>
            <a:r>
              <a:rPr sz="2987" dirty="0">
                <a:latin typeface="Calibri"/>
                <a:cs typeface="Calibri"/>
              </a:rPr>
              <a:t>all</a:t>
            </a:r>
            <a:r>
              <a:rPr sz="2987" spc="-85" dirty="0">
                <a:latin typeface="Calibri"/>
                <a:cs typeface="Calibri"/>
              </a:rPr>
              <a:t> </a:t>
            </a:r>
            <a:r>
              <a:rPr sz="2987" dirty="0">
                <a:latin typeface="Calibri"/>
                <a:cs typeface="Calibri"/>
              </a:rPr>
              <a:t>software</a:t>
            </a:r>
            <a:r>
              <a:rPr sz="2987" spc="-91" dirty="0">
                <a:latin typeface="Calibri"/>
                <a:cs typeface="Calibri"/>
              </a:rPr>
              <a:t> </a:t>
            </a:r>
            <a:r>
              <a:rPr sz="2987" spc="-11" dirty="0">
                <a:latin typeface="Calibri"/>
                <a:cs typeface="Calibri"/>
              </a:rPr>
              <a:t>requirements</a:t>
            </a:r>
            <a:r>
              <a:rPr sz="2987" spc="-59" dirty="0">
                <a:latin typeface="Calibri"/>
                <a:cs typeface="Calibri"/>
              </a:rPr>
              <a:t> </a:t>
            </a:r>
            <a:r>
              <a:rPr sz="2987" dirty="0">
                <a:latin typeface="Calibri"/>
                <a:cs typeface="Calibri"/>
              </a:rPr>
              <a:t>before</a:t>
            </a:r>
            <a:r>
              <a:rPr sz="2987" spc="-75" dirty="0">
                <a:latin typeface="Calibri"/>
                <a:cs typeface="Calibri"/>
              </a:rPr>
              <a:t> </a:t>
            </a:r>
            <a:r>
              <a:rPr sz="2987" dirty="0">
                <a:latin typeface="Calibri"/>
                <a:cs typeface="Calibri"/>
              </a:rPr>
              <a:t>design</a:t>
            </a:r>
            <a:r>
              <a:rPr sz="2987" spc="-91" dirty="0">
                <a:latin typeface="Calibri"/>
                <a:cs typeface="Calibri"/>
              </a:rPr>
              <a:t> </a:t>
            </a:r>
            <a:r>
              <a:rPr sz="2987" spc="-27" dirty="0">
                <a:latin typeface="Calibri"/>
                <a:cs typeface="Calibri"/>
              </a:rPr>
              <a:t>and 	</a:t>
            </a:r>
            <a:r>
              <a:rPr sz="2987" spc="-11" dirty="0">
                <a:latin typeface="Calibri"/>
                <a:cs typeface="Calibri"/>
              </a:rPr>
              <a:t>implementation</a:t>
            </a:r>
            <a:r>
              <a:rPr sz="2987" spc="-133" dirty="0">
                <a:latin typeface="Calibri"/>
                <a:cs typeface="Calibri"/>
              </a:rPr>
              <a:t> </a:t>
            </a:r>
            <a:r>
              <a:rPr sz="2987" spc="-11" dirty="0">
                <a:latin typeface="Calibri"/>
                <a:cs typeface="Calibri"/>
              </a:rPr>
              <a:t>begin.</a:t>
            </a:r>
            <a:endParaRPr sz="2987">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5201" y="1427406"/>
            <a:ext cx="8763000" cy="735865"/>
          </a:xfrm>
          <a:prstGeom prst="rect">
            <a:avLst/>
          </a:prstGeom>
        </p:spPr>
        <p:txBody>
          <a:bodyPr vert="horz" wrap="square" lIns="0" tIns="13547" rIns="0" bIns="0" rtlCol="0" anchor="ctr">
            <a:spAutoFit/>
          </a:bodyPr>
          <a:lstStyle/>
          <a:p>
            <a:pPr marL="13547">
              <a:lnSpc>
                <a:spcPct val="100000"/>
              </a:lnSpc>
              <a:spcBef>
                <a:spcPts val="107"/>
              </a:spcBef>
            </a:pPr>
            <a:r>
              <a:rPr b="1" dirty="0"/>
              <a:t>Agile</a:t>
            </a:r>
            <a:r>
              <a:rPr b="1" spc="-160" dirty="0"/>
              <a:t> </a:t>
            </a:r>
            <a:r>
              <a:rPr b="1" spc="-37" dirty="0"/>
              <a:t>Software</a:t>
            </a:r>
            <a:r>
              <a:rPr b="1" spc="-160" dirty="0"/>
              <a:t> </a:t>
            </a:r>
            <a:r>
              <a:rPr b="1" spc="-48" dirty="0"/>
              <a:t>Development</a:t>
            </a:r>
            <a:r>
              <a:rPr b="1" spc="-160" dirty="0"/>
              <a:t> </a:t>
            </a:r>
            <a:r>
              <a:rPr b="1" spc="-21" dirty="0"/>
              <a:t>(SD)</a:t>
            </a:r>
          </a:p>
        </p:txBody>
      </p:sp>
      <p:sp>
        <p:nvSpPr>
          <p:cNvPr id="3" name="object 3"/>
          <p:cNvSpPr txBox="1"/>
          <p:nvPr/>
        </p:nvSpPr>
        <p:spPr>
          <a:xfrm>
            <a:off x="1709860" y="2499631"/>
            <a:ext cx="9509760" cy="4416443"/>
          </a:xfrm>
          <a:prstGeom prst="rect">
            <a:avLst/>
          </a:prstGeom>
        </p:spPr>
        <p:txBody>
          <a:bodyPr vert="horz" wrap="square" lIns="0" tIns="55540" rIns="0" bIns="0" rtlCol="0">
            <a:spAutoFit/>
          </a:bodyPr>
          <a:lstStyle/>
          <a:p>
            <a:pPr marL="256039" marR="155792" indent="-242492">
              <a:lnSpc>
                <a:spcPct val="90600"/>
              </a:lnSpc>
              <a:spcBef>
                <a:spcPts val="436"/>
              </a:spcBef>
              <a:buFont typeface="Arial MT"/>
              <a:buChar char="•"/>
              <a:tabLst>
                <a:tab pos="257395" algn="l"/>
              </a:tabLst>
            </a:pPr>
            <a:r>
              <a:rPr sz="2987" dirty="0">
                <a:latin typeface="Calibri"/>
                <a:cs typeface="Calibri"/>
              </a:rPr>
              <a:t>Agile</a:t>
            </a:r>
            <a:r>
              <a:rPr sz="2987" spc="-59" dirty="0">
                <a:latin typeface="Calibri"/>
                <a:cs typeface="Calibri"/>
              </a:rPr>
              <a:t> </a:t>
            </a:r>
            <a:r>
              <a:rPr sz="2987" dirty="0">
                <a:latin typeface="Calibri"/>
                <a:cs typeface="Calibri"/>
              </a:rPr>
              <a:t>software</a:t>
            </a:r>
            <a:r>
              <a:rPr sz="2987" spc="-53" dirty="0">
                <a:latin typeface="Calibri"/>
                <a:cs typeface="Calibri"/>
              </a:rPr>
              <a:t> </a:t>
            </a:r>
            <a:r>
              <a:rPr sz="2987" spc="-11" dirty="0">
                <a:latin typeface="Calibri"/>
                <a:cs typeface="Calibri"/>
              </a:rPr>
              <a:t>development</a:t>
            </a:r>
            <a:r>
              <a:rPr sz="2987" spc="-32" dirty="0">
                <a:latin typeface="Calibri"/>
                <a:cs typeface="Calibri"/>
              </a:rPr>
              <a:t> </a:t>
            </a:r>
            <a:r>
              <a:rPr sz="2987" dirty="0">
                <a:latin typeface="Calibri"/>
                <a:cs typeface="Calibri"/>
              </a:rPr>
              <a:t>(SD)</a:t>
            </a:r>
            <a:r>
              <a:rPr sz="2987" spc="-27" dirty="0">
                <a:latin typeface="Calibri"/>
                <a:cs typeface="Calibri"/>
              </a:rPr>
              <a:t> </a:t>
            </a:r>
            <a:r>
              <a:rPr sz="2560" dirty="0">
                <a:latin typeface="Calibri"/>
                <a:cs typeface="Calibri"/>
              </a:rPr>
              <a:t>is</a:t>
            </a:r>
            <a:r>
              <a:rPr sz="2560" spc="-64" dirty="0">
                <a:latin typeface="Calibri"/>
                <a:cs typeface="Calibri"/>
              </a:rPr>
              <a:t> </a:t>
            </a:r>
            <a:r>
              <a:rPr sz="2560" dirty="0">
                <a:latin typeface="Calibri"/>
                <a:cs typeface="Calibri"/>
              </a:rPr>
              <a:t>a</a:t>
            </a:r>
            <a:r>
              <a:rPr sz="2560" spc="-43" dirty="0">
                <a:latin typeface="Calibri"/>
                <a:cs typeface="Calibri"/>
              </a:rPr>
              <a:t> </a:t>
            </a:r>
            <a:r>
              <a:rPr sz="2560" b="1" dirty="0">
                <a:latin typeface="Calibri"/>
                <a:cs typeface="Calibri"/>
              </a:rPr>
              <a:t>group</a:t>
            </a:r>
            <a:r>
              <a:rPr sz="2560" b="1" spc="-64" dirty="0">
                <a:latin typeface="Calibri"/>
                <a:cs typeface="Calibri"/>
              </a:rPr>
              <a:t> </a:t>
            </a:r>
            <a:r>
              <a:rPr sz="2560" b="1" dirty="0">
                <a:latin typeface="Calibri"/>
                <a:cs typeface="Calibri"/>
              </a:rPr>
              <a:t>of</a:t>
            </a:r>
            <a:r>
              <a:rPr sz="2560" b="1" spc="-59" dirty="0">
                <a:latin typeface="Calibri"/>
                <a:cs typeface="Calibri"/>
              </a:rPr>
              <a:t> </a:t>
            </a:r>
            <a:r>
              <a:rPr sz="2560" b="1" spc="-11" dirty="0">
                <a:latin typeface="Calibri"/>
                <a:cs typeface="Calibri"/>
              </a:rPr>
              <a:t>software 	</a:t>
            </a:r>
            <a:r>
              <a:rPr sz="2560" b="1" dirty="0">
                <a:latin typeface="Calibri"/>
                <a:cs typeface="Calibri"/>
              </a:rPr>
              <a:t>development</a:t>
            </a:r>
            <a:r>
              <a:rPr sz="2560" b="1" spc="-80" dirty="0">
                <a:latin typeface="Calibri"/>
                <a:cs typeface="Calibri"/>
              </a:rPr>
              <a:t> </a:t>
            </a:r>
            <a:r>
              <a:rPr sz="2560" b="1" dirty="0">
                <a:latin typeface="Calibri"/>
                <a:cs typeface="Calibri"/>
              </a:rPr>
              <a:t>methods</a:t>
            </a:r>
            <a:r>
              <a:rPr sz="2560" b="1" spc="-75" dirty="0">
                <a:latin typeface="Calibri"/>
                <a:cs typeface="Calibri"/>
              </a:rPr>
              <a:t> </a:t>
            </a:r>
            <a:r>
              <a:rPr sz="2987" dirty="0">
                <a:latin typeface="Calibri"/>
                <a:cs typeface="Calibri"/>
              </a:rPr>
              <a:t>which</a:t>
            </a:r>
            <a:r>
              <a:rPr sz="2987" spc="-59" dirty="0">
                <a:latin typeface="Calibri"/>
                <a:cs typeface="Calibri"/>
              </a:rPr>
              <a:t> </a:t>
            </a:r>
            <a:r>
              <a:rPr sz="2560" dirty="0">
                <a:latin typeface="Calibri"/>
                <a:cs typeface="Calibri"/>
              </a:rPr>
              <a:t>adopt</a:t>
            </a:r>
            <a:r>
              <a:rPr sz="2560" spc="-75" dirty="0">
                <a:latin typeface="Calibri"/>
                <a:cs typeface="Calibri"/>
              </a:rPr>
              <a:t> </a:t>
            </a:r>
            <a:r>
              <a:rPr sz="2560" b="1" spc="-11" dirty="0">
                <a:latin typeface="Calibri"/>
                <a:cs typeface="Calibri"/>
              </a:rPr>
              <a:t>iterative</a:t>
            </a:r>
            <a:r>
              <a:rPr sz="2560" b="1" spc="-75" dirty="0">
                <a:latin typeface="Calibri"/>
                <a:cs typeface="Calibri"/>
              </a:rPr>
              <a:t> </a:t>
            </a:r>
            <a:r>
              <a:rPr sz="2560" b="1" dirty="0">
                <a:latin typeface="Calibri"/>
                <a:cs typeface="Calibri"/>
              </a:rPr>
              <a:t>and</a:t>
            </a:r>
            <a:r>
              <a:rPr sz="2560" b="1" spc="-69" dirty="0">
                <a:latin typeface="Calibri"/>
                <a:cs typeface="Calibri"/>
              </a:rPr>
              <a:t> </a:t>
            </a:r>
            <a:r>
              <a:rPr sz="2560" b="1" spc="-11" dirty="0">
                <a:latin typeface="Calibri"/>
                <a:cs typeface="Calibri"/>
              </a:rPr>
              <a:t>incremental 	development</a:t>
            </a:r>
            <a:r>
              <a:rPr sz="2560" b="1" spc="-64" dirty="0">
                <a:latin typeface="Calibri"/>
                <a:cs typeface="Calibri"/>
              </a:rPr>
              <a:t> </a:t>
            </a:r>
            <a:r>
              <a:rPr sz="2560" dirty="0">
                <a:latin typeface="Calibri"/>
                <a:cs typeface="Calibri"/>
              </a:rPr>
              <a:t>to</a:t>
            </a:r>
            <a:r>
              <a:rPr sz="2560" spc="-64" dirty="0">
                <a:latin typeface="Calibri"/>
                <a:cs typeface="Calibri"/>
              </a:rPr>
              <a:t> </a:t>
            </a:r>
            <a:r>
              <a:rPr sz="2560" dirty="0">
                <a:latin typeface="Calibri"/>
                <a:cs typeface="Calibri"/>
              </a:rPr>
              <a:t>encounter</a:t>
            </a:r>
            <a:r>
              <a:rPr sz="2560" spc="-53" dirty="0">
                <a:latin typeface="Calibri"/>
                <a:cs typeface="Calibri"/>
              </a:rPr>
              <a:t> </a:t>
            </a:r>
            <a:r>
              <a:rPr sz="2560" dirty="0">
                <a:latin typeface="Calibri"/>
                <a:cs typeface="Calibri"/>
              </a:rPr>
              <a:t>the</a:t>
            </a:r>
            <a:r>
              <a:rPr sz="2560" spc="-53" dirty="0">
                <a:latin typeface="Calibri"/>
                <a:cs typeface="Calibri"/>
              </a:rPr>
              <a:t> </a:t>
            </a:r>
            <a:r>
              <a:rPr sz="2560" dirty="0">
                <a:latin typeface="Calibri"/>
                <a:cs typeface="Calibri"/>
              </a:rPr>
              <a:t>limitations</a:t>
            </a:r>
            <a:r>
              <a:rPr sz="2560" spc="-101" dirty="0">
                <a:latin typeface="Calibri"/>
                <a:cs typeface="Calibri"/>
              </a:rPr>
              <a:t> </a:t>
            </a:r>
            <a:r>
              <a:rPr sz="2560" dirty="0">
                <a:latin typeface="Calibri"/>
                <a:cs typeface="Calibri"/>
              </a:rPr>
              <a:t>of</a:t>
            </a:r>
            <a:r>
              <a:rPr sz="2560" spc="-59" dirty="0">
                <a:latin typeface="Calibri"/>
                <a:cs typeface="Calibri"/>
              </a:rPr>
              <a:t> </a:t>
            </a:r>
            <a:r>
              <a:rPr sz="2560" dirty="0">
                <a:latin typeface="Calibri"/>
                <a:cs typeface="Calibri"/>
              </a:rPr>
              <a:t>traditional</a:t>
            </a:r>
            <a:r>
              <a:rPr sz="2560" spc="-69" dirty="0">
                <a:latin typeface="Calibri"/>
                <a:cs typeface="Calibri"/>
              </a:rPr>
              <a:t> </a:t>
            </a:r>
            <a:r>
              <a:rPr sz="2560" dirty="0">
                <a:latin typeface="Calibri"/>
                <a:cs typeface="Calibri"/>
              </a:rPr>
              <a:t>SD</a:t>
            </a:r>
            <a:r>
              <a:rPr sz="2560" spc="-69" dirty="0">
                <a:latin typeface="Calibri"/>
                <a:cs typeface="Calibri"/>
              </a:rPr>
              <a:t> </a:t>
            </a:r>
            <a:r>
              <a:rPr sz="2560" spc="-11" dirty="0">
                <a:latin typeface="Calibri"/>
                <a:cs typeface="Calibri"/>
              </a:rPr>
              <a:t>methods.</a:t>
            </a:r>
            <a:endParaRPr sz="2560">
              <a:latin typeface="Calibri"/>
              <a:cs typeface="Calibri"/>
            </a:endParaRPr>
          </a:p>
          <a:p>
            <a:pPr marL="256039" marR="5419" indent="-242492" algn="just">
              <a:lnSpc>
                <a:spcPct val="90000"/>
              </a:lnSpc>
              <a:spcBef>
                <a:spcPts val="1045"/>
              </a:spcBef>
              <a:buFont typeface="Arial MT"/>
              <a:buChar char="•"/>
              <a:tabLst>
                <a:tab pos="257395" algn="l"/>
              </a:tabLst>
            </a:pPr>
            <a:r>
              <a:rPr sz="2987" dirty="0">
                <a:latin typeface="Calibri"/>
                <a:cs typeface="Calibri"/>
              </a:rPr>
              <a:t>Agile</a:t>
            </a:r>
            <a:r>
              <a:rPr sz="2987" spc="-85" dirty="0">
                <a:latin typeface="Calibri"/>
                <a:cs typeface="Calibri"/>
              </a:rPr>
              <a:t> </a:t>
            </a:r>
            <a:r>
              <a:rPr sz="2987" dirty="0">
                <a:latin typeface="Calibri"/>
                <a:cs typeface="Calibri"/>
              </a:rPr>
              <a:t>SD</a:t>
            </a:r>
            <a:r>
              <a:rPr sz="2987" spc="-75" dirty="0">
                <a:latin typeface="Calibri"/>
                <a:cs typeface="Calibri"/>
              </a:rPr>
              <a:t> </a:t>
            </a:r>
            <a:r>
              <a:rPr sz="2987" dirty="0">
                <a:latin typeface="Calibri"/>
                <a:cs typeface="Calibri"/>
              </a:rPr>
              <a:t>methods</a:t>
            </a:r>
            <a:r>
              <a:rPr sz="2987" spc="-69" dirty="0">
                <a:latin typeface="Calibri"/>
                <a:cs typeface="Calibri"/>
              </a:rPr>
              <a:t> </a:t>
            </a:r>
            <a:r>
              <a:rPr sz="2987" dirty="0">
                <a:latin typeface="Calibri"/>
                <a:cs typeface="Calibri"/>
              </a:rPr>
              <a:t>utilize</a:t>
            </a:r>
            <a:r>
              <a:rPr sz="2987" spc="-69" dirty="0">
                <a:latin typeface="Calibri"/>
                <a:cs typeface="Calibri"/>
              </a:rPr>
              <a:t> </a:t>
            </a:r>
            <a:r>
              <a:rPr sz="2987" dirty="0">
                <a:latin typeface="Calibri"/>
                <a:cs typeface="Calibri"/>
              </a:rPr>
              <a:t>and</a:t>
            </a:r>
            <a:r>
              <a:rPr sz="2987" spc="-75" dirty="0">
                <a:latin typeface="Calibri"/>
                <a:cs typeface="Calibri"/>
              </a:rPr>
              <a:t> </a:t>
            </a:r>
            <a:r>
              <a:rPr sz="2987" dirty="0">
                <a:latin typeface="Calibri"/>
                <a:cs typeface="Calibri"/>
              </a:rPr>
              <a:t>further</a:t>
            </a:r>
            <a:r>
              <a:rPr sz="2987" spc="-59" dirty="0">
                <a:latin typeface="Calibri"/>
                <a:cs typeface="Calibri"/>
              </a:rPr>
              <a:t> </a:t>
            </a:r>
            <a:r>
              <a:rPr sz="2987" dirty="0">
                <a:latin typeface="Calibri"/>
                <a:cs typeface="Calibri"/>
              </a:rPr>
              <a:t>extend</a:t>
            </a:r>
            <a:r>
              <a:rPr sz="2987" spc="-91" dirty="0">
                <a:latin typeface="Calibri"/>
                <a:cs typeface="Calibri"/>
              </a:rPr>
              <a:t> </a:t>
            </a:r>
            <a:r>
              <a:rPr sz="2987" dirty="0">
                <a:latin typeface="Calibri"/>
                <a:cs typeface="Calibri"/>
              </a:rPr>
              <a:t>the</a:t>
            </a:r>
            <a:r>
              <a:rPr sz="2987" spc="-69" dirty="0">
                <a:latin typeface="Calibri"/>
                <a:cs typeface="Calibri"/>
              </a:rPr>
              <a:t> </a:t>
            </a:r>
            <a:r>
              <a:rPr sz="2987" dirty="0">
                <a:latin typeface="Calibri"/>
                <a:cs typeface="Calibri"/>
              </a:rPr>
              <a:t>idea/use</a:t>
            </a:r>
            <a:r>
              <a:rPr sz="2987" spc="-64" dirty="0">
                <a:latin typeface="Calibri"/>
                <a:cs typeface="Calibri"/>
              </a:rPr>
              <a:t> </a:t>
            </a:r>
            <a:r>
              <a:rPr sz="2987" spc="-27" dirty="0">
                <a:latin typeface="Calibri"/>
                <a:cs typeface="Calibri"/>
              </a:rPr>
              <a:t>of 	</a:t>
            </a:r>
            <a:r>
              <a:rPr sz="2987" spc="-11" dirty="0">
                <a:latin typeface="Calibri"/>
                <a:cs typeface="Calibri"/>
              </a:rPr>
              <a:t>iterative/incremental</a:t>
            </a:r>
            <a:r>
              <a:rPr sz="2987" spc="-101" dirty="0">
                <a:latin typeface="Calibri"/>
                <a:cs typeface="Calibri"/>
              </a:rPr>
              <a:t> </a:t>
            </a:r>
            <a:r>
              <a:rPr sz="2987" spc="-11" dirty="0">
                <a:latin typeface="Calibri"/>
                <a:cs typeface="Calibri"/>
              </a:rPr>
              <a:t>development</a:t>
            </a:r>
            <a:r>
              <a:rPr sz="2987" spc="-91" dirty="0">
                <a:latin typeface="Calibri"/>
                <a:cs typeface="Calibri"/>
              </a:rPr>
              <a:t> </a:t>
            </a:r>
            <a:r>
              <a:rPr sz="2987" dirty="0">
                <a:latin typeface="Calibri"/>
                <a:cs typeface="Calibri"/>
              </a:rPr>
              <a:t>adopted</a:t>
            </a:r>
            <a:r>
              <a:rPr sz="2987" spc="-85" dirty="0">
                <a:latin typeface="Calibri"/>
                <a:cs typeface="Calibri"/>
              </a:rPr>
              <a:t> </a:t>
            </a:r>
            <a:r>
              <a:rPr sz="2987" dirty="0">
                <a:latin typeface="Calibri"/>
                <a:cs typeface="Calibri"/>
              </a:rPr>
              <a:t>by</a:t>
            </a:r>
            <a:r>
              <a:rPr sz="2987" spc="-107" dirty="0">
                <a:latin typeface="Calibri"/>
                <a:cs typeface="Calibri"/>
              </a:rPr>
              <a:t> </a:t>
            </a:r>
            <a:r>
              <a:rPr sz="2987" spc="-11" dirty="0">
                <a:latin typeface="Calibri"/>
                <a:cs typeface="Calibri"/>
              </a:rPr>
              <a:t>evolutionary 	prototyping,</a:t>
            </a:r>
            <a:r>
              <a:rPr sz="2987" spc="-80" dirty="0">
                <a:latin typeface="Calibri"/>
                <a:cs typeface="Calibri"/>
              </a:rPr>
              <a:t> </a:t>
            </a:r>
            <a:r>
              <a:rPr sz="2987" spc="-11" dirty="0">
                <a:latin typeface="Calibri"/>
                <a:cs typeface="Calibri"/>
              </a:rPr>
              <a:t>incremental</a:t>
            </a:r>
            <a:r>
              <a:rPr sz="2987" spc="-96" dirty="0">
                <a:latin typeface="Calibri"/>
                <a:cs typeface="Calibri"/>
              </a:rPr>
              <a:t> </a:t>
            </a:r>
            <a:r>
              <a:rPr sz="2987" spc="-11" dirty="0">
                <a:latin typeface="Calibri"/>
                <a:cs typeface="Calibri"/>
              </a:rPr>
              <a:t>development</a:t>
            </a:r>
            <a:r>
              <a:rPr sz="2987" spc="-85" dirty="0">
                <a:latin typeface="Calibri"/>
                <a:cs typeface="Calibri"/>
              </a:rPr>
              <a:t> </a:t>
            </a:r>
            <a:r>
              <a:rPr sz="2987" dirty="0">
                <a:latin typeface="Calibri"/>
                <a:cs typeface="Calibri"/>
              </a:rPr>
              <a:t>and</a:t>
            </a:r>
            <a:r>
              <a:rPr sz="2987" spc="-85" dirty="0">
                <a:latin typeface="Calibri"/>
                <a:cs typeface="Calibri"/>
              </a:rPr>
              <a:t> </a:t>
            </a:r>
            <a:r>
              <a:rPr sz="2987" spc="-11" dirty="0">
                <a:latin typeface="Calibri"/>
                <a:cs typeface="Calibri"/>
              </a:rPr>
              <a:t>Spiral.</a:t>
            </a:r>
            <a:endParaRPr sz="2987">
              <a:latin typeface="Calibri"/>
              <a:cs typeface="Calibri"/>
            </a:endParaRPr>
          </a:p>
          <a:p>
            <a:pPr marL="256039" marR="25739" indent="-242492">
              <a:lnSpc>
                <a:spcPct val="90000"/>
              </a:lnSpc>
              <a:spcBef>
                <a:spcPts val="1060"/>
              </a:spcBef>
              <a:buFont typeface="Arial MT"/>
              <a:buChar char="•"/>
              <a:tabLst>
                <a:tab pos="257395" algn="l"/>
              </a:tabLst>
            </a:pPr>
            <a:r>
              <a:rPr sz="2987" spc="-21" dirty="0">
                <a:latin typeface="Calibri"/>
                <a:cs typeface="Calibri"/>
              </a:rPr>
              <a:t>Iterative/Incremental</a:t>
            </a:r>
            <a:r>
              <a:rPr sz="2987" spc="-75" dirty="0">
                <a:latin typeface="Calibri"/>
                <a:cs typeface="Calibri"/>
              </a:rPr>
              <a:t> </a:t>
            </a:r>
            <a:r>
              <a:rPr sz="2987" spc="-11" dirty="0">
                <a:latin typeface="Calibri"/>
                <a:cs typeface="Calibri"/>
              </a:rPr>
              <a:t>development</a:t>
            </a:r>
            <a:r>
              <a:rPr sz="2987" spc="-59" dirty="0">
                <a:latin typeface="Calibri"/>
                <a:cs typeface="Calibri"/>
              </a:rPr>
              <a:t> </a:t>
            </a:r>
            <a:r>
              <a:rPr sz="2987" dirty="0">
                <a:latin typeface="Calibri"/>
                <a:cs typeface="Calibri"/>
              </a:rPr>
              <a:t>starts</a:t>
            </a:r>
            <a:r>
              <a:rPr sz="2987" spc="-53" dirty="0">
                <a:latin typeface="Calibri"/>
                <a:cs typeface="Calibri"/>
              </a:rPr>
              <a:t> </a:t>
            </a:r>
            <a:r>
              <a:rPr sz="2987" dirty="0">
                <a:latin typeface="Calibri"/>
                <a:cs typeface="Calibri"/>
              </a:rPr>
              <a:t>with</a:t>
            </a:r>
            <a:r>
              <a:rPr sz="2987" spc="-75" dirty="0">
                <a:latin typeface="Calibri"/>
                <a:cs typeface="Calibri"/>
              </a:rPr>
              <a:t> </a:t>
            </a:r>
            <a:r>
              <a:rPr sz="2987" dirty="0">
                <a:latin typeface="Calibri"/>
                <a:cs typeface="Calibri"/>
              </a:rPr>
              <a:t>an</a:t>
            </a:r>
            <a:r>
              <a:rPr sz="2987" spc="-75" dirty="0">
                <a:latin typeface="Calibri"/>
                <a:cs typeface="Calibri"/>
              </a:rPr>
              <a:t> </a:t>
            </a:r>
            <a:r>
              <a:rPr sz="2987" spc="-11" dirty="0">
                <a:latin typeface="Calibri"/>
                <a:cs typeface="Calibri"/>
              </a:rPr>
              <a:t>initial 	</a:t>
            </a:r>
            <a:r>
              <a:rPr sz="2987" dirty="0">
                <a:latin typeface="Calibri"/>
                <a:cs typeface="Calibri"/>
              </a:rPr>
              <a:t>planning</a:t>
            </a:r>
            <a:r>
              <a:rPr sz="2987" spc="-64" dirty="0">
                <a:latin typeface="Calibri"/>
                <a:cs typeface="Calibri"/>
              </a:rPr>
              <a:t> </a:t>
            </a:r>
            <a:r>
              <a:rPr sz="2987" dirty="0">
                <a:latin typeface="Calibri"/>
                <a:cs typeface="Calibri"/>
              </a:rPr>
              <a:t>and</a:t>
            </a:r>
            <a:r>
              <a:rPr sz="2987" spc="-75" dirty="0">
                <a:latin typeface="Calibri"/>
                <a:cs typeface="Calibri"/>
              </a:rPr>
              <a:t> </a:t>
            </a:r>
            <a:r>
              <a:rPr sz="2987" dirty="0">
                <a:latin typeface="Calibri"/>
                <a:cs typeface="Calibri"/>
              </a:rPr>
              <a:t>results</a:t>
            </a:r>
            <a:r>
              <a:rPr sz="2987" spc="-53" dirty="0">
                <a:latin typeface="Calibri"/>
                <a:cs typeface="Calibri"/>
              </a:rPr>
              <a:t> </a:t>
            </a:r>
            <a:r>
              <a:rPr sz="2987" dirty="0">
                <a:latin typeface="Calibri"/>
                <a:cs typeface="Calibri"/>
              </a:rPr>
              <a:t>in</a:t>
            </a:r>
            <a:r>
              <a:rPr sz="2987" spc="-85" dirty="0">
                <a:latin typeface="Calibri"/>
                <a:cs typeface="Calibri"/>
              </a:rPr>
              <a:t> </a:t>
            </a:r>
            <a:r>
              <a:rPr sz="2987" dirty="0">
                <a:latin typeface="Calibri"/>
                <a:cs typeface="Calibri"/>
              </a:rPr>
              <a:t>the</a:t>
            </a:r>
            <a:r>
              <a:rPr sz="2987" spc="-75" dirty="0">
                <a:latin typeface="Calibri"/>
                <a:cs typeface="Calibri"/>
              </a:rPr>
              <a:t> </a:t>
            </a:r>
            <a:r>
              <a:rPr sz="2987" dirty="0">
                <a:latin typeface="Calibri"/>
                <a:cs typeface="Calibri"/>
              </a:rPr>
              <a:t>final</a:t>
            </a:r>
            <a:r>
              <a:rPr sz="2987" spc="-96" dirty="0">
                <a:latin typeface="Calibri"/>
                <a:cs typeface="Calibri"/>
              </a:rPr>
              <a:t> </a:t>
            </a:r>
            <a:r>
              <a:rPr sz="2987" spc="-11" dirty="0">
                <a:latin typeface="Calibri"/>
                <a:cs typeface="Calibri"/>
              </a:rPr>
              <a:t>system</a:t>
            </a:r>
            <a:r>
              <a:rPr sz="2987" spc="-64" dirty="0">
                <a:latin typeface="Calibri"/>
                <a:cs typeface="Calibri"/>
              </a:rPr>
              <a:t> </a:t>
            </a:r>
            <a:r>
              <a:rPr sz="2987" dirty="0">
                <a:latin typeface="Calibri"/>
                <a:cs typeface="Calibri"/>
              </a:rPr>
              <a:t>deployment,</a:t>
            </a:r>
            <a:r>
              <a:rPr sz="2987" spc="-48" dirty="0">
                <a:latin typeface="Calibri"/>
                <a:cs typeface="Calibri"/>
              </a:rPr>
              <a:t> </a:t>
            </a:r>
            <a:r>
              <a:rPr sz="2987" spc="-11" dirty="0">
                <a:latin typeface="Calibri"/>
                <a:cs typeface="Calibri"/>
              </a:rPr>
              <a:t>though 	</a:t>
            </a:r>
            <a:r>
              <a:rPr sz="2987" dirty="0">
                <a:latin typeface="Calibri"/>
                <a:cs typeface="Calibri"/>
              </a:rPr>
              <a:t>applying</a:t>
            </a:r>
            <a:r>
              <a:rPr sz="2987" spc="-59" dirty="0">
                <a:latin typeface="Calibri"/>
                <a:cs typeface="Calibri"/>
              </a:rPr>
              <a:t> </a:t>
            </a:r>
            <a:r>
              <a:rPr sz="2987" spc="-11" dirty="0">
                <a:latin typeface="Calibri"/>
                <a:cs typeface="Calibri"/>
              </a:rPr>
              <a:t>iterations</a:t>
            </a:r>
            <a:r>
              <a:rPr sz="2987" spc="-64" dirty="0">
                <a:latin typeface="Calibri"/>
                <a:cs typeface="Calibri"/>
              </a:rPr>
              <a:t> </a:t>
            </a:r>
            <a:r>
              <a:rPr sz="2987" dirty="0">
                <a:latin typeface="Calibri"/>
                <a:cs typeface="Calibri"/>
              </a:rPr>
              <a:t>in</a:t>
            </a:r>
            <a:r>
              <a:rPr sz="2987" spc="-75" dirty="0">
                <a:latin typeface="Calibri"/>
                <a:cs typeface="Calibri"/>
              </a:rPr>
              <a:t> </a:t>
            </a:r>
            <a:r>
              <a:rPr sz="2987" dirty="0">
                <a:latin typeface="Calibri"/>
                <a:cs typeface="Calibri"/>
              </a:rPr>
              <a:t>the</a:t>
            </a:r>
            <a:r>
              <a:rPr sz="2987" spc="-69" dirty="0">
                <a:latin typeface="Calibri"/>
                <a:cs typeface="Calibri"/>
              </a:rPr>
              <a:t> </a:t>
            </a:r>
            <a:r>
              <a:rPr sz="2987" dirty="0">
                <a:latin typeface="Calibri"/>
                <a:cs typeface="Calibri"/>
              </a:rPr>
              <a:t>between,</a:t>
            </a:r>
            <a:r>
              <a:rPr sz="2987" spc="-59" dirty="0">
                <a:latin typeface="Calibri"/>
                <a:cs typeface="Calibri"/>
              </a:rPr>
              <a:t> </a:t>
            </a:r>
            <a:r>
              <a:rPr sz="2987" dirty="0">
                <a:latin typeface="Calibri"/>
                <a:cs typeface="Calibri"/>
              </a:rPr>
              <a:t>each</a:t>
            </a:r>
            <a:r>
              <a:rPr sz="2987" spc="-75" dirty="0">
                <a:latin typeface="Calibri"/>
                <a:cs typeface="Calibri"/>
              </a:rPr>
              <a:t> </a:t>
            </a:r>
            <a:r>
              <a:rPr sz="2987" dirty="0">
                <a:latin typeface="Calibri"/>
                <a:cs typeface="Calibri"/>
              </a:rPr>
              <a:t>one</a:t>
            </a:r>
            <a:r>
              <a:rPr sz="2987" spc="-75" dirty="0">
                <a:latin typeface="Calibri"/>
                <a:cs typeface="Calibri"/>
              </a:rPr>
              <a:t> </a:t>
            </a:r>
            <a:r>
              <a:rPr sz="2987" dirty="0">
                <a:latin typeface="Calibri"/>
                <a:cs typeface="Calibri"/>
              </a:rPr>
              <a:t>delivering</a:t>
            </a:r>
            <a:r>
              <a:rPr sz="2987" spc="-53" dirty="0">
                <a:latin typeface="Calibri"/>
                <a:cs typeface="Calibri"/>
              </a:rPr>
              <a:t> </a:t>
            </a:r>
            <a:r>
              <a:rPr sz="2987" spc="-27" dirty="0">
                <a:latin typeface="Calibri"/>
                <a:cs typeface="Calibri"/>
              </a:rPr>
              <a:t>an 	</a:t>
            </a:r>
            <a:r>
              <a:rPr sz="2987" dirty="0">
                <a:latin typeface="Calibri"/>
                <a:cs typeface="Calibri"/>
              </a:rPr>
              <a:t>evolutionary</a:t>
            </a:r>
            <a:r>
              <a:rPr sz="2987" spc="-80" dirty="0">
                <a:latin typeface="Calibri"/>
                <a:cs typeface="Calibri"/>
              </a:rPr>
              <a:t> </a:t>
            </a:r>
            <a:r>
              <a:rPr sz="2987" spc="-11" dirty="0">
                <a:latin typeface="Calibri"/>
                <a:cs typeface="Calibri"/>
              </a:rPr>
              <a:t>increment</a:t>
            </a:r>
            <a:r>
              <a:rPr sz="2987" spc="-53" dirty="0">
                <a:latin typeface="Calibri"/>
                <a:cs typeface="Calibri"/>
              </a:rPr>
              <a:t> </a:t>
            </a:r>
            <a:r>
              <a:rPr sz="2987" dirty="0">
                <a:latin typeface="Calibri"/>
                <a:cs typeface="Calibri"/>
              </a:rPr>
              <a:t>of</a:t>
            </a:r>
            <a:r>
              <a:rPr sz="2987" spc="-85" dirty="0">
                <a:latin typeface="Calibri"/>
                <a:cs typeface="Calibri"/>
              </a:rPr>
              <a:t> </a:t>
            </a:r>
            <a:r>
              <a:rPr sz="2987" dirty="0">
                <a:latin typeface="Calibri"/>
                <a:cs typeface="Calibri"/>
              </a:rPr>
              <a:t>a</a:t>
            </a:r>
            <a:r>
              <a:rPr sz="2987" spc="-96" dirty="0">
                <a:latin typeface="Calibri"/>
                <a:cs typeface="Calibri"/>
              </a:rPr>
              <a:t> </a:t>
            </a:r>
            <a:r>
              <a:rPr sz="2987" dirty="0">
                <a:latin typeface="Calibri"/>
                <a:cs typeface="Calibri"/>
              </a:rPr>
              <a:t>software</a:t>
            </a:r>
            <a:r>
              <a:rPr sz="2987" spc="-91" dirty="0">
                <a:latin typeface="Calibri"/>
                <a:cs typeface="Calibri"/>
              </a:rPr>
              <a:t> </a:t>
            </a:r>
            <a:r>
              <a:rPr sz="2987" spc="-11" dirty="0">
                <a:latin typeface="Calibri"/>
                <a:cs typeface="Calibri"/>
              </a:rPr>
              <a:t>artifact.</a:t>
            </a:r>
            <a:endParaRPr sz="2987">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755E6-F502-FD5C-8CFD-079BC0D819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F054A80-B65A-BC59-5D93-B0044BD11063}"/>
              </a:ext>
            </a:extLst>
          </p:cNvPr>
          <p:cNvSpPr txBox="1">
            <a:spLocks noGrp="1"/>
          </p:cNvSpPr>
          <p:nvPr>
            <p:ph type="title"/>
          </p:nvPr>
        </p:nvSpPr>
        <p:spPr>
          <a:xfrm>
            <a:off x="863600" y="353926"/>
            <a:ext cx="9829800" cy="1615580"/>
          </a:xfrm>
          <a:prstGeom prst="rect">
            <a:avLst/>
          </a:prstGeom>
        </p:spPr>
        <p:txBody>
          <a:bodyPr vert="horz" wrap="square" lIns="0" tIns="685555" rIns="0" bIns="0" rtlCol="0" anchor="ctr">
            <a:spAutoFit/>
          </a:bodyPr>
          <a:lstStyle/>
          <a:p>
            <a:pPr marL="442312">
              <a:lnSpc>
                <a:spcPct val="100000"/>
              </a:lnSpc>
              <a:spcBef>
                <a:spcPts val="107"/>
              </a:spcBef>
            </a:pPr>
            <a:r>
              <a:rPr sz="6000" b="1" spc="-43" dirty="0"/>
              <a:t>Incremental</a:t>
            </a:r>
            <a:r>
              <a:rPr sz="6000" b="1" spc="-240" dirty="0"/>
              <a:t> </a:t>
            </a:r>
            <a:r>
              <a:rPr sz="6000" b="1" spc="-43" dirty="0"/>
              <a:t>development</a:t>
            </a:r>
          </a:p>
        </p:txBody>
      </p:sp>
      <p:sp>
        <p:nvSpPr>
          <p:cNvPr id="4" name="object 4">
            <a:extLst>
              <a:ext uri="{FF2B5EF4-FFF2-40B4-BE49-F238E27FC236}">
                <a16:creationId xmlns:a16="http://schemas.microsoft.com/office/drawing/2014/main" id="{D1E06C41-AC48-BC48-4B90-D29ACA80A69F}"/>
              </a:ext>
            </a:extLst>
          </p:cNvPr>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5" name="object 5">
            <a:extLst>
              <a:ext uri="{FF2B5EF4-FFF2-40B4-BE49-F238E27FC236}">
                <a16:creationId xmlns:a16="http://schemas.microsoft.com/office/drawing/2014/main" id="{A242CDAB-CC78-B367-F7BF-69822C876235}"/>
              </a:ext>
            </a:extLst>
          </p:cNvPr>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fld id="{81D60167-4931-47E6-BA6A-407CBD079E47}" type="slidenum">
              <a:rPr lang="en-US" spc="-25" smtClean="0"/>
              <a:pPr marL="38100"/>
              <a:t>3</a:t>
            </a:fld>
            <a:endParaRPr spc="-27" dirty="0"/>
          </a:p>
        </p:txBody>
      </p:sp>
      <p:sp>
        <p:nvSpPr>
          <p:cNvPr id="3" name="object 3">
            <a:extLst>
              <a:ext uri="{FF2B5EF4-FFF2-40B4-BE49-F238E27FC236}">
                <a16:creationId xmlns:a16="http://schemas.microsoft.com/office/drawing/2014/main" id="{9E99B777-9A81-4A16-A996-F623937FA789}"/>
              </a:ext>
            </a:extLst>
          </p:cNvPr>
          <p:cNvSpPr txBox="1"/>
          <p:nvPr/>
        </p:nvSpPr>
        <p:spPr>
          <a:xfrm>
            <a:off x="873760" y="2362200"/>
            <a:ext cx="10638875" cy="6784379"/>
          </a:xfrm>
          <a:prstGeom prst="rect">
            <a:avLst/>
          </a:prstGeom>
        </p:spPr>
        <p:txBody>
          <a:bodyPr vert="horz" wrap="square" lIns="0" tIns="13547" rIns="0" bIns="0" rtlCol="0">
            <a:spAutoFit/>
          </a:bodyPr>
          <a:lstStyle/>
          <a:p>
            <a:pPr marL="470747" marR="321743" indent="-457200">
              <a:lnSpc>
                <a:spcPct val="109800"/>
              </a:lnSpc>
              <a:spcBef>
                <a:spcPts val="107"/>
              </a:spcBef>
              <a:buFont typeface="Wingdings" panose="05000000000000000000" pitchFamily="2" charset="2"/>
              <a:buChar char="§"/>
            </a:pPr>
            <a:r>
              <a:rPr sz="3800" dirty="0">
                <a:solidFill>
                  <a:srgbClr val="3F3F3F"/>
                </a:solidFill>
                <a:latin typeface="Times New Roman"/>
                <a:cs typeface="Times New Roman"/>
              </a:rPr>
              <a:t>Rather</a:t>
            </a:r>
            <a:r>
              <a:rPr sz="3800" spc="-32" dirty="0">
                <a:solidFill>
                  <a:srgbClr val="3F3F3F"/>
                </a:solidFill>
                <a:latin typeface="Times New Roman"/>
                <a:cs typeface="Times New Roman"/>
              </a:rPr>
              <a:t> </a:t>
            </a:r>
            <a:r>
              <a:rPr sz="3800" dirty="0">
                <a:solidFill>
                  <a:srgbClr val="3F3F3F"/>
                </a:solidFill>
                <a:latin typeface="Times New Roman"/>
                <a:cs typeface="Times New Roman"/>
              </a:rPr>
              <a:t>than</a:t>
            </a:r>
            <a:r>
              <a:rPr sz="3800" spc="-21" dirty="0">
                <a:solidFill>
                  <a:srgbClr val="3F3F3F"/>
                </a:solidFill>
                <a:latin typeface="Times New Roman"/>
                <a:cs typeface="Times New Roman"/>
              </a:rPr>
              <a:t> </a:t>
            </a:r>
            <a:r>
              <a:rPr sz="3800" dirty="0">
                <a:solidFill>
                  <a:srgbClr val="3F3F3F"/>
                </a:solidFill>
                <a:latin typeface="Times New Roman"/>
                <a:cs typeface="Times New Roman"/>
              </a:rPr>
              <a:t>deliver</a:t>
            </a:r>
            <a:r>
              <a:rPr sz="3800" spc="-27" dirty="0">
                <a:solidFill>
                  <a:srgbClr val="3F3F3F"/>
                </a:solidFill>
                <a:latin typeface="Times New Roman"/>
                <a:cs typeface="Times New Roman"/>
              </a:rPr>
              <a:t> </a:t>
            </a:r>
            <a:r>
              <a:rPr sz="3800" dirty="0">
                <a:solidFill>
                  <a:srgbClr val="3F3F3F"/>
                </a:solidFill>
                <a:latin typeface="Times New Roman"/>
                <a:cs typeface="Times New Roman"/>
              </a:rPr>
              <a:t>the</a:t>
            </a:r>
            <a:r>
              <a:rPr sz="3800" spc="-32" dirty="0">
                <a:solidFill>
                  <a:srgbClr val="3F3F3F"/>
                </a:solidFill>
                <a:latin typeface="Times New Roman"/>
                <a:cs typeface="Times New Roman"/>
              </a:rPr>
              <a:t> </a:t>
            </a:r>
            <a:r>
              <a:rPr sz="3800" dirty="0">
                <a:solidFill>
                  <a:srgbClr val="3F3F3F"/>
                </a:solidFill>
                <a:latin typeface="Times New Roman"/>
                <a:cs typeface="Times New Roman"/>
              </a:rPr>
              <a:t>system</a:t>
            </a:r>
            <a:r>
              <a:rPr sz="3800" spc="-32" dirty="0">
                <a:solidFill>
                  <a:srgbClr val="3F3F3F"/>
                </a:solidFill>
                <a:latin typeface="Times New Roman"/>
                <a:cs typeface="Times New Roman"/>
              </a:rPr>
              <a:t> </a:t>
            </a:r>
            <a:r>
              <a:rPr sz="3800" dirty="0">
                <a:solidFill>
                  <a:srgbClr val="3F3F3F"/>
                </a:solidFill>
                <a:latin typeface="Times New Roman"/>
                <a:cs typeface="Times New Roman"/>
              </a:rPr>
              <a:t>as</a:t>
            </a:r>
            <a:r>
              <a:rPr sz="3800" spc="-27" dirty="0">
                <a:solidFill>
                  <a:srgbClr val="3F3F3F"/>
                </a:solidFill>
                <a:latin typeface="Times New Roman"/>
                <a:cs typeface="Times New Roman"/>
              </a:rPr>
              <a:t> </a:t>
            </a:r>
            <a:r>
              <a:rPr sz="3800" dirty="0">
                <a:solidFill>
                  <a:srgbClr val="3F3F3F"/>
                </a:solidFill>
                <a:latin typeface="Times New Roman"/>
                <a:cs typeface="Times New Roman"/>
              </a:rPr>
              <a:t>a</a:t>
            </a:r>
            <a:r>
              <a:rPr sz="3800" spc="-32" dirty="0">
                <a:solidFill>
                  <a:srgbClr val="3F3F3F"/>
                </a:solidFill>
                <a:latin typeface="Times New Roman"/>
                <a:cs typeface="Times New Roman"/>
              </a:rPr>
              <a:t> </a:t>
            </a:r>
            <a:r>
              <a:rPr sz="3800" dirty="0">
                <a:solidFill>
                  <a:srgbClr val="3F3F3F"/>
                </a:solidFill>
                <a:latin typeface="Times New Roman"/>
                <a:cs typeface="Times New Roman"/>
              </a:rPr>
              <a:t>single</a:t>
            </a:r>
            <a:r>
              <a:rPr sz="3800" spc="-37" dirty="0">
                <a:solidFill>
                  <a:srgbClr val="3F3F3F"/>
                </a:solidFill>
                <a:latin typeface="Times New Roman"/>
                <a:cs typeface="Times New Roman"/>
              </a:rPr>
              <a:t> </a:t>
            </a:r>
            <a:r>
              <a:rPr sz="3800" spc="-11" dirty="0">
                <a:solidFill>
                  <a:srgbClr val="3F3F3F"/>
                </a:solidFill>
                <a:latin typeface="Times New Roman"/>
                <a:cs typeface="Times New Roman"/>
              </a:rPr>
              <a:t>delivery,</a:t>
            </a:r>
            <a:r>
              <a:rPr sz="3800" spc="-21" dirty="0">
                <a:solidFill>
                  <a:srgbClr val="3F3F3F"/>
                </a:solidFill>
                <a:latin typeface="Times New Roman"/>
                <a:cs typeface="Times New Roman"/>
              </a:rPr>
              <a:t> </a:t>
            </a:r>
            <a:r>
              <a:rPr sz="3800" dirty="0">
                <a:solidFill>
                  <a:srgbClr val="3F3F3F"/>
                </a:solidFill>
                <a:latin typeface="Times New Roman"/>
                <a:cs typeface="Times New Roman"/>
              </a:rPr>
              <a:t>the</a:t>
            </a:r>
            <a:r>
              <a:rPr sz="3800" spc="-37" dirty="0">
                <a:solidFill>
                  <a:srgbClr val="3F3F3F"/>
                </a:solidFill>
                <a:latin typeface="Times New Roman"/>
                <a:cs typeface="Times New Roman"/>
              </a:rPr>
              <a:t> </a:t>
            </a:r>
            <a:r>
              <a:rPr sz="3800" spc="-11" dirty="0">
                <a:solidFill>
                  <a:srgbClr val="3F3F3F"/>
                </a:solidFill>
                <a:latin typeface="Times New Roman"/>
                <a:cs typeface="Times New Roman"/>
              </a:rPr>
              <a:t>development </a:t>
            </a:r>
            <a:r>
              <a:rPr sz="3800" dirty="0">
                <a:solidFill>
                  <a:srgbClr val="3F3F3F"/>
                </a:solidFill>
                <a:latin typeface="Times New Roman"/>
                <a:cs typeface="Times New Roman"/>
              </a:rPr>
              <a:t>and</a:t>
            </a:r>
            <a:r>
              <a:rPr sz="3800" spc="-32" dirty="0">
                <a:solidFill>
                  <a:srgbClr val="3F3F3F"/>
                </a:solidFill>
                <a:latin typeface="Times New Roman"/>
                <a:cs typeface="Times New Roman"/>
              </a:rPr>
              <a:t> </a:t>
            </a:r>
            <a:r>
              <a:rPr sz="3800" dirty="0">
                <a:solidFill>
                  <a:srgbClr val="3F3F3F"/>
                </a:solidFill>
                <a:latin typeface="Times New Roman"/>
                <a:cs typeface="Times New Roman"/>
              </a:rPr>
              <a:t>delivery</a:t>
            </a:r>
            <a:r>
              <a:rPr sz="3800" spc="-16" dirty="0">
                <a:solidFill>
                  <a:srgbClr val="3F3F3F"/>
                </a:solidFill>
                <a:latin typeface="Times New Roman"/>
                <a:cs typeface="Times New Roman"/>
              </a:rPr>
              <a:t> </a:t>
            </a:r>
            <a:r>
              <a:rPr sz="3800" dirty="0">
                <a:solidFill>
                  <a:srgbClr val="3F3F3F"/>
                </a:solidFill>
                <a:latin typeface="Times New Roman"/>
                <a:cs typeface="Times New Roman"/>
              </a:rPr>
              <a:t>is</a:t>
            </a:r>
            <a:r>
              <a:rPr sz="3800" spc="-27" dirty="0">
                <a:solidFill>
                  <a:srgbClr val="3F3F3F"/>
                </a:solidFill>
                <a:latin typeface="Times New Roman"/>
                <a:cs typeface="Times New Roman"/>
              </a:rPr>
              <a:t> </a:t>
            </a:r>
            <a:r>
              <a:rPr sz="3800" dirty="0">
                <a:solidFill>
                  <a:srgbClr val="3F3F3F"/>
                </a:solidFill>
                <a:latin typeface="Times New Roman"/>
                <a:cs typeface="Times New Roman"/>
              </a:rPr>
              <a:t>broken</a:t>
            </a:r>
            <a:r>
              <a:rPr sz="3800" spc="-21" dirty="0">
                <a:solidFill>
                  <a:srgbClr val="3F3F3F"/>
                </a:solidFill>
                <a:latin typeface="Times New Roman"/>
                <a:cs typeface="Times New Roman"/>
              </a:rPr>
              <a:t> </a:t>
            </a:r>
            <a:r>
              <a:rPr sz="3800" dirty="0">
                <a:solidFill>
                  <a:srgbClr val="3F3F3F"/>
                </a:solidFill>
                <a:latin typeface="Times New Roman"/>
                <a:cs typeface="Times New Roman"/>
              </a:rPr>
              <a:t>down</a:t>
            </a:r>
            <a:r>
              <a:rPr sz="3800" spc="-32" dirty="0">
                <a:solidFill>
                  <a:srgbClr val="3F3F3F"/>
                </a:solidFill>
                <a:latin typeface="Times New Roman"/>
                <a:cs typeface="Times New Roman"/>
              </a:rPr>
              <a:t> </a:t>
            </a:r>
            <a:r>
              <a:rPr sz="3800" dirty="0">
                <a:solidFill>
                  <a:srgbClr val="3F3F3F"/>
                </a:solidFill>
                <a:latin typeface="Times New Roman"/>
                <a:cs typeface="Times New Roman"/>
              </a:rPr>
              <a:t>into</a:t>
            </a:r>
            <a:r>
              <a:rPr sz="3800" spc="-5" dirty="0">
                <a:solidFill>
                  <a:srgbClr val="3F3F3F"/>
                </a:solidFill>
                <a:latin typeface="Times New Roman"/>
                <a:cs typeface="Times New Roman"/>
              </a:rPr>
              <a:t> </a:t>
            </a:r>
            <a:r>
              <a:rPr sz="3800" i="1" spc="-11" dirty="0">
                <a:solidFill>
                  <a:srgbClr val="FF0000"/>
                </a:solidFill>
                <a:latin typeface="Times New Roman"/>
                <a:cs typeface="Times New Roman"/>
              </a:rPr>
              <a:t>increments</a:t>
            </a:r>
            <a:r>
              <a:rPr sz="3800" i="1" spc="-27" dirty="0">
                <a:solidFill>
                  <a:srgbClr val="FF0000"/>
                </a:solidFill>
                <a:latin typeface="Times New Roman"/>
                <a:cs typeface="Times New Roman"/>
              </a:rPr>
              <a:t> </a:t>
            </a:r>
            <a:r>
              <a:rPr sz="3800" dirty="0">
                <a:solidFill>
                  <a:srgbClr val="3F3F3F"/>
                </a:solidFill>
                <a:latin typeface="Times New Roman"/>
                <a:cs typeface="Times New Roman"/>
              </a:rPr>
              <a:t>with</a:t>
            </a:r>
            <a:r>
              <a:rPr sz="3800" spc="-21" dirty="0">
                <a:solidFill>
                  <a:srgbClr val="3F3F3F"/>
                </a:solidFill>
                <a:latin typeface="Times New Roman"/>
                <a:cs typeface="Times New Roman"/>
              </a:rPr>
              <a:t> </a:t>
            </a:r>
            <a:r>
              <a:rPr sz="3800" dirty="0">
                <a:solidFill>
                  <a:srgbClr val="3F3F3F"/>
                </a:solidFill>
                <a:latin typeface="Times New Roman"/>
                <a:cs typeface="Times New Roman"/>
              </a:rPr>
              <a:t>each</a:t>
            </a:r>
            <a:r>
              <a:rPr sz="3800" spc="-21" dirty="0">
                <a:solidFill>
                  <a:srgbClr val="3F3F3F"/>
                </a:solidFill>
                <a:latin typeface="Times New Roman"/>
                <a:cs typeface="Times New Roman"/>
              </a:rPr>
              <a:t> </a:t>
            </a:r>
            <a:r>
              <a:rPr sz="3800" spc="-11" dirty="0">
                <a:solidFill>
                  <a:srgbClr val="3F3F3F"/>
                </a:solidFill>
                <a:latin typeface="Times New Roman"/>
                <a:cs typeface="Times New Roman"/>
              </a:rPr>
              <a:t>increment </a:t>
            </a:r>
            <a:r>
              <a:rPr sz="3800" dirty="0">
                <a:solidFill>
                  <a:srgbClr val="3F3F3F"/>
                </a:solidFill>
                <a:latin typeface="Times New Roman"/>
                <a:cs typeface="Times New Roman"/>
              </a:rPr>
              <a:t>delivering</a:t>
            </a:r>
            <a:r>
              <a:rPr sz="3800" spc="-16" dirty="0">
                <a:solidFill>
                  <a:srgbClr val="3F3F3F"/>
                </a:solidFill>
                <a:latin typeface="Times New Roman"/>
                <a:cs typeface="Times New Roman"/>
              </a:rPr>
              <a:t> </a:t>
            </a:r>
            <a:r>
              <a:rPr sz="3800" i="1" dirty="0">
                <a:solidFill>
                  <a:srgbClr val="FF0000"/>
                </a:solidFill>
                <a:latin typeface="Times New Roman"/>
                <a:cs typeface="Times New Roman"/>
              </a:rPr>
              <a:t>part</a:t>
            </a:r>
            <a:r>
              <a:rPr sz="3800" i="1" spc="-11" dirty="0">
                <a:solidFill>
                  <a:srgbClr val="FF0000"/>
                </a:solidFill>
                <a:latin typeface="Times New Roman"/>
                <a:cs typeface="Times New Roman"/>
              </a:rPr>
              <a:t> </a:t>
            </a:r>
            <a:r>
              <a:rPr sz="3800" dirty="0">
                <a:solidFill>
                  <a:srgbClr val="3F3F3F"/>
                </a:solidFill>
                <a:latin typeface="Times New Roman"/>
                <a:cs typeface="Times New Roman"/>
              </a:rPr>
              <a:t>of</a:t>
            </a:r>
            <a:r>
              <a:rPr sz="3800" spc="-27" dirty="0">
                <a:solidFill>
                  <a:srgbClr val="3F3F3F"/>
                </a:solidFill>
                <a:latin typeface="Times New Roman"/>
                <a:cs typeface="Times New Roman"/>
              </a:rPr>
              <a:t> </a:t>
            </a:r>
            <a:r>
              <a:rPr sz="3800" dirty="0">
                <a:solidFill>
                  <a:srgbClr val="3F3F3F"/>
                </a:solidFill>
                <a:latin typeface="Times New Roman"/>
                <a:cs typeface="Times New Roman"/>
              </a:rPr>
              <a:t>the</a:t>
            </a:r>
            <a:r>
              <a:rPr sz="3800" spc="-27" dirty="0">
                <a:solidFill>
                  <a:srgbClr val="3F3F3F"/>
                </a:solidFill>
                <a:latin typeface="Times New Roman"/>
                <a:cs typeface="Times New Roman"/>
              </a:rPr>
              <a:t> </a:t>
            </a:r>
            <a:r>
              <a:rPr sz="3800" dirty="0">
                <a:solidFill>
                  <a:srgbClr val="3F3F3F"/>
                </a:solidFill>
                <a:latin typeface="Times New Roman"/>
                <a:cs typeface="Times New Roman"/>
              </a:rPr>
              <a:t>required</a:t>
            </a:r>
            <a:r>
              <a:rPr sz="3800" spc="-5" dirty="0">
                <a:solidFill>
                  <a:srgbClr val="3F3F3F"/>
                </a:solidFill>
                <a:latin typeface="Times New Roman"/>
                <a:cs typeface="Times New Roman"/>
              </a:rPr>
              <a:t> </a:t>
            </a:r>
            <a:r>
              <a:rPr sz="3800" spc="-11" dirty="0">
                <a:solidFill>
                  <a:srgbClr val="FF0000"/>
                </a:solidFill>
                <a:latin typeface="Times New Roman"/>
                <a:cs typeface="Times New Roman"/>
              </a:rPr>
              <a:t>functionality</a:t>
            </a:r>
            <a:r>
              <a:rPr lang="en-US" sz="3800" spc="-11" dirty="0">
                <a:solidFill>
                  <a:srgbClr val="FF0000"/>
                </a:solidFill>
                <a:latin typeface="Times New Roman"/>
                <a:cs typeface="Times New Roman"/>
              </a:rPr>
              <a:t>.</a:t>
            </a:r>
            <a:endParaRPr sz="3800" dirty="0">
              <a:latin typeface="Times New Roman"/>
              <a:cs typeface="Times New Roman"/>
            </a:endParaRPr>
          </a:p>
          <a:p>
            <a:pPr marL="470747" marR="1991422" indent="-457200">
              <a:lnSpc>
                <a:spcPct val="109800"/>
              </a:lnSpc>
              <a:spcBef>
                <a:spcPts val="1504"/>
              </a:spcBef>
              <a:buFont typeface="Wingdings" panose="05000000000000000000" pitchFamily="2" charset="2"/>
              <a:buChar char="§"/>
            </a:pPr>
            <a:r>
              <a:rPr sz="3800" dirty="0">
                <a:solidFill>
                  <a:srgbClr val="3F3F3F"/>
                </a:solidFill>
                <a:latin typeface="Times New Roman"/>
                <a:cs typeface="Times New Roman"/>
              </a:rPr>
              <a:t>User</a:t>
            </a:r>
            <a:r>
              <a:rPr sz="3800" spc="-21" dirty="0">
                <a:solidFill>
                  <a:srgbClr val="3F3F3F"/>
                </a:solidFill>
                <a:latin typeface="Times New Roman"/>
                <a:cs typeface="Times New Roman"/>
              </a:rPr>
              <a:t> </a:t>
            </a:r>
            <a:r>
              <a:rPr sz="3800" dirty="0">
                <a:solidFill>
                  <a:srgbClr val="3F3F3F"/>
                </a:solidFill>
                <a:latin typeface="Times New Roman"/>
                <a:cs typeface="Times New Roman"/>
              </a:rPr>
              <a:t>requirements</a:t>
            </a:r>
            <a:r>
              <a:rPr sz="3800" spc="-32" dirty="0">
                <a:solidFill>
                  <a:srgbClr val="3F3F3F"/>
                </a:solidFill>
                <a:latin typeface="Times New Roman"/>
                <a:cs typeface="Times New Roman"/>
              </a:rPr>
              <a:t> </a:t>
            </a:r>
            <a:r>
              <a:rPr sz="3800" dirty="0">
                <a:solidFill>
                  <a:srgbClr val="3F3F3F"/>
                </a:solidFill>
                <a:latin typeface="Times New Roman"/>
                <a:cs typeface="Times New Roman"/>
              </a:rPr>
              <a:t>are</a:t>
            </a:r>
            <a:r>
              <a:rPr sz="3800" spc="-32" dirty="0">
                <a:solidFill>
                  <a:srgbClr val="3F3F3F"/>
                </a:solidFill>
                <a:latin typeface="Times New Roman"/>
                <a:cs typeface="Times New Roman"/>
              </a:rPr>
              <a:t> </a:t>
            </a:r>
            <a:r>
              <a:rPr sz="3800" u="sng" dirty="0">
                <a:solidFill>
                  <a:srgbClr val="FF0000"/>
                </a:solidFill>
                <a:uFill>
                  <a:solidFill>
                    <a:srgbClr val="FF0000"/>
                  </a:solidFill>
                </a:uFill>
                <a:latin typeface="Times New Roman"/>
                <a:cs typeface="Times New Roman"/>
              </a:rPr>
              <a:t>prioritised</a:t>
            </a:r>
            <a:r>
              <a:rPr sz="3800" spc="-16" dirty="0">
                <a:solidFill>
                  <a:srgbClr val="FF0000"/>
                </a:solidFill>
                <a:latin typeface="Times New Roman"/>
                <a:cs typeface="Times New Roman"/>
              </a:rPr>
              <a:t> </a:t>
            </a:r>
            <a:r>
              <a:rPr sz="3800" dirty="0">
                <a:solidFill>
                  <a:srgbClr val="3F3F3F"/>
                </a:solidFill>
                <a:latin typeface="Times New Roman"/>
                <a:cs typeface="Times New Roman"/>
              </a:rPr>
              <a:t>and</a:t>
            </a:r>
            <a:r>
              <a:rPr sz="3800" spc="-27" dirty="0">
                <a:solidFill>
                  <a:srgbClr val="3F3F3F"/>
                </a:solidFill>
                <a:latin typeface="Times New Roman"/>
                <a:cs typeface="Times New Roman"/>
              </a:rPr>
              <a:t> </a:t>
            </a:r>
            <a:r>
              <a:rPr sz="3800" dirty="0">
                <a:solidFill>
                  <a:srgbClr val="3F3F3F"/>
                </a:solidFill>
                <a:latin typeface="Times New Roman"/>
                <a:cs typeface="Times New Roman"/>
              </a:rPr>
              <a:t>the</a:t>
            </a:r>
            <a:r>
              <a:rPr sz="3800" spc="-32" dirty="0">
                <a:solidFill>
                  <a:srgbClr val="3F3F3F"/>
                </a:solidFill>
                <a:latin typeface="Times New Roman"/>
                <a:cs typeface="Times New Roman"/>
              </a:rPr>
              <a:t> </a:t>
            </a:r>
            <a:r>
              <a:rPr sz="3800" dirty="0">
                <a:solidFill>
                  <a:srgbClr val="3F3F3F"/>
                </a:solidFill>
                <a:latin typeface="Times New Roman"/>
                <a:cs typeface="Times New Roman"/>
              </a:rPr>
              <a:t>highest</a:t>
            </a:r>
            <a:r>
              <a:rPr sz="3800" spc="-43" dirty="0">
                <a:solidFill>
                  <a:srgbClr val="3F3F3F"/>
                </a:solidFill>
                <a:latin typeface="Times New Roman"/>
                <a:cs typeface="Times New Roman"/>
              </a:rPr>
              <a:t> </a:t>
            </a:r>
            <a:r>
              <a:rPr sz="3800" spc="-11" dirty="0">
                <a:solidFill>
                  <a:srgbClr val="3F3F3F"/>
                </a:solidFill>
                <a:latin typeface="Times New Roman"/>
                <a:cs typeface="Times New Roman"/>
              </a:rPr>
              <a:t>priority </a:t>
            </a:r>
            <a:r>
              <a:rPr sz="3800" dirty="0">
                <a:solidFill>
                  <a:srgbClr val="3F3F3F"/>
                </a:solidFill>
                <a:latin typeface="Times New Roman"/>
                <a:cs typeface="Times New Roman"/>
              </a:rPr>
              <a:t>requirements</a:t>
            </a:r>
            <a:r>
              <a:rPr sz="3800" spc="-27" dirty="0">
                <a:solidFill>
                  <a:srgbClr val="3F3F3F"/>
                </a:solidFill>
                <a:latin typeface="Times New Roman"/>
                <a:cs typeface="Times New Roman"/>
              </a:rPr>
              <a:t> </a:t>
            </a:r>
            <a:r>
              <a:rPr sz="3800" dirty="0">
                <a:solidFill>
                  <a:srgbClr val="3F3F3F"/>
                </a:solidFill>
                <a:latin typeface="Times New Roman"/>
                <a:cs typeface="Times New Roman"/>
              </a:rPr>
              <a:t>are</a:t>
            </a:r>
            <a:r>
              <a:rPr sz="3800" spc="-27" dirty="0">
                <a:solidFill>
                  <a:srgbClr val="3F3F3F"/>
                </a:solidFill>
                <a:latin typeface="Times New Roman"/>
                <a:cs typeface="Times New Roman"/>
              </a:rPr>
              <a:t> </a:t>
            </a:r>
            <a:r>
              <a:rPr sz="3800" dirty="0">
                <a:solidFill>
                  <a:srgbClr val="3F3F3F"/>
                </a:solidFill>
                <a:latin typeface="Times New Roman"/>
                <a:cs typeface="Times New Roman"/>
              </a:rPr>
              <a:t>included</a:t>
            </a:r>
            <a:r>
              <a:rPr sz="3800" spc="-21" dirty="0">
                <a:solidFill>
                  <a:srgbClr val="3F3F3F"/>
                </a:solidFill>
                <a:latin typeface="Times New Roman"/>
                <a:cs typeface="Times New Roman"/>
              </a:rPr>
              <a:t> </a:t>
            </a:r>
            <a:r>
              <a:rPr sz="3800" dirty="0">
                <a:solidFill>
                  <a:srgbClr val="3F3F3F"/>
                </a:solidFill>
                <a:latin typeface="Times New Roman"/>
                <a:cs typeface="Times New Roman"/>
              </a:rPr>
              <a:t>in</a:t>
            </a:r>
            <a:r>
              <a:rPr sz="3800" spc="-21" dirty="0">
                <a:solidFill>
                  <a:srgbClr val="3F3F3F"/>
                </a:solidFill>
                <a:latin typeface="Times New Roman"/>
                <a:cs typeface="Times New Roman"/>
              </a:rPr>
              <a:t> </a:t>
            </a:r>
            <a:r>
              <a:rPr sz="3800" dirty="0">
                <a:solidFill>
                  <a:srgbClr val="3F3F3F"/>
                </a:solidFill>
                <a:latin typeface="Times New Roman"/>
                <a:cs typeface="Times New Roman"/>
              </a:rPr>
              <a:t>early</a:t>
            </a:r>
            <a:r>
              <a:rPr sz="3800" spc="-21" dirty="0">
                <a:solidFill>
                  <a:srgbClr val="3F3F3F"/>
                </a:solidFill>
                <a:latin typeface="Times New Roman"/>
                <a:cs typeface="Times New Roman"/>
              </a:rPr>
              <a:t> </a:t>
            </a:r>
            <a:r>
              <a:rPr sz="3800" spc="-11" dirty="0">
                <a:solidFill>
                  <a:srgbClr val="3F3F3F"/>
                </a:solidFill>
                <a:latin typeface="Times New Roman"/>
                <a:cs typeface="Times New Roman"/>
              </a:rPr>
              <a:t>increments</a:t>
            </a:r>
            <a:r>
              <a:rPr lang="en-US" sz="3800" spc="-11" dirty="0">
                <a:solidFill>
                  <a:srgbClr val="3F3F3F"/>
                </a:solidFill>
                <a:latin typeface="Times New Roman"/>
                <a:cs typeface="Times New Roman"/>
              </a:rPr>
              <a:t>.</a:t>
            </a:r>
            <a:endParaRPr sz="3800" dirty="0">
              <a:latin typeface="Times New Roman"/>
              <a:cs typeface="Times New Roman"/>
            </a:endParaRPr>
          </a:p>
          <a:p>
            <a:pPr marL="470747" marR="5419" indent="-457200">
              <a:lnSpc>
                <a:spcPct val="110000"/>
              </a:lnSpc>
              <a:spcBef>
                <a:spcPts val="1483"/>
              </a:spcBef>
              <a:buFont typeface="Wingdings" panose="05000000000000000000" pitchFamily="2" charset="2"/>
              <a:buChar char="§"/>
            </a:pPr>
            <a:r>
              <a:rPr sz="3800" dirty="0">
                <a:solidFill>
                  <a:srgbClr val="3F3F3F"/>
                </a:solidFill>
                <a:latin typeface="Times New Roman"/>
                <a:cs typeface="Times New Roman"/>
              </a:rPr>
              <a:t>Once</a:t>
            </a:r>
            <a:r>
              <a:rPr sz="3800" spc="-43" dirty="0">
                <a:solidFill>
                  <a:srgbClr val="3F3F3F"/>
                </a:solidFill>
                <a:latin typeface="Times New Roman"/>
                <a:cs typeface="Times New Roman"/>
              </a:rPr>
              <a:t> </a:t>
            </a:r>
            <a:r>
              <a:rPr sz="3800" dirty="0">
                <a:solidFill>
                  <a:srgbClr val="3F3F3F"/>
                </a:solidFill>
                <a:latin typeface="Times New Roman"/>
                <a:cs typeface="Times New Roman"/>
              </a:rPr>
              <a:t>the</a:t>
            </a:r>
            <a:r>
              <a:rPr sz="3800" spc="-37" dirty="0">
                <a:solidFill>
                  <a:srgbClr val="3F3F3F"/>
                </a:solidFill>
                <a:latin typeface="Times New Roman"/>
                <a:cs typeface="Times New Roman"/>
              </a:rPr>
              <a:t> </a:t>
            </a:r>
            <a:r>
              <a:rPr sz="3800" dirty="0">
                <a:solidFill>
                  <a:srgbClr val="3F3F3F"/>
                </a:solidFill>
                <a:latin typeface="Times New Roman"/>
                <a:cs typeface="Times New Roman"/>
              </a:rPr>
              <a:t>development</a:t>
            </a:r>
            <a:r>
              <a:rPr sz="3800" spc="-21" dirty="0">
                <a:solidFill>
                  <a:srgbClr val="3F3F3F"/>
                </a:solidFill>
                <a:latin typeface="Times New Roman"/>
                <a:cs typeface="Times New Roman"/>
              </a:rPr>
              <a:t> </a:t>
            </a:r>
            <a:r>
              <a:rPr sz="3800" dirty="0">
                <a:solidFill>
                  <a:srgbClr val="3F3F3F"/>
                </a:solidFill>
                <a:latin typeface="Times New Roman"/>
                <a:cs typeface="Times New Roman"/>
              </a:rPr>
              <a:t>of</a:t>
            </a:r>
            <a:r>
              <a:rPr sz="3800" spc="-21" dirty="0">
                <a:solidFill>
                  <a:srgbClr val="3F3F3F"/>
                </a:solidFill>
                <a:latin typeface="Times New Roman"/>
                <a:cs typeface="Times New Roman"/>
              </a:rPr>
              <a:t> </a:t>
            </a:r>
            <a:r>
              <a:rPr sz="3800" dirty="0">
                <a:solidFill>
                  <a:srgbClr val="3F3F3F"/>
                </a:solidFill>
                <a:latin typeface="Times New Roman"/>
                <a:cs typeface="Times New Roman"/>
              </a:rPr>
              <a:t>an</a:t>
            </a:r>
            <a:r>
              <a:rPr sz="3800" spc="-27" dirty="0">
                <a:solidFill>
                  <a:srgbClr val="3F3F3F"/>
                </a:solidFill>
                <a:latin typeface="Times New Roman"/>
                <a:cs typeface="Times New Roman"/>
              </a:rPr>
              <a:t> </a:t>
            </a:r>
            <a:r>
              <a:rPr sz="3800" dirty="0">
                <a:solidFill>
                  <a:srgbClr val="3F3F3F"/>
                </a:solidFill>
                <a:latin typeface="Times New Roman"/>
                <a:cs typeface="Times New Roman"/>
              </a:rPr>
              <a:t>increment</a:t>
            </a:r>
            <a:r>
              <a:rPr sz="3800" spc="-37" dirty="0">
                <a:solidFill>
                  <a:srgbClr val="3F3F3F"/>
                </a:solidFill>
                <a:latin typeface="Times New Roman"/>
                <a:cs typeface="Times New Roman"/>
              </a:rPr>
              <a:t> </a:t>
            </a:r>
            <a:r>
              <a:rPr sz="3800" dirty="0">
                <a:solidFill>
                  <a:srgbClr val="3F3F3F"/>
                </a:solidFill>
                <a:latin typeface="Times New Roman"/>
                <a:cs typeface="Times New Roman"/>
              </a:rPr>
              <a:t>is</a:t>
            </a:r>
            <a:r>
              <a:rPr sz="3800" spc="-32" dirty="0">
                <a:solidFill>
                  <a:srgbClr val="3F3F3F"/>
                </a:solidFill>
                <a:latin typeface="Times New Roman"/>
                <a:cs typeface="Times New Roman"/>
              </a:rPr>
              <a:t> </a:t>
            </a:r>
            <a:r>
              <a:rPr sz="3800" dirty="0">
                <a:solidFill>
                  <a:srgbClr val="3F3F3F"/>
                </a:solidFill>
                <a:latin typeface="Times New Roman"/>
                <a:cs typeface="Times New Roman"/>
              </a:rPr>
              <a:t>started,</a:t>
            </a:r>
            <a:r>
              <a:rPr sz="3800" spc="-21" dirty="0">
                <a:solidFill>
                  <a:srgbClr val="3F3F3F"/>
                </a:solidFill>
                <a:latin typeface="Times New Roman"/>
                <a:cs typeface="Times New Roman"/>
              </a:rPr>
              <a:t> </a:t>
            </a:r>
            <a:r>
              <a:rPr sz="3800" dirty="0">
                <a:solidFill>
                  <a:srgbClr val="3F3F3F"/>
                </a:solidFill>
                <a:latin typeface="Times New Roman"/>
                <a:cs typeface="Times New Roman"/>
              </a:rPr>
              <a:t>the</a:t>
            </a:r>
            <a:r>
              <a:rPr sz="3800" spc="-37" dirty="0">
                <a:solidFill>
                  <a:srgbClr val="3F3F3F"/>
                </a:solidFill>
                <a:latin typeface="Times New Roman"/>
                <a:cs typeface="Times New Roman"/>
              </a:rPr>
              <a:t> </a:t>
            </a:r>
            <a:r>
              <a:rPr sz="3800" dirty="0">
                <a:solidFill>
                  <a:srgbClr val="3F3F3F"/>
                </a:solidFill>
                <a:latin typeface="Times New Roman"/>
                <a:cs typeface="Times New Roman"/>
              </a:rPr>
              <a:t>requirements</a:t>
            </a:r>
            <a:r>
              <a:rPr sz="3800" spc="-32" dirty="0">
                <a:solidFill>
                  <a:srgbClr val="3F3F3F"/>
                </a:solidFill>
                <a:latin typeface="Times New Roman"/>
                <a:cs typeface="Times New Roman"/>
              </a:rPr>
              <a:t> </a:t>
            </a:r>
            <a:r>
              <a:rPr sz="3800" spc="-27" dirty="0">
                <a:solidFill>
                  <a:srgbClr val="3F3F3F"/>
                </a:solidFill>
                <a:latin typeface="Times New Roman"/>
                <a:cs typeface="Times New Roman"/>
              </a:rPr>
              <a:t>are </a:t>
            </a:r>
            <a:r>
              <a:rPr sz="3800" b="1" i="1" u="sng" dirty="0">
                <a:solidFill>
                  <a:srgbClr val="498DF1"/>
                </a:solidFill>
                <a:uFill>
                  <a:solidFill>
                    <a:srgbClr val="498DF1"/>
                  </a:solidFill>
                </a:uFill>
                <a:latin typeface="Times New Roman"/>
                <a:cs typeface="Times New Roman"/>
              </a:rPr>
              <a:t>frozen</a:t>
            </a:r>
            <a:r>
              <a:rPr sz="3800" b="1" i="1" spc="-21" dirty="0">
                <a:solidFill>
                  <a:srgbClr val="498DF1"/>
                </a:solidFill>
                <a:latin typeface="Times New Roman"/>
                <a:cs typeface="Times New Roman"/>
              </a:rPr>
              <a:t> </a:t>
            </a:r>
            <a:r>
              <a:rPr sz="3800" dirty="0">
                <a:solidFill>
                  <a:srgbClr val="3F3F3F"/>
                </a:solidFill>
                <a:latin typeface="Times New Roman"/>
                <a:cs typeface="Times New Roman"/>
              </a:rPr>
              <a:t>though</a:t>
            </a:r>
            <a:r>
              <a:rPr sz="3800" spc="-21" dirty="0">
                <a:solidFill>
                  <a:srgbClr val="3F3F3F"/>
                </a:solidFill>
                <a:latin typeface="Times New Roman"/>
                <a:cs typeface="Times New Roman"/>
              </a:rPr>
              <a:t> </a:t>
            </a:r>
            <a:r>
              <a:rPr sz="3800" dirty="0">
                <a:solidFill>
                  <a:srgbClr val="3F3F3F"/>
                </a:solidFill>
                <a:latin typeface="Times New Roman"/>
                <a:cs typeface="Times New Roman"/>
              </a:rPr>
              <a:t>requirements</a:t>
            </a:r>
            <a:r>
              <a:rPr sz="3800" spc="-32" dirty="0">
                <a:solidFill>
                  <a:srgbClr val="3F3F3F"/>
                </a:solidFill>
                <a:latin typeface="Times New Roman"/>
                <a:cs typeface="Times New Roman"/>
              </a:rPr>
              <a:t> </a:t>
            </a:r>
            <a:r>
              <a:rPr sz="3800" dirty="0">
                <a:solidFill>
                  <a:srgbClr val="3F3F3F"/>
                </a:solidFill>
                <a:latin typeface="Times New Roman"/>
                <a:cs typeface="Times New Roman"/>
              </a:rPr>
              <a:t>for</a:t>
            </a:r>
            <a:r>
              <a:rPr sz="3800" spc="-16" dirty="0">
                <a:solidFill>
                  <a:srgbClr val="3F3F3F"/>
                </a:solidFill>
                <a:latin typeface="Times New Roman"/>
                <a:cs typeface="Times New Roman"/>
              </a:rPr>
              <a:t> </a:t>
            </a:r>
            <a:r>
              <a:rPr sz="3800" dirty="0">
                <a:solidFill>
                  <a:srgbClr val="3F3F3F"/>
                </a:solidFill>
                <a:latin typeface="Times New Roman"/>
                <a:cs typeface="Times New Roman"/>
              </a:rPr>
              <a:t>later</a:t>
            </a:r>
            <a:r>
              <a:rPr sz="3800" spc="-27" dirty="0">
                <a:solidFill>
                  <a:srgbClr val="3F3F3F"/>
                </a:solidFill>
                <a:latin typeface="Times New Roman"/>
                <a:cs typeface="Times New Roman"/>
              </a:rPr>
              <a:t> </a:t>
            </a:r>
            <a:r>
              <a:rPr sz="3800" dirty="0">
                <a:solidFill>
                  <a:srgbClr val="3F3F3F"/>
                </a:solidFill>
                <a:latin typeface="Times New Roman"/>
                <a:cs typeface="Times New Roman"/>
              </a:rPr>
              <a:t>increments</a:t>
            </a:r>
            <a:r>
              <a:rPr sz="3800" spc="-21" dirty="0">
                <a:solidFill>
                  <a:srgbClr val="3F3F3F"/>
                </a:solidFill>
                <a:latin typeface="Times New Roman"/>
                <a:cs typeface="Times New Roman"/>
              </a:rPr>
              <a:t> </a:t>
            </a:r>
            <a:r>
              <a:rPr sz="3800" dirty="0">
                <a:solidFill>
                  <a:srgbClr val="3F3F3F"/>
                </a:solidFill>
                <a:latin typeface="Times New Roman"/>
                <a:cs typeface="Times New Roman"/>
              </a:rPr>
              <a:t>can</a:t>
            </a:r>
            <a:r>
              <a:rPr sz="3800" spc="-27" dirty="0">
                <a:solidFill>
                  <a:srgbClr val="3F3F3F"/>
                </a:solidFill>
                <a:latin typeface="Times New Roman"/>
                <a:cs typeface="Times New Roman"/>
              </a:rPr>
              <a:t> </a:t>
            </a:r>
            <a:r>
              <a:rPr sz="3800" dirty="0">
                <a:solidFill>
                  <a:srgbClr val="3F3F3F"/>
                </a:solidFill>
                <a:latin typeface="Times New Roman"/>
                <a:cs typeface="Times New Roman"/>
              </a:rPr>
              <a:t>continue</a:t>
            </a:r>
            <a:r>
              <a:rPr sz="3800" spc="-37" dirty="0">
                <a:solidFill>
                  <a:srgbClr val="3F3F3F"/>
                </a:solidFill>
                <a:latin typeface="Times New Roman"/>
                <a:cs typeface="Times New Roman"/>
              </a:rPr>
              <a:t> </a:t>
            </a:r>
            <a:r>
              <a:rPr sz="3800" spc="-27" dirty="0">
                <a:solidFill>
                  <a:srgbClr val="3F3F3F"/>
                </a:solidFill>
                <a:latin typeface="Times New Roman"/>
                <a:cs typeface="Times New Roman"/>
              </a:rPr>
              <a:t>to </a:t>
            </a:r>
            <a:r>
              <a:rPr sz="3800" spc="-11" dirty="0">
                <a:solidFill>
                  <a:srgbClr val="3F3F3F"/>
                </a:solidFill>
                <a:latin typeface="Times New Roman"/>
                <a:cs typeface="Times New Roman"/>
              </a:rPr>
              <a:t>evolve</a:t>
            </a:r>
            <a:r>
              <a:rPr lang="en-US" sz="3800" spc="-11" dirty="0">
                <a:solidFill>
                  <a:srgbClr val="3F3F3F"/>
                </a:solidFill>
                <a:latin typeface="Times New Roman"/>
                <a:cs typeface="Times New Roman"/>
              </a:rPr>
              <a:t>.</a:t>
            </a:r>
            <a:endParaRPr sz="3800" dirty="0">
              <a:latin typeface="Times New Roman"/>
              <a:cs typeface="Times New Roman"/>
            </a:endParaRPr>
          </a:p>
        </p:txBody>
      </p:sp>
    </p:spTree>
    <p:extLst>
      <p:ext uri="{BB962C8B-B14F-4D97-AF65-F5344CB8AC3E}">
        <p14:creationId xmlns:p14="http://schemas.microsoft.com/office/powerpoint/2010/main" val="4246319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9564" y="1115914"/>
            <a:ext cx="7988469" cy="1055951"/>
          </a:xfrm>
          <a:prstGeom prst="rect">
            <a:avLst/>
          </a:prstGeom>
        </p:spPr>
        <p:txBody>
          <a:bodyPr vert="horz" wrap="square" lIns="0" tIns="330538" rIns="0" bIns="0" rtlCol="0" anchor="ctr">
            <a:spAutoFit/>
          </a:bodyPr>
          <a:lstStyle/>
          <a:p>
            <a:pPr marL="1040417">
              <a:lnSpc>
                <a:spcPct val="100000"/>
              </a:lnSpc>
              <a:spcBef>
                <a:spcPts val="107"/>
              </a:spcBef>
            </a:pPr>
            <a:r>
              <a:rPr b="1" spc="-11" dirty="0"/>
              <a:t>Phases</a:t>
            </a:r>
            <a:r>
              <a:rPr b="1" spc="-139" dirty="0"/>
              <a:t> </a:t>
            </a:r>
            <a:r>
              <a:rPr b="1" dirty="0"/>
              <a:t>in</a:t>
            </a:r>
            <a:r>
              <a:rPr b="1" spc="-117" dirty="0"/>
              <a:t> </a:t>
            </a:r>
            <a:r>
              <a:rPr b="1" dirty="0"/>
              <a:t>Agile</a:t>
            </a:r>
            <a:r>
              <a:rPr b="1" spc="-144" dirty="0"/>
              <a:t> </a:t>
            </a:r>
            <a:r>
              <a:rPr b="1" dirty="0"/>
              <a:t>SD</a:t>
            </a:r>
            <a:r>
              <a:rPr b="1" spc="-128" dirty="0"/>
              <a:t> </a:t>
            </a:r>
            <a:r>
              <a:rPr b="1" spc="-11" dirty="0"/>
              <a:t>(1/2)</a:t>
            </a:r>
          </a:p>
        </p:txBody>
      </p:sp>
      <p:sp>
        <p:nvSpPr>
          <p:cNvPr id="3" name="object 3"/>
          <p:cNvSpPr txBox="1"/>
          <p:nvPr/>
        </p:nvSpPr>
        <p:spPr>
          <a:xfrm>
            <a:off x="1709860" y="2499631"/>
            <a:ext cx="9485376" cy="2810000"/>
          </a:xfrm>
          <a:prstGeom prst="rect">
            <a:avLst/>
          </a:prstGeom>
        </p:spPr>
        <p:txBody>
          <a:bodyPr vert="horz" wrap="square" lIns="0" tIns="65024" rIns="0" bIns="0" rtlCol="0">
            <a:spAutoFit/>
          </a:bodyPr>
          <a:lstStyle/>
          <a:p>
            <a:pPr marL="256039" marR="99571" indent="-242492">
              <a:lnSpc>
                <a:spcPts val="3221"/>
              </a:lnSpc>
              <a:spcBef>
                <a:spcPts val="512"/>
              </a:spcBef>
              <a:buFont typeface="Arial MT"/>
              <a:buChar char="•"/>
              <a:tabLst>
                <a:tab pos="257395" algn="l"/>
              </a:tabLst>
            </a:pPr>
            <a:r>
              <a:rPr sz="2987" dirty="0">
                <a:latin typeface="Calibri"/>
                <a:cs typeface="Calibri"/>
              </a:rPr>
              <a:t>Phases</a:t>
            </a:r>
            <a:r>
              <a:rPr sz="2987" spc="-27" dirty="0">
                <a:latin typeface="Calibri"/>
                <a:cs typeface="Calibri"/>
              </a:rPr>
              <a:t> </a:t>
            </a:r>
            <a:r>
              <a:rPr sz="2987" dirty="0">
                <a:latin typeface="Calibri"/>
                <a:cs typeface="Calibri"/>
              </a:rPr>
              <a:t>within</a:t>
            </a:r>
            <a:r>
              <a:rPr sz="2987" spc="-37" dirty="0">
                <a:latin typeface="Calibri"/>
                <a:cs typeface="Calibri"/>
              </a:rPr>
              <a:t> </a:t>
            </a:r>
            <a:r>
              <a:rPr sz="2987" dirty="0">
                <a:latin typeface="Calibri"/>
                <a:cs typeface="Calibri"/>
              </a:rPr>
              <a:t>an</a:t>
            </a:r>
            <a:r>
              <a:rPr sz="2987" spc="-43" dirty="0">
                <a:latin typeface="Calibri"/>
                <a:cs typeface="Calibri"/>
              </a:rPr>
              <a:t> </a:t>
            </a:r>
            <a:r>
              <a:rPr sz="2987" dirty="0">
                <a:latin typeface="Calibri"/>
                <a:cs typeface="Calibri"/>
              </a:rPr>
              <a:t>agile</a:t>
            </a:r>
            <a:r>
              <a:rPr sz="2987" spc="-69" dirty="0">
                <a:latin typeface="Calibri"/>
                <a:cs typeface="Calibri"/>
              </a:rPr>
              <a:t> </a:t>
            </a:r>
            <a:r>
              <a:rPr sz="2987" dirty="0">
                <a:latin typeface="Calibri"/>
                <a:cs typeface="Calibri"/>
              </a:rPr>
              <a:t>SD</a:t>
            </a:r>
            <a:r>
              <a:rPr sz="2987" spc="-53" dirty="0">
                <a:latin typeface="Calibri"/>
                <a:cs typeface="Calibri"/>
              </a:rPr>
              <a:t> </a:t>
            </a:r>
            <a:r>
              <a:rPr sz="2987" spc="-27" dirty="0">
                <a:latin typeface="Calibri"/>
                <a:cs typeface="Calibri"/>
              </a:rPr>
              <a:t>life-</a:t>
            </a:r>
            <a:r>
              <a:rPr sz="2987" dirty="0">
                <a:latin typeface="Calibri"/>
                <a:cs typeface="Calibri"/>
              </a:rPr>
              <a:t>cycle</a:t>
            </a:r>
            <a:r>
              <a:rPr sz="2987" spc="-43" dirty="0">
                <a:latin typeface="Calibri"/>
                <a:cs typeface="Calibri"/>
              </a:rPr>
              <a:t> </a:t>
            </a:r>
            <a:r>
              <a:rPr sz="2987" dirty="0">
                <a:latin typeface="Calibri"/>
                <a:cs typeface="Calibri"/>
              </a:rPr>
              <a:t>are</a:t>
            </a:r>
            <a:r>
              <a:rPr sz="2987" spc="-64" dirty="0">
                <a:latin typeface="Calibri"/>
                <a:cs typeface="Calibri"/>
              </a:rPr>
              <a:t> </a:t>
            </a:r>
            <a:r>
              <a:rPr sz="2987" dirty="0">
                <a:latin typeface="Calibri"/>
                <a:cs typeface="Calibri"/>
              </a:rPr>
              <a:t>repeatedly</a:t>
            </a:r>
            <a:r>
              <a:rPr sz="2987" spc="-59" dirty="0">
                <a:latin typeface="Calibri"/>
                <a:cs typeface="Calibri"/>
              </a:rPr>
              <a:t> </a:t>
            </a:r>
            <a:r>
              <a:rPr sz="2987" spc="-11" dirty="0">
                <a:latin typeface="Calibri"/>
                <a:cs typeface="Calibri"/>
              </a:rPr>
              <a:t>executed 	</a:t>
            </a:r>
            <a:r>
              <a:rPr sz="2987" dirty="0">
                <a:latin typeface="Calibri"/>
                <a:cs typeface="Calibri"/>
              </a:rPr>
              <a:t>and</a:t>
            </a:r>
            <a:r>
              <a:rPr sz="2987" spc="-80" dirty="0">
                <a:latin typeface="Calibri"/>
                <a:cs typeface="Calibri"/>
              </a:rPr>
              <a:t> </a:t>
            </a:r>
            <a:r>
              <a:rPr sz="2987" spc="-11" dirty="0">
                <a:latin typeface="Calibri"/>
                <a:cs typeface="Calibri"/>
              </a:rPr>
              <a:t>continuously</a:t>
            </a:r>
            <a:r>
              <a:rPr sz="2987" spc="-32" dirty="0">
                <a:latin typeface="Calibri"/>
                <a:cs typeface="Calibri"/>
              </a:rPr>
              <a:t> </a:t>
            </a:r>
            <a:r>
              <a:rPr sz="2987" spc="-11" dirty="0">
                <a:latin typeface="Calibri"/>
                <a:cs typeface="Calibri"/>
              </a:rPr>
              <a:t>revisited.</a:t>
            </a:r>
            <a:endParaRPr sz="2987">
              <a:latin typeface="Calibri"/>
              <a:cs typeface="Calibri"/>
            </a:endParaRPr>
          </a:p>
          <a:p>
            <a:pPr marL="256039" marR="51479" indent="-242492">
              <a:lnSpc>
                <a:spcPts val="3221"/>
              </a:lnSpc>
              <a:spcBef>
                <a:spcPts val="1083"/>
              </a:spcBef>
              <a:buFont typeface="Arial MT"/>
              <a:buChar char="•"/>
              <a:tabLst>
                <a:tab pos="257395" algn="l"/>
              </a:tabLst>
            </a:pPr>
            <a:r>
              <a:rPr sz="2987" spc="-11" dirty="0">
                <a:latin typeface="Calibri"/>
                <a:cs typeface="Calibri"/>
              </a:rPr>
              <a:t>Development</a:t>
            </a:r>
            <a:r>
              <a:rPr sz="2987" spc="-48" dirty="0">
                <a:latin typeface="Calibri"/>
                <a:cs typeface="Calibri"/>
              </a:rPr>
              <a:t> </a:t>
            </a:r>
            <a:r>
              <a:rPr sz="2987" dirty="0">
                <a:latin typeface="Calibri"/>
                <a:cs typeface="Calibri"/>
              </a:rPr>
              <a:t>activities</a:t>
            </a:r>
            <a:r>
              <a:rPr sz="2987" spc="-69" dirty="0">
                <a:latin typeface="Calibri"/>
                <a:cs typeface="Calibri"/>
              </a:rPr>
              <a:t> </a:t>
            </a:r>
            <a:r>
              <a:rPr sz="2987" spc="-11" dirty="0">
                <a:latin typeface="Calibri"/>
                <a:cs typeface="Calibri"/>
              </a:rPr>
              <a:t>iteratively</a:t>
            </a:r>
            <a:r>
              <a:rPr sz="2987" spc="-96" dirty="0">
                <a:latin typeface="Calibri"/>
                <a:cs typeface="Calibri"/>
              </a:rPr>
              <a:t> </a:t>
            </a:r>
            <a:r>
              <a:rPr sz="2987" dirty="0">
                <a:latin typeface="Calibri"/>
                <a:cs typeface="Calibri"/>
              </a:rPr>
              <a:t>enhance</a:t>
            </a:r>
            <a:r>
              <a:rPr sz="2987" spc="-64" dirty="0">
                <a:latin typeface="Calibri"/>
                <a:cs typeface="Calibri"/>
              </a:rPr>
              <a:t> </a:t>
            </a:r>
            <a:r>
              <a:rPr sz="2987" dirty="0">
                <a:latin typeface="Calibri"/>
                <a:cs typeface="Calibri"/>
              </a:rPr>
              <a:t>the</a:t>
            </a:r>
            <a:r>
              <a:rPr sz="2987" spc="-75" dirty="0">
                <a:latin typeface="Calibri"/>
                <a:cs typeface="Calibri"/>
              </a:rPr>
              <a:t> </a:t>
            </a:r>
            <a:r>
              <a:rPr sz="2987" spc="-11" dirty="0">
                <a:latin typeface="Calibri"/>
                <a:cs typeface="Calibri"/>
              </a:rPr>
              <a:t>functionality 	</a:t>
            </a:r>
            <a:r>
              <a:rPr sz="2987" dirty="0">
                <a:latin typeface="Calibri"/>
                <a:cs typeface="Calibri"/>
              </a:rPr>
              <a:t>of</a:t>
            </a:r>
            <a:r>
              <a:rPr sz="2987" spc="-85" dirty="0">
                <a:latin typeface="Calibri"/>
                <a:cs typeface="Calibri"/>
              </a:rPr>
              <a:t> </a:t>
            </a:r>
            <a:r>
              <a:rPr sz="2987" dirty="0">
                <a:latin typeface="Calibri"/>
                <a:cs typeface="Calibri"/>
              </a:rPr>
              <a:t>the</a:t>
            </a:r>
            <a:r>
              <a:rPr sz="2987" spc="-69" dirty="0">
                <a:latin typeface="Calibri"/>
                <a:cs typeface="Calibri"/>
              </a:rPr>
              <a:t> </a:t>
            </a:r>
            <a:r>
              <a:rPr sz="2987" dirty="0">
                <a:latin typeface="Calibri"/>
                <a:cs typeface="Calibri"/>
              </a:rPr>
              <a:t>software</a:t>
            </a:r>
            <a:r>
              <a:rPr sz="2987" spc="-80" dirty="0">
                <a:latin typeface="Calibri"/>
                <a:cs typeface="Calibri"/>
              </a:rPr>
              <a:t> </a:t>
            </a:r>
            <a:r>
              <a:rPr sz="2987" dirty="0">
                <a:latin typeface="Calibri"/>
                <a:cs typeface="Calibri"/>
              </a:rPr>
              <a:t>by</a:t>
            </a:r>
            <a:r>
              <a:rPr sz="2987" spc="-75" dirty="0">
                <a:latin typeface="Calibri"/>
                <a:cs typeface="Calibri"/>
              </a:rPr>
              <a:t> </a:t>
            </a:r>
            <a:r>
              <a:rPr sz="2987" dirty="0">
                <a:latin typeface="Calibri"/>
                <a:cs typeface="Calibri"/>
              </a:rPr>
              <a:t>considering</a:t>
            </a:r>
            <a:r>
              <a:rPr sz="2987" spc="-43" dirty="0">
                <a:latin typeface="Calibri"/>
                <a:cs typeface="Calibri"/>
              </a:rPr>
              <a:t> </a:t>
            </a:r>
            <a:r>
              <a:rPr sz="2987" spc="-11" dirty="0">
                <a:latin typeface="Calibri"/>
                <a:cs typeface="Calibri"/>
              </a:rPr>
              <a:t>customer</a:t>
            </a:r>
            <a:r>
              <a:rPr sz="2987" spc="-64" dirty="0">
                <a:latin typeface="Calibri"/>
                <a:cs typeface="Calibri"/>
              </a:rPr>
              <a:t> </a:t>
            </a:r>
            <a:r>
              <a:rPr sz="2987" spc="-11" dirty="0">
                <a:latin typeface="Calibri"/>
                <a:cs typeface="Calibri"/>
              </a:rPr>
              <a:t>feedback.</a:t>
            </a:r>
            <a:endParaRPr sz="2987">
              <a:latin typeface="Calibri"/>
              <a:cs typeface="Calibri"/>
            </a:endParaRPr>
          </a:p>
          <a:p>
            <a:pPr marL="256039" marR="5419" indent="-242492">
              <a:lnSpc>
                <a:spcPts val="3232"/>
              </a:lnSpc>
              <a:spcBef>
                <a:spcPts val="1060"/>
              </a:spcBef>
              <a:buFont typeface="Arial MT"/>
              <a:buChar char="•"/>
              <a:tabLst>
                <a:tab pos="257395" algn="l"/>
              </a:tabLst>
            </a:pPr>
            <a:r>
              <a:rPr sz="2987" dirty="0">
                <a:latin typeface="Calibri"/>
                <a:cs typeface="Calibri"/>
              </a:rPr>
              <a:t>The</a:t>
            </a:r>
            <a:r>
              <a:rPr sz="2987" spc="-59" dirty="0">
                <a:latin typeface="Calibri"/>
                <a:cs typeface="Calibri"/>
              </a:rPr>
              <a:t> </a:t>
            </a:r>
            <a:r>
              <a:rPr sz="2987" spc="-11" dirty="0">
                <a:latin typeface="Calibri"/>
                <a:cs typeface="Calibri"/>
              </a:rPr>
              <a:t>development</a:t>
            </a:r>
            <a:r>
              <a:rPr sz="2987" spc="-37" dirty="0">
                <a:latin typeface="Calibri"/>
                <a:cs typeface="Calibri"/>
              </a:rPr>
              <a:t> </a:t>
            </a:r>
            <a:r>
              <a:rPr sz="2987" spc="-32" dirty="0">
                <a:latin typeface="Calibri"/>
                <a:cs typeface="Calibri"/>
              </a:rPr>
              <a:t>life-</a:t>
            </a:r>
            <a:r>
              <a:rPr sz="2987" dirty="0">
                <a:latin typeface="Calibri"/>
                <a:cs typeface="Calibri"/>
              </a:rPr>
              <a:t>cycle</a:t>
            </a:r>
            <a:r>
              <a:rPr sz="2987" spc="-37" dirty="0">
                <a:latin typeface="Calibri"/>
                <a:cs typeface="Calibri"/>
              </a:rPr>
              <a:t> </a:t>
            </a:r>
            <a:r>
              <a:rPr sz="2987" dirty="0">
                <a:latin typeface="Calibri"/>
                <a:cs typeface="Calibri"/>
              </a:rPr>
              <a:t>is</a:t>
            </a:r>
            <a:r>
              <a:rPr sz="2987" spc="-53" dirty="0">
                <a:latin typeface="Calibri"/>
                <a:cs typeface="Calibri"/>
              </a:rPr>
              <a:t> </a:t>
            </a:r>
            <a:r>
              <a:rPr sz="2987" dirty="0">
                <a:latin typeface="Calibri"/>
                <a:cs typeface="Calibri"/>
              </a:rPr>
              <a:t>divided</a:t>
            </a:r>
            <a:r>
              <a:rPr sz="2987" spc="-32" dirty="0">
                <a:latin typeface="Calibri"/>
                <a:cs typeface="Calibri"/>
              </a:rPr>
              <a:t> </a:t>
            </a:r>
            <a:r>
              <a:rPr sz="2987" dirty="0">
                <a:latin typeface="Calibri"/>
                <a:cs typeface="Calibri"/>
              </a:rPr>
              <a:t>into</a:t>
            </a:r>
            <a:r>
              <a:rPr sz="2987" spc="-27" dirty="0">
                <a:latin typeface="Calibri"/>
                <a:cs typeface="Calibri"/>
              </a:rPr>
              <a:t> </a:t>
            </a:r>
            <a:r>
              <a:rPr sz="2987" dirty="0">
                <a:latin typeface="Calibri"/>
                <a:cs typeface="Calibri"/>
              </a:rPr>
              <a:t>small</a:t>
            </a:r>
            <a:r>
              <a:rPr sz="2987" spc="-48" dirty="0">
                <a:latin typeface="Calibri"/>
                <a:cs typeface="Calibri"/>
              </a:rPr>
              <a:t> </a:t>
            </a:r>
            <a:r>
              <a:rPr sz="2987" dirty="0">
                <a:latin typeface="Calibri"/>
                <a:cs typeface="Calibri"/>
              </a:rPr>
              <a:t>parts,</a:t>
            </a:r>
            <a:r>
              <a:rPr sz="2987" spc="-32" dirty="0">
                <a:latin typeface="Calibri"/>
                <a:cs typeface="Calibri"/>
              </a:rPr>
              <a:t> </a:t>
            </a:r>
            <a:r>
              <a:rPr sz="2987" spc="-11" dirty="0">
                <a:latin typeface="Calibri"/>
                <a:cs typeface="Calibri"/>
              </a:rPr>
              <a:t>called 	“</a:t>
            </a:r>
            <a:r>
              <a:rPr sz="2987" b="1" spc="-11" dirty="0">
                <a:latin typeface="Calibri"/>
                <a:cs typeface="Calibri"/>
              </a:rPr>
              <a:t>increments</a:t>
            </a:r>
            <a:r>
              <a:rPr sz="2987" spc="-11" dirty="0">
                <a:latin typeface="Calibri"/>
                <a:cs typeface="Calibri"/>
              </a:rPr>
              <a:t>”</a:t>
            </a:r>
            <a:r>
              <a:rPr sz="2987" spc="-43" dirty="0">
                <a:latin typeface="Calibri"/>
                <a:cs typeface="Calibri"/>
              </a:rPr>
              <a:t> </a:t>
            </a:r>
            <a:r>
              <a:rPr sz="2987" dirty="0">
                <a:latin typeface="Calibri"/>
                <a:cs typeface="Calibri"/>
              </a:rPr>
              <a:t>or</a:t>
            </a:r>
            <a:r>
              <a:rPr sz="2987" spc="-69" dirty="0">
                <a:latin typeface="Calibri"/>
                <a:cs typeface="Calibri"/>
              </a:rPr>
              <a:t> </a:t>
            </a:r>
            <a:r>
              <a:rPr sz="2987" spc="-11" dirty="0">
                <a:latin typeface="Calibri"/>
                <a:cs typeface="Calibri"/>
              </a:rPr>
              <a:t>“</a:t>
            </a:r>
            <a:r>
              <a:rPr sz="2987" b="1" spc="-11" dirty="0">
                <a:latin typeface="Calibri"/>
                <a:cs typeface="Calibri"/>
              </a:rPr>
              <a:t>iterations</a:t>
            </a:r>
            <a:r>
              <a:rPr sz="2987" spc="-11" dirty="0">
                <a:latin typeface="Calibri"/>
                <a:cs typeface="Calibri"/>
              </a:rPr>
              <a:t>”.</a:t>
            </a:r>
            <a:endParaRPr sz="2987">
              <a:latin typeface="Calibri"/>
              <a:cs typeface="Calibri"/>
            </a:endParaRPr>
          </a:p>
        </p:txBody>
      </p:sp>
      <p:pic>
        <p:nvPicPr>
          <p:cNvPr id="4" name="object 4"/>
          <p:cNvPicPr/>
          <p:nvPr/>
        </p:nvPicPr>
        <p:blipFill>
          <a:blip r:embed="rId2" cstate="print"/>
          <a:stretch>
            <a:fillRect/>
          </a:stretch>
        </p:blipFill>
        <p:spPr>
          <a:xfrm>
            <a:off x="3332481" y="5664455"/>
            <a:ext cx="6457639" cy="231800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400" y="1115915"/>
            <a:ext cx="7867633" cy="1065199"/>
          </a:xfrm>
          <a:prstGeom prst="rect">
            <a:avLst/>
          </a:prstGeom>
        </p:spPr>
        <p:txBody>
          <a:bodyPr vert="horz" wrap="square" lIns="0" tIns="339696" rIns="0" bIns="0" rtlCol="0" anchor="ctr">
            <a:spAutoFit/>
          </a:bodyPr>
          <a:lstStyle/>
          <a:p>
            <a:pPr marL="820954">
              <a:lnSpc>
                <a:spcPct val="100000"/>
              </a:lnSpc>
              <a:spcBef>
                <a:spcPts val="107"/>
              </a:spcBef>
            </a:pPr>
            <a:r>
              <a:rPr b="1" spc="-11" dirty="0"/>
              <a:t>Phases</a:t>
            </a:r>
            <a:r>
              <a:rPr b="1" spc="-165" dirty="0"/>
              <a:t> </a:t>
            </a:r>
            <a:r>
              <a:rPr b="1" dirty="0"/>
              <a:t>in</a:t>
            </a:r>
            <a:r>
              <a:rPr b="1" spc="-139" dirty="0"/>
              <a:t> </a:t>
            </a:r>
            <a:r>
              <a:rPr b="1" dirty="0"/>
              <a:t>Agile</a:t>
            </a:r>
            <a:r>
              <a:rPr b="1" spc="-171" dirty="0"/>
              <a:t> </a:t>
            </a:r>
            <a:r>
              <a:rPr b="1" dirty="0"/>
              <a:t>SD</a:t>
            </a:r>
            <a:r>
              <a:rPr b="1" spc="-139" dirty="0"/>
              <a:t> </a:t>
            </a:r>
            <a:r>
              <a:rPr b="1" spc="-11" dirty="0"/>
              <a:t>(2/2)</a:t>
            </a:r>
          </a:p>
        </p:txBody>
      </p:sp>
      <p:sp>
        <p:nvSpPr>
          <p:cNvPr id="3" name="object 3"/>
          <p:cNvSpPr txBox="1"/>
          <p:nvPr/>
        </p:nvSpPr>
        <p:spPr>
          <a:xfrm>
            <a:off x="1709860" y="2504508"/>
            <a:ext cx="9551755" cy="3796894"/>
          </a:xfrm>
          <a:prstGeom prst="rect">
            <a:avLst/>
          </a:prstGeom>
        </p:spPr>
        <p:txBody>
          <a:bodyPr vert="horz" wrap="square" lIns="0" tIns="56219" rIns="0" bIns="0" rtlCol="0">
            <a:spAutoFit/>
          </a:bodyPr>
          <a:lstStyle/>
          <a:p>
            <a:pPr marL="257395" marR="463988" indent="-243848">
              <a:lnSpc>
                <a:spcPct val="90000"/>
              </a:lnSpc>
              <a:spcBef>
                <a:spcPts val="443"/>
              </a:spcBef>
              <a:buFont typeface="Arial MT"/>
              <a:buChar char="•"/>
              <a:tabLst>
                <a:tab pos="257395" algn="l"/>
              </a:tabLst>
            </a:pPr>
            <a:r>
              <a:rPr sz="2773" spc="-11" dirty="0">
                <a:latin typeface="Calibri"/>
                <a:cs typeface="Calibri"/>
              </a:rPr>
              <a:t>Iterations</a:t>
            </a:r>
            <a:r>
              <a:rPr sz="2773" spc="-80" dirty="0">
                <a:latin typeface="Calibri"/>
                <a:cs typeface="Calibri"/>
              </a:rPr>
              <a:t> </a:t>
            </a:r>
            <a:r>
              <a:rPr sz="2773" dirty="0">
                <a:latin typeface="Calibri"/>
                <a:cs typeface="Calibri"/>
              </a:rPr>
              <a:t>are</a:t>
            </a:r>
            <a:r>
              <a:rPr sz="2773" spc="-48" dirty="0">
                <a:latin typeface="Calibri"/>
                <a:cs typeface="Calibri"/>
              </a:rPr>
              <a:t> </a:t>
            </a:r>
            <a:r>
              <a:rPr sz="2773" dirty="0">
                <a:latin typeface="Calibri"/>
                <a:cs typeface="Calibri"/>
              </a:rPr>
              <a:t>applied</a:t>
            </a:r>
            <a:r>
              <a:rPr sz="2773" spc="-69" dirty="0">
                <a:latin typeface="Calibri"/>
                <a:cs typeface="Calibri"/>
              </a:rPr>
              <a:t> </a:t>
            </a:r>
            <a:r>
              <a:rPr sz="2773" dirty="0">
                <a:latin typeface="Calibri"/>
                <a:cs typeface="Calibri"/>
              </a:rPr>
              <a:t>to</a:t>
            </a:r>
            <a:r>
              <a:rPr sz="2773" spc="-48" dirty="0">
                <a:latin typeface="Calibri"/>
                <a:cs typeface="Calibri"/>
              </a:rPr>
              <a:t> </a:t>
            </a:r>
            <a:r>
              <a:rPr sz="2773" dirty="0">
                <a:latin typeface="Calibri"/>
                <a:cs typeface="Calibri"/>
              </a:rPr>
              <a:t>each</a:t>
            </a:r>
            <a:r>
              <a:rPr sz="2773" spc="-59" dirty="0">
                <a:latin typeface="Calibri"/>
                <a:cs typeface="Calibri"/>
              </a:rPr>
              <a:t> </a:t>
            </a:r>
            <a:r>
              <a:rPr sz="2773" dirty="0">
                <a:latin typeface="Calibri"/>
                <a:cs typeface="Calibri"/>
              </a:rPr>
              <a:t>of</a:t>
            </a:r>
            <a:r>
              <a:rPr sz="2773" spc="-43" dirty="0">
                <a:latin typeface="Calibri"/>
                <a:cs typeface="Calibri"/>
              </a:rPr>
              <a:t> </a:t>
            </a:r>
            <a:r>
              <a:rPr sz="2773" dirty="0">
                <a:latin typeface="Calibri"/>
                <a:cs typeface="Calibri"/>
              </a:rPr>
              <a:t>the</a:t>
            </a:r>
            <a:r>
              <a:rPr sz="2773" spc="-59" dirty="0">
                <a:latin typeface="Calibri"/>
                <a:cs typeface="Calibri"/>
              </a:rPr>
              <a:t> </a:t>
            </a:r>
            <a:r>
              <a:rPr sz="2773" spc="-11" dirty="0">
                <a:latin typeface="Calibri"/>
                <a:cs typeface="Calibri"/>
              </a:rPr>
              <a:t>conventional</a:t>
            </a:r>
            <a:r>
              <a:rPr sz="2773" spc="-53" dirty="0">
                <a:latin typeface="Calibri"/>
                <a:cs typeface="Calibri"/>
              </a:rPr>
              <a:t> </a:t>
            </a:r>
            <a:r>
              <a:rPr sz="2773" dirty="0">
                <a:latin typeface="Calibri"/>
                <a:cs typeface="Calibri"/>
              </a:rPr>
              <a:t>tasks</a:t>
            </a:r>
            <a:r>
              <a:rPr sz="2773" spc="-59" dirty="0">
                <a:latin typeface="Calibri"/>
                <a:cs typeface="Calibri"/>
              </a:rPr>
              <a:t> </a:t>
            </a:r>
            <a:r>
              <a:rPr sz="2773" spc="-27" dirty="0">
                <a:latin typeface="Calibri"/>
                <a:cs typeface="Calibri"/>
              </a:rPr>
              <a:t>of </a:t>
            </a:r>
            <a:r>
              <a:rPr sz="2773" dirty="0">
                <a:latin typeface="Calibri"/>
                <a:cs typeface="Calibri"/>
              </a:rPr>
              <a:t>traditional</a:t>
            </a:r>
            <a:r>
              <a:rPr sz="2773" spc="-43" dirty="0">
                <a:latin typeface="Calibri"/>
                <a:cs typeface="Calibri"/>
              </a:rPr>
              <a:t> </a:t>
            </a:r>
            <a:r>
              <a:rPr sz="2773" dirty="0">
                <a:latin typeface="Calibri"/>
                <a:cs typeface="Calibri"/>
              </a:rPr>
              <a:t>SD</a:t>
            </a:r>
            <a:r>
              <a:rPr sz="2773" spc="-21" dirty="0">
                <a:latin typeface="Calibri"/>
                <a:cs typeface="Calibri"/>
              </a:rPr>
              <a:t> </a:t>
            </a:r>
            <a:r>
              <a:rPr sz="2773" spc="-11" dirty="0">
                <a:latin typeface="Calibri"/>
                <a:cs typeface="Calibri"/>
              </a:rPr>
              <a:t>(requirements</a:t>
            </a:r>
            <a:r>
              <a:rPr sz="2773" spc="-75" dirty="0">
                <a:latin typeface="Calibri"/>
                <a:cs typeface="Calibri"/>
              </a:rPr>
              <a:t> </a:t>
            </a:r>
            <a:r>
              <a:rPr sz="2773" dirty="0">
                <a:latin typeface="Calibri"/>
                <a:cs typeface="Calibri"/>
              </a:rPr>
              <a:t>definition,</a:t>
            </a:r>
            <a:r>
              <a:rPr sz="2773" spc="-48" dirty="0">
                <a:latin typeface="Calibri"/>
                <a:cs typeface="Calibri"/>
              </a:rPr>
              <a:t> </a:t>
            </a:r>
            <a:r>
              <a:rPr sz="2773" dirty="0">
                <a:latin typeface="Calibri"/>
                <a:cs typeface="Calibri"/>
              </a:rPr>
              <a:t>design,</a:t>
            </a:r>
            <a:r>
              <a:rPr sz="2773" spc="-59" dirty="0">
                <a:latin typeface="Calibri"/>
                <a:cs typeface="Calibri"/>
              </a:rPr>
              <a:t> </a:t>
            </a:r>
            <a:r>
              <a:rPr sz="2773" spc="-11" dirty="0">
                <a:latin typeface="Calibri"/>
                <a:cs typeface="Calibri"/>
              </a:rPr>
              <a:t>programming, testing).</a:t>
            </a:r>
            <a:endParaRPr sz="2773">
              <a:latin typeface="Calibri"/>
              <a:cs typeface="Calibri"/>
            </a:endParaRPr>
          </a:p>
          <a:p>
            <a:pPr marL="257395" marR="5419" indent="-243848">
              <a:lnSpc>
                <a:spcPct val="90000"/>
              </a:lnSpc>
              <a:spcBef>
                <a:spcPts val="1060"/>
              </a:spcBef>
              <a:buFont typeface="Arial MT"/>
              <a:buChar char="•"/>
              <a:tabLst>
                <a:tab pos="257395" algn="l"/>
              </a:tabLst>
            </a:pPr>
            <a:r>
              <a:rPr sz="2773" dirty="0">
                <a:latin typeface="Calibri"/>
                <a:cs typeface="Calibri"/>
              </a:rPr>
              <a:t>Each</a:t>
            </a:r>
            <a:r>
              <a:rPr sz="2773" spc="-75" dirty="0">
                <a:latin typeface="Calibri"/>
                <a:cs typeface="Calibri"/>
              </a:rPr>
              <a:t> </a:t>
            </a:r>
            <a:r>
              <a:rPr sz="2773" spc="-11" dirty="0">
                <a:latin typeface="Calibri"/>
                <a:cs typeface="Calibri"/>
              </a:rPr>
              <a:t>iteration</a:t>
            </a:r>
            <a:r>
              <a:rPr sz="2773" spc="-80" dirty="0">
                <a:latin typeface="Calibri"/>
                <a:cs typeface="Calibri"/>
              </a:rPr>
              <a:t> </a:t>
            </a:r>
            <a:r>
              <a:rPr sz="2773" spc="-11" dirty="0">
                <a:latin typeface="Calibri"/>
                <a:cs typeface="Calibri"/>
              </a:rPr>
              <a:t>incrementally</a:t>
            </a:r>
            <a:r>
              <a:rPr sz="2773" spc="-96" dirty="0">
                <a:latin typeface="Calibri"/>
                <a:cs typeface="Calibri"/>
              </a:rPr>
              <a:t> </a:t>
            </a:r>
            <a:r>
              <a:rPr sz="2773" dirty="0">
                <a:latin typeface="Calibri"/>
                <a:cs typeface="Calibri"/>
              </a:rPr>
              <a:t>evolves</a:t>
            </a:r>
            <a:r>
              <a:rPr sz="2773" spc="-80" dirty="0">
                <a:latin typeface="Calibri"/>
                <a:cs typeface="Calibri"/>
              </a:rPr>
              <a:t> </a:t>
            </a:r>
            <a:r>
              <a:rPr sz="2773" dirty="0">
                <a:latin typeface="Calibri"/>
                <a:cs typeface="Calibri"/>
              </a:rPr>
              <a:t>the</a:t>
            </a:r>
            <a:r>
              <a:rPr sz="2773" spc="-85" dirty="0">
                <a:latin typeface="Calibri"/>
                <a:cs typeface="Calibri"/>
              </a:rPr>
              <a:t> </a:t>
            </a:r>
            <a:r>
              <a:rPr sz="2773" dirty="0">
                <a:latin typeface="Calibri"/>
                <a:cs typeface="Calibri"/>
              </a:rPr>
              <a:t>software</a:t>
            </a:r>
            <a:r>
              <a:rPr sz="2773" spc="-80" dirty="0">
                <a:latin typeface="Calibri"/>
                <a:cs typeface="Calibri"/>
              </a:rPr>
              <a:t> </a:t>
            </a:r>
            <a:r>
              <a:rPr sz="2773" dirty="0">
                <a:latin typeface="Calibri"/>
                <a:cs typeface="Calibri"/>
              </a:rPr>
              <a:t>product</a:t>
            </a:r>
            <a:r>
              <a:rPr sz="2773" spc="-85" dirty="0">
                <a:latin typeface="Calibri"/>
                <a:cs typeface="Calibri"/>
              </a:rPr>
              <a:t> </a:t>
            </a:r>
            <a:r>
              <a:rPr sz="2773" spc="-27" dirty="0">
                <a:latin typeface="Calibri"/>
                <a:cs typeface="Calibri"/>
              </a:rPr>
              <a:t>by </a:t>
            </a:r>
            <a:r>
              <a:rPr sz="2773" dirty="0">
                <a:latin typeface="Calibri"/>
                <a:cs typeface="Calibri"/>
              </a:rPr>
              <a:t>developing,</a:t>
            </a:r>
            <a:r>
              <a:rPr sz="2773" spc="-53" dirty="0">
                <a:latin typeface="Calibri"/>
                <a:cs typeface="Calibri"/>
              </a:rPr>
              <a:t> </a:t>
            </a:r>
            <a:r>
              <a:rPr sz="2773" dirty="0">
                <a:latin typeface="Calibri"/>
                <a:cs typeface="Calibri"/>
              </a:rPr>
              <a:t>almost</a:t>
            </a:r>
            <a:r>
              <a:rPr sz="2773" spc="-21" dirty="0">
                <a:latin typeface="Calibri"/>
                <a:cs typeface="Calibri"/>
              </a:rPr>
              <a:t> </a:t>
            </a:r>
            <a:r>
              <a:rPr sz="2773" dirty="0">
                <a:latin typeface="Calibri"/>
                <a:cs typeface="Calibri"/>
              </a:rPr>
              <a:t>on</a:t>
            </a:r>
            <a:r>
              <a:rPr sz="2773" spc="-27" dirty="0">
                <a:latin typeface="Calibri"/>
                <a:cs typeface="Calibri"/>
              </a:rPr>
              <a:t> </a:t>
            </a:r>
            <a:r>
              <a:rPr sz="2773" dirty="0">
                <a:latin typeface="Calibri"/>
                <a:cs typeface="Calibri"/>
              </a:rPr>
              <a:t>a</a:t>
            </a:r>
            <a:r>
              <a:rPr sz="2773" spc="-21" dirty="0">
                <a:latin typeface="Calibri"/>
                <a:cs typeface="Calibri"/>
              </a:rPr>
              <a:t> </a:t>
            </a:r>
            <a:r>
              <a:rPr sz="2773" dirty="0">
                <a:latin typeface="Calibri"/>
                <a:cs typeface="Calibri"/>
              </a:rPr>
              <a:t>daily</a:t>
            </a:r>
            <a:r>
              <a:rPr sz="2773" spc="-37" dirty="0">
                <a:latin typeface="Calibri"/>
                <a:cs typeface="Calibri"/>
              </a:rPr>
              <a:t> </a:t>
            </a:r>
            <a:r>
              <a:rPr sz="2773" dirty="0">
                <a:latin typeface="Calibri"/>
                <a:cs typeface="Calibri"/>
              </a:rPr>
              <a:t>basis,</a:t>
            </a:r>
            <a:r>
              <a:rPr sz="2773" spc="-32" dirty="0">
                <a:latin typeface="Calibri"/>
                <a:cs typeface="Calibri"/>
              </a:rPr>
              <a:t> </a:t>
            </a:r>
            <a:r>
              <a:rPr sz="2773" dirty="0">
                <a:latin typeface="Calibri"/>
                <a:cs typeface="Calibri"/>
              </a:rPr>
              <a:t>additional</a:t>
            </a:r>
            <a:r>
              <a:rPr sz="2773" spc="-32" dirty="0">
                <a:latin typeface="Calibri"/>
                <a:cs typeface="Calibri"/>
              </a:rPr>
              <a:t> </a:t>
            </a:r>
            <a:r>
              <a:rPr sz="2773" dirty="0">
                <a:latin typeface="Calibri"/>
                <a:cs typeface="Calibri"/>
              </a:rPr>
              <a:t>user</a:t>
            </a:r>
            <a:r>
              <a:rPr sz="2773" spc="-21" dirty="0">
                <a:latin typeface="Calibri"/>
                <a:cs typeface="Calibri"/>
              </a:rPr>
              <a:t> </a:t>
            </a:r>
            <a:r>
              <a:rPr sz="2773" spc="-11" dirty="0">
                <a:latin typeface="Calibri"/>
                <a:cs typeface="Calibri"/>
              </a:rPr>
              <a:t>requirements </a:t>
            </a:r>
            <a:r>
              <a:rPr sz="2773" dirty="0">
                <a:latin typeface="Calibri"/>
                <a:cs typeface="Calibri"/>
              </a:rPr>
              <a:t>(also</a:t>
            </a:r>
            <a:r>
              <a:rPr sz="2773" spc="-48" dirty="0">
                <a:latin typeface="Calibri"/>
                <a:cs typeface="Calibri"/>
              </a:rPr>
              <a:t> </a:t>
            </a:r>
            <a:r>
              <a:rPr sz="2773" dirty="0">
                <a:latin typeface="Calibri"/>
                <a:cs typeface="Calibri"/>
              </a:rPr>
              <a:t>called</a:t>
            </a:r>
            <a:r>
              <a:rPr sz="2773" spc="-32" dirty="0">
                <a:latin typeface="Calibri"/>
                <a:cs typeface="Calibri"/>
              </a:rPr>
              <a:t> </a:t>
            </a:r>
            <a:r>
              <a:rPr sz="2773" b="1" dirty="0">
                <a:latin typeface="Calibri"/>
                <a:cs typeface="Calibri"/>
              </a:rPr>
              <a:t>user</a:t>
            </a:r>
            <a:r>
              <a:rPr sz="2773" b="1" spc="-48" dirty="0">
                <a:latin typeface="Calibri"/>
                <a:cs typeface="Calibri"/>
              </a:rPr>
              <a:t> </a:t>
            </a:r>
            <a:r>
              <a:rPr sz="2773" b="1" dirty="0">
                <a:latin typeface="Calibri"/>
                <a:cs typeface="Calibri"/>
              </a:rPr>
              <a:t>stories</a:t>
            </a:r>
            <a:r>
              <a:rPr sz="2773" dirty="0">
                <a:latin typeface="Calibri"/>
                <a:cs typeface="Calibri"/>
              </a:rPr>
              <a:t>),</a:t>
            </a:r>
            <a:r>
              <a:rPr sz="2773" spc="-64" dirty="0">
                <a:latin typeface="Calibri"/>
                <a:cs typeface="Calibri"/>
              </a:rPr>
              <a:t> </a:t>
            </a:r>
            <a:r>
              <a:rPr sz="2773" spc="-11" dirty="0">
                <a:latin typeface="Calibri"/>
                <a:cs typeface="Calibri"/>
              </a:rPr>
              <a:t>implemented</a:t>
            </a:r>
            <a:r>
              <a:rPr sz="2773" spc="-91" dirty="0">
                <a:latin typeface="Calibri"/>
                <a:cs typeface="Calibri"/>
              </a:rPr>
              <a:t> </a:t>
            </a:r>
            <a:r>
              <a:rPr sz="2773" dirty="0">
                <a:latin typeface="Calibri"/>
                <a:cs typeface="Calibri"/>
              </a:rPr>
              <a:t>in</a:t>
            </a:r>
            <a:r>
              <a:rPr sz="2773" spc="-43" dirty="0">
                <a:latin typeface="Calibri"/>
                <a:cs typeface="Calibri"/>
              </a:rPr>
              <a:t> </a:t>
            </a:r>
            <a:r>
              <a:rPr sz="2773" dirty="0">
                <a:latin typeface="Calibri"/>
                <a:cs typeface="Calibri"/>
              </a:rPr>
              <a:t>the</a:t>
            </a:r>
            <a:r>
              <a:rPr sz="2773" spc="-37" dirty="0">
                <a:latin typeface="Calibri"/>
                <a:cs typeface="Calibri"/>
              </a:rPr>
              <a:t> </a:t>
            </a:r>
            <a:r>
              <a:rPr sz="2773" dirty="0">
                <a:latin typeface="Calibri"/>
                <a:cs typeface="Calibri"/>
              </a:rPr>
              <a:t>form</a:t>
            </a:r>
            <a:r>
              <a:rPr sz="2773" spc="-43" dirty="0">
                <a:latin typeface="Calibri"/>
                <a:cs typeface="Calibri"/>
              </a:rPr>
              <a:t> </a:t>
            </a:r>
            <a:r>
              <a:rPr sz="2773" dirty="0">
                <a:latin typeface="Calibri"/>
                <a:cs typeface="Calibri"/>
              </a:rPr>
              <a:t>of</a:t>
            </a:r>
            <a:r>
              <a:rPr sz="2773" spc="-37" dirty="0">
                <a:latin typeface="Calibri"/>
                <a:cs typeface="Calibri"/>
              </a:rPr>
              <a:t> </a:t>
            </a:r>
            <a:r>
              <a:rPr sz="2773" spc="-11" dirty="0">
                <a:latin typeface="Calibri"/>
                <a:cs typeface="Calibri"/>
              </a:rPr>
              <a:t>software </a:t>
            </a:r>
            <a:r>
              <a:rPr sz="2773" dirty="0">
                <a:latin typeface="Calibri"/>
                <a:cs typeface="Calibri"/>
              </a:rPr>
              <a:t>functionalities,</a:t>
            </a:r>
            <a:r>
              <a:rPr sz="2773" spc="-85" dirty="0">
                <a:latin typeface="Calibri"/>
                <a:cs typeface="Calibri"/>
              </a:rPr>
              <a:t> </a:t>
            </a:r>
            <a:r>
              <a:rPr sz="2773" dirty="0">
                <a:latin typeface="Calibri"/>
                <a:cs typeface="Calibri"/>
              </a:rPr>
              <a:t>which</a:t>
            </a:r>
            <a:r>
              <a:rPr sz="2773" spc="-53" dirty="0">
                <a:latin typeface="Calibri"/>
                <a:cs typeface="Calibri"/>
              </a:rPr>
              <a:t> </a:t>
            </a:r>
            <a:r>
              <a:rPr sz="2773" dirty="0">
                <a:latin typeface="Calibri"/>
                <a:cs typeface="Calibri"/>
              </a:rPr>
              <a:t>are</a:t>
            </a:r>
            <a:r>
              <a:rPr sz="2773" spc="-48" dirty="0">
                <a:latin typeface="Calibri"/>
                <a:cs typeface="Calibri"/>
              </a:rPr>
              <a:t> </a:t>
            </a:r>
            <a:r>
              <a:rPr sz="2773" dirty="0">
                <a:latin typeface="Calibri"/>
                <a:cs typeface="Calibri"/>
              </a:rPr>
              <a:t>called</a:t>
            </a:r>
            <a:r>
              <a:rPr sz="2773" spc="-48" dirty="0">
                <a:latin typeface="Calibri"/>
                <a:cs typeface="Calibri"/>
              </a:rPr>
              <a:t> </a:t>
            </a:r>
            <a:r>
              <a:rPr sz="2773" b="1" dirty="0">
                <a:latin typeface="Calibri"/>
                <a:cs typeface="Calibri"/>
              </a:rPr>
              <a:t>software</a:t>
            </a:r>
            <a:r>
              <a:rPr sz="2773" b="1" spc="-75" dirty="0">
                <a:latin typeface="Calibri"/>
                <a:cs typeface="Calibri"/>
              </a:rPr>
              <a:t> </a:t>
            </a:r>
            <a:r>
              <a:rPr sz="2773" b="1" spc="-11" dirty="0">
                <a:latin typeface="Calibri"/>
                <a:cs typeface="Calibri"/>
              </a:rPr>
              <a:t>features</a:t>
            </a:r>
            <a:r>
              <a:rPr sz="2773" spc="-11" dirty="0">
                <a:latin typeface="Calibri"/>
                <a:cs typeface="Calibri"/>
              </a:rPr>
              <a:t>.</a:t>
            </a:r>
            <a:endParaRPr sz="2773">
              <a:latin typeface="Calibri"/>
              <a:cs typeface="Calibri"/>
            </a:endParaRPr>
          </a:p>
          <a:p>
            <a:pPr marL="257395" marR="226236" indent="-243848">
              <a:lnSpc>
                <a:spcPts val="2997"/>
              </a:lnSpc>
              <a:spcBef>
                <a:spcPts val="1120"/>
              </a:spcBef>
              <a:buFont typeface="Arial MT"/>
              <a:buChar char="•"/>
              <a:tabLst>
                <a:tab pos="257395" algn="l"/>
              </a:tabLst>
            </a:pPr>
            <a:r>
              <a:rPr sz="2773" dirty="0">
                <a:latin typeface="Calibri"/>
                <a:cs typeface="Calibri"/>
              </a:rPr>
              <a:t>A</a:t>
            </a:r>
            <a:r>
              <a:rPr sz="2773" spc="-64" dirty="0">
                <a:latin typeface="Calibri"/>
                <a:cs typeface="Calibri"/>
              </a:rPr>
              <a:t> </a:t>
            </a:r>
            <a:r>
              <a:rPr sz="2773" dirty="0">
                <a:latin typeface="Calibri"/>
                <a:cs typeface="Calibri"/>
              </a:rPr>
              <a:t>series</a:t>
            </a:r>
            <a:r>
              <a:rPr sz="2773" spc="-80" dirty="0">
                <a:latin typeface="Calibri"/>
                <a:cs typeface="Calibri"/>
              </a:rPr>
              <a:t> </a:t>
            </a:r>
            <a:r>
              <a:rPr sz="2773" dirty="0">
                <a:latin typeface="Calibri"/>
                <a:cs typeface="Calibri"/>
              </a:rPr>
              <a:t>of</a:t>
            </a:r>
            <a:r>
              <a:rPr sz="2773" spc="-48" dirty="0">
                <a:latin typeface="Calibri"/>
                <a:cs typeface="Calibri"/>
              </a:rPr>
              <a:t> </a:t>
            </a:r>
            <a:r>
              <a:rPr sz="2773" spc="-11" dirty="0">
                <a:latin typeface="Calibri"/>
                <a:cs typeface="Calibri"/>
              </a:rPr>
              <a:t>iterations</a:t>
            </a:r>
            <a:r>
              <a:rPr sz="2773" spc="-75" dirty="0">
                <a:latin typeface="Calibri"/>
                <a:cs typeface="Calibri"/>
              </a:rPr>
              <a:t> </a:t>
            </a:r>
            <a:r>
              <a:rPr sz="2773" dirty="0">
                <a:latin typeface="Calibri"/>
                <a:cs typeface="Calibri"/>
              </a:rPr>
              <a:t>develops</a:t>
            </a:r>
            <a:r>
              <a:rPr sz="2773" spc="-75" dirty="0">
                <a:latin typeface="Calibri"/>
                <a:cs typeface="Calibri"/>
              </a:rPr>
              <a:t> </a:t>
            </a:r>
            <a:r>
              <a:rPr sz="2773" dirty="0">
                <a:latin typeface="Calibri"/>
                <a:cs typeface="Calibri"/>
              </a:rPr>
              <a:t>a</a:t>
            </a:r>
            <a:r>
              <a:rPr sz="2773" spc="-48" dirty="0">
                <a:latin typeface="Calibri"/>
                <a:cs typeface="Calibri"/>
              </a:rPr>
              <a:t> </a:t>
            </a:r>
            <a:r>
              <a:rPr sz="2773" dirty="0">
                <a:latin typeface="Calibri"/>
                <a:cs typeface="Calibri"/>
              </a:rPr>
              <a:t>software</a:t>
            </a:r>
            <a:r>
              <a:rPr sz="2773" spc="-48" dirty="0">
                <a:latin typeface="Calibri"/>
                <a:cs typeface="Calibri"/>
              </a:rPr>
              <a:t> </a:t>
            </a:r>
            <a:r>
              <a:rPr sz="2773" b="1" dirty="0">
                <a:latin typeface="Calibri"/>
                <a:cs typeface="Calibri"/>
              </a:rPr>
              <a:t>release</a:t>
            </a:r>
            <a:r>
              <a:rPr sz="2773" dirty="0">
                <a:latin typeface="Calibri"/>
                <a:cs typeface="Calibri"/>
              </a:rPr>
              <a:t>,</a:t>
            </a:r>
            <a:r>
              <a:rPr sz="2773" spc="-48" dirty="0">
                <a:latin typeface="Calibri"/>
                <a:cs typeface="Calibri"/>
              </a:rPr>
              <a:t> </a:t>
            </a:r>
            <a:r>
              <a:rPr sz="2773" dirty="0">
                <a:latin typeface="Calibri"/>
                <a:cs typeface="Calibri"/>
              </a:rPr>
              <a:t>i.e.,</a:t>
            </a:r>
            <a:r>
              <a:rPr sz="2773" spc="-64" dirty="0">
                <a:latin typeface="Calibri"/>
                <a:cs typeface="Calibri"/>
              </a:rPr>
              <a:t> </a:t>
            </a:r>
            <a:r>
              <a:rPr sz="2773" dirty="0">
                <a:latin typeface="Calibri"/>
                <a:cs typeface="Calibri"/>
              </a:rPr>
              <a:t>a</a:t>
            </a:r>
            <a:r>
              <a:rPr sz="2773" spc="-37" dirty="0">
                <a:latin typeface="Calibri"/>
                <a:cs typeface="Calibri"/>
              </a:rPr>
              <a:t> </a:t>
            </a:r>
            <a:r>
              <a:rPr sz="2773" spc="-11" dirty="0">
                <a:latin typeface="Calibri"/>
                <a:cs typeface="Calibri"/>
              </a:rPr>
              <a:t>version </a:t>
            </a:r>
            <a:r>
              <a:rPr sz="2773" dirty="0">
                <a:latin typeface="Calibri"/>
                <a:cs typeface="Calibri"/>
              </a:rPr>
              <a:t>of</a:t>
            </a:r>
            <a:r>
              <a:rPr sz="2773" spc="-48" dirty="0">
                <a:latin typeface="Calibri"/>
                <a:cs typeface="Calibri"/>
              </a:rPr>
              <a:t> </a:t>
            </a:r>
            <a:r>
              <a:rPr sz="2773" dirty="0">
                <a:latin typeface="Calibri"/>
                <a:cs typeface="Calibri"/>
              </a:rPr>
              <a:t>the</a:t>
            </a:r>
            <a:r>
              <a:rPr sz="2773" spc="-53" dirty="0">
                <a:latin typeface="Calibri"/>
                <a:cs typeface="Calibri"/>
              </a:rPr>
              <a:t> </a:t>
            </a:r>
            <a:r>
              <a:rPr sz="2773" spc="-11" dirty="0">
                <a:latin typeface="Calibri"/>
                <a:cs typeface="Calibri"/>
              </a:rPr>
              <a:t>system</a:t>
            </a:r>
            <a:r>
              <a:rPr sz="2773" spc="-85" dirty="0">
                <a:latin typeface="Calibri"/>
                <a:cs typeface="Calibri"/>
              </a:rPr>
              <a:t> </a:t>
            </a:r>
            <a:r>
              <a:rPr sz="2773" dirty="0">
                <a:latin typeface="Calibri"/>
                <a:cs typeface="Calibri"/>
              </a:rPr>
              <a:t>that</a:t>
            </a:r>
            <a:r>
              <a:rPr sz="2773" spc="-48" dirty="0">
                <a:latin typeface="Calibri"/>
                <a:cs typeface="Calibri"/>
              </a:rPr>
              <a:t> </a:t>
            </a:r>
            <a:r>
              <a:rPr sz="2773" dirty="0">
                <a:latin typeface="Calibri"/>
                <a:cs typeface="Calibri"/>
              </a:rPr>
              <a:t>can</a:t>
            </a:r>
            <a:r>
              <a:rPr sz="2773" spc="-37" dirty="0">
                <a:latin typeface="Calibri"/>
                <a:cs typeface="Calibri"/>
              </a:rPr>
              <a:t> </a:t>
            </a:r>
            <a:r>
              <a:rPr sz="2773" dirty="0">
                <a:latin typeface="Calibri"/>
                <a:cs typeface="Calibri"/>
              </a:rPr>
              <a:t>be</a:t>
            </a:r>
            <a:r>
              <a:rPr sz="2773" spc="-53" dirty="0">
                <a:latin typeface="Calibri"/>
                <a:cs typeface="Calibri"/>
              </a:rPr>
              <a:t> </a:t>
            </a:r>
            <a:r>
              <a:rPr sz="2773" dirty="0">
                <a:latin typeface="Calibri"/>
                <a:cs typeface="Calibri"/>
              </a:rPr>
              <a:t>successfully</a:t>
            </a:r>
            <a:r>
              <a:rPr sz="2773" spc="-80" dirty="0">
                <a:latin typeface="Calibri"/>
                <a:cs typeface="Calibri"/>
              </a:rPr>
              <a:t> </a:t>
            </a:r>
            <a:r>
              <a:rPr sz="2773" spc="-11" dirty="0">
                <a:latin typeface="Calibri"/>
                <a:cs typeface="Calibri"/>
              </a:rPr>
              <a:t>deployed.</a:t>
            </a:r>
            <a:endParaRPr sz="2773">
              <a:latin typeface="Calibri"/>
              <a:cs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1009657"/>
            <a:ext cx="8205216" cy="1034339"/>
          </a:xfrm>
          <a:prstGeom prst="rect">
            <a:avLst/>
          </a:prstGeom>
        </p:spPr>
        <p:txBody>
          <a:bodyPr vert="horz" wrap="square" lIns="0" tIns="309135" rIns="0" bIns="0" rtlCol="0" anchor="ctr">
            <a:spAutoFit/>
          </a:bodyPr>
          <a:lstStyle/>
          <a:p>
            <a:pPr marL="70445">
              <a:lnSpc>
                <a:spcPct val="100000"/>
              </a:lnSpc>
              <a:spcBef>
                <a:spcPts val="107"/>
              </a:spcBef>
            </a:pPr>
            <a:r>
              <a:rPr dirty="0"/>
              <a:t>Basic</a:t>
            </a:r>
            <a:r>
              <a:rPr spc="-165" dirty="0"/>
              <a:t> </a:t>
            </a:r>
            <a:r>
              <a:rPr spc="-27" dirty="0"/>
              <a:t>Concepts</a:t>
            </a:r>
            <a:r>
              <a:rPr spc="-165" dirty="0"/>
              <a:t> </a:t>
            </a:r>
            <a:r>
              <a:rPr dirty="0"/>
              <a:t>in</a:t>
            </a:r>
            <a:r>
              <a:rPr spc="-155" dirty="0"/>
              <a:t> </a:t>
            </a:r>
            <a:r>
              <a:rPr dirty="0"/>
              <a:t>Agile</a:t>
            </a:r>
            <a:r>
              <a:rPr spc="-160" dirty="0"/>
              <a:t> </a:t>
            </a:r>
            <a:r>
              <a:rPr dirty="0"/>
              <a:t>SD</a:t>
            </a:r>
            <a:r>
              <a:rPr spc="-155" dirty="0"/>
              <a:t> </a:t>
            </a:r>
            <a:r>
              <a:rPr spc="-11" dirty="0"/>
              <a:t>(1/2)</a:t>
            </a:r>
          </a:p>
        </p:txBody>
      </p:sp>
      <p:sp>
        <p:nvSpPr>
          <p:cNvPr id="3" name="object 3"/>
          <p:cNvSpPr txBox="1"/>
          <p:nvPr/>
        </p:nvSpPr>
        <p:spPr>
          <a:xfrm>
            <a:off x="1804416" y="3200400"/>
            <a:ext cx="9395968" cy="4264373"/>
          </a:xfrm>
          <a:prstGeom prst="rect">
            <a:avLst/>
          </a:prstGeom>
        </p:spPr>
        <p:txBody>
          <a:bodyPr vert="horz" wrap="square" lIns="0" tIns="65024" rIns="0" bIns="0" rtlCol="0">
            <a:spAutoFit/>
          </a:bodyPr>
          <a:lstStyle/>
          <a:p>
            <a:pPr marL="256039" marR="1297811" indent="-242492" algn="just">
              <a:lnSpc>
                <a:spcPts val="3221"/>
              </a:lnSpc>
              <a:spcBef>
                <a:spcPts val="512"/>
              </a:spcBef>
              <a:buFont typeface="Arial MT"/>
              <a:buChar char="•"/>
              <a:tabLst>
                <a:tab pos="257395" algn="l"/>
              </a:tabLst>
            </a:pPr>
            <a:r>
              <a:rPr sz="2987" dirty="0">
                <a:latin typeface="Calibri"/>
                <a:cs typeface="Calibri"/>
              </a:rPr>
              <a:t>In</a:t>
            </a:r>
            <a:r>
              <a:rPr sz="2987" spc="-64" dirty="0">
                <a:latin typeface="Calibri"/>
                <a:cs typeface="Calibri"/>
              </a:rPr>
              <a:t> </a:t>
            </a:r>
            <a:r>
              <a:rPr sz="2987" dirty="0">
                <a:latin typeface="Calibri"/>
                <a:cs typeface="Calibri"/>
              </a:rPr>
              <a:t>Agile</a:t>
            </a:r>
            <a:r>
              <a:rPr sz="2987" spc="-53" dirty="0">
                <a:latin typeface="Calibri"/>
                <a:cs typeface="Calibri"/>
              </a:rPr>
              <a:t> </a:t>
            </a:r>
            <a:r>
              <a:rPr sz="2987" dirty="0">
                <a:latin typeface="Calibri"/>
                <a:cs typeface="Calibri"/>
              </a:rPr>
              <a:t>SD</a:t>
            </a:r>
            <a:r>
              <a:rPr sz="2987" spc="-53" dirty="0">
                <a:latin typeface="Calibri"/>
                <a:cs typeface="Calibri"/>
              </a:rPr>
              <a:t> </a:t>
            </a:r>
            <a:r>
              <a:rPr sz="2987" spc="-11" dirty="0">
                <a:latin typeface="Calibri"/>
                <a:cs typeface="Calibri"/>
              </a:rPr>
              <a:t>requirements </a:t>
            </a:r>
            <a:r>
              <a:rPr sz="2987" dirty="0">
                <a:latin typeface="Calibri"/>
                <a:cs typeface="Calibri"/>
              </a:rPr>
              <a:t>and</a:t>
            </a:r>
            <a:r>
              <a:rPr sz="2987" spc="-53" dirty="0">
                <a:latin typeface="Calibri"/>
                <a:cs typeface="Calibri"/>
              </a:rPr>
              <a:t> </a:t>
            </a:r>
            <a:r>
              <a:rPr sz="2987" dirty="0">
                <a:latin typeface="Calibri"/>
                <a:cs typeface="Calibri"/>
              </a:rPr>
              <a:t>their</a:t>
            </a:r>
            <a:r>
              <a:rPr sz="2987" spc="-48" dirty="0">
                <a:latin typeface="Calibri"/>
                <a:cs typeface="Calibri"/>
              </a:rPr>
              <a:t> </a:t>
            </a:r>
            <a:r>
              <a:rPr sz="2987" spc="-11" dirty="0">
                <a:latin typeface="Calibri"/>
                <a:cs typeface="Calibri"/>
              </a:rPr>
              <a:t>implementation 	</a:t>
            </a:r>
            <a:r>
              <a:rPr sz="2987" dirty="0">
                <a:latin typeface="Calibri"/>
                <a:cs typeface="Calibri"/>
              </a:rPr>
              <a:t>solutions</a:t>
            </a:r>
            <a:r>
              <a:rPr sz="2987" spc="-107" dirty="0">
                <a:latin typeface="Calibri"/>
                <a:cs typeface="Calibri"/>
              </a:rPr>
              <a:t> </a:t>
            </a:r>
            <a:r>
              <a:rPr sz="2987" dirty="0">
                <a:latin typeface="Calibri"/>
                <a:cs typeface="Calibri"/>
              </a:rPr>
              <a:t>(software</a:t>
            </a:r>
            <a:r>
              <a:rPr sz="2987" spc="-128" dirty="0">
                <a:latin typeface="Calibri"/>
                <a:cs typeface="Calibri"/>
              </a:rPr>
              <a:t> </a:t>
            </a:r>
            <a:r>
              <a:rPr sz="2987" spc="-11" dirty="0">
                <a:latin typeface="Calibri"/>
                <a:cs typeface="Calibri"/>
              </a:rPr>
              <a:t>components)</a:t>
            </a:r>
            <a:r>
              <a:rPr sz="2987" spc="-85" dirty="0">
                <a:latin typeface="Calibri"/>
                <a:cs typeface="Calibri"/>
              </a:rPr>
              <a:t> </a:t>
            </a:r>
            <a:r>
              <a:rPr sz="2987" dirty="0">
                <a:latin typeface="Calibri"/>
                <a:cs typeface="Calibri"/>
              </a:rPr>
              <a:t>evolve</a:t>
            </a:r>
            <a:r>
              <a:rPr sz="2987" spc="-128" dirty="0">
                <a:latin typeface="Calibri"/>
                <a:cs typeface="Calibri"/>
              </a:rPr>
              <a:t> </a:t>
            </a:r>
            <a:r>
              <a:rPr sz="2987" spc="-11" dirty="0">
                <a:latin typeface="Calibri"/>
                <a:cs typeface="Calibri"/>
              </a:rPr>
              <a:t>through 	</a:t>
            </a:r>
            <a:r>
              <a:rPr sz="2987" b="1" spc="-11" dirty="0">
                <a:latin typeface="Calibri"/>
                <a:cs typeface="Calibri"/>
              </a:rPr>
              <a:t>collaboration</a:t>
            </a:r>
            <a:r>
              <a:rPr sz="2987" b="1" spc="-139" dirty="0">
                <a:latin typeface="Calibri"/>
                <a:cs typeface="Calibri"/>
              </a:rPr>
              <a:t> </a:t>
            </a:r>
            <a:r>
              <a:rPr sz="2987" b="1" spc="-11" dirty="0">
                <a:latin typeface="Calibri"/>
                <a:cs typeface="Calibri"/>
              </a:rPr>
              <a:t>between:</a:t>
            </a:r>
            <a:endParaRPr lang="en-US" sz="2987" dirty="0">
              <a:latin typeface="Calibri"/>
              <a:cs typeface="Calibri"/>
            </a:endParaRPr>
          </a:p>
          <a:p>
            <a:pPr marL="13547" marR="1297811" algn="just">
              <a:lnSpc>
                <a:spcPts val="3221"/>
              </a:lnSpc>
              <a:spcBef>
                <a:spcPts val="512"/>
              </a:spcBef>
              <a:tabLst>
                <a:tab pos="257395" algn="l"/>
              </a:tabLst>
            </a:pPr>
            <a:r>
              <a:rPr lang="en-US" sz="2987" b="1" spc="-21" dirty="0">
                <a:latin typeface="Calibri"/>
                <a:cs typeface="Calibri"/>
              </a:rPr>
              <a:t>self-</a:t>
            </a:r>
            <a:r>
              <a:rPr lang="en-US" sz="2987" b="1" spc="-11" dirty="0">
                <a:latin typeface="Calibri"/>
                <a:cs typeface="Calibri"/>
              </a:rPr>
              <a:t>organizing</a:t>
            </a:r>
            <a:r>
              <a:rPr lang="en-US" sz="2987" b="1" spc="-48" dirty="0">
                <a:latin typeface="Calibri"/>
                <a:cs typeface="Calibri"/>
              </a:rPr>
              <a:t> </a:t>
            </a:r>
            <a:r>
              <a:rPr lang="en-US" sz="2987" dirty="0">
                <a:latin typeface="Calibri"/>
                <a:cs typeface="Calibri"/>
              </a:rPr>
              <a:t>and</a:t>
            </a:r>
            <a:r>
              <a:rPr lang="en-US" sz="2987" spc="-80" dirty="0">
                <a:latin typeface="Calibri"/>
                <a:cs typeface="Calibri"/>
              </a:rPr>
              <a:t> </a:t>
            </a:r>
            <a:r>
              <a:rPr lang="en-US" sz="2987" b="1" spc="-21" dirty="0">
                <a:latin typeface="Calibri"/>
                <a:cs typeface="Calibri"/>
              </a:rPr>
              <a:t>cross-</a:t>
            </a:r>
            <a:r>
              <a:rPr lang="en-US" sz="2987" b="1" dirty="0">
                <a:latin typeface="Calibri"/>
                <a:cs typeface="Calibri"/>
              </a:rPr>
              <a:t>functional</a:t>
            </a:r>
            <a:r>
              <a:rPr lang="en-US" sz="2987" b="1" spc="-59" dirty="0">
                <a:latin typeface="Calibri"/>
                <a:cs typeface="Calibri"/>
              </a:rPr>
              <a:t> </a:t>
            </a:r>
            <a:r>
              <a:rPr lang="en-US" sz="2987" b="1" spc="-11" dirty="0">
                <a:latin typeface="Calibri"/>
                <a:cs typeface="Calibri"/>
              </a:rPr>
              <a:t>teams</a:t>
            </a:r>
            <a:endParaRPr lang="en-US" sz="2987" dirty="0">
              <a:latin typeface="Calibri"/>
              <a:cs typeface="Calibri"/>
            </a:endParaRPr>
          </a:p>
          <a:p>
            <a:pPr marL="298036" algn="just">
              <a:spcBef>
                <a:spcPts val="250"/>
              </a:spcBef>
            </a:pPr>
            <a:r>
              <a:rPr sz="2560" dirty="0">
                <a:latin typeface="Calibri"/>
                <a:cs typeface="Calibri"/>
              </a:rPr>
              <a:t>by</a:t>
            </a:r>
            <a:r>
              <a:rPr sz="2560" spc="-59" dirty="0">
                <a:latin typeface="Calibri"/>
                <a:cs typeface="Calibri"/>
              </a:rPr>
              <a:t> </a:t>
            </a:r>
            <a:r>
              <a:rPr sz="2560" dirty="0">
                <a:latin typeface="Calibri"/>
                <a:cs typeface="Calibri"/>
              </a:rPr>
              <a:t>exploiting</a:t>
            </a:r>
            <a:r>
              <a:rPr sz="2560" spc="-91" dirty="0">
                <a:latin typeface="Calibri"/>
                <a:cs typeface="Calibri"/>
              </a:rPr>
              <a:t> </a:t>
            </a:r>
            <a:r>
              <a:rPr sz="2560" b="1" dirty="0">
                <a:latin typeface="Calibri"/>
                <a:cs typeface="Calibri"/>
              </a:rPr>
              <a:t>continuous</a:t>
            </a:r>
            <a:r>
              <a:rPr sz="2560" b="1" spc="-59" dirty="0">
                <a:latin typeface="Calibri"/>
                <a:cs typeface="Calibri"/>
              </a:rPr>
              <a:t> </a:t>
            </a:r>
            <a:r>
              <a:rPr sz="2560" b="1" spc="-11" dirty="0">
                <a:latin typeface="Calibri"/>
                <a:cs typeface="Calibri"/>
              </a:rPr>
              <a:t>involvement</a:t>
            </a:r>
            <a:r>
              <a:rPr sz="2560" b="1" spc="-59" dirty="0">
                <a:latin typeface="Calibri"/>
                <a:cs typeface="Calibri"/>
              </a:rPr>
              <a:t> </a:t>
            </a:r>
            <a:r>
              <a:rPr sz="2560" b="1" dirty="0">
                <a:latin typeface="Calibri"/>
                <a:cs typeface="Calibri"/>
              </a:rPr>
              <a:t>of</a:t>
            </a:r>
            <a:r>
              <a:rPr sz="2560" b="1" spc="-75" dirty="0">
                <a:latin typeface="Calibri"/>
                <a:cs typeface="Calibri"/>
              </a:rPr>
              <a:t> </a:t>
            </a:r>
            <a:r>
              <a:rPr sz="2560" b="1" dirty="0">
                <a:latin typeface="Calibri"/>
                <a:cs typeface="Calibri"/>
              </a:rPr>
              <a:t>the</a:t>
            </a:r>
            <a:r>
              <a:rPr sz="2560" b="1" spc="-48" dirty="0">
                <a:latin typeface="Calibri"/>
                <a:cs typeface="Calibri"/>
              </a:rPr>
              <a:t> </a:t>
            </a:r>
            <a:r>
              <a:rPr sz="2560" b="1" spc="-11" dirty="0">
                <a:latin typeface="Calibri"/>
                <a:cs typeface="Calibri"/>
              </a:rPr>
              <a:t>users</a:t>
            </a:r>
            <a:r>
              <a:rPr sz="2560" spc="-11" dirty="0">
                <a:latin typeface="Calibri"/>
                <a:cs typeface="Calibri"/>
              </a:rPr>
              <a:t>.</a:t>
            </a:r>
            <a:endParaRPr sz="2560" dirty="0">
              <a:latin typeface="Calibri"/>
              <a:cs typeface="Calibri"/>
            </a:endParaRPr>
          </a:p>
          <a:p>
            <a:pPr marL="256039" indent="-242492" algn="just">
              <a:spcBef>
                <a:spcPts val="683"/>
              </a:spcBef>
              <a:buFont typeface="Arial MT"/>
              <a:buChar char="•"/>
              <a:tabLst>
                <a:tab pos="256039" algn="l"/>
              </a:tabLst>
            </a:pPr>
            <a:r>
              <a:rPr sz="2987" dirty="0">
                <a:latin typeface="Calibri"/>
                <a:cs typeface="Calibri"/>
              </a:rPr>
              <a:t>Agile</a:t>
            </a:r>
            <a:r>
              <a:rPr sz="2987" spc="-27" dirty="0">
                <a:latin typeface="Calibri"/>
                <a:cs typeface="Calibri"/>
              </a:rPr>
              <a:t> </a:t>
            </a:r>
            <a:r>
              <a:rPr sz="2987" dirty="0">
                <a:latin typeface="Calibri"/>
                <a:cs typeface="Calibri"/>
              </a:rPr>
              <a:t>SD</a:t>
            </a:r>
            <a:r>
              <a:rPr sz="2987" spc="-27" dirty="0">
                <a:latin typeface="Calibri"/>
                <a:cs typeface="Calibri"/>
              </a:rPr>
              <a:t> </a:t>
            </a:r>
            <a:r>
              <a:rPr sz="2987" spc="-11" dirty="0">
                <a:latin typeface="Calibri"/>
                <a:cs typeface="Calibri"/>
              </a:rPr>
              <a:t>adopts:</a:t>
            </a:r>
            <a:endParaRPr sz="2987" dirty="0">
              <a:latin typeface="Calibri"/>
              <a:cs typeface="Calibri"/>
            </a:endParaRPr>
          </a:p>
          <a:p>
            <a:pPr marL="188305" algn="just">
              <a:lnSpc>
                <a:spcPts val="3403"/>
              </a:lnSpc>
              <a:spcBef>
                <a:spcPts val="709"/>
              </a:spcBef>
            </a:pPr>
            <a:r>
              <a:rPr sz="2987" b="1" dirty="0">
                <a:latin typeface="Calibri"/>
                <a:cs typeface="Calibri"/>
              </a:rPr>
              <a:t>adaptive</a:t>
            </a:r>
            <a:r>
              <a:rPr sz="2987" b="1" spc="-91" dirty="0">
                <a:latin typeface="Calibri"/>
                <a:cs typeface="Calibri"/>
              </a:rPr>
              <a:t> </a:t>
            </a:r>
            <a:r>
              <a:rPr sz="2987" b="1" dirty="0">
                <a:latin typeface="Calibri"/>
                <a:cs typeface="Calibri"/>
              </a:rPr>
              <a:t>planning</a:t>
            </a:r>
            <a:r>
              <a:rPr sz="2987" b="1" spc="-107" dirty="0">
                <a:latin typeface="Calibri"/>
                <a:cs typeface="Calibri"/>
              </a:rPr>
              <a:t> </a:t>
            </a:r>
            <a:r>
              <a:rPr sz="2987" dirty="0">
                <a:latin typeface="Calibri"/>
                <a:cs typeface="Calibri"/>
              </a:rPr>
              <a:t>and</a:t>
            </a:r>
            <a:r>
              <a:rPr sz="2987" spc="-112" dirty="0">
                <a:latin typeface="Calibri"/>
                <a:cs typeface="Calibri"/>
              </a:rPr>
              <a:t> </a:t>
            </a:r>
            <a:r>
              <a:rPr sz="2987" b="1" dirty="0">
                <a:latin typeface="Calibri"/>
                <a:cs typeface="Calibri"/>
              </a:rPr>
              <a:t>evolutionary</a:t>
            </a:r>
            <a:r>
              <a:rPr sz="2987" b="1" spc="-96" dirty="0">
                <a:latin typeface="Calibri"/>
                <a:cs typeface="Calibri"/>
              </a:rPr>
              <a:t> </a:t>
            </a:r>
            <a:r>
              <a:rPr sz="2987" b="1" spc="-11" dirty="0">
                <a:latin typeface="Calibri"/>
                <a:cs typeface="Calibri"/>
              </a:rPr>
              <a:t>development/delivery</a:t>
            </a:r>
            <a:endParaRPr sz="2987" dirty="0">
              <a:latin typeface="Calibri"/>
              <a:cs typeface="Calibri"/>
            </a:endParaRPr>
          </a:p>
          <a:p>
            <a:pPr marL="187627" algn="just">
              <a:lnSpc>
                <a:spcPts val="3403"/>
              </a:lnSpc>
            </a:pPr>
            <a:r>
              <a:rPr sz="2987" dirty="0">
                <a:latin typeface="Calibri"/>
                <a:cs typeface="Calibri"/>
              </a:rPr>
              <a:t>of</a:t>
            </a:r>
            <a:r>
              <a:rPr sz="2987" spc="-11" dirty="0">
                <a:latin typeface="Calibri"/>
                <a:cs typeface="Calibri"/>
              </a:rPr>
              <a:t> software</a:t>
            </a:r>
            <a:endParaRPr sz="2987" dirty="0">
              <a:latin typeface="Calibri"/>
              <a:cs typeface="Calibri"/>
            </a:endParaRPr>
          </a:p>
          <a:p>
            <a:pPr marR="2120120" algn="just">
              <a:spcBef>
                <a:spcPts val="704"/>
              </a:spcBef>
            </a:pPr>
            <a:r>
              <a:rPr sz="2987" dirty="0">
                <a:latin typeface="Calibri"/>
                <a:cs typeface="Calibri"/>
              </a:rPr>
              <a:t>to</a:t>
            </a:r>
            <a:r>
              <a:rPr sz="2987" spc="-85" dirty="0">
                <a:latin typeface="Calibri"/>
                <a:cs typeface="Calibri"/>
              </a:rPr>
              <a:t> </a:t>
            </a:r>
            <a:r>
              <a:rPr sz="2987" dirty="0">
                <a:latin typeface="Calibri"/>
                <a:cs typeface="Calibri"/>
              </a:rPr>
              <a:t>achieve</a:t>
            </a:r>
            <a:r>
              <a:rPr sz="2987" spc="-85" dirty="0">
                <a:latin typeface="Calibri"/>
                <a:cs typeface="Calibri"/>
              </a:rPr>
              <a:t> </a:t>
            </a:r>
            <a:r>
              <a:rPr sz="2987" b="1" spc="-11" dirty="0">
                <a:latin typeface="Calibri"/>
                <a:cs typeface="Calibri"/>
              </a:rPr>
              <a:t>end-user/customer</a:t>
            </a:r>
            <a:r>
              <a:rPr sz="2987" b="1" spc="-53" dirty="0">
                <a:latin typeface="Calibri"/>
                <a:cs typeface="Calibri"/>
              </a:rPr>
              <a:t> </a:t>
            </a:r>
            <a:r>
              <a:rPr sz="2987" b="1" spc="-11" dirty="0">
                <a:latin typeface="Calibri"/>
                <a:cs typeface="Calibri"/>
              </a:rPr>
              <a:t>satisfaction</a:t>
            </a:r>
            <a:r>
              <a:rPr sz="2987" spc="-11" dirty="0">
                <a:latin typeface="Calibri"/>
                <a:cs typeface="Calibri"/>
              </a:rPr>
              <a:t>.</a:t>
            </a:r>
            <a:endParaRPr sz="2987" dirty="0">
              <a:latin typeface="Calibri"/>
              <a:cs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685" y="2242049"/>
            <a:ext cx="11964416" cy="1073050"/>
          </a:xfrm>
          <a:prstGeom prst="rect">
            <a:avLst/>
          </a:prstGeom>
        </p:spPr>
        <p:txBody>
          <a:bodyPr vert="horz" wrap="square" lIns="0" tIns="347471" rIns="0" bIns="0" rtlCol="0" anchor="ctr">
            <a:spAutoFit/>
          </a:bodyPr>
          <a:lstStyle/>
          <a:p>
            <a:pPr marL="270942">
              <a:lnSpc>
                <a:spcPct val="100000"/>
              </a:lnSpc>
              <a:spcBef>
                <a:spcPts val="107"/>
              </a:spcBef>
            </a:pPr>
            <a:r>
              <a:rPr dirty="0"/>
              <a:t>Basic</a:t>
            </a:r>
            <a:r>
              <a:rPr spc="-165" dirty="0"/>
              <a:t> </a:t>
            </a:r>
            <a:r>
              <a:rPr spc="-27" dirty="0"/>
              <a:t>Concepts</a:t>
            </a:r>
            <a:r>
              <a:rPr spc="-165" dirty="0"/>
              <a:t> </a:t>
            </a:r>
            <a:r>
              <a:rPr dirty="0"/>
              <a:t>in</a:t>
            </a:r>
            <a:r>
              <a:rPr spc="-155" dirty="0"/>
              <a:t> </a:t>
            </a:r>
            <a:r>
              <a:rPr dirty="0"/>
              <a:t>Agile</a:t>
            </a:r>
            <a:r>
              <a:rPr spc="-160" dirty="0"/>
              <a:t> </a:t>
            </a:r>
            <a:r>
              <a:rPr dirty="0"/>
              <a:t>SD</a:t>
            </a:r>
            <a:r>
              <a:rPr spc="-155" dirty="0"/>
              <a:t> </a:t>
            </a:r>
            <a:r>
              <a:rPr spc="-11" dirty="0"/>
              <a:t>(2/2)</a:t>
            </a:r>
          </a:p>
        </p:txBody>
      </p:sp>
      <p:sp>
        <p:nvSpPr>
          <p:cNvPr id="3" name="object 3"/>
          <p:cNvSpPr txBox="1">
            <a:spLocks noGrp="1"/>
          </p:cNvSpPr>
          <p:nvPr>
            <p:ph type="body" idx="1"/>
          </p:nvPr>
        </p:nvSpPr>
        <p:spPr>
          <a:xfrm>
            <a:off x="953685" y="3988741"/>
            <a:ext cx="11964416" cy="4181722"/>
          </a:xfrm>
          <a:prstGeom prst="rect">
            <a:avLst/>
          </a:prstGeom>
        </p:spPr>
        <p:txBody>
          <a:bodyPr vert="horz" wrap="square" lIns="0" tIns="65024" rIns="0" bIns="0" rtlCol="0">
            <a:spAutoFit/>
          </a:bodyPr>
          <a:lstStyle/>
          <a:p>
            <a:pPr marL="256039" marR="516821" indent="-242492">
              <a:lnSpc>
                <a:spcPts val="3221"/>
              </a:lnSpc>
              <a:spcBef>
                <a:spcPts val="512"/>
              </a:spcBef>
              <a:buFont typeface="Arial MT"/>
              <a:buChar char="•"/>
              <a:tabLst>
                <a:tab pos="257395" algn="l"/>
              </a:tabLst>
            </a:pPr>
            <a:r>
              <a:rPr dirty="0"/>
              <a:t>Agile</a:t>
            </a:r>
            <a:r>
              <a:rPr spc="-96" dirty="0"/>
              <a:t> </a:t>
            </a:r>
            <a:r>
              <a:rPr dirty="0"/>
              <a:t>SD</a:t>
            </a:r>
            <a:r>
              <a:rPr spc="-85" dirty="0"/>
              <a:t> </a:t>
            </a:r>
            <a:r>
              <a:rPr dirty="0"/>
              <a:t>follows</a:t>
            </a:r>
            <a:r>
              <a:rPr spc="-101" dirty="0"/>
              <a:t> </a:t>
            </a:r>
            <a:r>
              <a:rPr dirty="0"/>
              <a:t>a</a:t>
            </a:r>
            <a:r>
              <a:rPr spc="-91" dirty="0"/>
              <a:t> </a:t>
            </a:r>
            <a:r>
              <a:rPr spc="-21" dirty="0"/>
              <a:t>“</a:t>
            </a:r>
            <a:r>
              <a:rPr b="1" spc="-21" dirty="0">
                <a:latin typeface="Calibri"/>
                <a:cs typeface="Calibri"/>
              </a:rPr>
              <a:t>time-</a:t>
            </a:r>
            <a:r>
              <a:rPr b="1" spc="-11" dirty="0">
                <a:latin typeface="Calibri"/>
                <a:cs typeface="Calibri"/>
              </a:rPr>
              <a:t>boxed”</a:t>
            </a:r>
            <a:r>
              <a:rPr b="1" spc="-59" dirty="0">
                <a:latin typeface="Calibri"/>
                <a:cs typeface="Calibri"/>
              </a:rPr>
              <a:t> </a:t>
            </a:r>
            <a:r>
              <a:rPr b="1" spc="-11" dirty="0">
                <a:latin typeface="Calibri"/>
                <a:cs typeface="Calibri"/>
              </a:rPr>
              <a:t>iterative</a:t>
            </a:r>
            <a:r>
              <a:rPr b="1" spc="-59" dirty="0">
                <a:latin typeface="Calibri"/>
                <a:cs typeface="Calibri"/>
              </a:rPr>
              <a:t> </a:t>
            </a:r>
            <a:r>
              <a:rPr b="1" dirty="0">
                <a:latin typeface="Calibri"/>
                <a:cs typeface="Calibri"/>
              </a:rPr>
              <a:t>approach</a:t>
            </a:r>
            <a:r>
              <a:rPr b="1" spc="-69" dirty="0">
                <a:latin typeface="Calibri"/>
                <a:cs typeface="Calibri"/>
              </a:rPr>
              <a:t> </a:t>
            </a:r>
            <a:r>
              <a:rPr spc="-27" dirty="0"/>
              <a:t>to 	</a:t>
            </a:r>
            <a:r>
              <a:rPr dirty="0"/>
              <a:t>provide</a:t>
            </a:r>
            <a:r>
              <a:rPr spc="-101" dirty="0"/>
              <a:t> </a:t>
            </a:r>
            <a:r>
              <a:rPr dirty="0"/>
              <a:t>rapid</a:t>
            </a:r>
            <a:r>
              <a:rPr spc="-107" dirty="0"/>
              <a:t> </a:t>
            </a:r>
            <a:r>
              <a:rPr dirty="0"/>
              <a:t>and</a:t>
            </a:r>
            <a:r>
              <a:rPr spc="-96" dirty="0"/>
              <a:t> </a:t>
            </a:r>
            <a:r>
              <a:rPr spc="-11" dirty="0"/>
              <a:t>flexible/adaptive</a:t>
            </a:r>
            <a:r>
              <a:rPr spc="-75" dirty="0"/>
              <a:t> </a:t>
            </a:r>
            <a:r>
              <a:rPr dirty="0"/>
              <a:t>response</a:t>
            </a:r>
            <a:r>
              <a:rPr spc="-101" dirty="0"/>
              <a:t> </a:t>
            </a:r>
            <a:r>
              <a:rPr dirty="0"/>
              <a:t>to</a:t>
            </a:r>
            <a:r>
              <a:rPr spc="-117" dirty="0"/>
              <a:t> </a:t>
            </a:r>
            <a:r>
              <a:rPr spc="-11" dirty="0"/>
              <a:t>changes.</a:t>
            </a:r>
            <a:endParaRPr>
              <a:latin typeface="Calibri"/>
              <a:cs typeface="Calibri"/>
            </a:endParaRPr>
          </a:p>
          <a:p>
            <a:pPr marL="256039" marR="657711" indent="-242492">
              <a:lnSpc>
                <a:spcPts val="3232"/>
              </a:lnSpc>
              <a:spcBef>
                <a:spcPts val="1072"/>
              </a:spcBef>
              <a:buFont typeface="Arial MT"/>
              <a:buChar char="•"/>
              <a:tabLst>
                <a:tab pos="257395" algn="l"/>
              </a:tabLst>
            </a:pPr>
            <a:r>
              <a:rPr dirty="0"/>
              <a:t>Agile</a:t>
            </a:r>
            <a:r>
              <a:rPr spc="-53" dirty="0"/>
              <a:t> </a:t>
            </a:r>
            <a:r>
              <a:rPr dirty="0"/>
              <a:t>SD</a:t>
            </a:r>
            <a:r>
              <a:rPr spc="-48" dirty="0"/>
              <a:t> </a:t>
            </a:r>
            <a:r>
              <a:rPr dirty="0"/>
              <a:t>methods</a:t>
            </a:r>
            <a:r>
              <a:rPr spc="-32" dirty="0"/>
              <a:t> </a:t>
            </a:r>
            <a:r>
              <a:rPr dirty="0"/>
              <a:t>are</a:t>
            </a:r>
            <a:r>
              <a:rPr spc="-53" dirty="0"/>
              <a:t> </a:t>
            </a:r>
            <a:r>
              <a:rPr spc="-11" dirty="0"/>
              <a:t>‘</a:t>
            </a:r>
            <a:r>
              <a:rPr b="1" spc="-11" dirty="0">
                <a:latin typeface="Calibri"/>
                <a:cs typeface="Calibri"/>
              </a:rPr>
              <a:t>lightweight</a:t>
            </a:r>
            <a:r>
              <a:rPr spc="-11" dirty="0"/>
              <a:t>’</a:t>
            </a:r>
            <a:r>
              <a:rPr spc="-27" dirty="0"/>
              <a:t> </a:t>
            </a:r>
            <a:r>
              <a:rPr dirty="0"/>
              <a:t>and</a:t>
            </a:r>
            <a:r>
              <a:rPr spc="-37" dirty="0"/>
              <a:t> </a:t>
            </a:r>
            <a:r>
              <a:rPr spc="-11" dirty="0"/>
              <a:t>‘</a:t>
            </a:r>
            <a:r>
              <a:rPr b="1" spc="-11" dirty="0">
                <a:latin typeface="Calibri"/>
                <a:cs typeface="Calibri"/>
              </a:rPr>
              <a:t>human-centric</a:t>
            </a:r>
            <a:r>
              <a:rPr spc="-11" dirty="0"/>
              <a:t>’ 	</a:t>
            </a:r>
            <a:r>
              <a:rPr dirty="0"/>
              <a:t>with</a:t>
            </a:r>
            <a:r>
              <a:rPr spc="-80" dirty="0"/>
              <a:t> </a:t>
            </a:r>
            <a:r>
              <a:rPr dirty="0"/>
              <a:t>the</a:t>
            </a:r>
            <a:r>
              <a:rPr spc="-75" dirty="0"/>
              <a:t> </a:t>
            </a:r>
            <a:r>
              <a:rPr dirty="0"/>
              <a:t>aim</a:t>
            </a:r>
            <a:r>
              <a:rPr spc="-85" dirty="0"/>
              <a:t> </a:t>
            </a:r>
            <a:r>
              <a:rPr dirty="0"/>
              <a:t>to</a:t>
            </a:r>
            <a:r>
              <a:rPr spc="-64" dirty="0"/>
              <a:t> </a:t>
            </a:r>
            <a:r>
              <a:rPr b="1" dirty="0">
                <a:latin typeface="Calibri"/>
                <a:cs typeface="Calibri"/>
              </a:rPr>
              <a:t>create</a:t>
            </a:r>
            <a:r>
              <a:rPr b="1" spc="-48" dirty="0">
                <a:latin typeface="Calibri"/>
                <a:cs typeface="Calibri"/>
              </a:rPr>
              <a:t> </a:t>
            </a:r>
            <a:r>
              <a:rPr b="1" dirty="0">
                <a:latin typeface="Calibri"/>
                <a:cs typeface="Calibri"/>
              </a:rPr>
              <a:t>business</a:t>
            </a:r>
            <a:r>
              <a:rPr b="1" spc="-85" dirty="0">
                <a:latin typeface="Calibri"/>
                <a:cs typeface="Calibri"/>
              </a:rPr>
              <a:t> </a:t>
            </a:r>
            <a:r>
              <a:rPr b="1" spc="-11" dirty="0">
                <a:latin typeface="Calibri"/>
                <a:cs typeface="Calibri"/>
              </a:rPr>
              <a:t>value</a:t>
            </a:r>
            <a:r>
              <a:rPr spc="-11" dirty="0"/>
              <a:t>.</a:t>
            </a:r>
            <a:endParaRPr>
              <a:latin typeface="Calibri"/>
              <a:cs typeface="Calibri"/>
            </a:endParaRPr>
          </a:p>
          <a:p>
            <a:pPr marL="256039" marR="451795" indent="-242492">
              <a:spcBef>
                <a:spcPts val="1007"/>
              </a:spcBef>
              <a:buFont typeface="Arial MT"/>
              <a:buChar char="•"/>
              <a:tabLst>
                <a:tab pos="257395" algn="l"/>
              </a:tabLst>
            </a:pPr>
            <a:r>
              <a:rPr dirty="0"/>
              <a:t>Agile</a:t>
            </a:r>
            <a:r>
              <a:rPr spc="-64" dirty="0"/>
              <a:t> </a:t>
            </a:r>
            <a:r>
              <a:rPr dirty="0"/>
              <a:t>SD</a:t>
            </a:r>
            <a:r>
              <a:rPr spc="-48" dirty="0"/>
              <a:t> </a:t>
            </a:r>
            <a:r>
              <a:rPr dirty="0"/>
              <a:t>can</a:t>
            </a:r>
            <a:r>
              <a:rPr spc="-53" dirty="0"/>
              <a:t> </a:t>
            </a:r>
            <a:r>
              <a:rPr dirty="0"/>
              <a:t>be</a:t>
            </a:r>
            <a:r>
              <a:rPr spc="-59" dirty="0"/>
              <a:t> </a:t>
            </a:r>
            <a:r>
              <a:rPr spc="-11" dirty="0"/>
              <a:t>regarded</a:t>
            </a:r>
            <a:r>
              <a:rPr spc="-64" dirty="0"/>
              <a:t> </a:t>
            </a:r>
            <a:r>
              <a:rPr dirty="0"/>
              <a:t>as</a:t>
            </a:r>
            <a:r>
              <a:rPr spc="-64" dirty="0"/>
              <a:t> </a:t>
            </a:r>
            <a:r>
              <a:rPr dirty="0"/>
              <a:t>a</a:t>
            </a:r>
            <a:r>
              <a:rPr spc="-59" dirty="0"/>
              <a:t> </a:t>
            </a:r>
            <a:r>
              <a:rPr spc="-11" dirty="0"/>
              <a:t>conceptual</a:t>
            </a:r>
            <a:r>
              <a:rPr spc="-43" dirty="0"/>
              <a:t> </a:t>
            </a:r>
            <a:r>
              <a:rPr dirty="0"/>
              <a:t>framework</a:t>
            </a:r>
            <a:r>
              <a:rPr spc="-59" dirty="0"/>
              <a:t> </a:t>
            </a:r>
            <a:r>
              <a:rPr spc="-21" dirty="0"/>
              <a:t>that 	</a:t>
            </a:r>
            <a:r>
              <a:rPr spc="-11" dirty="0"/>
              <a:t>promotes</a:t>
            </a:r>
            <a:r>
              <a:rPr spc="-91" dirty="0"/>
              <a:t> </a:t>
            </a:r>
            <a:r>
              <a:rPr dirty="0"/>
              <a:t>foreseen</a:t>
            </a:r>
            <a:r>
              <a:rPr spc="-117" dirty="0"/>
              <a:t> </a:t>
            </a:r>
            <a:r>
              <a:rPr spc="-11" dirty="0"/>
              <a:t>interactions</a:t>
            </a:r>
            <a:r>
              <a:rPr spc="-91" dirty="0"/>
              <a:t> </a:t>
            </a:r>
            <a:r>
              <a:rPr dirty="0"/>
              <a:t>among</a:t>
            </a:r>
            <a:r>
              <a:rPr spc="-107" dirty="0"/>
              <a:t> </a:t>
            </a:r>
            <a:r>
              <a:rPr spc="-11" dirty="0"/>
              <a:t>stakeholders 	</a:t>
            </a:r>
            <a:r>
              <a:rPr dirty="0"/>
              <a:t>throughout</a:t>
            </a:r>
            <a:r>
              <a:rPr spc="-37" dirty="0"/>
              <a:t> </a:t>
            </a:r>
            <a:r>
              <a:rPr dirty="0"/>
              <a:t>the</a:t>
            </a:r>
            <a:r>
              <a:rPr spc="-75" dirty="0"/>
              <a:t> </a:t>
            </a:r>
            <a:r>
              <a:rPr dirty="0"/>
              <a:t>SD</a:t>
            </a:r>
            <a:r>
              <a:rPr spc="-69" dirty="0"/>
              <a:t> </a:t>
            </a:r>
            <a:r>
              <a:rPr spc="-32" dirty="0"/>
              <a:t>life-</a:t>
            </a:r>
            <a:r>
              <a:rPr spc="-11" dirty="0"/>
              <a:t>cycle.</a:t>
            </a:r>
            <a:endParaRPr/>
          </a:p>
          <a:p>
            <a:pPr marL="256039" marR="5419" indent="-242492">
              <a:lnSpc>
                <a:spcPts val="3221"/>
              </a:lnSpc>
              <a:spcBef>
                <a:spcPts val="1115"/>
              </a:spcBef>
              <a:buFont typeface="Arial MT"/>
              <a:buChar char="•"/>
              <a:tabLst>
                <a:tab pos="257395" algn="l"/>
              </a:tabLst>
            </a:pPr>
            <a:r>
              <a:rPr dirty="0"/>
              <a:t>Agile</a:t>
            </a:r>
            <a:r>
              <a:rPr spc="-64" dirty="0"/>
              <a:t> </a:t>
            </a:r>
            <a:r>
              <a:rPr dirty="0"/>
              <a:t>SD</a:t>
            </a:r>
            <a:r>
              <a:rPr spc="-53" dirty="0"/>
              <a:t> </a:t>
            </a:r>
            <a:r>
              <a:rPr spc="-27" dirty="0"/>
              <a:t>life-</a:t>
            </a:r>
            <a:r>
              <a:rPr dirty="0"/>
              <a:t>cycle</a:t>
            </a:r>
            <a:r>
              <a:rPr spc="-48" dirty="0"/>
              <a:t> </a:t>
            </a:r>
            <a:r>
              <a:rPr dirty="0"/>
              <a:t>model</a:t>
            </a:r>
            <a:r>
              <a:rPr spc="-64" dirty="0"/>
              <a:t> </a:t>
            </a:r>
            <a:r>
              <a:rPr dirty="0"/>
              <a:t>is</a:t>
            </a:r>
            <a:r>
              <a:rPr spc="-64" dirty="0"/>
              <a:t> </a:t>
            </a:r>
            <a:r>
              <a:rPr dirty="0"/>
              <a:t>a</a:t>
            </a:r>
            <a:r>
              <a:rPr spc="-59" dirty="0"/>
              <a:t> </a:t>
            </a:r>
            <a:r>
              <a:rPr dirty="0"/>
              <a:t>software</a:t>
            </a:r>
            <a:r>
              <a:rPr spc="-59" dirty="0"/>
              <a:t> </a:t>
            </a:r>
            <a:r>
              <a:rPr dirty="0"/>
              <a:t>process</a:t>
            </a:r>
            <a:r>
              <a:rPr spc="-21" dirty="0"/>
              <a:t> </a:t>
            </a:r>
            <a:r>
              <a:rPr dirty="0"/>
              <a:t>which</a:t>
            </a:r>
            <a:r>
              <a:rPr spc="-48" dirty="0"/>
              <a:t> </a:t>
            </a:r>
            <a:r>
              <a:rPr spc="-11" dirty="0"/>
              <a:t>follows 	</a:t>
            </a:r>
            <a:r>
              <a:rPr dirty="0"/>
              <a:t>the</a:t>
            </a:r>
            <a:r>
              <a:rPr spc="-80" dirty="0"/>
              <a:t> </a:t>
            </a:r>
            <a:r>
              <a:rPr b="1" dirty="0">
                <a:latin typeface="Calibri"/>
                <a:cs typeface="Calibri"/>
              </a:rPr>
              <a:t>agile</a:t>
            </a:r>
            <a:r>
              <a:rPr b="1" spc="-48" dirty="0">
                <a:latin typeface="Calibri"/>
                <a:cs typeface="Calibri"/>
              </a:rPr>
              <a:t> </a:t>
            </a:r>
            <a:r>
              <a:rPr b="1" dirty="0">
                <a:latin typeface="Calibri"/>
                <a:cs typeface="Calibri"/>
              </a:rPr>
              <a:t>principles</a:t>
            </a:r>
            <a:r>
              <a:rPr b="1" spc="-48" dirty="0">
                <a:latin typeface="Calibri"/>
                <a:cs typeface="Calibri"/>
              </a:rPr>
              <a:t> </a:t>
            </a:r>
            <a:r>
              <a:rPr dirty="0"/>
              <a:t>and</a:t>
            </a:r>
            <a:r>
              <a:rPr spc="-64" dirty="0"/>
              <a:t> </a:t>
            </a:r>
            <a:r>
              <a:rPr dirty="0"/>
              <a:t>applies</a:t>
            </a:r>
            <a:r>
              <a:rPr spc="-48" dirty="0"/>
              <a:t> </a:t>
            </a:r>
            <a:r>
              <a:rPr dirty="0"/>
              <a:t>an</a:t>
            </a:r>
            <a:r>
              <a:rPr spc="-53" dirty="0"/>
              <a:t> </a:t>
            </a:r>
            <a:r>
              <a:rPr b="1" dirty="0">
                <a:latin typeface="Calibri"/>
                <a:cs typeface="Calibri"/>
              </a:rPr>
              <a:t>Agile</a:t>
            </a:r>
            <a:r>
              <a:rPr b="1" spc="-48" dirty="0">
                <a:latin typeface="Calibri"/>
                <a:cs typeface="Calibri"/>
              </a:rPr>
              <a:t> </a:t>
            </a:r>
            <a:r>
              <a:rPr b="1" dirty="0">
                <a:latin typeface="Calibri"/>
                <a:cs typeface="Calibri"/>
              </a:rPr>
              <a:t>SD</a:t>
            </a:r>
            <a:r>
              <a:rPr b="1" spc="-64" dirty="0">
                <a:latin typeface="Calibri"/>
                <a:cs typeface="Calibri"/>
              </a:rPr>
              <a:t> </a:t>
            </a:r>
            <a:r>
              <a:rPr b="1" spc="-11" dirty="0">
                <a:latin typeface="Calibri"/>
                <a:cs typeface="Calibri"/>
              </a:rPr>
              <a:t>method</a:t>
            </a:r>
            <a:r>
              <a:rPr spc="-11" dirty="0"/>
              <a:t>.</a:t>
            </a:r>
            <a:endParaRPr>
              <a:latin typeface="Calibri"/>
              <a:cs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9860" y="1503714"/>
            <a:ext cx="7498893" cy="681491"/>
          </a:xfrm>
          <a:prstGeom prst="rect">
            <a:avLst/>
          </a:prstGeom>
        </p:spPr>
        <p:txBody>
          <a:bodyPr vert="horz" wrap="square" lIns="0" tIns="86699" rIns="0" bIns="0" rtlCol="0" anchor="ctr">
            <a:spAutoFit/>
          </a:bodyPr>
          <a:lstStyle/>
          <a:p>
            <a:pPr marL="1567398" marR="5419" indent="-1554529">
              <a:lnSpc>
                <a:spcPts val="4608"/>
              </a:lnSpc>
              <a:spcBef>
                <a:spcPts val="683"/>
              </a:spcBef>
            </a:pPr>
            <a:r>
              <a:rPr sz="4267" spc="-59" dirty="0"/>
              <a:t>Representative</a:t>
            </a:r>
            <a:r>
              <a:rPr sz="4267" spc="-165" dirty="0"/>
              <a:t> </a:t>
            </a:r>
            <a:r>
              <a:rPr sz="4267" dirty="0"/>
              <a:t>Agile</a:t>
            </a:r>
            <a:r>
              <a:rPr sz="4267" spc="-155" dirty="0"/>
              <a:t> </a:t>
            </a:r>
            <a:r>
              <a:rPr sz="4267" spc="-27" dirty="0"/>
              <a:t>SD </a:t>
            </a:r>
            <a:r>
              <a:rPr sz="4267" spc="-11" dirty="0"/>
              <a:t>Methods</a:t>
            </a:r>
            <a:endParaRPr sz="4267" dirty="0"/>
          </a:p>
        </p:txBody>
      </p:sp>
      <p:sp>
        <p:nvSpPr>
          <p:cNvPr id="3" name="object 3"/>
          <p:cNvSpPr txBox="1"/>
          <p:nvPr/>
        </p:nvSpPr>
        <p:spPr>
          <a:xfrm>
            <a:off x="1709860" y="2501757"/>
            <a:ext cx="7837423" cy="3862362"/>
          </a:xfrm>
          <a:prstGeom prst="rect">
            <a:avLst/>
          </a:prstGeom>
        </p:spPr>
        <p:txBody>
          <a:bodyPr vert="horz" wrap="square" lIns="0" tIns="104987" rIns="0" bIns="0" rtlCol="0">
            <a:spAutoFit/>
          </a:bodyPr>
          <a:lstStyle/>
          <a:p>
            <a:pPr marL="256039" indent="-242492">
              <a:spcBef>
                <a:spcPts val="827"/>
              </a:spcBef>
              <a:buFont typeface="Arial MT"/>
              <a:buChar char="•"/>
              <a:tabLst>
                <a:tab pos="256039" algn="l"/>
              </a:tabLst>
            </a:pPr>
            <a:r>
              <a:rPr sz="2987" spc="-11" dirty="0">
                <a:latin typeface="Calibri"/>
                <a:cs typeface="Calibri"/>
              </a:rPr>
              <a:t>SCRUM</a:t>
            </a:r>
            <a:endParaRPr sz="2987">
              <a:latin typeface="Calibri"/>
              <a:cs typeface="Calibri"/>
            </a:endParaRPr>
          </a:p>
          <a:p>
            <a:pPr marL="256039" indent="-242492">
              <a:spcBef>
                <a:spcPts val="720"/>
              </a:spcBef>
              <a:buFont typeface="Arial MT"/>
              <a:buChar char="•"/>
              <a:tabLst>
                <a:tab pos="256039" algn="l"/>
              </a:tabLst>
            </a:pPr>
            <a:r>
              <a:rPr sz="2987" dirty="0">
                <a:latin typeface="Calibri"/>
                <a:cs typeface="Calibri"/>
              </a:rPr>
              <a:t>Extreme</a:t>
            </a:r>
            <a:r>
              <a:rPr sz="2987" spc="-122" dirty="0">
                <a:latin typeface="Calibri"/>
                <a:cs typeface="Calibri"/>
              </a:rPr>
              <a:t> </a:t>
            </a:r>
            <a:r>
              <a:rPr sz="2987" spc="-11" dirty="0">
                <a:latin typeface="Calibri"/>
                <a:cs typeface="Calibri"/>
              </a:rPr>
              <a:t>Programming</a:t>
            </a:r>
            <a:r>
              <a:rPr sz="2987" spc="-85" dirty="0">
                <a:latin typeface="Calibri"/>
                <a:cs typeface="Calibri"/>
              </a:rPr>
              <a:t> </a:t>
            </a:r>
            <a:r>
              <a:rPr sz="2987" spc="-21" dirty="0">
                <a:latin typeface="Calibri"/>
                <a:cs typeface="Calibri"/>
              </a:rPr>
              <a:t>(XP)</a:t>
            </a:r>
            <a:endParaRPr sz="2987">
              <a:latin typeface="Calibri"/>
              <a:cs typeface="Calibri"/>
            </a:endParaRPr>
          </a:p>
          <a:p>
            <a:pPr marL="256039" indent="-242492">
              <a:spcBef>
                <a:spcPts val="704"/>
              </a:spcBef>
              <a:buFont typeface="Arial MT"/>
              <a:buChar char="•"/>
              <a:tabLst>
                <a:tab pos="256039" algn="l"/>
              </a:tabLst>
            </a:pPr>
            <a:r>
              <a:rPr sz="2987" spc="-11" dirty="0">
                <a:latin typeface="Calibri"/>
                <a:cs typeface="Calibri"/>
              </a:rPr>
              <a:t>KANBAN</a:t>
            </a:r>
            <a:endParaRPr sz="2987">
              <a:latin typeface="Calibri"/>
              <a:cs typeface="Calibri"/>
            </a:endParaRPr>
          </a:p>
          <a:p>
            <a:pPr marL="256039" indent="-242492">
              <a:spcBef>
                <a:spcPts val="709"/>
              </a:spcBef>
              <a:buFont typeface="Arial MT"/>
              <a:buChar char="•"/>
              <a:tabLst>
                <a:tab pos="256039" algn="l"/>
              </a:tabLst>
            </a:pPr>
            <a:r>
              <a:rPr sz="2987" dirty="0">
                <a:latin typeface="Calibri"/>
                <a:cs typeface="Calibri"/>
              </a:rPr>
              <a:t>Crystal</a:t>
            </a:r>
            <a:r>
              <a:rPr sz="2987" spc="-128" dirty="0">
                <a:latin typeface="Calibri"/>
                <a:cs typeface="Calibri"/>
              </a:rPr>
              <a:t> </a:t>
            </a:r>
            <a:r>
              <a:rPr sz="2987" spc="-11" dirty="0">
                <a:latin typeface="Calibri"/>
                <a:cs typeface="Calibri"/>
              </a:rPr>
              <a:t>methods</a:t>
            </a:r>
            <a:endParaRPr sz="2987">
              <a:latin typeface="Calibri"/>
              <a:cs typeface="Calibri"/>
            </a:endParaRPr>
          </a:p>
          <a:p>
            <a:pPr marL="256039" indent="-242492">
              <a:spcBef>
                <a:spcPts val="715"/>
              </a:spcBef>
              <a:buFont typeface="Arial MT"/>
              <a:buChar char="•"/>
              <a:tabLst>
                <a:tab pos="256039" algn="l"/>
              </a:tabLst>
            </a:pPr>
            <a:r>
              <a:rPr sz="2987" dirty="0">
                <a:latin typeface="Calibri"/>
                <a:cs typeface="Calibri"/>
              </a:rPr>
              <a:t>Dynamic</a:t>
            </a:r>
            <a:r>
              <a:rPr sz="2987" spc="-107" dirty="0">
                <a:latin typeface="Calibri"/>
                <a:cs typeface="Calibri"/>
              </a:rPr>
              <a:t> </a:t>
            </a:r>
            <a:r>
              <a:rPr sz="2987" dirty="0">
                <a:latin typeface="Calibri"/>
                <a:cs typeface="Calibri"/>
              </a:rPr>
              <a:t>Software</a:t>
            </a:r>
            <a:r>
              <a:rPr sz="2987" spc="-122" dirty="0">
                <a:latin typeface="Calibri"/>
                <a:cs typeface="Calibri"/>
              </a:rPr>
              <a:t> </a:t>
            </a:r>
            <a:r>
              <a:rPr sz="2987" spc="-11" dirty="0">
                <a:latin typeface="Calibri"/>
                <a:cs typeface="Calibri"/>
              </a:rPr>
              <a:t>Development</a:t>
            </a:r>
            <a:r>
              <a:rPr sz="2987" spc="-112" dirty="0">
                <a:latin typeface="Calibri"/>
                <a:cs typeface="Calibri"/>
              </a:rPr>
              <a:t> </a:t>
            </a:r>
            <a:r>
              <a:rPr sz="2987" dirty="0">
                <a:latin typeface="Calibri"/>
                <a:cs typeface="Calibri"/>
              </a:rPr>
              <a:t>Method</a:t>
            </a:r>
            <a:r>
              <a:rPr sz="2987" spc="-101" dirty="0">
                <a:latin typeface="Calibri"/>
                <a:cs typeface="Calibri"/>
              </a:rPr>
              <a:t> </a:t>
            </a:r>
            <a:r>
              <a:rPr sz="2987" spc="-11" dirty="0">
                <a:latin typeface="Calibri"/>
                <a:cs typeface="Calibri"/>
              </a:rPr>
              <a:t>(DSDM)</a:t>
            </a:r>
            <a:endParaRPr sz="2987">
              <a:latin typeface="Calibri"/>
              <a:cs typeface="Calibri"/>
            </a:endParaRPr>
          </a:p>
          <a:p>
            <a:pPr marL="256039" indent="-242492">
              <a:spcBef>
                <a:spcPts val="704"/>
              </a:spcBef>
              <a:buFont typeface="Arial MT"/>
              <a:buChar char="•"/>
              <a:tabLst>
                <a:tab pos="256039" algn="l"/>
              </a:tabLst>
            </a:pPr>
            <a:r>
              <a:rPr sz="2987" spc="-32" dirty="0">
                <a:latin typeface="Calibri"/>
                <a:cs typeface="Calibri"/>
              </a:rPr>
              <a:t>Feature-</a:t>
            </a:r>
            <a:r>
              <a:rPr sz="2987" dirty="0">
                <a:latin typeface="Calibri"/>
                <a:cs typeface="Calibri"/>
              </a:rPr>
              <a:t>Driven</a:t>
            </a:r>
            <a:r>
              <a:rPr sz="2987" spc="-32" dirty="0">
                <a:latin typeface="Calibri"/>
                <a:cs typeface="Calibri"/>
              </a:rPr>
              <a:t> </a:t>
            </a:r>
            <a:r>
              <a:rPr sz="2987" spc="-11" dirty="0">
                <a:latin typeface="Calibri"/>
                <a:cs typeface="Calibri"/>
              </a:rPr>
              <a:t>Development</a:t>
            </a:r>
            <a:r>
              <a:rPr sz="2987" spc="-32" dirty="0">
                <a:latin typeface="Calibri"/>
                <a:cs typeface="Calibri"/>
              </a:rPr>
              <a:t> </a:t>
            </a:r>
            <a:r>
              <a:rPr sz="2987" spc="-11" dirty="0">
                <a:latin typeface="Calibri"/>
                <a:cs typeface="Calibri"/>
              </a:rPr>
              <a:t>(ADD)</a:t>
            </a:r>
            <a:endParaRPr sz="2987">
              <a:latin typeface="Calibri"/>
              <a:cs typeface="Calibri"/>
            </a:endParaRPr>
          </a:p>
          <a:p>
            <a:pPr marL="256039" indent="-242492">
              <a:spcBef>
                <a:spcPts val="709"/>
              </a:spcBef>
              <a:buFont typeface="Arial MT"/>
              <a:buChar char="•"/>
              <a:tabLst>
                <a:tab pos="256039" algn="l"/>
              </a:tabLst>
            </a:pPr>
            <a:r>
              <a:rPr sz="2987" spc="-21" dirty="0">
                <a:latin typeface="Calibri"/>
                <a:cs typeface="Calibri"/>
              </a:rPr>
              <a:t>etc.</a:t>
            </a:r>
            <a:endParaRPr sz="2987">
              <a:latin typeface="Calibri"/>
              <a:cs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400" y="1465065"/>
            <a:ext cx="8369604" cy="735865"/>
          </a:xfrm>
          <a:prstGeom prst="rect">
            <a:avLst/>
          </a:prstGeom>
        </p:spPr>
        <p:txBody>
          <a:bodyPr vert="horz" wrap="square" lIns="0" tIns="13547" rIns="0" bIns="0" rtlCol="0" anchor="ctr">
            <a:spAutoFit/>
          </a:bodyPr>
          <a:lstStyle/>
          <a:p>
            <a:pPr marL="13547">
              <a:lnSpc>
                <a:spcPct val="100000"/>
              </a:lnSpc>
              <a:spcBef>
                <a:spcPts val="107"/>
              </a:spcBef>
            </a:pPr>
            <a:r>
              <a:rPr spc="-43" dirty="0"/>
              <a:t>Characteristics</a:t>
            </a:r>
            <a:r>
              <a:rPr spc="-144" dirty="0"/>
              <a:t> </a:t>
            </a:r>
            <a:r>
              <a:rPr dirty="0"/>
              <a:t>of</a:t>
            </a:r>
            <a:r>
              <a:rPr spc="-122" dirty="0"/>
              <a:t> </a:t>
            </a:r>
            <a:r>
              <a:rPr dirty="0"/>
              <a:t>Agile</a:t>
            </a:r>
            <a:r>
              <a:rPr spc="-139" dirty="0"/>
              <a:t> </a:t>
            </a:r>
            <a:r>
              <a:rPr spc="-11" dirty="0"/>
              <a:t>methods</a:t>
            </a:r>
          </a:p>
        </p:txBody>
      </p:sp>
      <p:sp>
        <p:nvSpPr>
          <p:cNvPr id="3" name="object 3"/>
          <p:cNvSpPr txBox="1"/>
          <p:nvPr/>
        </p:nvSpPr>
        <p:spPr>
          <a:xfrm>
            <a:off x="1709860" y="2627806"/>
            <a:ext cx="8189636" cy="3312231"/>
          </a:xfrm>
          <a:prstGeom prst="rect">
            <a:avLst/>
          </a:prstGeom>
        </p:spPr>
        <p:txBody>
          <a:bodyPr vert="horz" wrap="square" lIns="0" tIns="104309" rIns="0" bIns="0" rtlCol="0">
            <a:spAutoFit/>
          </a:bodyPr>
          <a:lstStyle/>
          <a:p>
            <a:pPr marL="256039" indent="-242492">
              <a:spcBef>
                <a:spcPts val="821"/>
              </a:spcBef>
              <a:buFont typeface="Arial MT"/>
              <a:buChar char="•"/>
              <a:tabLst>
                <a:tab pos="256039" algn="l"/>
              </a:tabLst>
            </a:pPr>
            <a:r>
              <a:rPr sz="2987" dirty="0">
                <a:latin typeface="Calibri"/>
                <a:cs typeface="Calibri"/>
              </a:rPr>
              <a:t>Emphasis</a:t>
            </a:r>
            <a:r>
              <a:rPr sz="2987" spc="-64" dirty="0">
                <a:latin typeface="Calibri"/>
                <a:cs typeface="Calibri"/>
              </a:rPr>
              <a:t> </a:t>
            </a:r>
            <a:r>
              <a:rPr sz="2987" dirty="0">
                <a:latin typeface="Calibri"/>
                <a:cs typeface="Calibri"/>
              </a:rPr>
              <a:t>on</a:t>
            </a:r>
            <a:r>
              <a:rPr sz="2987" spc="-91" dirty="0">
                <a:latin typeface="Calibri"/>
                <a:cs typeface="Calibri"/>
              </a:rPr>
              <a:t> </a:t>
            </a:r>
            <a:r>
              <a:rPr sz="2987" dirty="0">
                <a:latin typeface="Calibri"/>
                <a:cs typeface="Calibri"/>
              </a:rPr>
              <a:t>code</a:t>
            </a:r>
            <a:r>
              <a:rPr sz="2987" spc="-96" dirty="0">
                <a:latin typeface="Calibri"/>
                <a:cs typeface="Calibri"/>
              </a:rPr>
              <a:t> </a:t>
            </a:r>
            <a:r>
              <a:rPr sz="2987" dirty="0">
                <a:latin typeface="Calibri"/>
                <a:cs typeface="Calibri"/>
              </a:rPr>
              <a:t>rather</a:t>
            </a:r>
            <a:r>
              <a:rPr sz="2987" spc="-85" dirty="0">
                <a:latin typeface="Calibri"/>
                <a:cs typeface="Calibri"/>
              </a:rPr>
              <a:t> </a:t>
            </a:r>
            <a:r>
              <a:rPr sz="2987" dirty="0">
                <a:latin typeface="Calibri"/>
                <a:cs typeface="Calibri"/>
              </a:rPr>
              <a:t>than</a:t>
            </a:r>
            <a:r>
              <a:rPr sz="2987" spc="-69" dirty="0">
                <a:latin typeface="Calibri"/>
                <a:cs typeface="Calibri"/>
              </a:rPr>
              <a:t> </a:t>
            </a:r>
            <a:r>
              <a:rPr sz="2987" spc="-11" dirty="0">
                <a:latin typeface="Calibri"/>
                <a:cs typeface="Calibri"/>
              </a:rPr>
              <a:t>design.</a:t>
            </a:r>
            <a:endParaRPr sz="2987">
              <a:latin typeface="Calibri"/>
              <a:cs typeface="Calibri"/>
            </a:endParaRPr>
          </a:p>
          <a:p>
            <a:pPr marL="256039" indent="-242492">
              <a:spcBef>
                <a:spcPts val="715"/>
              </a:spcBef>
              <a:buFont typeface="Arial MT"/>
              <a:buChar char="•"/>
              <a:tabLst>
                <a:tab pos="256039" algn="l"/>
              </a:tabLst>
            </a:pPr>
            <a:r>
              <a:rPr sz="2987" dirty="0">
                <a:latin typeface="Calibri"/>
                <a:cs typeface="Calibri"/>
              </a:rPr>
              <a:t>Follow</a:t>
            </a:r>
            <a:r>
              <a:rPr sz="2987" spc="-96" dirty="0">
                <a:latin typeface="Calibri"/>
                <a:cs typeface="Calibri"/>
              </a:rPr>
              <a:t> </a:t>
            </a:r>
            <a:r>
              <a:rPr sz="2987" dirty="0">
                <a:latin typeface="Calibri"/>
                <a:cs typeface="Calibri"/>
              </a:rPr>
              <a:t>an</a:t>
            </a:r>
            <a:r>
              <a:rPr sz="2987" spc="-80" dirty="0">
                <a:latin typeface="Calibri"/>
                <a:cs typeface="Calibri"/>
              </a:rPr>
              <a:t> </a:t>
            </a:r>
            <a:r>
              <a:rPr sz="2987" dirty="0">
                <a:latin typeface="Calibri"/>
                <a:cs typeface="Calibri"/>
              </a:rPr>
              <a:t>iterative</a:t>
            </a:r>
            <a:r>
              <a:rPr sz="2987" spc="-85" dirty="0">
                <a:latin typeface="Calibri"/>
                <a:cs typeface="Calibri"/>
              </a:rPr>
              <a:t> </a:t>
            </a:r>
            <a:r>
              <a:rPr sz="2987" dirty="0">
                <a:latin typeface="Calibri"/>
                <a:cs typeface="Calibri"/>
              </a:rPr>
              <a:t>approach</a:t>
            </a:r>
            <a:r>
              <a:rPr sz="2987" spc="-64" dirty="0">
                <a:latin typeface="Calibri"/>
                <a:cs typeface="Calibri"/>
              </a:rPr>
              <a:t> </a:t>
            </a:r>
            <a:r>
              <a:rPr sz="2987" dirty="0">
                <a:latin typeface="Calibri"/>
                <a:cs typeface="Calibri"/>
              </a:rPr>
              <a:t>to</a:t>
            </a:r>
            <a:r>
              <a:rPr sz="2987" spc="-128" dirty="0">
                <a:latin typeface="Calibri"/>
                <a:cs typeface="Calibri"/>
              </a:rPr>
              <a:t> </a:t>
            </a:r>
            <a:r>
              <a:rPr sz="2987" spc="-27" dirty="0">
                <a:latin typeface="Calibri"/>
                <a:cs typeface="Calibri"/>
              </a:rPr>
              <a:t>SD.</a:t>
            </a:r>
            <a:endParaRPr sz="2987">
              <a:latin typeface="Calibri"/>
              <a:cs typeface="Calibri"/>
            </a:endParaRPr>
          </a:p>
          <a:p>
            <a:pPr marL="256039" indent="-242492">
              <a:spcBef>
                <a:spcPts val="704"/>
              </a:spcBef>
              <a:buFont typeface="Arial MT"/>
              <a:buChar char="•"/>
              <a:tabLst>
                <a:tab pos="256039" algn="l"/>
              </a:tabLst>
            </a:pPr>
            <a:r>
              <a:rPr sz="2987" spc="-37" dirty="0">
                <a:latin typeface="Calibri"/>
                <a:cs typeface="Calibri"/>
              </a:rPr>
              <a:t>Target</a:t>
            </a:r>
            <a:r>
              <a:rPr sz="2987" spc="-112" dirty="0">
                <a:latin typeface="Calibri"/>
                <a:cs typeface="Calibri"/>
              </a:rPr>
              <a:t> </a:t>
            </a:r>
            <a:r>
              <a:rPr sz="2987" dirty="0">
                <a:latin typeface="Calibri"/>
                <a:cs typeface="Calibri"/>
              </a:rPr>
              <a:t>to</a:t>
            </a:r>
            <a:r>
              <a:rPr sz="2987" spc="-85" dirty="0">
                <a:latin typeface="Calibri"/>
                <a:cs typeface="Calibri"/>
              </a:rPr>
              <a:t> </a:t>
            </a:r>
            <a:r>
              <a:rPr sz="2987" dirty="0">
                <a:latin typeface="Calibri"/>
                <a:cs typeface="Calibri"/>
              </a:rPr>
              <a:t>deliver</a:t>
            </a:r>
            <a:r>
              <a:rPr sz="2987" spc="-91" dirty="0">
                <a:latin typeface="Calibri"/>
                <a:cs typeface="Calibri"/>
              </a:rPr>
              <a:t> </a:t>
            </a:r>
            <a:r>
              <a:rPr sz="2987" dirty="0">
                <a:latin typeface="Calibri"/>
                <a:cs typeface="Calibri"/>
              </a:rPr>
              <a:t>working</a:t>
            </a:r>
            <a:r>
              <a:rPr sz="2987" spc="-75" dirty="0">
                <a:latin typeface="Calibri"/>
                <a:cs typeface="Calibri"/>
              </a:rPr>
              <a:t> </a:t>
            </a:r>
            <a:r>
              <a:rPr sz="2987" dirty="0">
                <a:latin typeface="Calibri"/>
                <a:cs typeface="Calibri"/>
              </a:rPr>
              <a:t>software</a:t>
            </a:r>
            <a:r>
              <a:rPr sz="2987" spc="-80" dirty="0">
                <a:latin typeface="Calibri"/>
                <a:cs typeface="Calibri"/>
              </a:rPr>
              <a:t> </a:t>
            </a:r>
            <a:r>
              <a:rPr sz="2987" spc="-11" dirty="0">
                <a:latin typeface="Calibri"/>
                <a:cs typeface="Calibri"/>
              </a:rPr>
              <a:t>quickly.</a:t>
            </a:r>
            <a:endParaRPr sz="2987">
              <a:latin typeface="Calibri"/>
              <a:cs typeface="Calibri"/>
            </a:endParaRPr>
          </a:p>
          <a:p>
            <a:pPr marL="256039" indent="-242492">
              <a:spcBef>
                <a:spcPts val="704"/>
              </a:spcBef>
              <a:buFont typeface="Arial MT"/>
              <a:buChar char="•"/>
              <a:tabLst>
                <a:tab pos="256039" algn="l"/>
              </a:tabLst>
            </a:pPr>
            <a:r>
              <a:rPr sz="2987" dirty="0">
                <a:latin typeface="Calibri"/>
                <a:cs typeface="Calibri"/>
              </a:rPr>
              <a:t>Evolve</a:t>
            </a:r>
            <a:r>
              <a:rPr sz="2987" spc="-91" dirty="0">
                <a:latin typeface="Calibri"/>
                <a:cs typeface="Calibri"/>
              </a:rPr>
              <a:t> </a:t>
            </a:r>
            <a:r>
              <a:rPr sz="2987" dirty="0">
                <a:latin typeface="Calibri"/>
                <a:cs typeface="Calibri"/>
              </a:rPr>
              <a:t>quickly</a:t>
            </a:r>
            <a:r>
              <a:rPr sz="2987" spc="-69" dirty="0">
                <a:latin typeface="Calibri"/>
                <a:cs typeface="Calibri"/>
              </a:rPr>
              <a:t> </a:t>
            </a:r>
            <a:r>
              <a:rPr sz="2987" dirty="0">
                <a:latin typeface="Calibri"/>
                <a:cs typeface="Calibri"/>
              </a:rPr>
              <a:t>to</a:t>
            </a:r>
            <a:r>
              <a:rPr sz="2987" spc="-91" dirty="0">
                <a:latin typeface="Calibri"/>
                <a:cs typeface="Calibri"/>
              </a:rPr>
              <a:t> </a:t>
            </a:r>
            <a:r>
              <a:rPr sz="2987" dirty="0">
                <a:latin typeface="Calibri"/>
                <a:cs typeface="Calibri"/>
              </a:rPr>
              <a:t>meet</a:t>
            </a:r>
            <a:r>
              <a:rPr sz="2987" spc="-96" dirty="0">
                <a:latin typeface="Calibri"/>
                <a:cs typeface="Calibri"/>
              </a:rPr>
              <a:t> </a:t>
            </a:r>
            <a:r>
              <a:rPr sz="2987" dirty="0">
                <a:latin typeface="Calibri"/>
                <a:cs typeface="Calibri"/>
              </a:rPr>
              <a:t>changing</a:t>
            </a:r>
            <a:r>
              <a:rPr sz="2987" spc="-75" dirty="0">
                <a:latin typeface="Calibri"/>
                <a:cs typeface="Calibri"/>
              </a:rPr>
              <a:t> </a:t>
            </a:r>
            <a:r>
              <a:rPr sz="2987" spc="-11" dirty="0">
                <a:latin typeface="Calibri"/>
                <a:cs typeface="Calibri"/>
              </a:rPr>
              <a:t>requirements.</a:t>
            </a:r>
            <a:endParaRPr sz="2987">
              <a:latin typeface="Calibri"/>
              <a:cs typeface="Calibri"/>
            </a:endParaRPr>
          </a:p>
          <a:p>
            <a:pPr marL="256039" indent="-242492">
              <a:spcBef>
                <a:spcPts val="720"/>
              </a:spcBef>
              <a:buFont typeface="Arial MT"/>
              <a:buChar char="•"/>
              <a:tabLst>
                <a:tab pos="256039" algn="l"/>
              </a:tabLst>
            </a:pPr>
            <a:r>
              <a:rPr sz="2987" dirty="0">
                <a:latin typeface="Calibri"/>
                <a:cs typeface="Calibri"/>
              </a:rPr>
              <a:t>Assume</a:t>
            </a:r>
            <a:r>
              <a:rPr sz="2987" spc="-64" dirty="0">
                <a:latin typeface="Calibri"/>
                <a:cs typeface="Calibri"/>
              </a:rPr>
              <a:t> </a:t>
            </a:r>
            <a:r>
              <a:rPr sz="2987" dirty="0">
                <a:latin typeface="Calibri"/>
                <a:cs typeface="Calibri"/>
              </a:rPr>
              <a:t>active</a:t>
            </a:r>
            <a:r>
              <a:rPr sz="2987" spc="-101" dirty="0">
                <a:latin typeface="Calibri"/>
                <a:cs typeface="Calibri"/>
              </a:rPr>
              <a:t> </a:t>
            </a:r>
            <a:r>
              <a:rPr sz="2987" spc="-11" dirty="0">
                <a:latin typeface="Calibri"/>
                <a:cs typeface="Calibri"/>
              </a:rPr>
              <a:t>customer</a:t>
            </a:r>
            <a:r>
              <a:rPr sz="2987" spc="-69" dirty="0">
                <a:latin typeface="Calibri"/>
                <a:cs typeface="Calibri"/>
              </a:rPr>
              <a:t> </a:t>
            </a:r>
            <a:r>
              <a:rPr sz="2987" spc="-11" dirty="0">
                <a:latin typeface="Calibri"/>
                <a:cs typeface="Calibri"/>
              </a:rPr>
              <a:t>involvement.</a:t>
            </a:r>
            <a:endParaRPr sz="2987">
              <a:latin typeface="Calibri"/>
              <a:cs typeface="Calibri"/>
            </a:endParaRPr>
          </a:p>
          <a:p>
            <a:pPr marL="256039" indent="-242492">
              <a:spcBef>
                <a:spcPts val="704"/>
              </a:spcBef>
              <a:buFont typeface="Arial MT"/>
              <a:buChar char="•"/>
              <a:tabLst>
                <a:tab pos="256039" algn="l"/>
              </a:tabLst>
            </a:pPr>
            <a:r>
              <a:rPr sz="2987" spc="-27" dirty="0">
                <a:latin typeface="Calibri"/>
                <a:cs typeface="Calibri"/>
              </a:rPr>
              <a:t>People-</a:t>
            </a:r>
            <a:r>
              <a:rPr sz="2987" dirty="0">
                <a:latin typeface="Calibri"/>
                <a:cs typeface="Calibri"/>
              </a:rPr>
              <a:t>based</a:t>
            </a:r>
            <a:r>
              <a:rPr sz="2987" spc="-27" dirty="0">
                <a:latin typeface="Calibri"/>
                <a:cs typeface="Calibri"/>
              </a:rPr>
              <a:t> </a:t>
            </a:r>
            <a:r>
              <a:rPr sz="2987" dirty="0">
                <a:latin typeface="Calibri"/>
                <a:cs typeface="Calibri"/>
              </a:rPr>
              <a:t>rather</a:t>
            </a:r>
            <a:r>
              <a:rPr sz="2987" spc="-69" dirty="0">
                <a:latin typeface="Calibri"/>
                <a:cs typeface="Calibri"/>
              </a:rPr>
              <a:t> </a:t>
            </a:r>
            <a:r>
              <a:rPr sz="2987" dirty="0">
                <a:latin typeface="Calibri"/>
                <a:cs typeface="Calibri"/>
              </a:rPr>
              <a:t>than</a:t>
            </a:r>
            <a:r>
              <a:rPr sz="2987" spc="-59" dirty="0">
                <a:latin typeface="Calibri"/>
                <a:cs typeface="Calibri"/>
              </a:rPr>
              <a:t> </a:t>
            </a:r>
            <a:r>
              <a:rPr sz="2987" spc="-27" dirty="0">
                <a:latin typeface="Calibri"/>
                <a:cs typeface="Calibri"/>
              </a:rPr>
              <a:t>Plan-</a:t>
            </a:r>
            <a:r>
              <a:rPr sz="2987" dirty="0">
                <a:latin typeface="Calibri"/>
                <a:cs typeface="Calibri"/>
              </a:rPr>
              <a:t>based</a:t>
            </a:r>
            <a:r>
              <a:rPr sz="2987" spc="-37" dirty="0">
                <a:latin typeface="Calibri"/>
                <a:cs typeface="Calibri"/>
              </a:rPr>
              <a:t> </a:t>
            </a:r>
            <a:r>
              <a:rPr sz="2987" spc="-11" dirty="0">
                <a:latin typeface="Calibri"/>
                <a:cs typeface="Calibri"/>
              </a:rPr>
              <a:t>development.</a:t>
            </a:r>
            <a:endParaRPr sz="2987">
              <a:latin typeface="Calibri"/>
              <a:cs typeface="Calibri"/>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685" y="2217564"/>
            <a:ext cx="11964416" cy="1122020"/>
          </a:xfrm>
          <a:prstGeom prst="rect">
            <a:avLst/>
          </a:prstGeom>
        </p:spPr>
        <p:txBody>
          <a:bodyPr vert="horz" wrap="square" lIns="0" tIns="395968" rIns="0" bIns="0" rtlCol="0" anchor="ctr">
            <a:spAutoFit/>
          </a:bodyPr>
          <a:lstStyle/>
          <a:p>
            <a:pPr marL="881238">
              <a:lnSpc>
                <a:spcPct val="100000"/>
              </a:lnSpc>
              <a:spcBef>
                <a:spcPts val="107"/>
              </a:spcBef>
            </a:pPr>
            <a:r>
              <a:rPr dirty="0"/>
              <a:t>The</a:t>
            </a:r>
            <a:r>
              <a:rPr spc="-197" dirty="0"/>
              <a:t> </a:t>
            </a:r>
            <a:r>
              <a:rPr dirty="0"/>
              <a:t>Agile</a:t>
            </a:r>
            <a:r>
              <a:rPr spc="-208" dirty="0"/>
              <a:t> </a:t>
            </a:r>
            <a:r>
              <a:rPr spc="-53" dirty="0"/>
              <a:t>Manifesto</a:t>
            </a:r>
            <a:endParaRPr/>
          </a:p>
        </p:txBody>
      </p:sp>
      <p:sp>
        <p:nvSpPr>
          <p:cNvPr id="3" name="object 3"/>
          <p:cNvSpPr txBox="1">
            <a:spLocks noGrp="1"/>
          </p:cNvSpPr>
          <p:nvPr>
            <p:ph type="body" idx="1"/>
          </p:nvPr>
        </p:nvSpPr>
        <p:spPr>
          <a:xfrm>
            <a:off x="953685" y="3988741"/>
            <a:ext cx="11964416" cy="3337046"/>
          </a:xfrm>
          <a:prstGeom prst="rect">
            <a:avLst/>
          </a:prstGeom>
        </p:spPr>
        <p:txBody>
          <a:bodyPr vert="horz" wrap="square" lIns="0" tIns="57573" rIns="0" bIns="0" rtlCol="0">
            <a:spAutoFit/>
          </a:bodyPr>
          <a:lstStyle/>
          <a:p>
            <a:pPr marL="256039" marR="5419" indent="-242492">
              <a:lnSpc>
                <a:spcPts val="2763"/>
              </a:lnSpc>
              <a:spcBef>
                <a:spcPts val="453"/>
              </a:spcBef>
              <a:buFont typeface="Arial MT"/>
              <a:buChar char="•"/>
              <a:tabLst>
                <a:tab pos="257395" algn="l"/>
              </a:tabLst>
            </a:pPr>
            <a:r>
              <a:rPr lang="en-US" dirty="0"/>
              <a:t>We</a:t>
            </a:r>
            <a:r>
              <a:rPr lang="en-US" spc="-75" dirty="0"/>
              <a:t> </a:t>
            </a:r>
            <a:r>
              <a:rPr lang="en-US" dirty="0"/>
              <a:t>are</a:t>
            </a:r>
            <a:r>
              <a:rPr lang="en-US" spc="-85" dirty="0"/>
              <a:t> </a:t>
            </a:r>
            <a:r>
              <a:rPr lang="en-US" dirty="0"/>
              <a:t>u</a:t>
            </a:r>
            <a:r>
              <a:rPr dirty="0"/>
              <a:t>ncovering</a:t>
            </a:r>
            <a:r>
              <a:rPr spc="-69" dirty="0"/>
              <a:t> </a:t>
            </a:r>
            <a:r>
              <a:rPr dirty="0"/>
              <a:t>better</a:t>
            </a:r>
            <a:r>
              <a:rPr spc="-80" dirty="0"/>
              <a:t> </a:t>
            </a:r>
            <a:r>
              <a:rPr spc="-11" dirty="0"/>
              <a:t>ways</a:t>
            </a:r>
            <a:r>
              <a:rPr spc="-96" dirty="0"/>
              <a:t> </a:t>
            </a:r>
            <a:r>
              <a:rPr dirty="0"/>
              <a:t>of</a:t>
            </a:r>
            <a:r>
              <a:rPr spc="-75" dirty="0"/>
              <a:t> </a:t>
            </a:r>
            <a:r>
              <a:rPr dirty="0"/>
              <a:t>developing</a:t>
            </a:r>
            <a:r>
              <a:rPr spc="-75" dirty="0"/>
              <a:t> </a:t>
            </a:r>
            <a:r>
              <a:rPr dirty="0"/>
              <a:t>software</a:t>
            </a:r>
            <a:r>
              <a:rPr spc="-75" dirty="0"/>
              <a:t> </a:t>
            </a:r>
            <a:r>
              <a:rPr dirty="0"/>
              <a:t>by</a:t>
            </a:r>
            <a:r>
              <a:rPr spc="-75" dirty="0"/>
              <a:t> </a:t>
            </a:r>
            <a:r>
              <a:rPr dirty="0"/>
              <a:t>doing</a:t>
            </a:r>
            <a:r>
              <a:rPr spc="-80" dirty="0"/>
              <a:t> </a:t>
            </a:r>
            <a:r>
              <a:rPr dirty="0"/>
              <a:t>it</a:t>
            </a:r>
            <a:r>
              <a:rPr spc="-91" dirty="0"/>
              <a:t> </a:t>
            </a:r>
            <a:r>
              <a:rPr spc="-27" dirty="0"/>
              <a:t>and 	</a:t>
            </a:r>
            <a:r>
              <a:rPr dirty="0"/>
              <a:t>helping</a:t>
            </a:r>
            <a:r>
              <a:rPr spc="-53" dirty="0"/>
              <a:t> </a:t>
            </a:r>
            <a:r>
              <a:rPr dirty="0"/>
              <a:t>others</a:t>
            </a:r>
            <a:r>
              <a:rPr spc="-69" dirty="0"/>
              <a:t> </a:t>
            </a:r>
            <a:r>
              <a:rPr dirty="0"/>
              <a:t>do</a:t>
            </a:r>
            <a:r>
              <a:rPr spc="-59" dirty="0"/>
              <a:t> </a:t>
            </a:r>
            <a:r>
              <a:rPr dirty="0"/>
              <a:t>it.</a:t>
            </a:r>
            <a:r>
              <a:rPr spc="-59" dirty="0"/>
              <a:t> </a:t>
            </a:r>
            <a:r>
              <a:rPr lang="en-US" dirty="0"/>
              <a:t>Through</a:t>
            </a:r>
            <a:r>
              <a:rPr lang="en-US" spc="-48" dirty="0"/>
              <a:t> </a:t>
            </a:r>
            <a:r>
              <a:rPr lang="en-US" dirty="0"/>
              <a:t>this</a:t>
            </a:r>
            <a:r>
              <a:rPr lang="en-US" spc="-69" dirty="0"/>
              <a:t> </a:t>
            </a:r>
            <a:r>
              <a:rPr lang="en-US" dirty="0"/>
              <a:t>work</a:t>
            </a:r>
            <a:r>
              <a:rPr lang="en-US" spc="-69" dirty="0"/>
              <a:t> </a:t>
            </a:r>
            <a:r>
              <a:rPr lang="en-US" dirty="0"/>
              <a:t>we</a:t>
            </a:r>
            <a:r>
              <a:rPr lang="en-US" spc="-48" dirty="0"/>
              <a:t> </a:t>
            </a:r>
            <a:r>
              <a:rPr lang="en-US" dirty="0"/>
              <a:t>have</a:t>
            </a:r>
            <a:r>
              <a:rPr lang="en-US" spc="-48" dirty="0"/>
              <a:t> </a:t>
            </a:r>
            <a:r>
              <a:rPr lang="en-US" dirty="0"/>
              <a:t>come</a:t>
            </a:r>
            <a:r>
              <a:rPr lang="en-US" spc="-64" dirty="0"/>
              <a:t> </a:t>
            </a:r>
            <a:r>
              <a:rPr lang="en-US" dirty="0"/>
              <a:t>to</a:t>
            </a:r>
            <a:r>
              <a:rPr lang="en-US" spc="-64" dirty="0"/>
              <a:t> </a:t>
            </a:r>
            <a:r>
              <a:rPr spc="-11" dirty="0"/>
              <a:t>value:</a:t>
            </a:r>
          </a:p>
          <a:p>
            <a:pPr marL="744413" lvl="1" indent="-243170">
              <a:lnSpc>
                <a:spcPct val="100000"/>
              </a:lnSpc>
              <a:spcBef>
                <a:spcPts val="229"/>
              </a:spcBef>
              <a:buFont typeface="Arial MT"/>
              <a:buChar char="•"/>
              <a:tabLst>
                <a:tab pos="744413" algn="l"/>
              </a:tabLst>
            </a:pPr>
            <a:r>
              <a:rPr sz="2347" b="1" i="1" dirty="0">
                <a:latin typeface="Calibri"/>
                <a:cs typeface="Calibri"/>
              </a:rPr>
              <a:t>Individuals</a:t>
            </a:r>
            <a:r>
              <a:rPr sz="2347" b="1" i="1" spc="-75" dirty="0">
                <a:latin typeface="Calibri"/>
                <a:cs typeface="Calibri"/>
              </a:rPr>
              <a:t> </a:t>
            </a:r>
            <a:r>
              <a:rPr sz="2347" b="1" i="1" dirty="0">
                <a:latin typeface="Calibri"/>
                <a:cs typeface="Calibri"/>
              </a:rPr>
              <a:t>and</a:t>
            </a:r>
            <a:r>
              <a:rPr sz="2347" b="1" i="1" spc="-69" dirty="0">
                <a:latin typeface="Calibri"/>
                <a:cs typeface="Calibri"/>
              </a:rPr>
              <a:t> </a:t>
            </a:r>
            <a:r>
              <a:rPr sz="2347" b="1" i="1" dirty="0">
                <a:latin typeface="Calibri"/>
                <a:cs typeface="Calibri"/>
              </a:rPr>
              <a:t>interactions</a:t>
            </a:r>
            <a:r>
              <a:rPr sz="2347" b="1" i="1" spc="-37" dirty="0">
                <a:latin typeface="Calibri"/>
                <a:cs typeface="Calibri"/>
              </a:rPr>
              <a:t> </a:t>
            </a:r>
            <a:r>
              <a:rPr sz="2347" dirty="0">
                <a:latin typeface="Calibri"/>
                <a:cs typeface="Calibri"/>
              </a:rPr>
              <a:t>over</a:t>
            </a:r>
            <a:r>
              <a:rPr sz="2347" spc="-69" dirty="0">
                <a:latin typeface="Calibri"/>
                <a:cs typeface="Calibri"/>
              </a:rPr>
              <a:t> </a:t>
            </a:r>
            <a:r>
              <a:rPr sz="2347" dirty="0">
                <a:latin typeface="Calibri"/>
                <a:cs typeface="Calibri"/>
              </a:rPr>
              <a:t>processes</a:t>
            </a:r>
            <a:r>
              <a:rPr sz="2347" spc="-59" dirty="0">
                <a:latin typeface="Calibri"/>
                <a:cs typeface="Calibri"/>
              </a:rPr>
              <a:t> </a:t>
            </a:r>
            <a:r>
              <a:rPr sz="2347" dirty="0">
                <a:latin typeface="Calibri"/>
                <a:cs typeface="Calibri"/>
              </a:rPr>
              <a:t>and</a:t>
            </a:r>
            <a:r>
              <a:rPr sz="2347" spc="-69" dirty="0">
                <a:latin typeface="Calibri"/>
                <a:cs typeface="Calibri"/>
              </a:rPr>
              <a:t> </a:t>
            </a:r>
            <a:r>
              <a:rPr sz="2347" spc="-11" dirty="0">
                <a:latin typeface="Calibri"/>
                <a:cs typeface="Calibri"/>
              </a:rPr>
              <a:t>tools</a:t>
            </a:r>
            <a:endParaRPr sz="2347" dirty="0">
              <a:latin typeface="Calibri"/>
              <a:cs typeface="Calibri"/>
            </a:endParaRPr>
          </a:p>
          <a:p>
            <a:pPr marL="744413" lvl="1" indent="-243170">
              <a:lnSpc>
                <a:spcPct val="100000"/>
              </a:lnSpc>
              <a:spcBef>
                <a:spcPts val="256"/>
              </a:spcBef>
              <a:buFont typeface="Arial MT"/>
              <a:buChar char="•"/>
              <a:tabLst>
                <a:tab pos="744413" algn="l"/>
              </a:tabLst>
            </a:pPr>
            <a:r>
              <a:rPr sz="2347" b="1" i="1" spc="-11" dirty="0">
                <a:latin typeface="Calibri"/>
                <a:cs typeface="Calibri"/>
              </a:rPr>
              <a:t>Working</a:t>
            </a:r>
            <a:r>
              <a:rPr sz="2347" b="1" i="1" spc="-69" dirty="0">
                <a:latin typeface="Calibri"/>
                <a:cs typeface="Calibri"/>
              </a:rPr>
              <a:t> </a:t>
            </a:r>
            <a:r>
              <a:rPr sz="2347" b="1" i="1" dirty="0">
                <a:latin typeface="Calibri"/>
                <a:cs typeface="Calibri"/>
              </a:rPr>
              <a:t>software</a:t>
            </a:r>
            <a:r>
              <a:rPr sz="2347" b="1" i="1" spc="-64" dirty="0">
                <a:latin typeface="Calibri"/>
                <a:cs typeface="Calibri"/>
              </a:rPr>
              <a:t> </a:t>
            </a:r>
            <a:r>
              <a:rPr sz="2347" dirty="0">
                <a:latin typeface="Calibri"/>
                <a:cs typeface="Calibri"/>
              </a:rPr>
              <a:t>over</a:t>
            </a:r>
            <a:r>
              <a:rPr sz="2347" spc="-85" dirty="0">
                <a:latin typeface="Calibri"/>
                <a:cs typeface="Calibri"/>
              </a:rPr>
              <a:t> </a:t>
            </a:r>
            <a:r>
              <a:rPr sz="2347" spc="-11" dirty="0">
                <a:latin typeface="Calibri"/>
                <a:cs typeface="Calibri"/>
              </a:rPr>
              <a:t>comprehensive</a:t>
            </a:r>
            <a:r>
              <a:rPr sz="2347" spc="-69" dirty="0">
                <a:latin typeface="Calibri"/>
                <a:cs typeface="Calibri"/>
              </a:rPr>
              <a:t> </a:t>
            </a:r>
            <a:r>
              <a:rPr sz="2347" spc="-11" dirty="0">
                <a:latin typeface="Calibri"/>
                <a:cs typeface="Calibri"/>
              </a:rPr>
              <a:t>documentation</a:t>
            </a:r>
            <a:endParaRPr sz="2347" dirty="0">
              <a:latin typeface="Calibri"/>
              <a:cs typeface="Calibri"/>
            </a:endParaRPr>
          </a:p>
          <a:p>
            <a:pPr marL="744413" lvl="1" indent="-243170">
              <a:lnSpc>
                <a:spcPct val="100000"/>
              </a:lnSpc>
              <a:spcBef>
                <a:spcPts val="256"/>
              </a:spcBef>
              <a:buFont typeface="Arial MT"/>
              <a:buChar char="•"/>
              <a:tabLst>
                <a:tab pos="744413" algn="l"/>
              </a:tabLst>
            </a:pPr>
            <a:r>
              <a:rPr sz="2347" b="1" i="1" dirty="0">
                <a:latin typeface="Calibri"/>
                <a:cs typeface="Calibri"/>
              </a:rPr>
              <a:t>Customer</a:t>
            </a:r>
            <a:r>
              <a:rPr sz="2347" b="1" i="1" spc="-85" dirty="0">
                <a:latin typeface="Calibri"/>
                <a:cs typeface="Calibri"/>
              </a:rPr>
              <a:t> </a:t>
            </a:r>
            <a:r>
              <a:rPr sz="2347" b="1" i="1" spc="-11" dirty="0">
                <a:latin typeface="Calibri"/>
                <a:cs typeface="Calibri"/>
              </a:rPr>
              <a:t>collaboration</a:t>
            </a:r>
            <a:r>
              <a:rPr sz="2347" b="1" i="1" spc="-64" dirty="0">
                <a:latin typeface="Calibri"/>
                <a:cs typeface="Calibri"/>
              </a:rPr>
              <a:t> </a:t>
            </a:r>
            <a:r>
              <a:rPr sz="2347" dirty="0">
                <a:latin typeface="Calibri"/>
                <a:cs typeface="Calibri"/>
              </a:rPr>
              <a:t>over</a:t>
            </a:r>
            <a:r>
              <a:rPr sz="2347" spc="-75" dirty="0">
                <a:latin typeface="Calibri"/>
                <a:cs typeface="Calibri"/>
              </a:rPr>
              <a:t> </a:t>
            </a:r>
            <a:r>
              <a:rPr sz="2347" dirty="0">
                <a:latin typeface="Calibri"/>
                <a:cs typeface="Calibri"/>
              </a:rPr>
              <a:t>contract</a:t>
            </a:r>
            <a:r>
              <a:rPr sz="2347" spc="-85" dirty="0">
                <a:latin typeface="Calibri"/>
                <a:cs typeface="Calibri"/>
              </a:rPr>
              <a:t> </a:t>
            </a:r>
            <a:r>
              <a:rPr sz="2347" spc="-11" dirty="0">
                <a:latin typeface="Calibri"/>
                <a:cs typeface="Calibri"/>
              </a:rPr>
              <a:t>negotiation</a:t>
            </a:r>
            <a:endParaRPr sz="2347" dirty="0">
              <a:latin typeface="Calibri"/>
              <a:cs typeface="Calibri"/>
            </a:endParaRPr>
          </a:p>
          <a:p>
            <a:pPr marL="744413" lvl="1" indent="-243170">
              <a:lnSpc>
                <a:spcPct val="100000"/>
              </a:lnSpc>
              <a:spcBef>
                <a:spcPts val="244"/>
              </a:spcBef>
              <a:buFont typeface="Arial MT"/>
              <a:buChar char="•"/>
              <a:tabLst>
                <a:tab pos="744413" algn="l"/>
              </a:tabLst>
            </a:pPr>
            <a:r>
              <a:rPr sz="2347" b="1" i="1" spc="-11" dirty="0">
                <a:latin typeface="Calibri"/>
                <a:cs typeface="Calibri"/>
              </a:rPr>
              <a:t>Responding</a:t>
            </a:r>
            <a:r>
              <a:rPr sz="2347" b="1" i="1" spc="-53" dirty="0">
                <a:latin typeface="Calibri"/>
                <a:cs typeface="Calibri"/>
              </a:rPr>
              <a:t> </a:t>
            </a:r>
            <a:r>
              <a:rPr sz="2347" b="1" i="1" dirty="0">
                <a:latin typeface="Calibri"/>
                <a:cs typeface="Calibri"/>
              </a:rPr>
              <a:t>to</a:t>
            </a:r>
            <a:r>
              <a:rPr sz="2347" b="1" i="1" spc="-43" dirty="0">
                <a:latin typeface="Calibri"/>
                <a:cs typeface="Calibri"/>
              </a:rPr>
              <a:t> </a:t>
            </a:r>
            <a:r>
              <a:rPr sz="2347" b="1" i="1" dirty="0">
                <a:latin typeface="Calibri"/>
                <a:cs typeface="Calibri"/>
              </a:rPr>
              <a:t>change</a:t>
            </a:r>
            <a:r>
              <a:rPr sz="2347" b="1" i="1" spc="-21" dirty="0">
                <a:latin typeface="Calibri"/>
                <a:cs typeface="Calibri"/>
              </a:rPr>
              <a:t> </a:t>
            </a:r>
            <a:r>
              <a:rPr sz="2347" dirty="0">
                <a:latin typeface="Calibri"/>
                <a:cs typeface="Calibri"/>
              </a:rPr>
              <a:t>over</a:t>
            </a:r>
            <a:r>
              <a:rPr sz="2347" spc="-48" dirty="0">
                <a:latin typeface="Calibri"/>
                <a:cs typeface="Calibri"/>
              </a:rPr>
              <a:t> </a:t>
            </a:r>
            <a:r>
              <a:rPr sz="2347" spc="-11" dirty="0">
                <a:latin typeface="Calibri"/>
                <a:cs typeface="Calibri"/>
              </a:rPr>
              <a:t>following</a:t>
            </a:r>
            <a:r>
              <a:rPr sz="2347" spc="-53" dirty="0">
                <a:latin typeface="Calibri"/>
                <a:cs typeface="Calibri"/>
              </a:rPr>
              <a:t> </a:t>
            </a:r>
            <a:r>
              <a:rPr sz="2347" dirty="0">
                <a:latin typeface="Calibri"/>
                <a:cs typeface="Calibri"/>
              </a:rPr>
              <a:t>a</a:t>
            </a:r>
            <a:r>
              <a:rPr sz="2347" spc="-37" dirty="0">
                <a:latin typeface="Calibri"/>
                <a:cs typeface="Calibri"/>
              </a:rPr>
              <a:t> </a:t>
            </a:r>
            <a:r>
              <a:rPr sz="2347" spc="-21" dirty="0">
                <a:latin typeface="Calibri"/>
                <a:cs typeface="Calibri"/>
              </a:rPr>
              <a:t>plan</a:t>
            </a:r>
            <a:endParaRPr sz="2347" dirty="0">
              <a:latin typeface="Calibri"/>
              <a:cs typeface="Calibri"/>
            </a:endParaRPr>
          </a:p>
          <a:p>
            <a:pPr marL="256039" indent="-242492">
              <a:lnSpc>
                <a:spcPts val="2917"/>
              </a:lnSpc>
              <a:spcBef>
                <a:spcPts val="747"/>
              </a:spcBef>
              <a:buFont typeface="Arial MT"/>
              <a:buChar char="•"/>
              <a:tabLst>
                <a:tab pos="256039" algn="l"/>
              </a:tabLst>
            </a:pPr>
            <a:r>
              <a:rPr dirty="0"/>
              <a:t>That</a:t>
            </a:r>
            <a:r>
              <a:rPr spc="-32" dirty="0"/>
              <a:t> </a:t>
            </a:r>
            <a:r>
              <a:rPr dirty="0"/>
              <a:t>is,</a:t>
            </a:r>
            <a:r>
              <a:rPr spc="-53" dirty="0"/>
              <a:t> </a:t>
            </a:r>
            <a:r>
              <a:rPr dirty="0"/>
              <a:t>while</a:t>
            </a:r>
            <a:r>
              <a:rPr spc="-37" dirty="0"/>
              <a:t> </a:t>
            </a:r>
            <a:r>
              <a:rPr dirty="0"/>
              <a:t>there</a:t>
            </a:r>
            <a:r>
              <a:rPr spc="-32" dirty="0"/>
              <a:t> </a:t>
            </a:r>
            <a:r>
              <a:rPr dirty="0"/>
              <a:t>is</a:t>
            </a:r>
            <a:r>
              <a:rPr spc="-53" dirty="0"/>
              <a:t> </a:t>
            </a:r>
            <a:r>
              <a:rPr dirty="0"/>
              <a:t>value</a:t>
            </a:r>
            <a:r>
              <a:rPr spc="-27" dirty="0"/>
              <a:t> </a:t>
            </a:r>
            <a:r>
              <a:rPr dirty="0"/>
              <a:t>in</a:t>
            </a:r>
            <a:r>
              <a:rPr spc="-53" dirty="0"/>
              <a:t> </a:t>
            </a:r>
            <a:r>
              <a:rPr dirty="0"/>
              <a:t>the</a:t>
            </a:r>
            <a:r>
              <a:rPr spc="-37" dirty="0"/>
              <a:t> </a:t>
            </a:r>
            <a:r>
              <a:rPr dirty="0"/>
              <a:t>items</a:t>
            </a:r>
            <a:r>
              <a:rPr spc="-48" dirty="0"/>
              <a:t> </a:t>
            </a:r>
            <a:r>
              <a:rPr dirty="0"/>
              <a:t>on</a:t>
            </a:r>
            <a:r>
              <a:rPr spc="-43" dirty="0"/>
              <a:t> </a:t>
            </a:r>
            <a:r>
              <a:rPr dirty="0"/>
              <a:t>the</a:t>
            </a:r>
            <a:r>
              <a:rPr spc="-37" dirty="0"/>
              <a:t> </a:t>
            </a:r>
            <a:r>
              <a:rPr dirty="0"/>
              <a:t>right,</a:t>
            </a:r>
            <a:r>
              <a:rPr spc="-53" dirty="0"/>
              <a:t> </a:t>
            </a:r>
            <a:r>
              <a:rPr dirty="0"/>
              <a:t>we</a:t>
            </a:r>
            <a:r>
              <a:rPr spc="-37" dirty="0"/>
              <a:t> </a:t>
            </a:r>
            <a:r>
              <a:rPr dirty="0"/>
              <a:t>value</a:t>
            </a:r>
            <a:r>
              <a:rPr spc="-32" dirty="0"/>
              <a:t> </a:t>
            </a:r>
            <a:r>
              <a:rPr spc="-27" dirty="0"/>
              <a:t>the</a:t>
            </a:r>
          </a:p>
          <a:p>
            <a:pPr marL="257395">
              <a:lnSpc>
                <a:spcPts val="2917"/>
              </a:lnSpc>
            </a:pPr>
            <a:r>
              <a:rPr dirty="0"/>
              <a:t>items</a:t>
            </a:r>
            <a:r>
              <a:rPr spc="-53" dirty="0"/>
              <a:t> </a:t>
            </a:r>
            <a:r>
              <a:rPr dirty="0"/>
              <a:t>on</a:t>
            </a:r>
            <a:r>
              <a:rPr spc="-43" dirty="0"/>
              <a:t> </a:t>
            </a:r>
            <a:r>
              <a:rPr dirty="0"/>
              <a:t>the</a:t>
            </a:r>
            <a:r>
              <a:rPr spc="-32" dirty="0"/>
              <a:t> </a:t>
            </a:r>
            <a:r>
              <a:rPr dirty="0"/>
              <a:t>left</a:t>
            </a:r>
            <a:r>
              <a:rPr spc="-43" dirty="0"/>
              <a:t> </a:t>
            </a:r>
            <a:r>
              <a:rPr spc="-21" dirty="0"/>
              <a:t>more.</a:t>
            </a:r>
          </a:p>
        </p:txBody>
      </p:sp>
      <p:sp>
        <p:nvSpPr>
          <p:cNvPr id="4" name="object 4"/>
          <p:cNvSpPr txBox="1"/>
          <p:nvPr/>
        </p:nvSpPr>
        <p:spPr>
          <a:xfrm>
            <a:off x="2235200" y="8763000"/>
            <a:ext cx="7571909" cy="473164"/>
          </a:xfrm>
          <a:prstGeom prst="rect">
            <a:avLst/>
          </a:prstGeom>
        </p:spPr>
        <p:txBody>
          <a:bodyPr vert="horz" wrap="square" lIns="0" tIns="13547" rIns="0" bIns="0" rtlCol="0">
            <a:spAutoFit/>
          </a:bodyPr>
          <a:lstStyle/>
          <a:p>
            <a:pPr marL="2309101" marR="5419" indent="-2296232">
              <a:spcBef>
                <a:spcPts val="107"/>
              </a:spcBef>
            </a:pPr>
            <a:r>
              <a:rPr sz="1493" dirty="0">
                <a:latin typeface="Verdana"/>
                <a:cs typeface="Verdana"/>
              </a:rPr>
              <a:t>Source:</a:t>
            </a:r>
            <a:r>
              <a:rPr sz="1493" spc="-37"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a:t>
            </a:r>
            <a:r>
              <a:rPr sz="1493" spc="5" dirty="0">
                <a:latin typeface="Verdana"/>
                <a:cs typeface="Verdana"/>
              </a:rPr>
              <a:t> </a:t>
            </a:r>
            <a:r>
              <a:rPr sz="1493" i="1" dirty="0">
                <a:latin typeface="Verdana"/>
                <a:cs typeface="Verdana"/>
              </a:rPr>
              <a:t>Manifesto</a:t>
            </a:r>
            <a:r>
              <a:rPr sz="1493" i="1" spc="-64" dirty="0">
                <a:latin typeface="Verdana"/>
                <a:cs typeface="Verdana"/>
              </a:rPr>
              <a:t> </a:t>
            </a:r>
            <a:r>
              <a:rPr sz="1493" i="1" dirty="0">
                <a:latin typeface="Verdana"/>
                <a:cs typeface="Verdana"/>
              </a:rPr>
              <a:t>for</a:t>
            </a:r>
            <a:r>
              <a:rPr sz="1493" i="1" spc="-32" dirty="0">
                <a:latin typeface="Verdana"/>
                <a:cs typeface="Verdana"/>
              </a:rPr>
              <a:t> </a:t>
            </a:r>
            <a:r>
              <a:rPr sz="1493" i="1" dirty="0">
                <a:latin typeface="Verdana"/>
                <a:cs typeface="Verdana"/>
              </a:rPr>
              <a:t>agile</a:t>
            </a:r>
            <a:r>
              <a:rPr sz="1493" i="1" spc="-21" dirty="0">
                <a:latin typeface="Verdana"/>
                <a:cs typeface="Verdana"/>
              </a:rPr>
              <a:t> </a:t>
            </a:r>
            <a:r>
              <a:rPr sz="1493" i="1" dirty="0">
                <a:latin typeface="Verdana"/>
                <a:cs typeface="Verdana"/>
              </a:rPr>
              <a:t>software</a:t>
            </a:r>
            <a:r>
              <a:rPr sz="1493" i="1" spc="-59" dirty="0">
                <a:latin typeface="Verdana"/>
                <a:cs typeface="Verdana"/>
              </a:rPr>
              <a:t> </a:t>
            </a:r>
            <a:r>
              <a:rPr sz="1493" i="1" spc="-11" dirty="0">
                <a:latin typeface="Verdana"/>
                <a:cs typeface="Verdana"/>
              </a:rPr>
              <a:t>development</a:t>
            </a:r>
            <a:r>
              <a:rPr sz="1493" spc="-11" dirty="0">
                <a:latin typeface="Verdana"/>
                <a:cs typeface="Verdana"/>
              </a:rPr>
              <a:t>. </a:t>
            </a:r>
            <a:r>
              <a:rPr lang="en-US" sz="1493" spc="-11" dirty="0">
                <a:latin typeface="Verdana"/>
                <a:cs typeface="Verdana"/>
                <a:hlinkClick r:id="rId2"/>
              </a:rPr>
              <a:t>https://agilemanifesto.org/</a:t>
            </a:r>
            <a:endParaRPr sz="1493" dirty="0">
              <a:latin typeface="Verdana"/>
              <a:cs typeface="Verdan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9860" y="1557945"/>
            <a:ext cx="10355140" cy="606490"/>
          </a:xfrm>
          <a:prstGeom prst="rect">
            <a:avLst/>
          </a:prstGeom>
        </p:spPr>
        <p:txBody>
          <a:bodyPr vert="horz" wrap="square" lIns="0" tIns="79925" rIns="0" bIns="0" rtlCol="0" anchor="ctr">
            <a:spAutoFit/>
          </a:bodyPr>
          <a:lstStyle/>
          <a:p>
            <a:pPr marL="709190" marR="5419" indent="-696320">
              <a:lnSpc>
                <a:spcPts val="4149"/>
              </a:lnSpc>
              <a:spcBef>
                <a:spcPts val="629"/>
              </a:spcBef>
            </a:pPr>
            <a:r>
              <a:rPr sz="2400" spc="-69" dirty="0"/>
              <a:t>Twelve</a:t>
            </a:r>
            <a:r>
              <a:rPr sz="2400" spc="-149" dirty="0"/>
              <a:t> </a:t>
            </a:r>
            <a:r>
              <a:rPr sz="2400" dirty="0"/>
              <a:t>Agile</a:t>
            </a:r>
            <a:r>
              <a:rPr sz="2400" spc="-176" dirty="0"/>
              <a:t> </a:t>
            </a:r>
            <a:r>
              <a:rPr sz="2400" spc="-32" dirty="0"/>
              <a:t>Principles</a:t>
            </a:r>
            <a:r>
              <a:rPr sz="2400" spc="-160" dirty="0"/>
              <a:t> </a:t>
            </a:r>
            <a:r>
              <a:rPr sz="2400" spc="-11" dirty="0"/>
              <a:t>based</a:t>
            </a:r>
            <a:r>
              <a:rPr sz="2400" spc="-165" dirty="0"/>
              <a:t> </a:t>
            </a:r>
            <a:r>
              <a:rPr sz="2400" spc="-27" dirty="0"/>
              <a:t>on </a:t>
            </a:r>
            <a:r>
              <a:rPr sz="2400" dirty="0"/>
              <a:t>the</a:t>
            </a:r>
            <a:r>
              <a:rPr sz="2400" spc="-160" dirty="0"/>
              <a:t> </a:t>
            </a:r>
            <a:r>
              <a:rPr sz="2400" dirty="0"/>
              <a:t>Agile</a:t>
            </a:r>
            <a:r>
              <a:rPr sz="2400" spc="-160" dirty="0"/>
              <a:t> </a:t>
            </a:r>
            <a:r>
              <a:rPr sz="2400" spc="-48" dirty="0"/>
              <a:t>Manifesto</a:t>
            </a:r>
            <a:r>
              <a:rPr sz="2400" spc="-171" dirty="0"/>
              <a:t> </a:t>
            </a:r>
            <a:r>
              <a:rPr sz="2400" spc="-11" dirty="0"/>
              <a:t>(1/3)</a:t>
            </a:r>
          </a:p>
        </p:txBody>
      </p:sp>
      <p:sp>
        <p:nvSpPr>
          <p:cNvPr id="3" name="object 3"/>
          <p:cNvSpPr txBox="1"/>
          <p:nvPr/>
        </p:nvSpPr>
        <p:spPr>
          <a:xfrm>
            <a:off x="1709860" y="2699932"/>
            <a:ext cx="9321461" cy="3680709"/>
          </a:xfrm>
          <a:prstGeom prst="rect">
            <a:avLst/>
          </a:prstGeom>
        </p:spPr>
        <p:txBody>
          <a:bodyPr vert="horz" wrap="square" lIns="0" tIns="13547" rIns="0" bIns="0" rtlCol="0">
            <a:spAutoFit/>
          </a:bodyPr>
          <a:lstStyle/>
          <a:p>
            <a:pPr marL="562882" indent="-549333">
              <a:lnSpc>
                <a:spcPts val="2917"/>
              </a:lnSpc>
              <a:spcBef>
                <a:spcPts val="107"/>
              </a:spcBef>
              <a:buAutoNum type="arabicPeriod"/>
              <a:tabLst>
                <a:tab pos="562882" algn="l"/>
              </a:tabLst>
            </a:pPr>
            <a:r>
              <a:rPr sz="2560" dirty="0">
                <a:latin typeface="Calibri"/>
                <a:cs typeface="Calibri"/>
              </a:rPr>
              <a:t>Our</a:t>
            </a:r>
            <a:r>
              <a:rPr sz="2560" spc="-48" dirty="0">
                <a:latin typeface="Calibri"/>
                <a:cs typeface="Calibri"/>
              </a:rPr>
              <a:t> </a:t>
            </a:r>
            <a:r>
              <a:rPr sz="2560" dirty="0">
                <a:latin typeface="Calibri"/>
                <a:cs typeface="Calibri"/>
              </a:rPr>
              <a:t>highest</a:t>
            </a:r>
            <a:r>
              <a:rPr sz="2560" spc="-64" dirty="0">
                <a:latin typeface="Calibri"/>
                <a:cs typeface="Calibri"/>
              </a:rPr>
              <a:t> </a:t>
            </a:r>
            <a:r>
              <a:rPr sz="2560" dirty="0">
                <a:latin typeface="Calibri"/>
                <a:cs typeface="Calibri"/>
              </a:rPr>
              <a:t>priority</a:t>
            </a:r>
            <a:r>
              <a:rPr sz="2560" spc="-64" dirty="0">
                <a:latin typeface="Calibri"/>
                <a:cs typeface="Calibri"/>
              </a:rPr>
              <a:t> </a:t>
            </a:r>
            <a:r>
              <a:rPr sz="2560" dirty="0">
                <a:latin typeface="Calibri"/>
                <a:cs typeface="Calibri"/>
              </a:rPr>
              <a:t>is</a:t>
            </a:r>
            <a:r>
              <a:rPr sz="2560" spc="-48"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satisfy</a:t>
            </a:r>
            <a:r>
              <a:rPr sz="2560" spc="-69" dirty="0">
                <a:latin typeface="Calibri"/>
                <a:cs typeface="Calibri"/>
              </a:rPr>
              <a:t> </a:t>
            </a:r>
            <a:r>
              <a:rPr sz="2560" dirty="0">
                <a:latin typeface="Calibri"/>
                <a:cs typeface="Calibri"/>
              </a:rPr>
              <a:t>the</a:t>
            </a:r>
            <a:r>
              <a:rPr sz="2560" spc="-53" dirty="0">
                <a:latin typeface="Calibri"/>
                <a:cs typeface="Calibri"/>
              </a:rPr>
              <a:t> </a:t>
            </a:r>
            <a:r>
              <a:rPr sz="2560" dirty="0">
                <a:latin typeface="Calibri"/>
                <a:cs typeface="Calibri"/>
              </a:rPr>
              <a:t>customer</a:t>
            </a:r>
            <a:r>
              <a:rPr sz="2560" spc="-75" dirty="0">
                <a:latin typeface="Calibri"/>
                <a:cs typeface="Calibri"/>
              </a:rPr>
              <a:t> </a:t>
            </a:r>
            <a:r>
              <a:rPr sz="2560" dirty="0">
                <a:latin typeface="Calibri"/>
                <a:cs typeface="Calibri"/>
              </a:rPr>
              <a:t>through</a:t>
            </a:r>
            <a:r>
              <a:rPr sz="2560" spc="-53" dirty="0">
                <a:latin typeface="Calibri"/>
                <a:cs typeface="Calibri"/>
              </a:rPr>
              <a:t> </a:t>
            </a:r>
            <a:r>
              <a:rPr sz="2560" dirty="0">
                <a:latin typeface="Calibri"/>
                <a:cs typeface="Calibri"/>
              </a:rPr>
              <a:t>early</a:t>
            </a:r>
            <a:r>
              <a:rPr sz="2560" spc="-59" dirty="0">
                <a:latin typeface="Calibri"/>
                <a:cs typeface="Calibri"/>
              </a:rPr>
              <a:t> </a:t>
            </a:r>
            <a:r>
              <a:rPr sz="2560" spc="-27" dirty="0">
                <a:latin typeface="Calibri"/>
                <a:cs typeface="Calibri"/>
              </a:rPr>
              <a:t>and</a:t>
            </a:r>
            <a:endParaRPr sz="2560">
              <a:latin typeface="Calibri"/>
              <a:cs typeface="Calibri"/>
            </a:endParaRPr>
          </a:p>
          <a:p>
            <a:pPr marL="562882">
              <a:lnSpc>
                <a:spcPts val="2917"/>
              </a:lnSpc>
            </a:pPr>
            <a:r>
              <a:rPr sz="2560" dirty="0">
                <a:latin typeface="Calibri"/>
                <a:cs typeface="Calibri"/>
              </a:rPr>
              <a:t>continuous</a:t>
            </a:r>
            <a:r>
              <a:rPr sz="2560" spc="-96" dirty="0">
                <a:latin typeface="Calibri"/>
                <a:cs typeface="Calibri"/>
              </a:rPr>
              <a:t> </a:t>
            </a:r>
            <a:r>
              <a:rPr sz="2560" dirty="0">
                <a:latin typeface="Calibri"/>
                <a:cs typeface="Calibri"/>
              </a:rPr>
              <a:t>delivery</a:t>
            </a:r>
            <a:r>
              <a:rPr sz="2560" spc="-85" dirty="0">
                <a:latin typeface="Calibri"/>
                <a:cs typeface="Calibri"/>
              </a:rPr>
              <a:t> </a:t>
            </a:r>
            <a:r>
              <a:rPr sz="2560" dirty="0">
                <a:latin typeface="Calibri"/>
                <a:cs typeface="Calibri"/>
              </a:rPr>
              <a:t>of</a:t>
            </a:r>
            <a:r>
              <a:rPr sz="2560" spc="-91" dirty="0">
                <a:latin typeface="Calibri"/>
                <a:cs typeface="Calibri"/>
              </a:rPr>
              <a:t> </a:t>
            </a:r>
            <a:r>
              <a:rPr sz="2560" dirty="0">
                <a:latin typeface="Calibri"/>
                <a:cs typeface="Calibri"/>
              </a:rPr>
              <a:t>valuable</a:t>
            </a:r>
            <a:r>
              <a:rPr sz="2560" spc="-80" dirty="0">
                <a:latin typeface="Calibri"/>
                <a:cs typeface="Calibri"/>
              </a:rPr>
              <a:t> </a:t>
            </a:r>
            <a:r>
              <a:rPr sz="2560" spc="-11" dirty="0">
                <a:latin typeface="Calibri"/>
                <a:cs typeface="Calibri"/>
              </a:rPr>
              <a:t>software.</a:t>
            </a:r>
            <a:endParaRPr sz="2560">
              <a:latin typeface="Calibri"/>
              <a:cs typeface="Calibri"/>
            </a:endParaRPr>
          </a:p>
          <a:p>
            <a:pPr marL="562882" marR="5419" indent="-550012">
              <a:lnSpc>
                <a:spcPct val="90100"/>
              </a:lnSpc>
              <a:spcBef>
                <a:spcPts val="1072"/>
              </a:spcBef>
              <a:buAutoNum type="arabicPeriod" startAt="2"/>
              <a:tabLst>
                <a:tab pos="562882" algn="l"/>
                <a:tab pos="4573498" algn="l"/>
                <a:tab pos="6745773" algn="l"/>
              </a:tabLst>
            </a:pPr>
            <a:r>
              <a:rPr sz="2560" spc="-11" dirty="0">
                <a:latin typeface="Calibri"/>
                <a:cs typeface="Calibri"/>
              </a:rPr>
              <a:t>Welcome</a:t>
            </a:r>
            <a:r>
              <a:rPr sz="2560" spc="-80" dirty="0">
                <a:latin typeface="Calibri"/>
                <a:cs typeface="Calibri"/>
              </a:rPr>
              <a:t> </a:t>
            </a:r>
            <a:r>
              <a:rPr sz="2560" dirty="0">
                <a:latin typeface="Calibri"/>
                <a:cs typeface="Calibri"/>
              </a:rPr>
              <a:t>changing</a:t>
            </a:r>
            <a:r>
              <a:rPr sz="2560" spc="-85" dirty="0">
                <a:latin typeface="Calibri"/>
                <a:cs typeface="Calibri"/>
              </a:rPr>
              <a:t> </a:t>
            </a:r>
            <a:r>
              <a:rPr sz="2560" spc="-11" dirty="0">
                <a:latin typeface="Calibri"/>
                <a:cs typeface="Calibri"/>
              </a:rPr>
              <a:t>requirements,</a:t>
            </a:r>
            <a:r>
              <a:rPr sz="2560" spc="-64" dirty="0">
                <a:latin typeface="Calibri"/>
                <a:cs typeface="Calibri"/>
              </a:rPr>
              <a:t> </a:t>
            </a:r>
            <a:r>
              <a:rPr sz="2560" dirty="0">
                <a:latin typeface="Calibri"/>
                <a:cs typeface="Calibri"/>
              </a:rPr>
              <a:t>even</a:t>
            </a:r>
            <a:r>
              <a:rPr sz="2560" spc="-69" dirty="0">
                <a:latin typeface="Calibri"/>
                <a:cs typeface="Calibri"/>
              </a:rPr>
              <a:t> </a:t>
            </a:r>
            <a:r>
              <a:rPr sz="2560" dirty="0">
                <a:latin typeface="Calibri"/>
                <a:cs typeface="Calibri"/>
              </a:rPr>
              <a:t>late</a:t>
            </a:r>
            <a:r>
              <a:rPr sz="2560" spc="-75" dirty="0">
                <a:latin typeface="Calibri"/>
                <a:cs typeface="Calibri"/>
              </a:rPr>
              <a:t> </a:t>
            </a:r>
            <a:r>
              <a:rPr sz="2560" spc="-27" dirty="0">
                <a:latin typeface="Calibri"/>
                <a:cs typeface="Calibri"/>
              </a:rPr>
              <a:t>in</a:t>
            </a:r>
            <a:r>
              <a:rPr sz="2560" dirty="0">
                <a:latin typeface="Calibri"/>
                <a:cs typeface="Calibri"/>
              </a:rPr>
              <a:t>	</a:t>
            </a:r>
            <a:r>
              <a:rPr sz="2560" spc="-11" dirty="0">
                <a:latin typeface="Calibri"/>
                <a:cs typeface="Calibri"/>
              </a:rPr>
              <a:t>development.</a:t>
            </a:r>
            <a:r>
              <a:rPr sz="2560" spc="-80" dirty="0">
                <a:latin typeface="Calibri"/>
                <a:cs typeface="Calibri"/>
              </a:rPr>
              <a:t> </a:t>
            </a:r>
            <a:r>
              <a:rPr sz="2560" spc="-11" dirty="0">
                <a:latin typeface="Calibri"/>
                <a:cs typeface="Calibri"/>
              </a:rPr>
              <a:t>Agile </a:t>
            </a:r>
            <a:r>
              <a:rPr sz="2560" dirty="0">
                <a:latin typeface="Calibri"/>
                <a:cs typeface="Calibri"/>
              </a:rPr>
              <a:t>processes</a:t>
            </a:r>
            <a:r>
              <a:rPr sz="2560" spc="-75" dirty="0">
                <a:latin typeface="Calibri"/>
                <a:cs typeface="Calibri"/>
              </a:rPr>
              <a:t> </a:t>
            </a:r>
            <a:r>
              <a:rPr sz="2560" dirty="0">
                <a:latin typeface="Calibri"/>
                <a:cs typeface="Calibri"/>
              </a:rPr>
              <a:t>harness</a:t>
            </a:r>
            <a:r>
              <a:rPr sz="2560" spc="-59" dirty="0">
                <a:latin typeface="Calibri"/>
                <a:cs typeface="Calibri"/>
              </a:rPr>
              <a:t> </a:t>
            </a:r>
            <a:r>
              <a:rPr sz="2560" dirty="0">
                <a:latin typeface="Calibri"/>
                <a:cs typeface="Calibri"/>
              </a:rPr>
              <a:t>change</a:t>
            </a:r>
            <a:r>
              <a:rPr sz="2560" spc="-75" dirty="0">
                <a:latin typeface="Calibri"/>
                <a:cs typeface="Calibri"/>
              </a:rPr>
              <a:t> </a:t>
            </a:r>
            <a:r>
              <a:rPr sz="2560" spc="-27" dirty="0">
                <a:latin typeface="Calibri"/>
                <a:cs typeface="Calibri"/>
              </a:rPr>
              <a:t>for</a:t>
            </a:r>
            <a:r>
              <a:rPr sz="2560" dirty="0">
                <a:latin typeface="Calibri"/>
                <a:cs typeface="Calibri"/>
              </a:rPr>
              <a:t>	the</a:t>
            </a:r>
            <a:r>
              <a:rPr sz="2560" spc="-64" dirty="0">
                <a:latin typeface="Calibri"/>
                <a:cs typeface="Calibri"/>
              </a:rPr>
              <a:t> </a:t>
            </a:r>
            <a:r>
              <a:rPr sz="2560" dirty="0">
                <a:latin typeface="Calibri"/>
                <a:cs typeface="Calibri"/>
              </a:rPr>
              <a:t>customer's</a:t>
            </a:r>
            <a:r>
              <a:rPr sz="2560" spc="-80" dirty="0">
                <a:latin typeface="Calibri"/>
                <a:cs typeface="Calibri"/>
              </a:rPr>
              <a:t> </a:t>
            </a:r>
            <a:r>
              <a:rPr sz="2560" spc="-11" dirty="0">
                <a:latin typeface="Calibri"/>
                <a:cs typeface="Calibri"/>
              </a:rPr>
              <a:t>competitive advantage.</a:t>
            </a:r>
            <a:endParaRPr sz="2560">
              <a:latin typeface="Calibri"/>
              <a:cs typeface="Calibri"/>
            </a:endParaRPr>
          </a:p>
          <a:p>
            <a:pPr marL="562882" marR="228268" indent="-550012">
              <a:lnSpc>
                <a:spcPts val="2763"/>
              </a:lnSpc>
              <a:spcBef>
                <a:spcPts val="1104"/>
              </a:spcBef>
              <a:buAutoNum type="arabicPeriod" startAt="2"/>
              <a:tabLst>
                <a:tab pos="562882" algn="l"/>
              </a:tabLst>
            </a:pPr>
            <a:r>
              <a:rPr sz="2560" dirty="0">
                <a:latin typeface="Calibri"/>
                <a:cs typeface="Calibri"/>
              </a:rPr>
              <a:t>Deliver</a:t>
            </a:r>
            <a:r>
              <a:rPr sz="2560" spc="-53" dirty="0">
                <a:latin typeface="Calibri"/>
                <a:cs typeface="Calibri"/>
              </a:rPr>
              <a:t> </a:t>
            </a:r>
            <a:r>
              <a:rPr sz="2560" dirty="0">
                <a:latin typeface="Calibri"/>
                <a:cs typeface="Calibri"/>
              </a:rPr>
              <a:t>working</a:t>
            </a:r>
            <a:r>
              <a:rPr sz="2560" spc="-80" dirty="0">
                <a:latin typeface="Calibri"/>
                <a:cs typeface="Calibri"/>
              </a:rPr>
              <a:t> </a:t>
            </a:r>
            <a:r>
              <a:rPr sz="2560" dirty="0">
                <a:latin typeface="Calibri"/>
                <a:cs typeface="Calibri"/>
              </a:rPr>
              <a:t>software</a:t>
            </a:r>
            <a:r>
              <a:rPr sz="2560" spc="-53" dirty="0">
                <a:latin typeface="Calibri"/>
                <a:cs typeface="Calibri"/>
              </a:rPr>
              <a:t> </a:t>
            </a:r>
            <a:r>
              <a:rPr sz="2560" spc="-27" dirty="0">
                <a:latin typeface="Calibri"/>
                <a:cs typeface="Calibri"/>
              </a:rPr>
              <a:t>frequently,</a:t>
            </a:r>
            <a:r>
              <a:rPr sz="2560" spc="-59" dirty="0">
                <a:latin typeface="Calibri"/>
                <a:cs typeface="Calibri"/>
              </a:rPr>
              <a:t> </a:t>
            </a:r>
            <a:r>
              <a:rPr sz="2560" dirty="0">
                <a:latin typeface="Calibri"/>
                <a:cs typeface="Calibri"/>
              </a:rPr>
              <a:t>from</a:t>
            </a:r>
            <a:r>
              <a:rPr sz="2560" spc="-75" dirty="0">
                <a:latin typeface="Calibri"/>
                <a:cs typeface="Calibri"/>
              </a:rPr>
              <a:t> </a:t>
            </a:r>
            <a:r>
              <a:rPr sz="2560" dirty="0">
                <a:latin typeface="Calibri"/>
                <a:cs typeface="Calibri"/>
              </a:rPr>
              <a:t>a</a:t>
            </a:r>
            <a:r>
              <a:rPr sz="2560" spc="-64" dirty="0">
                <a:latin typeface="Calibri"/>
                <a:cs typeface="Calibri"/>
              </a:rPr>
              <a:t> </a:t>
            </a:r>
            <a:r>
              <a:rPr sz="2560" dirty="0">
                <a:latin typeface="Calibri"/>
                <a:cs typeface="Calibri"/>
              </a:rPr>
              <a:t>couple</a:t>
            </a:r>
            <a:r>
              <a:rPr sz="2560" spc="-59" dirty="0">
                <a:latin typeface="Calibri"/>
                <a:cs typeface="Calibri"/>
              </a:rPr>
              <a:t> </a:t>
            </a:r>
            <a:r>
              <a:rPr sz="2560" dirty="0">
                <a:latin typeface="Calibri"/>
                <a:cs typeface="Calibri"/>
              </a:rPr>
              <a:t>of</a:t>
            </a:r>
            <a:r>
              <a:rPr sz="2560" spc="-59" dirty="0">
                <a:latin typeface="Calibri"/>
                <a:cs typeface="Calibri"/>
              </a:rPr>
              <a:t> </a:t>
            </a:r>
            <a:r>
              <a:rPr sz="2560" dirty="0">
                <a:latin typeface="Calibri"/>
                <a:cs typeface="Calibri"/>
              </a:rPr>
              <a:t>weeks</a:t>
            </a:r>
            <a:r>
              <a:rPr sz="2560" spc="-64" dirty="0">
                <a:latin typeface="Calibri"/>
                <a:cs typeface="Calibri"/>
              </a:rPr>
              <a:t> </a:t>
            </a:r>
            <a:r>
              <a:rPr sz="2560" dirty="0">
                <a:latin typeface="Calibri"/>
                <a:cs typeface="Calibri"/>
              </a:rPr>
              <a:t>to</a:t>
            </a:r>
            <a:r>
              <a:rPr sz="2560" spc="-80" dirty="0">
                <a:latin typeface="Calibri"/>
                <a:cs typeface="Calibri"/>
              </a:rPr>
              <a:t> </a:t>
            </a:r>
            <a:r>
              <a:rPr sz="2560" spc="-53" dirty="0">
                <a:latin typeface="Calibri"/>
                <a:cs typeface="Calibri"/>
              </a:rPr>
              <a:t>a </a:t>
            </a:r>
            <a:r>
              <a:rPr sz="2560" dirty="0">
                <a:latin typeface="Calibri"/>
                <a:cs typeface="Calibri"/>
              </a:rPr>
              <a:t>couple</a:t>
            </a:r>
            <a:r>
              <a:rPr sz="2560" spc="-43" dirty="0">
                <a:latin typeface="Calibri"/>
                <a:cs typeface="Calibri"/>
              </a:rPr>
              <a:t> </a:t>
            </a:r>
            <a:r>
              <a:rPr sz="2560" dirty="0">
                <a:latin typeface="Calibri"/>
                <a:cs typeface="Calibri"/>
              </a:rPr>
              <a:t>of</a:t>
            </a:r>
            <a:r>
              <a:rPr sz="2560" spc="-43" dirty="0">
                <a:latin typeface="Calibri"/>
                <a:cs typeface="Calibri"/>
              </a:rPr>
              <a:t> </a:t>
            </a:r>
            <a:r>
              <a:rPr sz="2560" dirty="0">
                <a:latin typeface="Calibri"/>
                <a:cs typeface="Calibri"/>
              </a:rPr>
              <a:t>months,</a:t>
            </a:r>
            <a:r>
              <a:rPr sz="2560" spc="-48" dirty="0">
                <a:latin typeface="Calibri"/>
                <a:cs typeface="Calibri"/>
              </a:rPr>
              <a:t> </a:t>
            </a:r>
            <a:r>
              <a:rPr sz="2560" dirty="0">
                <a:latin typeface="Calibri"/>
                <a:cs typeface="Calibri"/>
              </a:rPr>
              <a:t>with</a:t>
            </a:r>
            <a:r>
              <a:rPr sz="2560" spc="-59" dirty="0">
                <a:latin typeface="Calibri"/>
                <a:cs typeface="Calibri"/>
              </a:rPr>
              <a:t> </a:t>
            </a:r>
            <a:r>
              <a:rPr sz="2560" dirty="0">
                <a:latin typeface="Calibri"/>
                <a:cs typeface="Calibri"/>
              </a:rPr>
              <a:t>a</a:t>
            </a:r>
            <a:r>
              <a:rPr sz="2560" spc="-37" dirty="0">
                <a:latin typeface="Calibri"/>
                <a:cs typeface="Calibri"/>
              </a:rPr>
              <a:t> </a:t>
            </a:r>
            <a:r>
              <a:rPr sz="2560" spc="-21" dirty="0">
                <a:latin typeface="Calibri"/>
                <a:cs typeface="Calibri"/>
              </a:rPr>
              <a:t>preference</a:t>
            </a:r>
            <a:r>
              <a:rPr sz="2560" spc="-27" dirty="0">
                <a:latin typeface="Calibri"/>
                <a:cs typeface="Calibri"/>
              </a:rPr>
              <a:t> </a:t>
            </a:r>
            <a:r>
              <a:rPr sz="2560" dirty="0">
                <a:latin typeface="Calibri"/>
                <a:cs typeface="Calibri"/>
              </a:rPr>
              <a:t>to</a:t>
            </a:r>
            <a:r>
              <a:rPr sz="2560" spc="-64" dirty="0">
                <a:latin typeface="Calibri"/>
                <a:cs typeface="Calibri"/>
              </a:rPr>
              <a:t> </a:t>
            </a:r>
            <a:r>
              <a:rPr sz="2560" dirty="0">
                <a:latin typeface="Calibri"/>
                <a:cs typeface="Calibri"/>
              </a:rPr>
              <a:t>the</a:t>
            </a:r>
            <a:r>
              <a:rPr sz="2560" spc="-37" dirty="0">
                <a:latin typeface="Calibri"/>
                <a:cs typeface="Calibri"/>
              </a:rPr>
              <a:t> </a:t>
            </a:r>
            <a:r>
              <a:rPr sz="2560" dirty="0">
                <a:latin typeface="Calibri"/>
                <a:cs typeface="Calibri"/>
              </a:rPr>
              <a:t>shorter</a:t>
            </a:r>
            <a:r>
              <a:rPr sz="2560" spc="-48" dirty="0">
                <a:latin typeface="Calibri"/>
                <a:cs typeface="Calibri"/>
              </a:rPr>
              <a:t> </a:t>
            </a:r>
            <a:r>
              <a:rPr sz="2560" spc="-11" dirty="0">
                <a:latin typeface="Calibri"/>
                <a:cs typeface="Calibri"/>
              </a:rPr>
              <a:t>timescale.</a:t>
            </a:r>
            <a:endParaRPr sz="2560">
              <a:latin typeface="Calibri"/>
              <a:cs typeface="Calibri"/>
            </a:endParaRPr>
          </a:p>
          <a:p>
            <a:pPr marL="562882" marR="3061642" indent="-550012">
              <a:lnSpc>
                <a:spcPts val="2763"/>
              </a:lnSpc>
              <a:spcBef>
                <a:spcPts val="1072"/>
              </a:spcBef>
              <a:buAutoNum type="arabicPeriod" startAt="2"/>
              <a:tabLst>
                <a:tab pos="562882" algn="l"/>
              </a:tabLst>
            </a:pPr>
            <a:r>
              <a:rPr sz="2560" dirty="0">
                <a:latin typeface="Calibri"/>
                <a:cs typeface="Calibri"/>
              </a:rPr>
              <a:t>Business</a:t>
            </a:r>
            <a:r>
              <a:rPr sz="2560" spc="-64" dirty="0">
                <a:latin typeface="Calibri"/>
                <a:cs typeface="Calibri"/>
              </a:rPr>
              <a:t> </a:t>
            </a:r>
            <a:r>
              <a:rPr sz="2560" dirty="0">
                <a:latin typeface="Calibri"/>
                <a:cs typeface="Calibri"/>
              </a:rPr>
              <a:t>people</a:t>
            </a:r>
            <a:r>
              <a:rPr sz="2560" spc="-53" dirty="0">
                <a:latin typeface="Calibri"/>
                <a:cs typeface="Calibri"/>
              </a:rPr>
              <a:t> </a:t>
            </a:r>
            <a:r>
              <a:rPr sz="2560" dirty="0">
                <a:latin typeface="Calibri"/>
                <a:cs typeface="Calibri"/>
              </a:rPr>
              <a:t>and</a:t>
            </a:r>
            <a:r>
              <a:rPr sz="2560" spc="-59" dirty="0">
                <a:latin typeface="Calibri"/>
                <a:cs typeface="Calibri"/>
              </a:rPr>
              <a:t> </a:t>
            </a:r>
            <a:r>
              <a:rPr sz="2560" spc="-11" dirty="0">
                <a:latin typeface="Calibri"/>
                <a:cs typeface="Calibri"/>
              </a:rPr>
              <a:t>developers</a:t>
            </a:r>
            <a:r>
              <a:rPr sz="2560" spc="-53" dirty="0">
                <a:latin typeface="Calibri"/>
                <a:cs typeface="Calibri"/>
              </a:rPr>
              <a:t> </a:t>
            </a:r>
            <a:r>
              <a:rPr sz="2560" dirty="0">
                <a:latin typeface="Calibri"/>
                <a:cs typeface="Calibri"/>
              </a:rPr>
              <a:t>must</a:t>
            </a:r>
            <a:r>
              <a:rPr sz="2560" spc="-85" dirty="0">
                <a:latin typeface="Calibri"/>
                <a:cs typeface="Calibri"/>
              </a:rPr>
              <a:t> </a:t>
            </a:r>
            <a:r>
              <a:rPr sz="2560" spc="-21" dirty="0">
                <a:latin typeface="Calibri"/>
                <a:cs typeface="Calibri"/>
              </a:rPr>
              <a:t>work </a:t>
            </a:r>
            <a:r>
              <a:rPr sz="2560" spc="-11" dirty="0">
                <a:latin typeface="Calibri"/>
                <a:cs typeface="Calibri"/>
              </a:rPr>
              <a:t>together</a:t>
            </a:r>
            <a:r>
              <a:rPr sz="2560" spc="-64" dirty="0">
                <a:latin typeface="Calibri"/>
                <a:cs typeface="Calibri"/>
              </a:rPr>
              <a:t> </a:t>
            </a:r>
            <a:r>
              <a:rPr sz="2560" dirty="0">
                <a:latin typeface="Calibri"/>
                <a:cs typeface="Calibri"/>
              </a:rPr>
              <a:t>daily</a:t>
            </a:r>
            <a:r>
              <a:rPr sz="2560" spc="-43" dirty="0">
                <a:latin typeface="Calibri"/>
                <a:cs typeface="Calibri"/>
              </a:rPr>
              <a:t> </a:t>
            </a:r>
            <a:r>
              <a:rPr sz="2560" dirty="0">
                <a:latin typeface="Calibri"/>
                <a:cs typeface="Calibri"/>
              </a:rPr>
              <a:t>throughout</a:t>
            </a:r>
            <a:r>
              <a:rPr sz="2560" spc="-69" dirty="0">
                <a:latin typeface="Calibri"/>
                <a:cs typeface="Calibri"/>
              </a:rPr>
              <a:t> </a:t>
            </a:r>
            <a:r>
              <a:rPr sz="2560" dirty="0">
                <a:latin typeface="Calibri"/>
                <a:cs typeface="Calibri"/>
              </a:rPr>
              <a:t>the</a:t>
            </a:r>
            <a:r>
              <a:rPr sz="2560" spc="-48" dirty="0">
                <a:latin typeface="Calibri"/>
                <a:cs typeface="Calibri"/>
              </a:rPr>
              <a:t> </a:t>
            </a:r>
            <a:r>
              <a:rPr sz="2560" spc="-11" dirty="0">
                <a:latin typeface="Calibri"/>
                <a:cs typeface="Calibri"/>
              </a:rPr>
              <a:t>project.</a:t>
            </a:r>
            <a:endParaRPr sz="2560">
              <a:latin typeface="Calibri"/>
              <a:cs typeface="Calibri"/>
            </a:endParaRPr>
          </a:p>
        </p:txBody>
      </p:sp>
      <p:sp>
        <p:nvSpPr>
          <p:cNvPr id="4" name="object 4"/>
          <p:cNvSpPr txBox="1"/>
          <p:nvPr/>
        </p:nvSpPr>
        <p:spPr>
          <a:xfrm>
            <a:off x="2787361" y="7153724"/>
            <a:ext cx="7126901" cy="473164"/>
          </a:xfrm>
          <a:prstGeom prst="rect">
            <a:avLst/>
          </a:prstGeom>
        </p:spPr>
        <p:txBody>
          <a:bodyPr vert="horz" wrap="square" lIns="0" tIns="13547" rIns="0" bIns="0" rtlCol="0">
            <a:spAutoFit/>
          </a:bodyPr>
          <a:lstStyle/>
          <a:p>
            <a:pPr marL="1339807" marR="5419" indent="-1326937">
              <a:spcBef>
                <a:spcPts val="107"/>
              </a:spcBef>
            </a:pPr>
            <a:r>
              <a:rPr sz="1493" dirty="0">
                <a:latin typeface="Verdana"/>
                <a:cs typeface="Verdana"/>
              </a:rPr>
              <a:t>Source:</a:t>
            </a:r>
            <a:r>
              <a:rPr sz="1493" spc="-43"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a:t>
            </a:r>
            <a:r>
              <a:rPr sz="1493" spc="5" dirty="0">
                <a:latin typeface="Verdana"/>
                <a:cs typeface="Verdana"/>
              </a:rPr>
              <a:t> </a:t>
            </a:r>
            <a:r>
              <a:rPr sz="1493" i="1" dirty="0">
                <a:latin typeface="Verdana"/>
                <a:cs typeface="Verdana"/>
              </a:rPr>
              <a:t>Principles</a:t>
            </a:r>
            <a:r>
              <a:rPr sz="1493" i="1" spc="-32" dirty="0">
                <a:latin typeface="Verdana"/>
                <a:cs typeface="Verdana"/>
              </a:rPr>
              <a:t> </a:t>
            </a:r>
            <a:r>
              <a:rPr sz="1493" i="1" dirty="0">
                <a:latin typeface="Verdana"/>
                <a:cs typeface="Verdana"/>
              </a:rPr>
              <a:t>behind</a:t>
            </a:r>
            <a:r>
              <a:rPr sz="1493" i="1" spc="-37" dirty="0">
                <a:latin typeface="Verdana"/>
                <a:cs typeface="Verdana"/>
              </a:rPr>
              <a:t> </a:t>
            </a:r>
            <a:r>
              <a:rPr sz="1493" i="1" dirty="0">
                <a:latin typeface="Verdana"/>
                <a:cs typeface="Verdana"/>
              </a:rPr>
              <a:t>the</a:t>
            </a:r>
            <a:r>
              <a:rPr sz="1493" i="1" spc="-43" dirty="0">
                <a:latin typeface="Verdana"/>
                <a:cs typeface="Verdana"/>
              </a:rPr>
              <a:t> </a:t>
            </a:r>
            <a:r>
              <a:rPr sz="1493" i="1" dirty="0">
                <a:latin typeface="Verdana"/>
                <a:cs typeface="Verdana"/>
              </a:rPr>
              <a:t>Agile</a:t>
            </a:r>
            <a:r>
              <a:rPr sz="1493" i="1" spc="-32" dirty="0">
                <a:latin typeface="Verdana"/>
                <a:cs typeface="Verdana"/>
              </a:rPr>
              <a:t> </a:t>
            </a:r>
            <a:r>
              <a:rPr sz="1493" i="1" spc="-11" dirty="0">
                <a:latin typeface="Verdana"/>
                <a:cs typeface="Verdana"/>
              </a:rPr>
              <a:t>Manifesto</a:t>
            </a:r>
            <a:r>
              <a:rPr sz="1493" spc="-11" dirty="0">
                <a:latin typeface="Verdana"/>
                <a:cs typeface="Verdana"/>
              </a:rPr>
              <a:t>. </a:t>
            </a:r>
            <a:r>
              <a:rPr lang="en-US" sz="1493" spc="-11" dirty="0" smtClean="0">
                <a:latin typeface="Verdana"/>
                <a:cs typeface="Verdana"/>
                <a:hlinkClick r:id="rId2"/>
              </a:rPr>
              <a:t>https://agilemanifesto.org/principles.html</a:t>
            </a:r>
            <a:endParaRPr sz="1493" dirty="0">
              <a:latin typeface="Verdana"/>
              <a:cs typeface="Verdan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776661"/>
            <a:ext cx="9535499" cy="4023367"/>
          </a:xfrm>
          <a:prstGeom prst="rect">
            <a:avLst/>
          </a:prstGeom>
        </p:spPr>
        <p:txBody>
          <a:bodyPr vert="horz" wrap="square" lIns="0" tIns="13547" rIns="0" bIns="0" rtlCol="0">
            <a:spAutoFit/>
          </a:bodyPr>
          <a:lstStyle/>
          <a:p>
            <a:pPr marL="558817" indent="-545270" algn="just">
              <a:lnSpc>
                <a:spcPts val="2917"/>
              </a:lnSpc>
              <a:spcBef>
                <a:spcPts val="107"/>
              </a:spcBef>
              <a:buAutoNum type="arabicPeriod" startAt="5"/>
              <a:tabLst>
                <a:tab pos="558817" algn="l"/>
              </a:tabLst>
            </a:pPr>
            <a:r>
              <a:rPr sz="2560" dirty="0">
                <a:latin typeface="Calibri"/>
                <a:cs typeface="Calibri"/>
              </a:rPr>
              <a:t>Build</a:t>
            </a:r>
            <a:r>
              <a:rPr sz="2560" spc="-91" dirty="0">
                <a:latin typeface="Calibri"/>
                <a:cs typeface="Calibri"/>
              </a:rPr>
              <a:t> </a:t>
            </a:r>
            <a:r>
              <a:rPr sz="2560" dirty="0">
                <a:latin typeface="Calibri"/>
                <a:cs typeface="Calibri"/>
              </a:rPr>
              <a:t>projects</a:t>
            </a:r>
            <a:r>
              <a:rPr sz="2560" spc="-85" dirty="0">
                <a:latin typeface="Calibri"/>
                <a:cs typeface="Calibri"/>
              </a:rPr>
              <a:t> </a:t>
            </a:r>
            <a:r>
              <a:rPr sz="2560" dirty="0">
                <a:latin typeface="Calibri"/>
                <a:cs typeface="Calibri"/>
              </a:rPr>
              <a:t>around</a:t>
            </a:r>
            <a:r>
              <a:rPr sz="2560" spc="-85" dirty="0">
                <a:latin typeface="Calibri"/>
                <a:cs typeface="Calibri"/>
              </a:rPr>
              <a:t> </a:t>
            </a:r>
            <a:r>
              <a:rPr sz="2560" spc="-11" dirty="0">
                <a:latin typeface="Calibri"/>
                <a:cs typeface="Calibri"/>
              </a:rPr>
              <a:t>motivated</a:t>
            </a:r>
            <a:r>
              <a:rPr sz="2560" spc="-85" dirty="0">
                <a:latin typeface="Calibri"/>
                <a:cs typeface="Calibri"/>
              </a:rPr>
              <a:t> </a:t>
            </a:r>
            <a:r>
              <a:rPr sz="2560" spc="-11" dirty="0">
                <a:latin typeface="Calibri"/>
                <a:cs typeface="Calibri"/>
              </a:rPr>
              <a:t>individuals.</a:t>
            </a:r>
            <a:endParaRPr sz="2560">
              <a:latin typeface="Calibri"/>
              <a:cs typeface="Calibri"/>
            </a:endParaRPr>
          </a:p>
          <a:p>
            <a:pPr marL="562882" marR="117182" algn="just">
              <a:lnSpc>
                <a:spcPts val="2763"/>
              </a:lnSpc>
              <a:spcBef>
                <a:spcPts val="197"/>
              </a:spcBef>
            </a:pPr>
            <a:r>
              <a:rPr sz="2560" dirty="0">
                <a:latin typeface="Calibri"/>
                <a:cs typeface="Calibri"/>
              </a:rPr>
              <a:t>Give</a:t>
            </a:r>
            <a:r>
              <a:rPr sz="2560" spc="-48" dirty="0">
                <a:latin typeface="Calibri"/>
                <a:cs typeface="Calibri"/>
              </a:rPr>
              <a:t> </a:t>
            </a:r>
            <a:r>
              <a:rPr sz="2560" dirty="0">
                <a:latin typeface="Calibri"/>
                <a:cs typeface="Calibri"/>
              </a:rPr>
              <a:t>them</a:t>
            </a:r>
            <a:r>
              <a:rPr sz="2560" spc="-64" dirty="0">
                <a:latin typeface="Calibri"/>
                <a:cs typeface="Calibri"/>
              </a:rPr>
              <a:t> </a:t>
            </a:r>
            <a:r>
              <a:rPr sz="2560" dirty="0">
                <a:latin typeface="Calibri"/>
                <a:cs typeface="Calibri"/>
              </a:rPr>
              <a:t>the</a:t>
            </a:r>
            <a:r>
              <a:rPr sz="2560" spc="-43" dirty="0">
                <a:latin typeface="Calibri"/>
                <a:cs typeface="Calibri"/>
              </a:rPr>
              <a:t> </a:t>
            </a:r>
            <a:r>
              <a:rPr sz="2560" spc="-21" dirty="0">
                <a:latin typeface="Calibri"/>
                <a:cs typeface="Calibri"/>
              </a:rPr>
              <a:t>environment</a:t>
            </a:r>
            <a:r>
              <a:rPr sz="2560" spc="-53" dirty="0">
                <a:latin typeface="Calibri"/>
                <a:cs typeface="Calibri"/>
              </a:rPr>
              <a:t> </a:t>
            </a:r>
            <a:r>
              <a:rPr sz="2560" dirty="0">
                <a:latin typeface="Calibri"/>
                <a:cs typeface="Calibri"/>
              </a:rPr>
              <a:t>and</a:t>
            </a:r>
            <a:r>
              <a:rPr sz="2560" spc="-48" dirty="0">
                <a:latin typeface="Calibri"/>
                <a:cs typeface="Calibri"/>
              </a:rPr>
              <a:t> </a:t>
            </a:r>
            <a:r>
              <a:rPr sz="2560" dirty="0">
                <a:latin typeface="Calibri"/>
                <a:cs typeface="Calibri"/>
              </a:rPr>
              <a:t>support</a:t>
            </a:r>
            <a:r>
              <a:rPr sz="2560" spc="-53" dirty="0">
                <a:latin typeface="Calibri"/>
                <a:cs typeface="Calibri"/>
              </a:rPr>
              <a:t> </a:t>
            </a:r>
            <a:r>
              <a:rPr sz="2560" dirty="0">
                <a:latin typeface="Calibri"/>
                <a:cs typeface="Calibri"/>
              </a:rPr>
              <a:t>they</a:t>
            </a:r>
            <a:r>
              <a:rPr sz="2560" spc="-59" dirty="0">
                <a:latin typeface="Calibri"/>
                <a:cs typeface="Calibri"/>
              </a:rPr>
              <a:t> </a:t>
            </a:r>
            <a:r>
              <a:rPr sz="2560" dirty="0">
                <a:latin typeface="Calibri"/>
                <a:cs typeface="Calibri"/>
              </a:rPr>
              <a:t>need,</a:t>
            </a:r>
            <a:r>
              <a:rPr sz="2560" spc="-37" dirty="0">
                <a:latin typeface="Calibri"/>
                <a:cs typeface="Calibri"/>
              </a:rPr>
              <a:t> </a:t>
            </a:r>
            <a:r>
              <a:rPr sz="2560" dirty="0">
                <a:latin typeface="Calibri"/>
                <a:cs typeface="Calibri"/>
              </a:rPr>
              <a:t>and</a:t>
            </a:r>
            <a:r>
              <a:rPr sz="2560" spc="-53" dirty="0">
                <a:latin typeface="Calibri"/>
                <a:cs typeface="Calibri"/>
              </a:rPr>
              <a:t> </a:t>
            </a:r>
            <a:r>
              <a:rPr sz="2560" dirty="0">
                <a:latin typeface="Calibri"/>
                <a:cs typeface="Calibri"/>
              </a:rPr>
              <a:t>trust</a:t>
            </a:r>
            <a:r>
              <a:rPr sz="2560" spc="-59" dirty="0">
                <a:latin typeface="Calibri"/>
                <a:cs typeface="Calibri"/>
              </a:rPr>
              <a:t> </a:t>
            </a:r>
            <a:r>
              <a:rPr sz="2560" spc="-21" dirty="0">
                <a:latin typeface="Calibri"/>
                <a:cs typeface="Calibri"/>
              </a:rPr>
              <a:t>them </a:t>
            </a:r>
            <a:r>
              <a:rPr sz="2560" dirty="0">
                <a:latin typeface="Calibri"/>
                <a:cs typeface="Calibri"/>
              </a:rPr>
              <a:t>to</a:t>
            </a:r>
            <a:r>
              <a:rPr sz="2560" spc="-43" dirty="0">
                <a:latin typeface="Calibri"/>
                <a:cs typeface="Calibri"/>
              </a:rPr>
              <a:t> </a:t>
            </a:r>
            <a:r>
              <a:rPr sz="2560" dirty="0">
                <a:latin typeface="Calibri"/>
                <a:cs typeface="Calibri"/>
              </a:rPr>
              <a:t>get</a:t>
            </a:r>
            <a:r>
              <a:rPr sz="2560" spc="-59" dirty="0">
                <a:latin typeface="Calibri"/>
                <a:cs typeface="Calibri"/>
              </a:rPr>
              <a:t> </a:t>
            </a:r>
            <a:r>
              <a:rPr sz="2560" dirty="0">
                <a:latin typeface="Calibri"/>
                <a:cs typeface="Calibri"/>
              </a:rPr>
              <a:t>the</a:t>
            </a:r>
            <a:r>
              <a:rPr sz="2560" spc="-32" dirty="0">
                <a:latin typeface="Calibri"/>
                <a:cs typeface="Calibri"/>
              </a:rPr>
              <a:t> </a:t>
            </a:r>
            <a:r>
              <a:rPr sz="2560" dirty="0">
                <a:latin typeface="Calibri"/>
                <a:cs typeface="Calibri"/>
              </a:rPr>
              <a:t>job</a:t>
            </a:r>
            <a:r>
              <a:rPr sz="2560" spc="-37" dirty="0">
                <a:latin typeface="Calibri"/>
                <a:cs typeface="Calibri"/>
              </a:rPr>
              <a:t> </a:t>
            </a:r>
            <a:r>
              <a:rPr sz="2560" spc="-11" dirty="0">
                <a:latin typeface="Calibri"/>
                <a:cs typeface="Calibri"/>
              </a:rPr>
              <a:t>done.</a:t>
            </a:r>
            <a:endParaRPr sz="2560">
              <a:latin typeface="Calibri"/>
              <a:cs typeface="Calibri"/>
            </a:endParaRPr>
          </a:p>
          <a:p>
            <a:pPr marL="558817" indent="-545270" algn="just">
              <a:lnSpc>
                <a:spcPts val="2917"/>
              </a:lnSpc>
              <a:spcBef>
                <a:spcPts val="731"/>
              </a:spcBef>
              <a:buAutoNum type="arabicPeriod" startAt="6"/>
              <a:tabLst>
                <a:tab pos="558817" algn="l"/>
              </a:tabLst>
            </a:pPr>
            <a:r>
              <a:rPr sz="2560" dirty="0">
                <a:latin typeface="Calibri"/>
                <a:cs typeface="Calibri"/>
              </a:rPr>
              <a:t>The</a:t>
            </a:r>
            <a:r>
              <a:rPr sz="2560" spc="-53" dirty="0">
                <a:latin typeface="Calibri"/>
                <a:cs typeface="Calibri"/>
              </a:rPr>
              <a:t> </a:t>
            </a:r>
            <a:r>
              <a:rPr sz="2560" dirty="0">
                <a:latin typeface="Calibri"/>
                <a:cs typeface="Calibri"/>
              </a:rPr>
              <a:t>most</a:t>
            </a:r>
            <a:r>
              <a:rPr sz="2560" spc="-69" dirty="0">
                <a:latin typeface="Calibri"/>
                <a:cs typeface="Calibri"/>
              </a:rPr>
              <a:t> </a:t>
            </a:r>
            <a:r>
              <a:rPr sz="2560" spc="-11" dirty="0">
                <a:latin typeface="Calibri"/>
                <a:cs typeface="Calibri"/>
              </a:rPr>
              <a:t>efficient</a:t>
            </a:r>
            <a:r>
              <a:rPr sz="2560" spc="-59" dirty="0">
                <a:latin typeface="Calibri"/>
                <a:cs typeface="Calibri"/>
              </a:rPr>
              <a:t> </a:t>
            </a:r>
            <a:r>
              <a:rPr sz="2560" dirty="0">
                <a:latin typeface="Calibri"/>
                <a:cs typeface="Calibri"/>
              </a:rPr>
              <a:t>and</a:t>
            </a:r>
            <a:r>
              <a:rPr sz="2560" spc="-59" dirty="0">
                <a:latin typeface="Calibri"/>
                <a:cs typeface="Calibri"/>
              </a:rPr>
              <a:t> </a:t>
            </a:r>
            <a:r>
              <a:rPr sz="2560" spc="-11" dirty="0">
                <a:latin typeface="Calibri"/>
                <a:cs typeface="Calibri"/>
              </a:rPr>
              <a:t>effective</a:t>
            </a:r>
            <a:r>
              <a:rPr sz="2560" spc="-59" dirty="0">
                <a:latin typeface="Calibri"/>
                <a:cs typeface="Calibri"/>
              </a:rPr>
              <a:t> </a:t>
            </a:r>
            <a:r>
              <a:rPr sz="2560" dirty="0">
                <a:latin typeface="Calibri"/>
                <a:cs typeface="Calibri"/>
              </a:rPr>
              <a:t>method</a:t>
            </a:r>
            <a:r>
              <a:rPr sz="2560" spc="-69" dirty="0">
                <a:latin typeface="Calibri"/>
                <a:cs typeface="Calibri"/>
              </a:rPr>
              <a:t> </a:t>
            </a:r>
            <a:r>
              <a:rPr sz="2560" spc="-27" dirty="0">
                <a:latin typeface="Calibri"/>
                <a:cs typeface="Calibri"/>
              </a:rPr>
              <a:t>of</a:t>
            </a:r>
            <a:endParaRPr sz="2560">
              <a:latin typeface="Calibri"/>
              <a:cs typeface="Calibri"/>
            </a:endParaRPr>
          </a:p>
          <a:p>
            <a:pPr marL="562882" marR="5419" algn="just">
              <a:lnSpc>
                <a:spcPts val="2763"/>
              </a:lnSpc>
              <a:spcBef>
                <a:spcPts val="192"/>
              </a:spcBef>
            </a:pPr>
            <a:r>
              <a:rPr sz="2560" spc="-11" dirty="0">
                <a:latin typeface="Calibri"/>
                <a:cs typeface="Calibri"/>
              </a:rPr>
              <a:t>conveying</a:t>
            </a:r>
            <a:r>
              <a:rPr sz="2560" spc="-59" dirty="0">
                <a:latin typeface="Calibri"/>
                <a:cs typeface="Calibri"/>
              </a:rPr>
              <a:t> </a:t>
            </a:r>
            <a:r>
              <a:rPr sz="2560" spc="-11" dirty="0">
                <a:latin typeface="Calibri"/>
                <a:cs typeface="Calibri"/>
              </a:rPr>
              <a:t>information</a:t>
            </a:r>
            <a:r>
              <a:rPr sz="2560" spc="-48"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and</a:t>
            </a:r>
            <a:r>
              <a:rPr sz="2560" spc="-43" dirty="0">
                <a:latin typeface="Calibri"/>
                <a:cs typeface="Calibri"/>
              </a:rPr>
              <a:t> </a:t>
            </a:r>
            <a:r>
              <a:rPr sz="2560" dirty="0">
                <a:latin typeface="Calibri"/>
                <a:cs typeface="Calibri"/>
              </a:rPr>
              <a:t>within</a:t>
            </a:r>
            <a:r>
              <a:rPr sz="2560" spc="-43" dirty="0">
                <a:latin typeface="Calibri"/>
                <a:cs typeface="Calibri"/>
              </a:rPr>
              <a:t> </a:t>
            </a:r>
            <a:r>
              <a:rPr sz="2560" dirty="0">
                <a:latin typeface="Calibri"/>
                <a:cs typeface="Calibri"/>
              </a:rPr>
              <a:t>a</a:t>
            </a:r>
            <a:r>
              <a:rPr sz="2560" spc="-48" dirty="0">
                <a:latin typeface="Calibri"/>
                <a:cs typeface="Calibri"/>
              </a:rPr>
              <a:t> </a:t>
            </a:r>
            <a:r>
              <a:rPr sz="2560" spc="-11" dirty="0">
                <a:latin typeface="Calibri"/>
                <a:cs typeface="Calibri"/>
              </a:rPr>
              <a:t>development </a:t>
            </a:r>
            <a:r>
              <a:rPr sz="2560" dirty="0">
                <a:latin typeface="Calibri"/>
                <a:cs typeface="Calibri"/>
              </a:rPr>
              <a:t>team</a:t>
            </a:r>
            <a:r>
              <a:rPr sz="2560" spc="-64" dirty="0">
                <a:latin typeface="Calibri"/>
                <a:cs typeface="Calibri"/>
              </a:rPr>
              <a:t> </a:t>
            </a:r>
            <a:r>
              <a:rPr sz="2560" dirty="0">
                <a:latin typeface="Calibri"/>
                <a:cs typeface="Calibri"/>
              </a:rPr>
              <a:t>is</a:t>
            </a:r>
            <a:r>
              <a:rPr sz="2560" spc="-43" dirty="0">
                <a:latin typeface="Calibri"/>
                <a:cs typeface="Calibri"/>
              </a:rPr>
              <a:t> </a:t>
            </a:r>
            <a:r>
              <a:rPr sz="2560" spc="-27" dirty="0">
                <a:latin typeface="Calibri"/>
                <a:cs typeface="Calibri"/>
              </a:rPr>
              <a:t>face-to- </a:t>
            </a:r>
            <a:r>
              <a:rPr sz="2560" dirty="0">
                <a:latin typeface="Calibri"/>
                <a:cs typeface="Calibri"/>
              </a:rPr>
              <a:t>face</a:t>
            </a:r>
            <a:r>
              <a:rPr sz="2560" spc="-96" dirty="0">
                <a:latin typeface="Calibri"/>
                <a:cs typeface="Calibri"/>
              </a:rPr>
              <a:t> </a:t>
            </a:r>
            <a:r>
              <a:rPr sz="2560" spc="-11" dirty="0">
                <a:latin typeface="Calibri"/>
                <a:cs typeface="Calibri"/>
              </a:rPr>
              <a:t>conversation.</a:t>
            </a:r>
            <a:endParaRPr sz="2560">
              <a:latin typeface="Calibri"/>
              <a:cs typeface="Calibri"/>
            </a:endParaRPr>
          </a:p>
          <a:p>
            <a:pPr marL="558817" indent="-545270" algn="just">
              <a:spcBef>
                <a:spcPts val="720"/>
              </a:spcBef>
              <a:buAutoNum type="arabicPeriod" startAt="7"/>
              <a:tabLst>
                <a:tab pos="558817" algn="l"/>
              </a:tabLst>
            </a:pPr>
            <a:r>
              <a:rPr sz="2560" spc="-11" dirty="0">
                <a:latin typeface="Calibri"/>
                <a:cs typeface="Calibri"/>
              </a:rPr>
              <a:t>Working</a:t>
            </a:r>
            <a:r>
              <a:rPr sz="2560" spc="-75" dirty="0">
                <a:latin typeface="Calibri"/>
                <a:cs typeface="Calibri"/>
              </a:rPr>
              <a:t> </a:t>
            </a:r>
            <a:r>
              <a:rPr sz="2560" dirty="0">
                <a:latin typeface="Calibri"/>
                <a:cs typeface="Calibri"/>
              </a:rPr>
              <a:t>software</a:t>
            </a:r>
            <a:r>
              <a:rPr sz="2560" spc="-59" dirty="0">
                <a:latin typeface="Calibri"/>
                <a:cs typeface="Calibri"/>
              </a:rPr>
              <a:t> </a:t>
            </a:r>
            <a:r>
              <a:rPr sz="2560" dirty="0">
                <a:latin typeface="Calibri"/>
                <a:cs typeface="Calibri"/>
              </a:rPr>
              <a:t>is</a:t>
            </a:r>
            <a:r>
              <a:rPr sz="2560" spc="-64" dirty="0">
                <a:latin typeface="Calibri"/>
                <a:cs typeface="Calibri"/>
              </a:rPr>
              <a:t> </a:t>
            </a:r>
            <a:r>
              <a:rPr sz="2560" dirty="0">
                <a:latin typeface="Calibri"/>
                <a:cs typeface="Calibri"/>
              </a:rPr>
              <a:t>the</a:t>
            </a:r>
            <a:r>
              <a:rPr sz="2560" spc="-59" dirty="0">
                <a:latin typeface="Calibri"/>
                <a:cs typeface="Calibri"/>
              </a:rPr>
              <a:t> </a:t>
            </a:r>
            <a:r>
              <a:rPr sz="2560" dirty="0">
                <a:latin typeface="Calibri"/>
                <a:cs typeface="Calibri"/>
              </a:rPr>
              <a:t>primary</a:t>
            </a:r>
            <a:r>
              <a:rPr sz="2560" spc="-75" dirty="0">
                <a:latin typeface="Calibri"/>
                <a:cs typeface="Calibri"/>
              </a:rPr>
              <a:t> </a:t>
            </a:r>
            <a:r>
              <a:rPr sz="2560" dirty="0">
                <a:latin typeface="Calibri"/>
                <a:cs typeface="Calibri"/>
              </a:rPr>
              <a:t>measure</a:t>
            </a:r>
            <a:r>
              <a:rPr sz="2560" spc="-59" dirty="0">
                <a:latin typeface="Calibri"/>
                <a:cs typeface="Calibri"/>
              </a:rPr>
              <a:t> </a:t>
            </a:r>
            <a:r>
              <a:rPr sz="2560" dirty="0">
                <a:latin typeface="Calibri"/>
                <a:cs typeface="Calibri"/>
              </a:rPr>
              <a:t>of</a:t>
            </a:r>
            <a:r>
              <a:rPr sz="2560" spc="-59" dirty="0">
                <a:latin typeface="Calibri"/>
                <a:cs typeface="Calibri"/>
              </a:rPr>
              <a:t> </a:t>
            </a:r>
            <a:r>
              <a:rPr sz="2560" spc="-11" dirty="0">
                <a:latin typeface="Calibri"/>
                <a:cs typeface="Calibri"/>
              </a:rPr>
              <a:t>progress.</a:t>
            </a:r>
            <a:endParaRPr sz="2560">
              <a:latin typeface="Calibri"/>
              <a:cs typeface="Calibri"/>
            </a:endParaRPr>
          </a:p>
          <a:p>
            <a:pPr marL="558140" marR="361030" indent="-545270" algn="just">
              <a:lnSpc>
                <a:spcPct val="90000"/>
              </a:lnSpc>
              <a:spcBef>
                <a:spcPts val="1067"/>
              </a:spcBef>
              <a:buAutoNum type="arabicPeriod" startAt="7"/>
              <a:tabLst>
                <a:tab pos="562882" algn="l"/>
              </a:tabLst>
            </a:pPr>
            <a:r>
              <a:rPr sz="2560" dirty="0">
                <a:latin typeface="Calibri"/>
                <a:cs typeface="Calibri"/>
              </a:rPr>
              <a:t>Agile</a:t>
            </a:r>
            <a:r>
              <a:rPr sz="2560" spc="-69" dirty="0">
                <a:latin typeface="Calibri"/>
                <a:cs typeface="Calibri"/>
              </a:rPr>
              <a:t> </a:t>
            </a:r>
            <a:r>
              <a:rPr sz="2560" spc="-11" dirty="0">
                <a:latin typeface="Calibri"/>
                <a:cs typeface="Calibri"/>
              </a:rPr>
              <a:t>processes</a:t>
            </a:r>
            <a:r>
              <a:rPr sz="2560" spc="-69" dirty="0">
                <a:latin typeface="Calibri"/>
                <a:cs typeface="Calibri"/>
              </a:rPr>
              <a:t> </a:t>
            </a:r>
            <a:r>
              <a:rPr sz="2560" dirty="0">
                <a:latin typeface="Calibri"/>
                <a:cs typeface="Calibri"/>
              </a:rPr>
              <a:t>promote</a:t>
            </a:r>
            <a:r>
              <a:rPr sz="2560" spc="-64" dirty="0">
                <a:latin typeface="Calibri"/>
                <a:cs typeface="Calibri"/>
              </a:rPr>
              <a:t> </a:t>
            </a:r>
            <a:r>
              <a:rPr sz="2560" spc="-11" dirty="0">
                <a:latin typeface="Calibri"/>
                <a:cs typeface="Calibri"/>
              </a:rPr>
              <a:t>sustainable</a:t>
            </a:r>
            <a:r>
              <a:rPr sz="2560" spc="-64" dirty="0">
                <a:latin typeface="Calibri"/>
                <a:cs typeface="Calibri"/>
              </a:rPr>
              <a:t> </a:t>
            </a:r>
            <a:r>
              <a:rPr sz="2560" spc="-11" dirty="0">
                <a:latin typeface="Calibri"/>
                <a:cs typeface="Calibri"/>
              </a:rPr>
              <a:t>development.</a:t>
            </a:r>
            <a:r>
              <a:rPr sz="2560" spc="-53" dirty="0">
                <a:latin typeface="Calibri"/>
                <a:cs typeface="Calibri"/>
              </a:rPr>
              <a:t> </a:t>
            </a:r>
            <a:r>
              <a:rPr sz="2560" dirty="0">
                <a:latin typeface="Calibri"/>
                <a:cs typeface="Calibri"/>
              </a:rPr>
              <a:t>The</a:t>
            </a:r>
            <a:r>
              <a:rPr sz="2560" spc="-53" dirty="0">
                <a:latin typeface="Calibri"/>
                <a:cs typeface="Calibri"/>
              </a:rPr>
              <a:t> </a:t>
            </a:r>
            <a:r>
              <a:rPr sz="2560" spc="-11" dirty="0">
                <a:latin typeface="Calibri"/>
                <a:cs typeface="Calibri"/>
              </a:rPr>
              <a:t>sponsors, 	developers,</a:t>
            </a:r>
            <a:r>
              <a:rPr sz="2560" spc="-48" dirty="0">
                <a:latin typeface="Calibri"/>
                <a:cs typeface="Calibri"/>
              </a:rPr>
              <a:t> </a:t>
            </a:r>
            <a:r>
              <a:rPr sz="2560" dirty="0">
                <a:latin typeface="Calibri"/>
                <a:cs typeface="Calibri"/>
              </a:rPr>
              <a:t>and</a:t>
            </a:r>
            <a:r>
              <a:rPr sz="2560" spc="-48" dirty="0">
                <a:latin typeface="Calibri"/>
                <a:cs typeface="Calibri"/>
              </a:rPr>
              <a:t> </a:t>
            </a:r>
            <a:r>
              <a:rPr sz="2560" dirty="0">
                <a:latin typeface="Calibri"/>
                <a:cs typeface="Calibri"/>
              </a:rPr>
              <a:t>users</a:t>
            </a:r>
            <a:r>
              <a:rPr sz="2560" spc="-64" dirty="0">
                <a:latin typeface="Calibri"/>
                <a:cs typeface="Calibri"/>
              </a:rPr>
              <a:t> </a:t>
            </a:r>
            <a:r>
              <a:rPr sz="2560" dirty="0">
                <a:latin typeface="Calibri"/>
                <a:cs typeface="Calibri"/>
              </a:rPr>
              <a:t>should</a:t>
            </a:r>
            <a:r>
              <a:rPr sz="2560" spc="-48" dirty="0">
                <a:latin typeface="Calibri"/>
                <a:cs typeface="Calibri"/>
              </a:rPr>
              <a:t> </a:t>
            </a:r>
            <a:r>
              <a:rPr sz="2560" dirty="0">
                <a:latin typeface="Calibri"/>
                <a:cs typeface="Calibri"/>
              </a:rPr>
              <a:t>be</a:t>
            </a:r>
            <a:r>
              <a:rPr sz="2560" spc="-43" dirty="0">
                <a:latin typeface="Calibri"/>
                <a:cs typeface="Calibri"/>
              </a:rPr>
              <a:t> </a:t>
            </a:r>
            <a:r>
              <a:rPr sz="2560" dirty="0">
                <a:latin typeface="Calibri"/>
                <a:cs typeface="Calibri"/>
              </a:rPr>
              <a:t>able</a:t>
            </a:r>
            <a:r>
              <a:rPr sz="2560" spc="-59"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maintain</a:t>
            </a:r>
            <a:r>
              <a:rPr sz="2560" spc="-75" dirty="0">
                <a:latin typeface="Calibri"/>
                <a:cs typeface="Calibri"/>
              </a:rPr>
              <a:t> </a:t>
            </a:r>
            <a:r>
              <a:rPr sz="2560" dirty="0">
                <a:latin typeface="Calibri"/>
                <a:cs typeface="Calibri"/>
              </a:rPr>
              <a:t>a</a:t>
            </a:r>
            <a:r>
              <a:rPr sz="2560" spc="-43" dirty="0">
                <a:latin typeface="Calibri"/>
                <a:cs typeface="Calibri"/>
              </a:rPr>
              <a:t> </a:t>
            </a:r>
            <a:r>
              <a:rPr sz="2560" spc="-11" dirty="0">
                <a:latin typeface="Calibri"/>
                <a:cs typeface="Calibri"/>
              </a:rPr>
              <a:t>constant</a:t>
            </a:r>
            <a:r>
              <a:rPr sz="2560" spc="-64" dirty="0">
                <a:latin typeface="Calibri"/>
                <a:cs typeface="Calibri"/>
              </a:rPr>
              <a:t> </a:t>
            </a:r>
            <a:r>
              <a:rPr sz="2560" spc="-21" dirty="0">
                <a:latin typeface="Calibri"/>
                <a:cs typeface="Calibri"/>
              </a:rPr>
              <a:t>pace 	</a:t>
            </a:r>
            <a:r>
              <a:rPr sz="2560" spc="-11" dirty="0">
                <a:latin typeface="Calibri"/>
                <a:cs typeface="Calibri"/>
              </a:rPr>
              <a:t>indefinitely.</a:t>
            </a:r>
            <a:endParaRPr sz="2560">
              <a:latin typeface="Calibri"/>
              <a:cs typeface="Calibri"/>
            </a:endParaRPr>
          </a:p>
        </p:txBody>
      </p:sp>
      <p:sp>
        <p:nvSpPr>
          <p:cNvPr id="4" name="object 4"/>
          <p:cNvSpPr txBox="1"/>
          <p:nvPr/>
        </p:nvSpPr>
        <p:spPr>
          <a:xfrm>
            <a:off x="2815945" y="7466163"/>
            <a:ext cx="7126223" cy="473164"/>
          </a:xfrm>
          <a:prstGeom prst="rect">
            <a:avLst/>
          </a:prstGeom>
        </p:spPr>
        <p:txBody>
          <a:bodyPr vert="horz" wrap="square" lIns="0" tIns="13547" rIns="0" bIns="0" rtlCol="0">
            <a:spAutoFit/>
          </a:bodyPr>
          <a:lstStyle/>
          <a:p>
            <a:pPr marL="1339807" marR="5419" indent="-1326937">
              <a:spcBef>
                <a:spcPts val="107"/>
              </a:spcBef>
            </a:pPr>
            <a:r>
              <a:rPr sz="1493" dirty="0">
                <a:latin typeface="Verdana"/>
                <a:cs typeface="Verdana"/>
              </a:rPr>
              <a:t>Source:</a:t>
            </a:r>
            <a:r>
              <a:rPr sz="1493" spc="-43"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 </a:t>
            </a:r>
            <a:r>
              <a:rPr sz="1493" i="1" dirty="0">
                <a:latin typeface="Verdana"/>
                <a:cs typeface="Verdana"/>
              </a:rPr>
              <a:t>Principles</a:t>
            </a:r>
            <a:r>
              <a:rPr sz="1493" i="1" spc="-32" dirty="0">
                <a:latin typeface="Verdana"/>
                <a:cs typeface="Verdana"/>
              </a:rPr>
              <a:t> </a:t>
            </a:r>
            <a:r>
              <a:rPr sz="1493" i="1" dirty="0">
                <a:latin typeface="Verdana"/>
                <a:cs typeface="Verdana"/>
              </a:rPr>
              <a:t>behind</a:t>
            </a:r>
            <a:r>
              <a:rPr sz="1493" i="1" spc="-37" dirty="0">
                <a:latin typeface="Verdana"/>
                <a:cs typeface="Verdana"/>
              </a:rPr>
              <a:t> </a:t>
            </a:r>
            <a:r>
              <a:rPr sz="1493" i="1" dirty="0">
                <a:latin typeface="Verdana"/>
                <a:cs typeface="Verdana"/>
              </a:rPr>
              <a:t>the</a:t>
            </a:r>
            <a:r>
              <a:rPr sz="1493" i="1" spc="-37" dirty="0">
                <a:latin typeface="Verdana"/>
                <a:cs typeface="Verdana"/>
              </a:rPr>
              <a:t> </a:t>
            </a:r>
            <a:r>
              <a:rPr sz="1493" i="1" dirty="0">
                <a:latin typeface="Verdana"/>
                <a:cs typeface="Verdana"/>
              </a:rPr>
              <a:t>Agile</a:t>
            </a:r>
            <a:r>
              <a:rPr sz="1493" i="1" spc="-37" dirty="0">
                <a:latin typeface="Verdana"/>
                <a:cs typeface="Verdana"/>
              </a:rPr>
              <a:t> </a:t>
            </a:r>
            <a:r>
              <a:rPr sz="1493" i="1" spc="-11" dirty="0">
                <a:latin typeface="Verdana"/>
                <a:cs typeface="Verdana"/>
              </a:rPr>
              <a:t>Manifesto</a:t>
            </a:r>
            <a:r>
              <a:rPr sz="1493" spc="-11" dirty="0">
                <a:latin typeface="Verdana"/>
                <a:cs typeface="Verdana"/>
              </a:rPr>
              <a:t>. </a:t>
            </a:r>
            <a:r>
              <a:rPr lang="en-US" sz="1493" spc="-11" dirty="0" smtClean="0">
                <a:latin typeface="Verdana"/>
                <a:cs typeface="Verdana"/>
                <a:hlinkClick r:id="rId2"/>
              </a:rPr>
              <a:t>https://agilemanifesto.org/principles.html</a:t>
            </a:r>
            <a:endParaRPr sz="1493" dirty="0">
              <a:latin typeface="Verdana"/>
              <a:cs typeface="Verdana"/>
            </a:endParaRPr>
          </a:p>
        </p:txBody>
      </p:sp>
      <p:sp>
        <p:nvSpPr>
          <p:cNvPr id="5" name="object 2"/>
          <p:cNvSpPr txBox="1">
            <a:spLocks/>
          </p:cNvSpPr>
          <p:nvPr/>
        </p:nvSpPr>
        <p:spPr>
          <a:xfrm>
            <a:off x="1709860" y="1557945"/>
            <a:ext cx="10355140" cy="606490"/>
          </a:xfrm>
          <a:prstGeom prst="rect">
            <a:avLst/>
          </a:prstGeom>
        </p:spPr>
        <p:txBody>
          <a:bodyPr vert="horz" wrap="square" lIns="0" tIns="79925" rIns="0" bIns="0" rtlCol="0" anchor="ctr">
            <a:spAutoFit/>
          </a:bodyPr>
          <a:lstStyle>
            <a:lvl1pPr algn="l" defTabSz="975390" rtl="0" eaLnBrk="1" latinLnBrk="0" hangingPunct="1">
              <a:lnSpc>
                <a:spcPct val="90000"/>
              </a:lnSpc>
              <a:spcBef>
                <a:spcPct val="0"/>
              </a:spcBef>
              <a:buNone/>
              <a:defRPr sz="4693" kern="1200">
                <a:solidFill>
                  <a:schemeClr val="tx1"/>
                </a:solidFill>
                <a:latin typeface="+mj-lt"/>
                <a:ea typeface="+mj-ea"/>
                <a:cs typeface="+mj-cs"/>
              </a:defRPr>
            </a:lvl1pPr>
          </a:lstStyle>
          <a:p>
            <a:pPr marL="709190" marR="5419" indent="-696320">
              <a:lnSpc>
                <a:spcPts val="4149"/>
              </a:lnSpc>
              <a:spcBef>
                <a:spcPts val="629"/>
              </a:spcBef>
            </a:pPr>
            <a:r>
              <a:rPr lang="en-US" sz="2400" spc="-69" dirty="0" smtClean="0"/>
              <a:t>Twelve</a:t>
            </a:r>
            <a:r>
              <a:rPr lang="en-US" sz="2400" spc="-149" dirty="0" smtClean="0"/>
              <a:t> </a:t>
            </a:r>
            <a:r>
              <a:rPr lang="en-US" sz="2400" dirty="0" smtClean="0"/>
              <a:t>Agile</a:t>
            </a:r>
            <a:r>
              <a:rPr lang="en-US" sz="2400" spc="-176" dirty="0" smtClean="0"/>
              <a:t> </a:t>
            </a:r>
            <a:r>
              <a:rPr lang="en-US" sz="2400" spc="-32" dirty="0" smtClean="0"/>
              <a:t>Principles</a:t>
            </a:r>
            <a:r>
              <a:rPr lang="en-US" sz="2400" spc="-160" dirty="0" smtClean="0"/>
              <a:t> </a:t>
            </a:r>
            <a:r>
              <a:rPr lang="en-US" sz="2400" spc="-11" dirty="0" smtClean="0"/>
              <a:t>based</a:t>
            </a:r>
            <a:r>
              <a:rPr lang="en-US" sz="2400" spc="-165" dirty="0" smtClean="0"/>
              <a:t> </a:t>
            </a:r>
            <a:r>
              <a:rPr lang="en-US" sz="2400" spc="-27" dirty="0" smtClean="0"/>
              <a:t>on </a:t>
            </a:r>
            <a:r>
              <a:rPr lang="en-US" sz="2400" dirty="0" smtClean="0"/>
              <a:t>the</a:t>
            </a:r>
            <a:r>
              <a:rPr lang="en-US" sz="2400" spc="-160" dirty="0" smtClean="0"/>
              <a:t> </a:t>
            </a:r>
            <a:r>
              <a:rPr lang="en-US" sz="2400" dirty="0" smtClean="0"/>
              <a:t>Agile</a:t>
            </a:r>
            <a:r>
              <a:rPr lang="en-US" sz="2400" spc="-160" dirty="0" smtClean="0"/>
              <a:t> </a:t>
            </a:r>
            <a:r>
              <a:rPr lang="en-US" sz="2400" spc="-48" dirty="0" smtClean="0"/>
              <a:t>Manifesto</a:t>
            </a:r>
            <a:r>
              <a:rPr lang="en-US" sz="2400" spc="-171" dirty="0" smtClean="0"/>
              <a:t> </a:t>
            </a:r>
            <a:r>
              <a:rPr lang="en-US" sz="2400" spc="-11" dirty="0" smtClean="0"/>
              <a:t>(2/3)</a:t>
            </a:r>
            <a:endParaRPr lang="en-US" sz="2400" spc="-1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776661"/>
            <a:ext cx="8951637" cy="3700158"/>
          </a:xfrm>
          <a:prstGeom prst="rect">
            <a:avLst/>
          </a:prstGeom>
        </p:spPr>
        <p:txBody>
          <a:bodyPr vert="horz" wrap="square" lIns="0" tIns="57573" rIns="0" bIns="0" rtlCol="0">
            <a:spAutoFit/>
          </a:bodyPr>
          <a:lstStyle/>
          <a:p>
            <a:pPr marL="562882" marR="2529919" indent="-550012">
              <a:lnSpc>
                <a:spcPts val="2763"/>
              </a:lnSpc>
              <a:spcBef>
                <a:spcPts val="453"/>
              </a:spcBef>
              <a:buAutoNum type="arabicPeriod" startAt="9"/>
              <a:tabLst>
                <a:tab pos="562882" algn="l"/>
              </a:tabLst>
            </a:pPr>
            <a:r>
              <a:rPr sz="2560" dirty="0">
                <a:latin typeface="Calibri"/>
                <a:cs typeface="Calibri"/>
              </a:rPr>
              <a:t>Continuous</a:t>
            </a:r>
            <a:r>
              <a:rPr sz="2560" spc="-75" dirty="0">
                <a:latin typeface="Calibri"/>
                <a:cs typeface="Calibri"/>
              </a:rPr>
              <a:t> </a:t>
            </a:r>
            <a:r>
              <a:rPr sz="2560" spc="-11" dirty="0">
                <a:latin typeface="Calibri"/>
                <a:cs typeface="Calibri"/>
              </a:rPr>
              <a:t>attention</a:t>
            </a:r>
            <a:r>
              <a:rPr sz="2560" spc="-91" dirty="0">
                <a:latin typeface="Calibri"/>
                <a:cs typeface="Calibri"/>
              </a:rPr>
              <a:t> </a:t>
            </a:r>
            <a:r>
              <a:rPr sz="2560" dirty="0">
                <a:latin typeface="Calibri"/>
                <a:cs typeface="Calibri"/>
              </a:rPr>
              <a:t>to</a:t>
            </a:r>
            <a:r>
              <a:rPr sz="2560" spc="-75" dirty="0">
                <a:latin typeface="Calibri"/>
                <a:cs typeface="Calibri"/>
              </a:rPr>
              <a:t> </a:t>
            </a:r>
            <a:r>
              <a:rPr sz="2560" dirty="0">
                <a:latin typeface="Calibri"/>
                <a:cs typeface="Calibri"/>
              </a:rPr>
              <a:t>technical</a:t>
            </a:r>
            <a:r>
              <a:rPr sz="2560" spc="-85" dirty="0">
                <a:latin typeface="Calibri"/>
                <a:cs typeface="Calibri"/>
              </a:rPr>
              <a:t> </a:t>
            </a:r>
            <a:r>
              <a:rPr sz="2560" spc="-11" dirty="0">
                <a:latin typeface="Calibri"/>
                <a:cs typeface="Calibri"/>
              </a:rPr>
              <a:t>excellence </a:t>
            </a:r>
            <a:r>
              <a:rPr sz="2560" dirty="0">
                <a:latin typeface="Calibri"/>
                <a:cs typeface="Calibri"/>
              </a:rPr>
              <a:t>and</a:t>
            </a:r>
            <a:r>
              <a:rPr sz="2560" spc="-80" dirty="0">
                <a:latin typeface="Calibri"/>
                <a:cs typeface="Calibri"/>
              </a:rPr>
              <a:t> </a:t>
            </a:r>
            <a:r>
              <a:rPr sz="2560" dirty="0">
                <a:latin typeface="Calibri"/>
                <a:cs typeface="Calibri"/>
              </a:rPr>
              <a:t>good</a:t>
            </a:r>
            <a:r>
              <a:rPr sz="2560" spc="-80" dirty="0">
                <a:latin typeface="Calibri"/>
                <a:cs typeface="Calibri"/>
              </a:rPr>
              <a:t> </a:t>
            </a:r>
            <a:r>
              <a:rPr sz="2560" dirty="0">
                <a:latin typeface="Calibri"/>
                <a:cs typeface="Calibri"/>
              </a:rPr>
              <a:t>design</a:t>
            </a:r>
            <a:r>
              <a:rPr sz="2560" spc="-80" dirty="0">
                <a:latin typeface="Calibri"/>
                <a:cs typeface="Calibri"/>
              </a:rPr>
              <a:t> </a:t>
            </a:r>
            <a:r>
              <a:rPr sz="2560" dirty="0">
                <a:latin typeface="Calibri"/>
                <a:cs typeface="Calibri"/>
              </a:rPr>
              <a:t>enhances</a:t>
            </a:r>
            <a:r>
              <a:rPr sz="2560" spc="-80" dirty="0">
                <a:latin typeface="Calibri"/>
                <a:cs typeface="Calibri"/>
              </a:rPr>
              <a:t> </a:t>
            </a:r>
            <a:r>
              <a:rPr sz="2560" spc="-11" dirty="0">
                <a:latin typeface="Calibri"/>
                <a:cs typeface="Calibri"/>
              </a:rPr>
              <a:t>agility.</a:t>
            </a:r>
            <a:endParaRPr sz="2560">
              <a:latin typeface="Calibri"/>
              <a:cs typeface="Calibri"/>
            </a:endParaRPr>
          </a:p>
          <a:p>
            <a:pPr marL="562882" marR="2592236" indent="-550012">
              <a:lnSpc>
                <a:spcPts val="2763"/>
              </a:lnSpc>
              <a:spcBef>
                <a:spcPts val="1083"/>
              </a:spcBef>
              <a:buAutoNum type="arabicPeriod" startAt="9"/>
              <a:tabLst>
                <a:tab pos="562882" algn="l"/>
              </a:tabLst>
            </a:pPr>
            <a:r>
              <a:rPr sz="2560" dirty="0">
                <a:latin typeface="Calibri"/>
                <a:cs typeface="Calibri"/>
              </a:rPr>
              <a:t>Simplicity-the</a:t>
            </a:r>
            <a:r>
              <a:rPr sz="2560" spc="-59" dirty="0">
                <a:latin typeface="Calibri"/>
                <a:cs typeface="Calibri"/>
              </a:rPr>
              <a:t> </a:t>
            </a:r>
            <a:r>
              <a:rPr sz="2560" dirty="0">
                <a:latin typeface="Calibri"/>
                <a:cs typeface="Calibri"/>
              </a:rPr>
              <a:t>art</a:t>
            </a:r>
            <a:r>
              <a:rPr sz="2560" spc="-37" dirty="0">
                <a:latin typeface="Calibri"/>
                <a:cs typeface="Calibri"/>
              </a:rPr>
              <a:t> </a:t>
            </a:r>
            <a:r>
              <a:rPr sz="2560" dirty="0">
                <a:latin typeface="Calibri"/>
                <a:cs typeface="Calibri"/>
              </a:rPr>
              <a:t>of</a:t>
            </a:r>
            <a:r>
              <a:rPr sz="2560" spc="-27" dirty="0">
                <a:latin typeface="Calibri"/>
                <a:cs typeface="Calibri"/>
              </a:rPr>
              <a:t> </a:t>
            </a:r>
            <a:r>
              <a:rPr sz="2560" dirty="0">
                <a:latin typeface="Calibri"/>
                <a:cs typeface="Calibri"/>
              </a:rPr>
              <a:t>maximizing</a:t>
            </a:r>
            <a:r>
              <a:rPr sz="2560" spc="-48" dirty="0">
                <a:latin typeface="Calibri"/>
                <a:cs typeface="Calibri"/>
              </a:rPr>
              <a:t> </a:t>
            </a:r>
            <a:r>
              <a:rPr sz="2560" dirty="0">
                <a:latin typeface="Calibri"/>
                <a:cs typeface="Calibri"/>
              </a:rPr>
              <a:t>the</a:t>
            </a:r>
            <a:r>
              <a:rPr sz="2560" spc="-32" dirty="0">
                <a:latin typeface="Calibri"/>
                <a:cs typeface="Calibri"/>
              </a:rPr>
              <a:t> </a:t>
            </a:r>
            <a:r>
              <a:rPr sz="2560" spc="-11" dirty="0">
                <a:latin typeface="Calibri"/>
                <a:cs typeface="Calibri"/>
              </a:rPr>
              <a:t>amount </a:t>
            </a:r>
            <a:r>
              <a:rPr sz="2560" dirty="0">
                <a:latin typeface="Calibri"/>
                <a:cs typeface="Calibri"/>
              </a:rPr>
              <a:t>of</a:t>
            </a:r>
            <a:r>
              <a:rPr sz="2560" spc="-32" dirty="0">
                <a:latin typeface="Calibri"/>
                <a:cs typeface="Calibri"/>
              </a:rPr>
              <a:t> </a:t>
            </a:r>
            <a:r>
              <a:rPr sz="2560" dirty="0">
                <a:latin typeface="Calibri"/>
                <a:cs typeface="Calibri"/>
              </a:rPr>
              <a:t>work</a:t>
            </a:r>
            <a:r>
              <a:rPr sz="2560" spc="-16" dirty="0">
                <a:latin typeface="Calibri"/>
                <a:cs typeface="Calibri"/>
              </a:rPr>
              <a:t> </a:t>
            </a:r>
            <a:r>
              <a:rPr sz="2560" dirty="0">
                <a:latin typeface="Calibri"/>
                <a:cs typeface="Calibri"/>
              </a:rPr>
              <a:t>not</a:t>
            </a:r>
            <a:r>
              <a:rPr sz="2560" spc="-21" dirty="0">
                <a:latin typeface="Calibri"/>
                <a:cs typeface="Calibri"/>
              </a:rPr>
              <a:t> </a:t>
            </a:r>
            <a:r>
              <a:rPr sz="2560" spc="-11" dirty="0">
                <a:latin typeface="Calibri"/>
                <a:cs typeface="Calibri"/>
              </a:rPr>
              <a:t>done-</a:t>
            </a:r>
            <a:r>
              <a:rPr sz="2560" dirty="0">
                <a:latin typeface="Calibri"/>
                <a:cs typeface="Calibri"/>
              </a:rPr>
              <a:t>is</a:t>
            </a:r>
            <a:r>
              <a:rPr sz="2560" spc="-21" dirty="0">
                <a:latin typeface="Calibri"/>
                <a:cs typeface="Calibri"/>
              </a:rPr>
              <a:t> </a:t>
            </a:r>
            <a:r>
              <a:rPr sz="2560" spc="-11" dirty="0">
                <a:latin typeface="Calibri"/>
                <a:cs typeface="Calibri"/>
              </a:rPr>
              <a:t>essential.</a:t>
            </a:r>
            <a:endParaRPr sz="2560">
              <a:latin typeface="Calibri"/>
              <a:cs typeface="Calibri"/>
            </a:endParaRPr>
          </a:p>
          <a:p>
            <a:pPr marL="562882" marR="5419" indent="-550012">
              <a:lnSpc>
                <a:spcPts val="2773"/>
              </a:lnSpc>
              <a:spcBef>
                <a:spcPts val="1056"/>
              </a:spcBef>
              <a:buAutoNum type="arabicPeriod" startAt="9"/>
              <a:tabLst>
                <a:tab pos="562882" algn="l"/>
              </a:tabLst>
            </a:pPr>
            <a:r>
              <a:rPr sz="2560" dirty="0">
                <a:latin typeface="Calibri"/>
                <a:cs typeface="Calibri"/>
              </a:rPr>
              <a:t>The</a:t>
            </a:r>
            <a:r>
              <a:rPr sz="2560" spc="-69" dirty="0">
                <a:latin typeface="Calibri"/>
                <a:cs typeface="Calibri"/>
              </a:rPr>
              <a:t> </a:t>
            </a:r>
            <a:r>
              <a:rPr sz="2560" dirty="0">
                <a:latin typeface="Calibri"/>
                <a:cs typeface="Calibri"/>
              </a:rPr>
              <a:t>best</a:t>
            </a:r>
            <a:r>
              <a:rPr sz="2560" spc="-80" dirty="0">
                <a:latin typeface="Calibri"/>
                <a:cs typeface="Calibri"/>
              </a:rPr>
              <a:t> </a:t>
            </a:r>
            <a:r>
              <a:rPr sz="2560" spc="-11" dirty="0">
                <a:latin typeface="Calibri"/>
                <a:cs typeface="Calibri"/>
              </a:rPr>
              <a:t>architectures,</a:t>
            </a:r>
            <a:r>
              <a:rPr sz="2560" spc="-96" dirty="0">
                <a:latin typeface="Calibri"/>
                <a:cs typeface="Calibri"/>
              </a:rPr>
              <a:t> </a:t>
            </a:r>
            <a:r>
              <a:rPr sz="2560" spc="-11" dirty="0">
                <a:latin typeface="Calibri"/>
                <a:cs typeface="Calibri"/>
              </a:rPr>
              <a:t>requirements,</a:t>
            </a:r>
            <a:r>
              <a:rPr sz="2560" spc="-69" dirty="0">
                <a:latin typeface="Calibri"/>
                <a:cs typeface="Calibri"/>
              </a:rPr>
              <a:t> </a:t>
            </a:r>
            <a:r>
              <a:rPr sz="2560" dirty="0">
                <a:latin typeface="Calibri"/>
                <a:cs typeface="Calibri"/>
              </a:rPr>
              <a:t>and</a:t>
            </a:r>
            <a:r>
              <a:rPr sz="2560" spc="-75" dirty="0">
                <a:latin typeface="Calibri"/>
                <a:cs typeface="Calibri"/>
              </a:rPr>
              <a:t> </a:t>
            </a:r>
            <a:r>
              <a:rPr sz="2560" dirty="0">
                <a:latin typeface="Calibri"/>
                <a:cs typeface="Calibri"/>
              </a:rPr>
              <a:t>designs</a:t>
            </a:r>
            <a:r>
              <a:rPr sz="2560" spc="-75" dirty="0">
                <a:latin typeface="Calibri"/>
                <a:cs typeface="Calibri"/>
              </a:rPr>
              <a:t> </a:t>
            </a:r>
            <a:r>
              <a:rPr sz="2560" dirty="0">
                <a:latin typeface="Calibri"/>
                <a:cs typeface="Calibri"/>
              </a:rPr>
              <a:t>emerge</a:t>
            </a:r>
            <a:r>
              <a:rPr sz="2560" spc="-69" dirty="0">
                <a:latin typeface="Calibri"/>
                <a:cs typeface="Calibri"/>
              </a:rPr>
              <a:t> </a:t>
            </a:r>
            <a:r>
              <a:rPr sz="2560" spc="-21" dirty="0">
                <a:latin typeface="Calibri"/>
                <a:cs typeface="Calibri"/>
              </a:rPr>
              <a:t>from self-</a:t>
            </a:r>
            <a:r>
              <a:rPr sz="2560" dirty="0">
                <a:latin typeface="Calibri"/>
                <a:cs typeface="Calibri"/>
              </a:rPr>
              <a:t>organizing</a:t>
            </a:r>
            <a:r>
              <a:rPr sz="2560" spc="-48" dirty="0">
                <a:latin typeface="Calibri"/>
                <a:cs typeface="Calibri"/>
              </a:rPr>
              <a:t> </a:t>
            </a:r>
            <a:r>
              <a:rPr sz="2560" spc="-11" dirty="0">
                <a:latin typeface="Calibri"/>
                <a:cs typeface="Calibri"/>
              </a:rPr>
              <a:t>teams.</a:t>
            </a:r>
            <a:endParaRPr sz="2560">
              <a:latin typeface="Calibri"/>
              <a:cs typeface="Calibri"/>
            </a:endParaRPr>
          </a:p>
          <a:p>
            <a:pPr marL="562882" indent="-549333">
              <a:lnSpc>
                <a:spcPts val="2917"/>
              </a:lnSpc>
              <a:spcBef>
                <a:spcPts val="709"/>
              </a:spcBef>
              <a:buAutoNum type="arabicPeriod" startAt="9"/>
              <a:tabLst>
                <a:tab pos="562882" algn="l"/>
              </a:tabLst>
            </a:pPr>
            <a:r>
              <a:rPr sz="2560" dirty="0">
                <a:latin typeface="Calibri"/>
                <a:cs typeface="Calibri"/>
              </a:rPr>
              <a:t>At</a:t>
            </a:r>
            <a:r>
              <a:rPr sz="2560" spc="-96" dirty="0">
                <a:latin typeface="Calibri"/>
                <a:cs typeface="Calibri"/>
              </a:rPr>
              <a:t> </a:t>
            </a:r>
            <a:r>
              <a:rPr sz="2560" dirty="0">
                <a:latin typeface="Calibri"/>
                <a:cs typeface="Calibri"/>
              </a:rPr>
              <a:t>regular</a:t>
            </a:r>
            <a:r>
              <a:rPr sz="2560" spc="-85" dirty="0">
                <a:latin typeface="Calibri"/>
                <a:cs typeface="Calibri"/>
              </a:rPr>
              <a:t> </a:t>
            </a:r>
            <a:r>
              <a:rPr sz="2560" dirty="0">
                <a:latin typeface="Calibri"/>
                <a:cs typeface="Calibri"/>
              </a:rPr>
              <a:t>intervals,</a:t>
            </a:r>
            <a:r>
              <a:rPr sz="2560" spc="-80" dirty="0">
                <a:latin typeface="Calibri"/>
                <a:cs typeface="Calibri"/>
              </a:rPr>
              <a:t> </a:t>
            </a:r>
            <a:r>
              <a:rPr sz="2560" dirty="0">
                <a:latin typeface="Calibri"/>
                <a:cs typeface="Calibri"/>
              </a:rPr>
              <a:t>the</a:t>
            </a:r>
            <a:r>
              <a:rPr sz="2560" spc="-75" dirty="0">
                <a:latin typeface="Calibri"/>
                <a:cs typeface="Calibri"/>
              </a:rPr>
              <a:t> </a:t>
            </a:r>
            <a:r>
              <a:rPr sz="2560" dirty="0">
                <a:latin typeface="Calibri"/>
                <a:cs typeface="Calibri"/>
              </a:rPr>
              <a:t>team</a:t>
            </a:r>
            <a:r>
              <a:rPr sz="2560" spc="-101" dirty="0">
                <a:latin typeface="Calibri"/>
                <a:cs typeface="Calibri"/>
              </a:rPr>
              <a:t> </a:t>
            </a:r>
            <a:r>
              <a:rPr sz="2560" dirty="0">
                <a:latin typeface="Calibri"/>
                <a:cs typeface="Calibri"/>
              </a:rPr>
              <a:t>reflects</a:t>
            </a:r>
            <a:r>
              <a:rPr sz="2560" spc="-85" dirty="0">
                <a:latin typeface="Calibri"/>
                <a:cs typeface="Calibri"/>
              </a:rPr>
              <a:t> </a:t>
            </a:r>
            <a:r>
              <a:rPr sz="2560" dirty="0">
                <a:latin typeface="Calibri"/>
                <a:cs typeface="Calibri"/>
              </a:rPr>
              <a:t>on</a:t>
            </a:r>
            <a:r>
              <a:rPr sz="2560" spc="-80" dirty="0">
                <a:latin typeface="Calibri"/>
                <a:cs typeface="Calibri"/>
              </a:rPr>
              <a:t> </a:t>
            </a:r>
            <a:r>
              <a:rPr sz="2560" spc="-27" dirty="0">
                <a:latin typeface="Calibri"/>
                <a:cs typeface="Calibri"/>
              </a:rPr>
              <a:t>how</a:t>
            </a:r>
            <a:endParaRPr sz="2560">
              <a:latin typeface="Calibri"/>
              <a:cs typeface="Calibri"/>
            </a:endParaRPr>
          </a:p>
          <a:p>
            <a:pPr marL="562882" marR="211335">
              <a:lnSpc>
                <a:spcPts val="2763"/>
              </a:lnSpc>
              <a:spcBef>
                <a:spcPts val="197"/>
              </a:spcBef>
            </a:pPr>
            <a:r>
              <a:rPr sz="2560" dirty="0">
                <a:latin typeface="Calibri"/>
                <a:cs typeface="Calibri"/>
              </a:rPr>
              <a:t>to</a:t>
            </a:r>
            <a:r>
              <a:rPr sz="2560" spc="-75" dirty="0">
                <a:latin typeface="Calibri"/>
                <a:cs typeface="Calibri"/>
              </a:rPr>
              <a:t> </a:t>
            </a:r>
            <a:r>
              <a:rPr sz="2560" dirty="0">
                <a:latin typeface="Calibri"/>
                <a:cs typeface="Calibri"/>
              </a:rPr>
              <a:t>become</a:t>
            </a:r>
            <a:r>
              <a:rPr sz="2560" spc="-75" dirty="0">
                <a:latin typeface="Calibri"/>
                <a:cs typeface="Calibri"/>
              </a:rPr>
              <a:t> </a:t>
            </a:r>
            <a:r>
              <a:rPr sz="2560" dirty="0">
                <a:latin typeface="Calibri"/>
                <a:cs typeface="Calibri"/>
              </a:rPr>
              <a:t>more</a:t>
            </a:r>
            <a:r>
              <a:rPr sz="2560" spc="-59" dirty="0">
                <a:latin typeface="Calibri"/>
                <a:cs typeface="Calibri"/>
              </a:rPr>
              <a:t> </a:t>
            </a:r>
            <a:r>
              <a:rPr sz="2560" spc="-11" dirty="0">
                <a:latin typeface="Calibri"/>
                <a:cs typeface="Calibri"/>
              </a:rPr>
              <a:t>effective,</a:t>
            </a:r>
            <a:r>
              <a:rPr sz="2560" spc="-59" dirty="0">
                <a:latin typeface="Calibri"/>
                <a:cs typeface="Calibri"/>
              </a:rPr>
              <a:t> </a:t>
            </a:r>
            <a:r>
              <a:rPr sz="2560" dirty="0">
                <a:latin typeface="Calibri"/>
                <a:cs typeface="Calibri"/>
              </a:rPr>
              <a:t>then</a:t>
            </a:r>
            <a:r>
              <a:rPr sz="2560" spc="-64" dirty="0">
                <a:latin typeface="Calibri"/>
                <a:cs typeface="Calibri"/>
              </a:rPr>
              <a:t> </a:t>
            </a:r>
            <a:r>
              <a:rPr sz="2560" dirty="0">
                <a:latin typeface="Calibri"/>
                <a:cs typeface="Calibri"/>
              </a:rPr>
              <a:t>tunes</a:t>
            </a:r>
            <a:r>
              <a:rPr sz="2560" spc="-69" dirty="0">
                <a:latin typeface="Calibri"/>
                <a:cs typeface="Calibri"/>
              </a:rPr>
              <a:t> </a:t>
            </a:r>
            <a:r>
              <a:rPr sz="2560" dirty="0">
                <a:latin typeface="Calibri"/>
                <a:cs typeface="Calibri"/>
              </a:rPr>
              <a:t>and</a:t>
            </a:r>
            <a:r>
              <a:rPr sz="2560" spc="-64" dirty="0">
                <a:latin typeface="Calibri"/>
                <a:cs typeface="Calibri"/>
              </a:rPr>
              <a:t> </a:t>
            </a:r>
            <a:r>
              <a:rPr sz="2560" dirty="0">
                <a:latin typeface="Calibri"/>
                <a:cs typeface="Calibri"/>
              </a:rPr>
              <a:t>adjusts</a:t>
            </a:r>
            <a:r>
              <a:rPr sz="2560" spc="-64" dirty="0">
                <a:latin typeface="Calibri"/>
                <a:cs typeface="Calibri"/>
              </a:rPr>
              <a:t> </a:t>
            </a:r>
            <a:r>
              <a:rPr sz="2560" dirty="0">
                <a:latin typeface="Calibri"/>
                <a:cs typeface="Calibri"/>
              </a:rPr>
              <a:t>its</a:t>
            </a:r>
            <a:r>
              <a:rPr sz="2560" spc="-80" dirty="0">
                <a:latin typeface="Calibri"/>
                <a:cs typeface="Calibri"/>
              </a:rPr>
              <a:t> </a:t>
            </a:r>
            <a:r>
              <a:rPr sz="2560" spc="-11" dirty="0">
                <a:latin typeface="Calibri"/>
                <a:cs typeface="Calibri"/>
              </a:rPr>
              <a:t>behavior accordingly.</a:t>
            </a:r>
            <a:endParaRPr sz="2560">
              <a:latin typeface="Calibri"/>
              <a:cs typeface="Calibri"/>
            </a:endParaRPr>
          </a:p>
        </p:txBody>
      </p:sp>
      <p:sp>
        <p:nvSpPr>
          <p:cNvPr id="4" name="object 4"/>
          <p:cNvSpPr txBox="1"/>
          <p:nvPr/>
        </p:nvSpPr>
        <p:spPr>
          <a:xfrm>
            <a:off x="2787361" y="7153724"/>
            <a:ext cx="7126901" cy="473164"/>
          </a:xfrm>
          <a:prstGeom prst="rect">
            <a:avLst/>
          </a:prstGeom>
        </p:spPr>
        <p:txBody>
          <a:bodyPr vert="horz" wrap="square" lIns="0" tIns="13547" rIns="0" bIns="0" rtlCol="0">
            <a:spAutoFit/>
          </a:bodyPr>
          <a:lstStyle/>
          <a:p>
            <a:pPr marL="1339807" marR="5419" indent="-1326937">
              <a:spcBef>
                <a:spcPts val="107"/>
              </a:spcBef>
            </a:pPr>
            <a:r>
              <a:rPr sz="1493" dirty="0">
                <a:latin typeface="Verdana"/>
                <a:cs typeface="Verdana"/>
              </a:rPr>
              <a:t>Source:</a:t>
            </a:r>
            <a:r>
              <a:rPr sz="1493" spc="-43"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a:t>
            </a:r>
            <a:r>
              <a:rPr sz="1493" spc="5" dirty="0">
                <a:latin typeface="Verdana"/>
                <a:cs typeface="Verdana"/>
              </a:rPr>
              <a:t> </a:t>
            </a:r>
            <a:r>
              <a:rPr sz="1493" i="1" dirty="0">
                <a:latin typeface="Verdana"/>
                <a:cs typeface="Verdana"/>
              </a:rPr>
              <a:t>Principles</a:t>
            </a:r>
            <a:r>
              <a:rPr sz="1493" i="1" spc="-32" dirty="0">
                <a:latin typeface="Verdana"/>
                <a:cs typeface="Verdana"/>
              </a:rPr>
              <a:t> </a:t>
            </a:r>
            <a:r>
              <a:rPr sz="1493" i="1" dirty="0">
                <a:latin typeface="Verdana"/>
                <a:cs typeface="Verdana"/>
              </a:rPr>
              <a:t>behind</a:t>
            </a:r>
            <a:r>
              <a:rPr sz="1493" i="1" spc="-37" dirty="0">
                <a:latin typeface="Verdana"/>
                <a:cs typeface="Verdana"/>
              </a:rPr>
              <a:t> </a:t>
            </a:r>
            <a:r>
              <a:rPr sz="1493" i="1" dirty="0">
                <a:latin typeface="Verdana"/>
                <a:cs typeface="Verdana"/>
              </a:rPr>
              <a:t>the</a:t>
            </a:r>
            <a:r>
              <a:rPr sz="1493" i="1" spc="-43" dirty="0">
                <a:latin typeface="Verdana"/>
                <a:cs typeface="Verdana"/>
              </a:rPr>
              <a:t> </a:t>
            </a:r>
            <a:r>
              <a:rPr sz="1493" i="1" dirty="0">
                <a:latin typeface="Verdana"/>
                <a:cs typeface="Verdana"/>
              </a:rPr>
              <a:t>Agile</a:t>
            </a:r>
            <a:r>
              <a:rPr sz="1493" i="1" spc="-32" dirty="0">
                <a:latin typeface="Verdana"/>
                <a:cs typeface="Verdana"/>
              </a:rPr>
              <a:t> </a:t>
            </a:r>
            <a:r>
              <a:rPr sz="1493" i="1" spc="-11" dirty="0">
                <a:latin typeface="Verdana"/>
                <a:cs typeface="Verdana"/>
              </a:rPr>
              <a:t>Manifesto</a:t>
            </a:r>
            <a:r>
              <a:rPr sz="1493" spc="-11" dirty="0">
                <a:latin typeface="Verdana"/>
                <a:cs typeface="Verdana"/>
              </a:rPr>
              <a:t>. </a:t>
            </a:r>
            <a:r>
              <a:rPr lang="en-US" sz="1493" spc="-11" dirty="0">
                <a:latin typeface="Verdana"/>
                <a:cs typeface="Verdana"/>
                <a:hlinkClick r:id="rId2"/>
              </a:rPr>
              <a:t>https://agilemanifesto.org/principles.html</a:t>
            </a:r>
            <a:endParaRPr sz="1493" dirty="0">
              <a:latin typeface="Verdana"/>
              <a:cs typeface="Verdana"/>
            </a:endParaRPr>
          </a:p>
        </p:txBody>
      </p:sp>
      <p:sp>
        <p:nvSpPr>
          <p:cNvPr id="5" name="object 2"/>
          <p:cNvSpPr txBox="1">
            <a:spLocks/>
          </p:cNvSpPr>
          <p:nvPr/>
        </p:nvSpPr>
        <p:spPr>
          <a:xfrm>
            <a:off x="1709860" y="1557945"/>
            <a:ext cx="10355140" cy="606490"/>
          </a:xfrm>
          <a:prstGeom prst="rect">
            <a:avLst/>
          </a:prstGeom>
        </p:spPr>
        <p:txBody>
          <a:bodyPr vert="horz" wrap="square" lIns="0" tIns="79925" rIns="0" bIns="0" rtlCol="0" anchor="ctr">
            <a:spAutoFit/>
          </a:bodyPr>
          <a:lstStyle>
            <a:lvl1pPr algn="l" defTabSz="975390" rtl="0" eaLnBrk="1" latinLnBrk="0" hangingPunct="1">
              <a:lnSpc>
                <a:spcPct val="90000"/>
              </a:lnSpc>
              <a:spcBef>
                <a:spcPct val="0"/>
              </a:spcBef>
              <a:buNone/>
              <a:defRPr sz="4693" kern="1200">
                <a:solidFill>
                  <a:schemeClr val="tx1"/>
                </a:solidFill>
                <a:latin typeface="+mj-lt"/>
                <a:ea typeface="+mj-ea"/>
                <a:cs typeface="+mj-cs"/>
              </a:defRPr>
            </a:lvl1pPr>
          </a:lstStyle>
          <a:p>
            <a:pPr marL="709190" marR="5419" indent="-696320">
              <a:lnSpc>
                <a:spcPts val="4149"/>
              </a:lnSpc>
              <a:spcBef>
                <a:spcPts val="629"/>
              </a:spcBef>
            </a:pPr>
            <a:r>
              <a:rPr lang="en-US" sz="2400" spc="-69" dirty="0" smtClean="0"/>
              <a:t>Twelve</a:t>
            </a:r>
            <a:r>
              <a:rPr lang="en-US" sz="2400" spc="-149" dirty="0" smtClean="0"/>
              <a:t> </a:t>
            </a:r>
            <a:r>
              <a:rPr lang="en-US" sz="2400" dirty="0" smtClean="0"/>
              <a:t>Agile</a:t>
            </a:r>
            <a:r>
              <a:rPr lang="en-US" sz="2400" spc="-176" dirty="0" smtClean="0"/>
              <a:t> </a:t>
            </a:r>
            <a:r>
              <a:rPr lang="en-US" sz="2400" spc="-32" dirty="0" smtClean="0"/>
              <a:t>Principles</a:t>
            </a:r>
            <a:r>
              <a:rPr lang="en-US" sz="2400" spc="-160" dirty="0" smtClean="0"/>
              <a:t> </a:t>
            </a:r>
            <a:r>
              <a:rPr lang="en-US" sz="2400" spc="-11" dirty="0" smtClean="0"/>
              <a:t>based</a:t>
            </a:r>
            <a:r>
              <a:rPr lang="en-US" sz="2400" spc="-165" dirty="0" smtClean="0"/>
              <a:t> </a:t>
            </a:r>
            <a:r>
              <a:rPr lang="en-US" sz="2400" spc="-27" dirty="0" smtClean="0"/>
              <a:t>on </a:t>
            </a:r>
            <a:r>
              <a:rPr lang="en-US" sz="2400" dirty="0" smtClean="0"/>
              <a:t>the</a:t>
            </a:r>
            <a:r>
              <a:rPr lang="en-US" sz="2400" spc="-160" dirty="0" smtClean="0"/>
              <a:t> </a:t>
            </a:r>
            <a:r>
              <a:rPr lang="en-US" sz="2400" dirty="0" smtClean="0"/>
              <a:t>Agile</a:t>
            </a:r>
            <a:r>
              <a:rPr lang="en-US" sz="2400" spc="-160" dirty="0" smtClean="0"/>
              <a:t> </a:t>
            </a:r>
            <a:r>
              <a:rPr lang="en-US" sz="2400" spc="-48" dirty="0" smtClean="0"/>
              <a:t>Manifesto</a:t>
            </a:r>
            <a:r>
              <a:rPr lang="en-US" sz="2400" spc="-171" dirty="0" smtClean="0"/>
              <a:t> </a:t>
            </a:r>
            <a:r>
              <a:rPr lang="en-US" sz="2400" spc="-11" dirty="0" smtClean="0"/>
              <a:t>(3/3)</a:t>
            </a:r>
            <a:endParaRPr lang="en-US" sz="2400" spc="-1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E4336-06CC-66BF-F616-3131F1F9A55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6DA7A27-E279-95F2-296B-10B56A3E8731}"/>
              </a:ext>
            </a:extLst>
          </p:cNvPr>
          <p:cNvSpPr txBox="1">
            <a:spLocks noGrp="1"/>
          </p:cNvSpPr>
          <p:nvPr>
            <p:ph type="title"/>
          </p:nvPr>
        </p:nvSpPr>
        <p:spPr>
          <a:xfrm>
            <a:off x="177800" y="304800"/>
            <a:ext cx="12542520" cy="1790947"/>
          </a:xfrm>
          <a:prstGeom prst="rect">
            <a:avLst/>
          </a:prstGeom>
        </p:spPr>
        <p:txBody>
          <a:bodyPr vert="horz" wrap="square" lIns="0" tIns="1129926" rIns="0" bIns="0" rtlCol="0">
            <a:spAutoFit/>
          </a:bodyPr>
          <a:lstStyle/>
          <a:p>
            <a:r>
              <a:rPr lang="en-US" b="1" dirty="0"/>
              <a:t>Characteristics of the Incremental Model</a:t>
            </a:r>
          </a:p>
        </p:txBody>
      </p:sp>
      <p:sp>
        <p:nvSpPr>
          <p:cNvPr id="6" name="TextBox 5">
            <a:extLst>
              <a:ext uri="{FF2B5EF4-FFF2-40B4-BE49-F238E27FC236}">
                <a16:creationId xmlns:a16="http://schemas.microsoft.com/office/drawing/2014/main" id="{D7B9BB71-53D2-34B0-808E-363EF695F724}"/>
              </a:ext>
            </a:extLst>
          </p:cNvPr>
          <p:cNvSpPr txBox="1"/>
          <p:nvPr/>
        </p:nvSpPr>
        <p:spPr>
          <a:xfrm>
            <a:off x="482600" y="2895600"/>
            <a:ext cx="11201400" cy="5355312"/>
          </a:xfrm>
          <a:prstGeom prst="rect">
            <a:avLst/>
          </a:prstGeom>
          <a:noFill/>
        </p:spPr>
        <p:txBody>
          <a:bodyPr wrap="square">
            <a:spAutoFit/>
          </a:bodyPr>
          <a:lstStyle/>
          <a:p>
            <a:pPr algn="l">
              <a:buFont typeface="+mj-lt"/>
              <a:buAutoNum type="arabicPeriod"/>
            </a:pPr>
            <a:r>
              <a:rPr lang="en-US" sz="3800" b="1" i="0" dirty="0">
                <a:solidFill>
                  <a:srgbClr val="3A4F66"/>
                </a:solidFill>
                <a:effectLst/>
                <a:latin typeface="-apple-system"/>
              </a:rPr>
              <a:t>Completion of Work in Parts</a:t>
            </a:r>
            <a:r>
              <a:rPr lang="en-US" sz="3800" b="0" i="0" dirty="0">
                <a:solidFill>
                  <a:srgbClr val="3A4F66"/>
                </a:solidFill>
                <a:effectLst/>
                <a:latin typeface="-apple-system"/>
              </a:rPr>
              <a:t>: Each increment is a self-contained part, with each new increment adding to the project’s functionality.</a:t>
            </a:r>
          </a:p>
          <a:p>
            <a:pPr algn="l">
              <a:buFont typeface="+mj-lt"/>
              <a:buAutoNum type="arabicPeriod"/>
            </a:pPr>
            <a:r>
              <a:rPr lang="en-US" sz="3800" b="1" i="0" dirty="0">
                <a:solidFill>
                  <a:srgbClr val="3A4F66"/>
                </a:solidFill>
                <a:effectLst/>
                <a:latin typeface="-apple-system"/>
              </a:rPr>
              <a:t>Early Customer Feedback</a:t>
            </a:r>
            <a:r>
              <a:rPr lang="en-US" sz="3800" b="0" i="0" dirty="0">
                <a:solidFill>
                  <a:srgbClr val="3A4F66"/>
                </a:solidFill>
                <a:effectLst/>
                <a:latin typeface="-apple-system"/>
              </a:rPr>
              <a:t>: Stakeholders can provide input after each increment, which guides future development.</a:t>
            </a:r>
          </a:p>
          <a:p>
            <a:pPr algn="l">
              <a:buFont typeface="+mj-lt"/>
              <a:buAutoNum type="arabicPeriod"/>
            </a:pPr>
            <a:r>
              <a:rPr lang="en-US" sz="3800" b="1" i="0" dirty="0">
                <a:solidFill>
                  <a:srgbClr val="3A4F66"/>
                </a:solidFill>
                <a:effectLst/>
                <a:latin typeface="-apple-system"/>
              </a:rPr>
              <a:t>Quick Wins</a:t>
            </a:r>
            <a:r>
              <a:rPr lang="en-US" sz="3800" b="0" i="0" dirty="0">
                <a:solidFill>
                  <a:srgbClr val="3A4F66"/>
                </a:solidFill>
                <a:effectLst/>
                <a:latin typeface="-apple-system"/>
              </a:rPr>
              <a:t>: By delivering functional parts early, incremental development allows for faster access to project benefits</a:t>
            </a:r>
          </a:p>
        </p:txBody>
      </p:sp>
    </p:spTree>
    <p:extLst>
      <p:ext uri="{BB962C8B-B14F-4D97-AF65-F5344CB8AC3E}">
        <p14:creationId xmlns:p14="http://schemas.microsoft.com/office/powerpoint/2010/main" val="25243228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533400"/>
            <a:ext cx="10287000" cy="641009"/>
          </a:xfrm>
          <a:prstGeom prst="rect">
            <a:avLst/>
          </a:prstGeom>
        </p:spPr>
        <p:txBody>
          <a:bodyPr vert="horz" wrap="square" lIns="0" tIns="79248" rIns="0" bIns="0" rtlCol="0" anchor="ctr">
            <a:spAutoFit/>
          </a:bodyPr>
          <a:lstStyle/>
          <a:p>
            <a:pPr marL="2415446" marR="5419" indent="-1950781">
              <a:lnSpc>
                <a:spcPts val="4149"/>
              </a:lnSpc>
              <a:spcBef>
                <a:spcPts val="624"/>
              </a:spcBef>
            </a:pPr>
            <a:r>
              <a:rPr spc="-53" dirty="0"/>
              <a:t>Advantages</a:t>
            </a:r>
            <a:r>
              <a:rPr spc="-144" dirty="0"/>
              <a:t> </a:t>
            </a:r>
            <a:r>
              <a:rPr dirty="0"/>
              <a:t>of</a:t>
            </a:r>
            <a:r>
              <a:rPr spc="-117" dirty="0"/>
              <a:t> </a:t>
            </a:r>
            <a:r>
              <a:rPr spc="-11" dirty="0"/>
              <a:t>using</a:t>
            </a:r>
            <a:r>
              <a:rPr spc="-144" dirty="0"/>
              <a:t> </a:t>
            </a:r>
            <a:r>
              <a:rPr dirty="0"/>
              <a:t>the</a:t>
            </a:r>
            <a:r>
              <a:rPr spc="-139" dirty="0"/>
              <a:t> </a:t>
            </a:r>
            <a:r>
              <a:rPr spc="-11" dirty="0"/>
              <a:t>Agile Methods</a:t>
            </a:r>
          </a:p>
        </p:txBody>
      </p:sp>
      <p:pic>
        <p:nvPicPr>
          <p:cNvPr id="3" name="object 3"/>
          <p:cNvPicPr/>
          <p:nvPr/>
        </p:nvPicPr>
        <p:blipFill>
          <a:blip r:embed="rId2" cstate="print"/>
          <a:stretch>
            <a:fillRect/>
          </a:stretch>
        </p:blipFill>
        <p:spPr>
          <a:xfrm>
            <a:off x="4242560" y="4855157"/>
            <a:ext cx="4557993" cy="2506062"/>
          </a:xfrm>
          <a:prstGeom prst="rect">
            <a:avLst/>
          </a:prstGeom>
        </p:spPr>
      </p:pic>
      <p:sp>
        <p:nvSpPr>
          <p:cNvPr id="4" name="object 4"/>
          <p:cNvSpPr txBox="1"/>
          <p:nvPr/>
        </p:nvSpPr>
        <p:spPr>
          <a:xfrm>
            <a:off x="1995695" y="2499138"/>
            <a:ext cx="8743019" cy="1860509"/>
          </a:xfrm>
          <a:prstGeom prst="rect">
            <a:avLst/>
          </a:prstGeom>
        </p:spPr>
        <p:txBody>
          <a:bodyPr vert="horz" wrap="square" lIns="0" tIns="109728" rIns="0" bIns="0" rtlCol="0">
            <a:spAutoFit/>
          </a:bodyPr>
          <a:lstStyle/>
          <a:p>
            <a:pPr marL="384060" indent="-370513">
              <a:spcBef>
                <a:spcPts val="864"/>
              </a:spcBef>
              <a:buFont typeface="Arial MT"/>
              <a:buChar char="•"/>
              <a:tabLst>
                <a:tab pos="384060" algn="l"/>
              </a:tabLst>
            </a:pPr>
            <a:r>
              <a:rPr sz="2560" spc="-11" dirty="0">
                <a:latin typeface="Verdana"/>
                <a:cs typeface="Verdana"/>
              </a:rPr>
              <a:t>Adaptability</a:t>
            </a:r>
            <a:r>
              <a:rPr sz="2560" spc="-80" dirty="0">
                <a:latin typeface="Verdana"/>
                <a:cs typeface="Verdana"/>
              </a:rPr>
              <a:t> </a:t>
            </a:r>
            <a:r>
              <a:rPr sz="2560" dirty="0">
                <a:latin typeface="Verdana"/>
                <a:cs typeface="Verdana"/>
              </a:rPr>
              <a:t>to</a:t>
            </a:r>
            <a:r>
              <a:rPr sz="2560" spc="-112" dirty="0">
                <a:latin typeface="Verdana"/>
                <a:cs typeface="Verdana"/>
              </a:rPr>
              <a:t> </a:t>
            </a:r>
            <a:r>
              <a:rPr sz="2560" dirty="0">
                <a:latin typeface="Verdana"/>
                <a:cs typeface="Verdana"/>
              </a:rPr>
              <a:t>changing</a:t>
            </a:r>
            <a:r>
              <a:rPr sz="2560" spc="-101" dirty="0">
                <a:latin typeface="Verdana"/>
                <a:cs typeface="Verdana"/>
              </a:rPr>
              <a:t> </a:t>
            </a:r>
            <a:r>
              <a:rPr sz="2560" dirty="0">
                <a:latin typeface="Verdana"/>
                <a:cs typeface="Verdana"/>
              </a:rPr>
              <a:t>market/customer</a:t>
            </a:r>
            <a:r>
              <a:rPr sz="2560" spc="-112" dirty="0">
                <a:latin typeface="Verdana"/>
                <a:cs typeface="Verdana"/>
              </a:rPr>
              <a:t> </a:t>
            </a:r>
            <a:r>
              <a:rPr sz="2560" spc="-11" dirty="0">
                <a:latin typeface="Verdana"/>
                <a:cs typeface="Verdana"/>
              </a:rPr>
              <a:t>needs</a:t>
            </a:r>
            <a:endParaRPr sz="2560" dirty="0">
              <a:latin typeface="Verdana"/>
              <a:cs typeface="Verdana"/>
            </a:endParaRPr>
          </a:p>
          <a:p>
            <a:pPr marL="384060" indent="-370513">
              <a:spcBef>
                <a:spcPts val="763"/>
              </a:spcBef>
              <a:buFont typeface="Arial MT"/>
              <a:buChar char="•"/>
              <a:tabLst>
                <a:tab pos="384060" algn="l"/>
              </a:tabLst>
            </a:pPr>
            <a:r>
              <a:rPr sz="2560" dirty="0">
                <a:latin typeface="Verdana"/>
                <a:cs typeface="Verdana"/>
              </a:rPr>
              <a:t>Better</a:t>
            </a:r>
            <a:r>
              <a:rPr sz="2560" spc="-64" dirty="0">
                <a:latin typeface="Verdana"/>
                <a:cs typeface="Verdana"/>
              </a:rPr>
              <a:t> </a:t>
            </a:r>
            <a:r>
              <a:rPr sz="2560" dirty="0">
                <a:latin typeface="Verdana"/>
                <a:cs typeface="Verdana"/>
              </a:rPr>
              <a:t>cost</a:t>
            </a:r>
            <a:r>
              <a:rPr sz="2560" spc="-59" dirty="0">
                <a:latin typeface="Verdana"/>
                <a:cs typeface="Verdana"/>
              </a:rPr>
              <a:t> </a:t>
            </a:r>
            <a:r>
              <a:rPr sz="2560" dirty="0">
                <a:latin typeface="Verdana"/>
                <a:cs typeface="Verdana"/>
              </a:rPr>
              <a:t>efficiencies</a:t>
            </a:r>
            <a:r>
              <a:rPr sz="2560" spc="-16" dirty="0">
                <a:latin typeface="Verdana"/>
                <a:cs typeface="Verdana"/>
              </a:rPr>
              <a:t> </a:t>
            </a:r>
            <a:r>
              <a:rPr sz="2560" dirty="0">
                <a:latin typeface="Verdana"/>
                <a:cs typeface="Verdana"/>
              </a:rPr>
              <a:t>and</a:t>
            </a:r>
            <a:r>
              <a:rPr sz="2560" spc="-64" dirty="0">
                <a:latin typeface="Verdana"/>
                <a:cs typeface="Verdana"/>
              </a:rPr>
              <a:t> </a:t>
            </a:r>
            <a:r>
              <a:rPr sz="2560" dirty="0">
                <a:latin typeface="Verdana"/>
                <a:cs typeface="Verdana"/>
              </a:rPr>
              <a:t>fastest</a:t>
            </a:r>
            <a:r>
              <a:rPr sz="2560" spc="-64" dirty="0">
                <a:latin typeface="Verdana"/>
                <a:cs typeface="Verdana"/>
              </a:rPr>
              <a:t> </a:t>
            </a:r>
            <a:r>
              <a:rPr sz="2560" spc="-21" dirty="0">
                <a:latin typeface="Verdana"/>
                <a:cs typeface="Verdana"/>
              </a:rPr>
              <a:t>time-</a:t>
            </a:r>
            <a:r>
              <a:rPr sz="2560" spc="-11" dirty="0">
                <a:latin typeface="Verdana"/>
                <a:cs typeface="Verdana"/>
              </a:rPr>
              <a:t>to-market</a:t>
            </a:r>
            <a:endParaRPr sz="2560" dirty="0">
              <a:latin typeface="Verdana"/>
              <a:cs typeface="Verdana"/>
            </a:endParaRPr>
          </a:p>
          <a:p>
            <a:pPr marL="384060" marR="5419" indent="-371190">
              <a:lnSpc>
                <a:spcPts val="2763"/>
              </a:lnSpc>
              <a:spcBef>
                <a:spcPts val="1104"/>
              </a:spcBef>
              <a:buFont typeface="Arial MT"/>
              <a:buChar char="•"/>
              <a:tabLst>
                <a:tab pos="384060" algn="l"/>
              </a:tabLst>
            </a:pPr>
            <a:r>
              <a:rPr sz="2560" dirty="0">
                <a:latin typeface="Verdana"/>
                <a:cs typeface="Verdana"/>
              </a:rPr>
              <a:t>Improved</a:t>
            </a:r>
            <a:r>
              <a:rPr sz="2560" spc="-117" dirty="0">
                <a:latin typeface="Verdana"/>
                <a:cs typeface="Verdana"/>
              </a:rPr>
              <a:t> </a:t>
            </a:r>
            <a:r>
              <a:rPr sz="2560" spc="-21" dirty="0">
                <a:latin typeface="Verdana"/>
                <a:cs typeface="Verdana"/>
              </a:rPr>
              <a:t>quality,</a:t>
            </a:r>
            <a:r>
              <a:rPr sz="2560" spc="-112" dirty="0">
                <a:latin typeface="Verdana"/>
                <a:cs typeface="Verdana"/>
              </a:rPr>
              <a:t> </a:t>
            </a:r>
            <a:r>
              <a:rPr sz="2560" spc="-11" dirty="0">
                <a:latin typeface="Verdana"/>
                <a:cs typeface="Verdana"/>
              </a:rPr>
              <a:t>customer/developer</a:t>
            </a:r>
            <a:r>
              <a:rPr sz="2560" spc="-112" dirty="0">
                <a:latin typeface="Verdana"/>
                <a:cs typeface="Verdana"/>
              </a:rPr>
              <a:t> </a:t>
            </a:r>
            <a:r>
              <a:rPr sz="2560" spc="-11" dirty="0">
                <a:latin typeface="Verdana"/>
                <a:cs typeface="Verdana"/>
              </a:rPr>
              <a:t>satisfaction, </a:t>
            </a:r>
            <a:r>
              <a:rPr sz="2560" dirty="0">
                <a:latin typeface="Verdana"/>
                <a:cs typeface="Verdana"/>
              </a:rPr>
              <a:t>and</a:t>
            </a:r>
            <a:r>
              <a:rPr sz="2560" spc="-59" dirty="0">
                <a:latin typeface="Verdana"/>
                <a:cs typeface="Verdana"/>
              </a:rPr>
              <a:t> </a:t>
            </a:r>
            <a:r>
              <a:rPr sz="2560" dirty="0">
                <a:latin typeface="Verdana"/>
                <a:cs typeface="Verdana"/>
              </a:rPr>
              <a:t>project</a:t>
            </a:r>
            <a:r>
              <a:rPr sz="2560" spc="-53" dirty="0">
                <a:latin typeface="Verdana"/>
                <a:cs typeface="Verdana"/>
              </a:rPr>
              <a:t> </a:t>
            </a:r>
            <a:r>
              <a:rPr sz="2560" spc="-11" dirty="0">
                <a:latin typeface="Verdana"/>
                <a:cs typeface="Verdana"/>
              </a:rPr>
              <a:t>success</a:t>
            </a:r>
            <a:endParaRPr sz="2560" dirty="0">
              <a:latin typeface="Verdana"/>
              <a:cs typeface="Verdan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609600"/>
            <a:ext cx="8256016" cy="1122978"/>
          </a:xfrm>
          <a:prstGeom prst="rect">
            <a:avLst/>
          </a:prstGeom>
        </p:spPr>
        <p:txBody>
          <a:bodyPr vert="horz" wrap="square" lIns="0" tIns="396916" rIns="0" bIns="0" rtlCol="0" anchor="ctr">
            <a:spAutoFit/>
          </a:bodyPr>
          <a:lstStyle/>
          <a:p>
            <a:pPr marL="304810">
              <a:lnSpc>
                <a:spcPct val="100000"/>
              </a:lnSpc>
              <a:spcBef>
                <a:spcPts val="107"/>
              </a:spcBef>
            </a:pPr>
            <a:r>
              <a:rPr spc="-43" dirty="0"/>
              <a:t>Limitations</a:t>
            </a:r>
            <a:r>
              <a:rPr spc="-155" dirty="0"/>
              <a:t> </a:t>
            </a:r>
            <a:r>
              <a:rPr dirty="0"/>
              <a:t>of</a:t>
            </a:r>
            <a:r>
              <a:rPr spc="-117" dirty="0"/>
              <a:t> </a:t>
            </a:r>
            <a:r>
              <a:rPr dirty="0"/>
              <a:t>Agile</a:t>
            </a:r>
            <a:r>
              <a:rPr spc="-144" dirty="0"/>
              <a:t> </a:t>
            </a:r>
            <a:r>
              <a:rPr spc="-11" dirty="0"/>
              <a:t>Methods</a:t>
            </a:r>
          </a:p>
        </p:txBody>
      </p:sp>
      <p:sp>
        <p:nvSpPr>
          <p:cNvPr id="3" name="object 3"/>
          <p:cNvSpPr txBox="1"/>
          <p:nvPr/>
        </p:nvSpPr>
        <p:spPr>
          <a:xfrm>
            <a:off x="2027597" y="3581400"/>
            <a:ext cx="8949605" cy="4256293"/>
          </a:xfrm>
          <a:prstGeom prst="rect">
            <a:avLst/>
          </a:prstGeom>
        </p:spPr>
        <p:txBody>
          <a:bodyPr vert="horz" wrap="square" lIns="0" tIns="65024" rIns="0" bIns="0" rtlCol="0">
            <a:spAutoFit/>
          </a:bodyPr>
          <a:lstStyle/>
          <a:p>
            <a:pPr marL="256039" marR="550012" indent="-242492">
              <a:lnSpc>
                <a:spcPts val="3221"/>
              </a:lnSpc>
              <a:spcBef>
                <a:spcPts val="512"/>
              </a:spcBef>
              <a:buFont typeface="Arial MT"/>
              <a:buChar char="•"/>
              <a:tabLst>
                <a:tab pos="257395" algn="l"/>
              </a:tabLst>
            </a:pPr>
            <a:r>
              <a:rPr sz="2987" dirty="0">
                <a:latin typeface="Calibri"/>
                <a:cs typeface="Calibri"/>
              </a:rPr>
              <a:t>May</a:t>
            </a:r>
            <a:r>
              <a:rPr sz="2987" spc="-85" dirty="0">
                <a:latin typeface="Calibri"/>
                <a:cs typeface="Calibri"/>
              </a:rPr>
              <a:t> </a:t>
            </a:r>
            <a:r>
              <a:rPr sz="2987" dirty="0">
                <a:latin typeface="Calibri"/>
                <a:cs typeface="Calibri"/>
              </a:rPr>
              <a:t>do</a:t>
            </a:r>
            <a:r>
              <a:rPr sz="2987" spc="-75" dirty="0">
                <a:latin typeface="Calibri"/>
                <a:cs typeface="Calibri"/>
              </a:rPr>
              <a:t> </a:t>
            </a:r>
            <a:r>
              <a:rPr sz="2987" dirty="0">
                <a:latin typeface="Calibri"/>
                <a:cs typeface="Calibri"/>
              </a:rPr>
              <a:t>not</a:t>
            </a:r>
            <a:r>
              <a:rPr sz="2987" spc="-59" dirty="0">
                <a:latin typeface="Calibri"/>
                <a:cs typeface="Calibri"/>
              </a:rPr>
              <a:t> </a:t>
            </a:r>
            <a:r>
              <a:rPr sz="2987" dirty="0">
                <a:latin typeface="Calibri"/>
                <a:cs typeface="Calibri"/>
              </a:rPr>
              <a:t>satisfy</a:t>
            </a:r>
            <a:r>
              <a:rPr sz="2987" spc="-75" dirty="0">
                <a:latin typeface="Calibri"/>
                <a:cs typeface="Calibri"/>
              </a:rPr>
              <a:t> </a:t>
            </a:r>
            <a:r>
              <a:rPr sz="2987" dirty="0">
                <a:latin typeface="Calibri"/>
                <a:cs typeface="Calibri"/>
              </a:rPr>
              <a:t>top</a:t>
            </a:r>
            <a:r>
              <a:rPr sz="2987" spc="-85" dirty="0">
                <a:latin typeface="Calibri"/>
                <a:cs typeface="Calibri"/>
              </a:rPr>
              <a:t> </a:t>
            </a:r>
            <a:r>
              <a:rPr sz="2987" spc="-21" dirty="0">
                <a:latin typeface="Calibri"/>
                <a:cs typeface="Calibri"/>
              </a:rPr>
              <a:t>management’s</a:t>
            </a:r>
            <a:r>
              <a:rPr sz="2987" spc="-59" dirty="0">
                <a:latin typeface="Calibri"/>
                <a:cs typeface="Calibri"/>
              </a:rPr>
              <a:t> </a:t>
            </a:r>
            <a:r>
              <a:rPr sz="2987" dirty="0">
                <a:latin typeface="Calibri"/>
                <a:cs typeface="Calibri"/>
              </a:rPr>
              <a:t>needs</a:t>
            </a:r>
            <a:r>
              <a:rPr sz="2987" spc="-75" dirty="0">
                <a:latin typeface="Calibri"/>
                <a:cs typeface="Calibri"/>
              </a:rPr>
              <a:t> </a:t>
            </a:r>
            <a:r>
              <a:rPr sz="2987" dirty="0">
                <a:latin typeface="Calibri"/>
                <a:cs typeface="Calibri"/>
              </a:rPr>
              <a:t>for</a:t>
            </a:r>
            <a:r>
              <a:rPr sz="2987" spc="-69" dirty="0">
                <a:latin typeface="Calibri"/>
                <a:cs typeface="Calibri"/>
              </a:rPr>
              <a:t> </a:t>
            </a:r>
            <a:r>
              <a:rPr sz="2987" spc="-11" dirty="0">
                <a:latin typeface="Calibri"/>
                <a:cs typeface="Calibri"/>
              </a:rPr>
              <a:t>tight 	</a:t>
            </a:r>
            <a:r>
              <a:rPr sz="2987" dirty="0">
                <a:latin typeface="Calibri"/>
                <a:cs typeface="Calibri"/>
              </a:rPr>
              <a:t>budget,</a:t>
            </a:r>
            <a:r>
              <a:rPr sz="2987" spc="-96" dirty="0">
                <a:latin typeface="Calibri"/>
                <a:cs typeface="Calibri"/>
              </a:rPr>
              <a:t> </a:t>
            </a:r>
            <a:r>
              <a:rPr sz="2987" dirty="0">
                <a:latin typeface="Calibri"/>
                <a:cs typeface="Calibri"/>
              </a:rPr>
              <a:t>scope,</a:t>
            </a:r>
            <a:r>
              <a:rPr sz="2987" spc="-96" dirty="0">
                <a:latin typeface="Calibri"/>
                <a:cs typeface="Calibri"/>
              </a:rPr>
              <a:t> </a:t>
            </a:r>
            <a:r>
              <a:rPr sz="2987" dirty="0">
                <a:latin typeface="Calibri"/>
                <a:cs typeface="Calibri"/>
              </a:rPr>
              <a:t>and</a:t>
            </a:r>
            <a:r>
              <a:rPr sz="2987" spc="-112" dirty="0">
                <a:latin typeface="Calibri"/>
                <a:cs typeface="Calibri"/>
              </a:rPr>
              <a:t> </a:t>
            </a:r>
            <a:r>
              <a:rPr sz="2987" dirty="0">
                <a:latin typeface="Calibri"/>
                <a:cs typeface="Calibri"/>
              </a:rPr>
              <a:t>schedule</a:t>
            </a:r>
            <a:r>
              <a:rPr sz="2987" spc="-80" dirty="0">
                <a:latin typeface="Calibri"/>
                <a:cs typeface="Calibri"/>
              </a:rPr>
              <a:t> </a:t>
            </a:r>
            <a:r>
              <a:rPr sz="2987" spc="-11" dirty="0">
                <a:latin typeface="Calibri"/>
                <a:cs typeface="Calibri"/>
              </a:rPr>
              <a:t>control.</a:t>
            </a:r>
            <a:endParaRPr sz="2987" dirty="0">
              <a:latin typeface="Calibri"/>
              <a:cs typeface="Calibri"/>
            </a:endParaRPr>
          </a:p>
          <a:p>
            <a:pPr marL="256039" marR="757960" indent="-242492">
              <a:lnSpc>
                <a:spcPts val="3221"/>
              </a:lnSpc>
              <a:spcBef>
                <a:spcPts val="1264"/>
              </a:spcBef>
              <a:buFont typeface="Arial MT"/>
              <a:buChar char="•"/>
              <a:tabLst>
                <a:tab pos="257395" algn="l"/>
              </a:tabLst>
            </a:pPr>
            <a:r>
              <a:rPr sz="2987" spc="-11" dirty="0">
                <a:latin typeface="Calibri"/>
                <a:cs typeface="Calibri"/>
              </a:rPr>
              <a:t>Self-organization</a:t>
            </a:r>
            <a:r>
              <a:rPr sz="2987" spc="-101" dirty="0">
                <a:latin typeface="Calibri"/>
                <a:cs typeface="Calibri"/>
              </a:rPr>
              <a:t> </a:t>
            </a:r>
            <a:r>
              <a:rPr sz="2987" dirty="0">
                <a:latin typeface="Calibri"/>
                <a:cs typeface="Calibri"/>
              </a:rPr>
              <a:t>and</a:t>
            </a:r>
            <a:r>
              <a:rPr sz="2987" spc="-96" dirty="0">
                <a:latin typeface="Calibri"/>
                <a:cs typeface="Calibri"/>
              </a:rPr>
              <a:t> </a:t>
            </a:r>
            <a:r>
              <a:rPr sz="2987" spc="-11" dirty="0">
                <a:latin typeface="Calibri"/>
                <a:cs typeface="Calibri"/>
              </a:rPr>
              <a:t>intensive</a:t>
            </a:r>
            <a:r>
              <a:rPr sz="2987" spc="-91" dirty="0">
                <a:latin typeface="Calibri"/>
                <a:cs typeface="Calibri"/>
              </a:rPr>
              <a:t> </a:t>
            </a:r>
            <a:r>
              <a:rPr sz="2987" spc="-11" dirty="0">
                <a:latin typeface="Calibri"/>
                <a:cs typeface="Calibri"/>
              </a:rPr>
              <a:t>collaboration</a:t>
            </a:r>
            <a:r>
              <a:rPr sz="2987" spc="-91" dirty="0">
                <a:latin typeface="Calibri"/>
                <a:cs typeface="Calibri"/>
              </a:rPr>
              <a:t> </a:t>
            </a:r>
            <a:r>
              <a:rPr sz="2987" dirty="0">
                <a:latin typeface="Calibri"/>
                <a:cs typeface="Calibri"/>
              </a:rPr>
              <a:t>can</a:t>
            </a:r>
            <a:r>
              <a:rPr sz="2987" spc="-101" dirty="0">
                <a:latin typeface="Calibri"/>
                <a:cs typeface="Calibri"/>
              </a:rPr>
              <a:t> </a:t>
            </a:r>
            <a:r>
              <a:rPr sz="2987" spc="-27" dirty="0">
                <a:latin typeface="Calibri"/>
                <a:cs typeface="Calibri"/>
              </a:rPr>
              <a:t>be 	</a:t>
            </a:r>
            <a:r>
              <a:rPr sz="2987" spc="-11" dirty="0">
                <a:latin typeface="Calibri"/>
                <a:cs typeface="Calibri"/>
              </a:rPr>
              <a:t>incompatible</a:t>
            </a:r>
            <a:r>
              <a:rPr sz="2987" spc="-48" dirty="0">
                <a:latin typeface="Calibri"/>
                <a:cs typeface="Calibri"/>
              </a:rPr>
              <a:t> </a:t>
            </a:r>
            <a:r>
              <a:rPr sz="2987" dirty="0">
                <a:latin typeface="Calibri"/>
                <a:cs typeface="Calibri"/>
              </a:rPr>
              <a:t>with</a:t>
            </a:r>
            <a:r>
              <a:rPr sz="2987" spc="-69" dirty="0">
                <a:latin typeface="Calibri"/>
                <a:cs typeface="Calibri"/>
              </a:rPr>
              <a:t> </a:t>
            </a:r>
            <a:r>
              <a:rPr sz="2987" dirty="0">
                <a:latin typeface="Calibri"/>
                <a:cs typeface="Calibri"/>
              </a:rPr>
              <a:t>the</a:t>
            </a:r>
            <a:r>
              <a:rPr sz="2987" spc="-75" dirty="0">
                <a:latin typeface="Calibri"/>
                <a:cs typeface="Calibri"/>
              </a:rPr>
              <a:t> </a:t>
            </a:r>
            <a:r>
              <a:rPr sz="2987" dirty="0">
                <a:latin typeface="Calibri"/>
                <a:cs typeface="Calibri"/>
              </a:rPr>
              <a:t>culture</a:t>
            </a:r>
            <a:r>
              <a:rPr sz="2987" spc="-48" dirty="0">
                <a:latin typeface="Calibri"/>
                <a:cs typeface="Calibri"/>
              </a:rPr>
              <a:t> </a:t>
            </a:r>
            <a:r>
              <a:rPr sz="2987" dirty="0">
                <a:latin typeface="Calibri"/>
                <a:cs typeface="Calibri"/>
              </a:rPr>
              <a:t>of</a:t>
            </a:r>
            <a:r>
              <a:rPr sz="2987" spc="-75" dirty="0">
                <a:latin typeface="Calibri"/>
                <a:cs typeface="Calibri"/>
              </a:rPr>
              <a:t> </a:t>
            </a:r>
            <a:r>
              <a:rPr sz="2987" dirty="0">
                <a:latin typeface="Calibri"/>
                <a:cs typeface="Calibri"/>
              </a:rPr>
              <a:t>some</a:t>
            </a:r>
            <a:r>
              <a:rPr sz="2987" spc="-59" dirty="0">
                <a:latin typeface="Calibri"/>
                <a:cs typeface="Calibri"/>
              </a:rPr>
              <a:t> </a:t>
            </a:r>
            <a:r>
              <a:rPr sz="2987" spc="-11" dirty="0">
                <a:latin typeface="Calibri"/>
                <a:cs typeface="Calibri"/>
              </a:rPr>
              <a:t>corporates.</a:t>
            </a:r>
            <a:endParaRPr sz="2987" dirty="0">
              <a:latin typeface="Calibri"/>
              <a:cs typeface="Calibri"/>
            </a:endParaRPr>
          </a:p>
          <a:p>
            <a:pPr marL="256039" marR="5419" indent="-242492" algn="just">
              <a:lnSpc>
                <a:spcPct val="90000"/>
              </a:lnSpc>
              <a:spcBef>
                <a:spcPts val="1211"/>
              </a:spcBef>
              <a:buFont typeface="Arial MT"/>
              <a:buChar char="•"/>
              <a:tabLst>
                <a:tab pos="257395" algn="l"/>
              </a:tabLst>
            </a:pPr>
            <a:r>
              <a:rPr sz="2987" dirty="0">
                <a:latin typeface="Calibri"/>
                <a:cs typeface="Calibri"/>
              </a:rPr>
              <a:t>Agile</a:t>
            </a:r>
            <a:r>
              <a:rPr sz="2987" spc="-48" dirty="0">
                <a:latin typeface="Calibri"/>
                <a:cs typeface="Calibri"/>
              </a:rPr>
              <a:t> </a:t>
            </a:r>
            <a:r>
              <a:rPr sz="2987" dirty="0">
                <a:latin typeface="Calibri"/>
                <a:cs typeface="Calibri"/>
              </a:rPr>
              <a:t>methods</a:t>
            </a:r>
            <a:r>
              <a:rPr sz="2987" spc="-32" dirty="0">
                <a:latin typeface="Calibri"/>
                <a:cs typeface="Calibri"/>
              </a:rPr>
              <a:t> </a:t>
            </a:r>
            <a:r>
              <a:rPr sz="2987" dirty="0">
                <a:latin typeface="Calibri"/>
                <a:cs typeface="Calibri"/>
              </a:rPr>
              <a:t>appear</a:t>
            </a:r>
            <a:r>
              <a:rPr sz="2987" spc="-43" dirty="0">
                <a:latin typeface="Calibri"/>
                <a:cs typeface="Calibri"/>
              </a:rPr>
              <a:t> </a:t>
            </a:r>
            <a:r>
              <a:rPr sz="2987" dirty="0">
                <a:latin typeface="Calibri"/>
                <a:cs typeface="Calibri"/>
              </a:rPr>
              <a:t>to</a:t>
            </a:r>
            <a:r>
              <a:rPr sz="2987" spc="-53" dirty="0">
                <a:latin typeface="Calibri"/>
                <a:cs typeface="Calibri"/>
              </a:rPr>
              <a:t> </a:t>
            </a:r>
            <a:r>
              <a:rPr sz="2987" dirty="0">
                <a:latin typeface="Calibri"/>
                <a:cs typeface="Calibri"/>
              </a:rPr>
              <a:t>be</a:t>
            </a:r>
            <a:r>
              <a:rPr sz="2987" spc="-37" dirty="0">
                <a:latin typeface="Calibri"/>
                <a:cs typeface="Calibri"/>
              </a:rPr>
              <a:t> </a:t>
            </a:r>
            <a:r>
              <a:rPr sz="2987" spc="-11" dirty="0">
                <a:latin typeface="Calibri"/>
                <a:cs typeface="Calibri"/>
              </a:rPr>
              <a:t>effective</a:t>
            </a:r>
            <a:r>
              <a:rPr sz="2987" spc="-69" dirty="0">
                <a:latin typeface="Calibri"/>
                <a:cs typeface="Calibri"/>
              </a:rPr>
              <a:t> </a:t>
            </a:r>
            <a:r>
              <a:rPr sz="2987" dirty="0">
                <a:latin typeface="Calibri"/>
                <a:cs typeface="Calibri"/>
              </a:rPr>
              <a:t>for</a:t>
            </a:r>
            <a:r>
              <a:rPr sz="2987" spc="-48" dirty="0">
                <a:latin typeface="Calibri"/>
                <a:cs typeface="Calibri"/>
              </a:rPr>
              <a:t> </a:t>
            </a:r>
            <a:r>
              <a:rPr sz="2987" spc="-11" dirty="0">
                <a:latin typeface="Calibri"/>
                <a:cs typeface="Calibri"/>
              </a:rPr>
              <a:t>small/medium- 	</a:t>
            </a:r>
            <a:r>
              <a:rPr sz="2987" dirty="0">
                <a:latin typeface="Calibri"/>
                <a:cs typeface="Calibri"/>
              </a:rPr>
              <a:t>scale</a:t>
            </a:r>
            <a:r>
              <a:rPr sz="2987" spc="-101" dirty="0">
                <a:latin typeface="Calibri"/>
                <a:cs typeface="Calibri"/>
              </a:rPr>
              <a:t> </a:t>
            </a:r>
            <a:r>
              <a:rPr sz="2987" dirty="0">
                <a:latin typeface="Calibri"/>
                <a:cs typeface="Calibri"/>
              </a:rPr>
              <a:t>projects</a:t>
            </a:r>
            <a:r>
              <a:rPr sz="2987" spc="-69" dirty="0">
                <a:latin typeface="Calibri"/>
                <a:cs typeface="Calibri"/>
              </a:rPr>
              <a:t> </a:t>
            </a:r>
            <a:r>
              <a:rPr sz="2987" dirty="0">
                <a:latin typeface="Calibri"/>
                <a:cs typeface="Calibri"/>
              </a:rPr>
              <a:t>that</a:t>
            </a:r>
            <a:r>
              <a:rPr sz="2987" spc="-80" dirty="0">
                <a:latin typeface="Calibri"/>
                <a:cs typeface="Calibri"/>
              </a:rPr>
              <a:t> </a:t>
            </a:r>
            <a:r>
              <a:rPr sz="2987" dirty="0">
                <a:latin typeface="Calibri"/>
                <a:cs typeface="Calibri"/>
              </a:rPr>
              <a:t>require</a:t>
            </a:r>
            <a:r>
              <a:rPr sz="2987" spc="-80" dirty="0">
                <a:latin typeface="Calibri"/>
                <a:cs typeface="Calibri"/>
              </a:rPr>
              <a:t> </a:t>
            </a:r>
            <a:r>
              <a:rPr sz="2987" dirty="0">
                <a:latin typeface="Calibri"/>
                <a:cs typeface="Calibri"/>
              </a:rPr>
              <a:t>only</a:t>
            </a:r>
            <a:r>
              <a:rPr sz="2987" spc="-75" dirty="0">
                <a:latin typeface="Calibri"/>
                <a:cs typeface="Calibri"/>
              </a:rPr>
              <a:t> </a:t>
            </a:r>
            <a:r>
              <a:rPr sz="2987" spc="-21" dirty="0">
                <a:latin typeface="Calibri"/>
                <a:cs typeface="Calibri"/>
              </a:rPr>
              <a:t>five-</a:t>
            </a:r>
            <a:r>
              <a:rPr sz="2987" dirty="0">
                <a:latin typeface="Calibri"/>
                <a:cs typeface="Calibri"/>
              </a:rPr>
              <a:t>nine</a:t>
            </a:r>
            <a:r>
              <a:rPr sz="2987" spc="-75" dirty="0">
                <a:latin typeface="Calibri"/>
                <a:cs typeface="Calibri"/>
              </a:rPr>
              <a:t> </a:t>
            </a:r>
            <a:r>
              <a:rPr sz="2987" spc="-11" dirty="0">
                <a:latin typeface="Calibri"/>
                <a:cs typeface="Calibri"/>
              </a:rPr>
              <a:t>dedicated</a:t>
            </a:r>
            <a:r>
              <a:rPr sz="2987" spc="-80" dirty="0">
                <a:latin typeface="Calibri"/>
                <a:cs typeface="Calibri"/>
              </a:rPr>
              <a:t> </a:t>
            </a:r>
            <a:r>
              <a:rPr sz="2987" spc="-21" dirty="0">
                <a:latin typeface="Calibri"/>
                <a:cs typeface="Calibri"/>
              </a:rPr>
              <a:t>team 	</a:t>
            </a:r>
            <a:r>
              <a:rPr sz="2987" dirty="0">
                <a:latin typeface="Calibri"/>
                <a:cs typeface="Calibri"/>
              </a:rPr>
              <a:t>members</a:t>
            </a:r>
            <a:r>
              <a:rPr sz="2987" spc="-91" dirty="0">
                <a:latin typeface="Calibri"/>
                <a:cs typeface="Calibri"/>
              </a:rPr>
              <a:t> </a:t>
            </a:r>
            <a:r>
              <a:rPr sz="2987" dirty="0">
                <a:latin typeface="Calibri"/>
                <a:cs typeface="Calibri"/>
              </a:rPr>
              <a:t>to</a:t>
            </a:r>
            <a:r>
              <a:rPr sz="2987" spc="-117" dirty="0">
                <a:latin typeface="Calibri"/>
                <a:cs typeface="Calibri"/>
              </a:rPr>
              <a:t> </a:t>
            </a:r>
            <a:r>
              <a:rPr sz="2987" dirty="0">
                <a:latin typeface="Calibri"/>
                <a:cs typeface="Calibri"/>
              </a:rPr>
              <a:t>complete</a:t>
            </a:r>
            <a:r>
              <a:rPr sz="2987" spc="-112" dirty="0">
                <a:latin typeface="Calibri"/>
                <a:cs typeface="Calibri"/>
              </a:rPr>
              <a:t> </a:t>
            </a:r>
            <a:r>
              <a:rPr sz="2987" dirty="0">
                <a:latin typeface="Calibri"/>
                <a:cs typeface="Calibri"/>
              </a:rPr>
              <a:t>the</a:t>
            </a:r>
            <a:r>
              <a:rPr sz="2987" spc="-101" dirty="0">
                <a:latin typeface="Calibri"/>
                <a:cs typeface="Calibri"/>
              </a:rPr>
              <a:t> </a:t>
            </a:r>
            <a:r>
              <a:rPr sz="2987" spc="-11" dirty="0">
                <a:latin typeface="Calibri"/>
                <a:cs typeface="Calibri"/>
              </a:rPr>
              <a:t>work.</a:t>
            </a:r>
            <a:endParaRPr sz="2987" dirty="0">
              <a:latin typeface="Calibri"/>
              <a:cs typeface="Calibri"/>
            </a:endParaRPr>
          </a:p>
          <a:p>
            <a:pPr marL="256039" marR="159178" indent="-242492" algn="just">
              <a:lnSpc>
                <a:spcPts val="3221"/>
              </a:lnSpc>
              <a:spcBef>
                <a:spcPts val="1307"/>
              </a:spcBef>
              <a:buFont typeface="Arial MT"/>
              <a:buChar char="•"/>
              <a:tabLst>
                <a:tab pos="257395" algn="l"/>
              </a:tabLst>
            </a:pPr>
            <a:r>
              <a:rPr sz="2987" dirty="0">
                <a:latin typeface="Calibri"/>
                <a:cs typeface="Calibri"/>
              </a:rPr>
              <a:t>Active</a:t>
            </a:r>
            <a:r>
              <a:rPr sz="2987" spc="-59" dirty="0">
                <a:latin typeface="Calibri"/>
                <a:cs typeface="Calibri"/>
              </a:rPr>
              <a:t> </a:t>
            </a:r>
            <a:r>
              <a:rPr sz="2987" spc="-11" dirty="0">
                <a:latin typeface="Calibri"/>
                <a:cs typeface="Calibri"/>
              </a:rPr>
              <a:t>customer</a:t>
            </a:r>
            <a:r>
              <a:rPr sz="2987" spc="-32" dirty="0">
                <a:latin typeface="Calibri"/>
                <a:cs typeface="Calibri"/>
              </a:rPr>
              <a:t> </a:t>
            </a:r>
            <a:r>
              <a:rPr sz="2987" spc="-27" dirty="0">
                <a:latin typeface="Calibri"/>
                <a:cs typeface="Calibri"/>
              </a:rPr>
              <a:t>involvement/cooperation</a:t>
            </a:r>
            <a:r>
              <a:rPr sz="2987" spc="-21" dirty="0">
                <a:latin typeface="Calibri"/>
                <a:cs typeface="Calibri"/>
              </a:rPr>
              <a:t> </a:t>
            </a:r>
            <a:r>
              <a:rPr sz="2987" dirty="0">
                <a:latin typeface="Calibri"/>
                <a:cs typeface="Calibri"/>
              </a:rPr>
              <a:t>is</a:t>
            </a:r>
            <a:r>
              <a:rPr sz="2987" spc="-59" dirty="0">
                <a:latin typeface="Calibri"/>
                <a:cs typeface="Calibri"/>
              </a:rPr>
              <a:t> </a:t>
            </a:r>
            <a:r>
              <a:rPr sz="2987" dirty="0">
                <a:latin typeface="Calibri"/>
                <a:cs typeface="Calibri"/>
              </a:rPr>
              <a:t>not</a:t>
            </a:r>
            <a:r>
              <a:rPr sz="2987" spc="-43" dirty="0">
                <a:latin typeface="Calibri"/>
                <a:cs typeface="Calibri"/>
              </a:rPr>
              <a:t> </a:t>
            </a:r>
            <a:r>
              <a:rPr sz="2987" spc="-11" dirty="0">
                <a:latin typeface="Calibri"/>
                <a:cs typeface="Calibri"/>
              </a:rPr>
              <a:t>always 	possible.</a:t>
            </a:r>
            <a:endParaRPr sz="2987" dirty="0">
              <a:latin typeface="Calibri"/>
              <a:cs typeface="Calibri"/>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983" y="4222391"/>
            <a:ext cx="10385417" cy="669649"/>
          </a:xfrm>
          <a:prstGeom prst="rect">
            <a:avLst/>
          </a:prstGeom>
        </p:spPr>
        <p:txBody>
          <a:bodyPr vert="horz" wrap="square" lIns="0" tIns="12869" rIns="0" bIns="0" rtlCol="0" anchor="ctr">
            <a:spAutoFit/>
          </a:bodyPr>
          <a:lstStyle/>
          <a:p>
            <a:pPr marL="13547">
              <a:lnSpc>
                <a:spcPct val="100000"/>
              </a:lnSpc>
              <a:spcBef>
                <a:spcPts val="101"/>
              </a:spcBef>
            </a:pPr>
            <a:r>
              <a:rPr sz="4267" spc="-43" dirty="0"/>
              <a:t>Characteristics</a:t>
            </a:r>
            <a:r>
              <a:rPr sz="4267" spc="-171" dirty="0"/>
              <a:t> </a:t>
            </a:r>
            <a:r>
              <a:rPr sz="4267" dirty="0"/>
              <a:t>of</a:t>
            </a:r>
            <a:r>
              <a:rPr sz="4267" spc="-139" dirty="0"/>
              <a:t> </a:t>
            </a:r>
            <a:r>
              <a:rPr sz="4267" dirty="0"/>
              <a:t>Agile</a:t>
            </a:r>
            <a:r>
              <a:rPr sz="4267" spc="-155" dirty="0"/>
              <a:t> </a:t>
            </a:r>
            <a:r>
              <a:rPr sz="4267" spc="-48" dirty="0"/>
              <a:t>Software</a:t>
            </a:r>
            <a:r>
              <a:rPr sz="4267" spc="-187" dirty="0"/>
              <a:t> </a:t>
            </a:r>
            <a:r>
              <a:rPr sz="4267" spc="-11" dirty="0"/>
              <a:t>Development</a:t>
            </a:r>
            <a:endParaRPr sz="4267"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13837" y="4995740"/>
            <a:ext cx="6547104" cy="716619"/>
            <a:chOff x="2919222" y="3188970"/>
            <a:chExt cx="6137910" cy="671830"/>
          </a:xfrm>
        </p:grpSpPr>
        <p:pic>
          <p:nvPicPr>
            <p:cNvPr id="3" name="object 3"/>
            <p:cNvPicPr/>
            <p:nvPr/>
          </p:nvPicPr>
          <p:blipFill>
            <a:blip r:embed="rId2" cstate="print"/>
            <a:stretch>
              <a:fillRect/>
            </a:stretch>
          </p:blipFill>
          <p:spPr>
            <a:xfrm>
              <a:off x="2983992" y="3253740"/>
              <a:ext cx="6073139" cy="498348"/>
            </a:xfrm>
            <a:prstGeom prst="rect">
              <a:avLst/>
            </a:prstGeom>
          </p:spPr>
        </p:pic>
        <p:pic>
          <p:nvPicPr>
            <p:cNvPr id="4" name="object 4"/>
            <p:cNvPicPr/>
            <p:nvPr/>
          </p:nvPicPr>
          <p:blipFill>
            <a:blip r:embed="rId3" cstate="print"/>
            <a:stretch>
              <a:fillRect/>
            </a:stretch>
          </p:blipFill>
          <p:spPr>
            <a:xfrm>
              <a:off x="3869436" y="3217164"/>
              <a:ext cx="4389120" cy="643128"/>
            </a:xfrm>
            <a:prstGeom prst="rect">
              <a:avLst/>
            </a:prstGeom>
          </p:spPr>
        </p:pic>
        <p:sp>
          <p:nvSpPr>
            <p:cNvPr id="5" name="object 5"/>
            <p:cNvSpPr/>
            <p:nvPr/>
          </p:nvSpPr>
          <p:spPr>
            <a:xfrm>
              <a:off x="2919222" y="3188970"/>
              <a:ext cx="6050280" cy="475615"/>
            </a:xfrm>
            <a:custGeom>
              <a:avLst/>
              <a:gdLst/>
              <a:ahLst/>
              <a:cxnLst/>
              <a:rect l="l" t="t" r="r" b="b"/>
              <a:pathLst>
                <a:path w="6050280" h="475614">
                  <a:moveTo>
                    <a:pt x="6050280" y="0"/>
                  </a:moveTo>
                  <a:lnTo>
                    <a:pt x="0" y="0"/>
                  </a:lnTo>
                  <a:lnTo>
                    <a:pt x="0" y="475487"/>
                  </a:lnTo>
                  <a:lnTo>
                    <a:pt x="6050280" y="475487"/>
                  </a:lnTo>
                  <a:lnTo>
                    <a:pt x="6050280" y="0"/>
                  </a:lnTo>
                  <a:close/>
                </a:path>
              </a:pathLst>
            </a:custGeom>
            <a:solidFill>
              <a:srgbClr val="FFFFFF"/>
            </a:solidFill>
          </p:spPr>
          <p:txBody>
            <a:bodyPr wrap="square" lIns="0" tIns="0" rIns="0" bIns="0" rtlCol="0"/>
            <a:lstStyle/>
            <a:p>
              <a:endParaRPr sz="1920"/>
            </a:p>
          </p:txBody>
        </p:sp>
      </p:grpSp>
      <p:sp>
        <p:nvSpPr>
          <p:cNvPr id="6" name="object 6"/>
          <p:cNvSpPr txBox="1"/>
          <p:nvPr/>
        </p:nvSpPr>
        <p:spPr>
          <a:xfrm>
            <a:off x="3113837" y="4995740"/>
            <a:ext cx="6453632" cy="434991"/>
          </a:xfrm>
          <a:prstGeom prst="rect">
            <a:avLst/>
          </a:prstGeom>
          <a:ln w="19811">
            <a:solidFill>
              <a:srgbClr val="000000"/>
            </a:solidFill>
          </a:ln>
        </p:spPr>
        <p:txBody>
          <a:bodyPr vert="horz" wrap="square" lIns="0" tIns="40640" rIns="0" bIns="0" rtlCol="0">
            <a:spAutoFit/>
          </a:bodyPr>
          <a:lstStyle/>
          <a:p>
            <a:pPr algn="ctr">
              <a:spcBef>
                <a:spcPts val="320"/>
              </a:spcBef>
            </a:pPr>
            <a:r>
              <a:rPr sz="2560" dirty="0">
                <a:latin typeface="Arial MT"/>
                <a:cs typeface="Arial MT"/>
              </a:rPr>
              <a:t>Continuous</a:t>
            </a:r>
            <a:r>
              <a:rPr sz="2560" spc="-85" dirty="0">
                <a:latin typeface="Arial MT"/>
                <a:cs typeface="Arial MT"/>
              </a:rPr>
              <a:t> </a:t>
            </a:r>
            <a:r>
              <a:rPr sz="2560" dirty="0">
                <a:latin typeface="Arial MT"/>
                <a:cs typeface="Arial MT"/>
              </a:rPr>
              <a:t>user</a:t>
            </a:r>
            <a:r>
              <a:rPr sz="2560" spc="-112" dirty="0">
                <a:latin typeface="Arial MT"/>
                <a:cs typeface="Arial MT"/>
              </a:rPr>
              <a:t> </a:t>
            </a:r>
            <a:r>
              <a:rPr sz="2560" spc="-11" dirty="0">
                <a:latin typeface="Arial MT"/>
                <a:cs typeface="Arial MT"/>
              </a:rPr>
              <a:t>involvement</a:t>
            </a:r>
            <a:endParaRPr sz="2560">
              <a:latin typeface="Arial MT"/>
              <a:cs typeface="Arial MT"/>
            </a:endParaRPr>
          </a:p>
        </p:txBody>
      </p:sp>
      <p:grpSp>
        <p:nvGrpSpPr>
          <p:cNvPr id="7" name="object 7"/>
          <p:cNvGrpSpPr/>
          <p:nvPr/>
        </p:nvGrpSpPr>
        <p:grpSpPr>
          <a:xfrm>
            <a:off x="3113837" y="3701762"/>
            <a:ext cx="6547104" cy="1106763"/>
            <a:chOff x="2919222" y="1975866"/>
            <a:chExt cx="6137910" cy="1037590"/>
          </a:xfrm>
        </p:grpSpPr>
        <p:pic>
          <p:nvPicPr>
            <p:cNvPr id="8" name="object 8"/>
            <p:cNvPicPr/>
            <p:nvPr/>
          </p:nvPicPr>
          <p:blipFill>
            <a:blip r:embed="rId4" cstate="print"/>
            <a:stretch>
              <a:fillRect/>
            </a:stretch>
          </p:blipFill>
          <p:spPr>
            <a:xfrm>
              <a:off x="2983992" y="2040636"/>
              <a:ext cx="6073139" cy="854963"/>
            </a:xfrm>
            <a:prstGeom prst="rect">
              <a:avLst/>
            </a:prstGeom>
          </p:spPr>
        </p:pic>
        <p:pic>
          <p:nvPicPr>
            <p:cNvPr id="9" name="object 9"/>
            <p:cNvPicPr/>
            <p:nvPr/>
          </p:nvPicPr>
          <p:blipFill>
            <a:blip r:embed="rId5" cstate="print"/>
            <a:stretch>
              <a:fillRect/>
            </a:stretch>
          </p:blipFill>
          <p:spPr>
            <a:xfrm>
              <a:off x="3148584" y="2004060"/>
              <a:ext cx="5827776" cy="1008888"/>
            </a:xfrm>
            <a:prstGeom prst="rect">
              <a:avLst/>
            </a:prstGeom>
          </p:spPr>
        </p:pic>
        <p:sp>
          <p:nvSpPr>
            <p:cNvPr id="10" name="object 10"/>
            <p:cNvSpPr/>
            <p:nvPr/>
          </p:nvSpPr>
          <p:spPr>
            <a:xfrm>
              <a:off x="2919222" y="1975866"/>
              <a:ext cx="6050280" cy="832485"/>
            </a:xfrm>
            <a:custGeom>
              <a:avLst/>
              <a:gdLst/>
              <a:ahLst/>
              <a:cxnLst/>
              <a:rect l="l" t="t" r="r" b="b"/>
              <a:pathLst>
                <a:path w="6050280" h="832485">
                  <a:moveTo>
                    <a:pt x="6050280" y="0"/>
                  </a:moveTo>
                  <a:lnTo>
                    <a:pt x="0" y="0"/>
                  </a:lnTo>
                  <a:lnTo>
                    <a:pt x="0" y="832103"/>
                  </a:lnTo>
                  <a:lnTo>
                    <a:pt x="6050280" y="832103"/>
                  </a:lnTo>
                  <a:lnTo>
                    <a:pt x="6050280" y="0"/>
                  </a:lnTo>
                  <a:close/>
                </a:path>
              </a:pathLst>
            </a:custGeom>
            <a:solidFill>
              <a:srgbClr val="FFFFFF"/>
            </a:solidFill>
          </p:spPr>
          <p:txBody>
            <a:bodyPr wrap="square" lIns="0" tIns="0" rIns="0" bIns="0" rtlCol="0"/>
            <a:lstStyle/>
            <a:p>
              <a:endParaRPr sz="1920"/>
            </a:p>
          </p:txBody>
        </p:sp>
      </p:grpSp>
      <p:sp>
        <p:nvSpPr>
          <p:cNvPr id="11" name="object 11"/>
          <p:cNvSpPr txBox="1"/>
          <p:nvPr/>
        </p:nvSpPr>
        <p:spPr>
          <a:xfrm>
            <a:off x="3113837" y="3701763"/>
            <a:ext cx="6453632" cy="828945"/>
          </a:xfrm>
          <a:prstGeom prst="rect">
            <a:avLst/>
          </a:prstGeom>
          <a:ln w="19811">
            <a:solidFill>
              <a:srgbClr val="000000"/>
            </a:solidFill>
          </a:ln>
        </p:spPr>
        <p:txBody>
          <a:bodyPr vert="horz" wrap="square" lIns="0" tIns="40640" rIns="0" bIns="0" rtlCol="0">
            <a:spAutoFit/>
          </a:bodyPr>
          <a:lstStyle/>
          <a:p>
            <a:pPr marL="1265298" marR="352224" indent="-905622">
              <a:spcBef>
                <a:spcPts val="320"/>
              </a:spcBef>
            </a:pPr>
            <a:r>
              <a:rPr sz="2560" dirty="0">
                <a:latin typeface="Arial MT"/>
                <a:cs typeface="Arial MT"/>
              </a:rPr>
              <a:t>Evolutionary</a:t>
            </a:r>
            <a:r>
              <a:rPr sz="2560" spc="-112" dirty="0">
                <a:latin typeface="Arial MT"/>
                <a:cs typeface="Arial MT"/>
              </a:rPr>
              <a:t> </a:t>
            </a:r>
            <a:r>
              <a:rPr sz="2560" dirty="0">
                <a:latin typeface="Arial MT"/>
                <a:cs typeface="Arial MT"/>
              </a:rPr>
              <a:t>development</a:t>
            </a:r>
            <a:r>
              <a:rPr sz="2560" spc="-91" dirty="0">
                <a:latin typeface="Arial MT"/>
                <a:cs typeface="Arial MT"/>
              </a:rPr>
              <a:t> </a:t>
            </a:r>
            <a:r>
              <a:rPr sz="2560" dirty="0">
                <a:latin typeface="Arial MT"/>
                <a:cs typeface="Arial MT"/>
              </a:rPr>
              <a:t>with</a:t>
            </a:r>
            <a:r>
              <a:rPr sz="2560" spc="-96" dirty="0">
                <a:latin typeface="Arial MT"/>
                <a:cs typeface="Arial MT"/>
              </a:rPr>
              <a:t> </a:t>
            </a:r>
            <a:r>
              <a:rPr sz="2560" dirty="0">
                <a:latin typeface="Arial MT"/>
                <a:cs typeface="Arial MT"/>
              </a:rPr>
              <a:t>focus</a:t>
            </a:r>
            <a:r>
              <a:rPr sz="2560" spc="-122" dirty="0">
                <a:latin typeface="Arial MT"/>
                <a:cs typeface="Arial MT"/>
              </a:rPr>
              <a:t> </a:t>
            </a:r>
            <a:r>
              <a:rPr sz="2560" spc="-27" dirty="0">
                <a:latin typeface="Arial MT"/>
                <a:cs typeface="Arial MT"/>
              </a:rPr>
              <a:t>on </a:t>
            </a:r>
            <a:r>
              <a:rPr sz="2560" dirty="0">
                <a:latin typeface="Arial MT"/>
                <a:cs typeface="Arial MT"/>
              </a:rPr>
              <a:t>customer</a:t>
            </a:r>
            <a:r>
              <a:rPr sz="2560" spc="-48" dirty="0">
                <a:latin typeface="Arial MT"/>
                <a:cs typeface="Arial MT"/>
              </a:rPr>
              <a:t> </a:t>
            </a:r>
            <a:r>
              <a:rPr sz="2560" spc="-11" dirty="0">
                <a:latin typeface="Arial MT"/>
                <a:cs typeface="Arial MT"/>
              </a:rPr>
              <a:t>value/satisfaction</a:t>
            </a:r>
            <a:endParaRPr sz="2560">
              <a:latin typeface="Arial MT"/>
              <a:cs typeface="Arial MT"/>
            </a:endParaRPr>
          </a:p>
        </p:txBody>
      </p:sp>
      <p:grpSp>
        <p:nvGrpSpPr>
          <p:cNvPr id="12" name="object 12"/>
          <p:cNvGrpSpPr/>
          <p:nvPr/>
        </p:nvGrpSpPr>
        <p:grpSpPr>
          <a:xfrm>
            <a:off x="3113837" y="6741634"/>
            <a:ext cx="6547104" cy="716619"/>
            <a:chOff x="2919222" y="4825746"/>
            <a:chExt cx="6137910" cy="671830"/>
          </a:xfrm>
        </p:grpSpPr>
        <p:pic>
          <p:nvPicPr>
            <p:cNvPr id="13" name="object 13"/>
            <p:cNvPicPr/>
            <p:nvPr/>
          </p:nvPicPr>
          <p:blipFill>
            <a:blip r:embed="rId2" cstate="print"/>
            <a:stretch>
              <a:fillRect/>
            </a:stretch>
          </p:blipFill>
          <p:spPr>
            <a:xfrm>
              <a:off x="2983992" y="4890516"/>
              <a:ext cx="6073139" cy="498348"/>
            </a:xfrm>
            <a:prstGeom prst="rect">
              <a:avLst/>
            </a:prstGeom>
          </p:spPr>
        </p:pic>
        <p:pic>
          <p:nvPicPr>
            <p:cNvPr id="14" name="object 14"/>
            <p:cNvPicPr/>
            <p:nvPr/>
          </p:nvPicPr>
          <p:blipFill>
            <a:blip r:embed="rId6" cstate="print"/>
            <a:stretch>
              <a:fillRect/>
            </a:stretch>
          </p:blipFill>
          <p:spPr>
            <a:xfrm>
              <a:off x="4469891" y="4853940"/>
              <a:ext cx="3098291" cy="643128"/>
            </a:xfrm>
            <a:prstGeom prst="rect">
              <a:avLst/>
            </a:prstGeom>
          </p:spPr>
        </p:pic>
        <p:sp>
          <p:nvSpPr>
            <p:cNvPr id="15" name="object 15"/>
            <p:cNvSpPr/>
            <p:nvPr/>
          </p:nvSpPr>
          <p:spPr>
            <a:xfrm>
              <a:off x="2919222" y="4825746"/>
              <a:ext cx="6050280" cy="475615"/>
            </a:xfrm>
            <a:custGeom>
              <a:avLst/>
              <a:gdLst/>
              <a:ahLst/>
              <a:cxnLst/>
              <a:rect l="l" t="t" r="r" b="b"/>
              <a:pathLst>
                <a:path w="6050280" h="475614">
                  <a:moveTo>
                    <a:pt x="6050280" y="0"/>
                  </a:moveTo>
                  <a:lnTo>
                    <a:pt x="0" y="0"/>
                  </a:lnTo>
                  <a:lnTo>
                    <a:pt x="0" y="475487"/>
                  </a:lnTo>
                  <a:lnTo>
                    <a:pt x="6050280" y="475487"/>
                  </a:lnTo>
                  <a:lnTo>
                    <a:pt x="6050280" y="0"/>
                  </a:lnTo>
                  <a:close/>
                </a:path>
              </a:pathLst>
            </a:custGeom>
            <a:solidFill>
              <a:srgbClr val="FFFFFF"/>
            </a:solidFill>
          </p:spPr>
          <p:txBody>
            <a:bodyPr wrap="square" lIns="0" tIns="0" rIns="0" bIns="0" rtlCol="0"/>
            <a:lstStyle/>
            <a:p>
              <a:endParaRPr sz="1920"/>
            </a:p>
          </p:txBody>
        </p:sp>
      </p:grpSp>
      <p:sp>
        <p:nvSpPr>
          <p:cNvPr id="16" name="object 16"/>
          <p:cNvSpPr txBox="1"/>
          <p:nvPr/>
        </p:nvSpPr>
        <p:spPr>
          <a:xfrm>
            <a:off x="3113837" y="6741634"/>
            <a:ext cx="6453632" cy="434991"/>
          </a:xfrm>
          <a:prstGeom prst="rect">
            <a:avLst/>
          </a:prstGeom>
          <a:ln w="19811">
            <a:solidFill>
              <a:srgbClr val="000000"/>
            </a:solidFill>
          </a:ln>
        </p:spPr>
        <p:txBody>
          <a:bodyPr vert="horz" wrap="square" lIns="0" tIns="40640" rIns="0" bIns="0" rtlCol="0">
            <a:spAutoFit/>
          </a:bodyPr>
          <a:lstStyle/>
          <a:p>
            <a:pPr algn="ctr">
              <a:spcBef>
                <a:spcPts val="320"/>
              </a:spcBef>
            </a:pPr>
            <a:r>
              <a:rPr sz="2560" dirty="0">
                <a:latin typeface="Arial MT"/>
                <a:cs typeface="Arial MT"/>
              </a:rPr>
              <a:t>Lightweight</a:t>
            </a:r>
            <a:r>
              <a:rPr sz="2560" spc="-133" dirty="0">
                <a:latin typeface="Arial MT"/>
                <a:cs typeface="Arial MT"/>
              </a:rPr>
              <a:t> </a:t>
            </a:r>
            <a:r>
              <a:rPr sz="2560" spc="-11" dirty="0">
                <a:latin typeface="Arial MT"/>
                <a:cs typeface="Arial MT"/>
              </a:rPr>
              <a:t>Process</a:t>
            </a:r>
            <a:endParaRPr sz="2560">
              <a:latin typeface="Arial MT"/>
              <a:cs typeface="Arial MT"/>
            </a:endParaRPr>
          </a:p>
        </p:txBody>
      </p:sp>
      <p:sp>
        <p:nvSpPr>
          <p:cNvPr id="17" name="object 17"/>
          <p:cNvSpPr txBox="1">
            <a:spLocks noGrp="1"/>
          </p:cNvSpPr>
          <p:nvPr>
            <p:ph type="title"/>
          </p:nvPr>
        </p:nvSpPr>
        <p:spPr>
          <a:xfrm>
            <a:off x="711200" y="1009866"/>
            <a:ext cx="11963399" cy="1132275"/>
          </a:xfrm>
          <a:prstGeom prst="rect">
            <a:avLst/>
          </a:prstGeom>
        </p:spPr>
        <p:txBody>
          <a:bodyPr vert="horz" wrap="square" lIns="0" tIns="79925" rIns="0" bIns="0" rtlCol="0" anchor="ctr">
            <a:spAutoFit/>
          </a:bodyPr>
          <a:lstStyle/>
          <a:p>
            <a:pPr marL="2846921" marR="5419" indent="-2834051">
              <a:lnSpc>
                <a:spcPts val="4149"/>
              </a:lnSpc>
              <a:spcBef>
                <a:spcPts val="629"/>
              </a:spcBef>
            </a:pPr>
            <a:r>
              <a:rPr dirty="0"/>
              <a:t>Agile</a:t>
            </a:r>
            <a:r>
              <a:rPr spc="-155" dirty="0"/>
              <a:t> </a:t>
            </a:r>
            <a:r>
              <a:rPr spc="-48" dirty="0"/>
              <a:t>Characteristics</a:t>
            </a:r>
            <a:r>
              <a:rPr spc="-155" dirty="0"/>
              <a:t> </a:t>
            </a:r>
            <a:r>
              <a:rPr spc="-11" dirty="0"/>
              <a:t>based</a:t>
            </a:r>
            <a:r>
              <a:rPr spc="-155" dirty="0"/>
              <a:t> </a:t>
            </a:r>
            <a:r>
              <a:rPr dirty="0"/>
              <a:t>on</a:t>
            </a:r>
            <a:r>
              <a:rPr spc="-144" dirty="0"/>
              <a:t> </a:t>
            </a:r>
            <a:r>
              <a:rPr dirty="0"/>
              <a:t>the</a:t>
            </a:r>
            <a:r>
              <a:rPr spc="-133" dirty="0"/>
              <a:t> </a:t>
            </a:r>
            <a:r>
              <a:rPr spc="-11" dirty="0"/>
              <a:t>Agile Principles</a:t>
            </a:r>
          </a:p>
        </p:txBody>
      </p:sp>
      <p:grpSp>
        <p:nvGrpSpPr>
          <p:cNvPr id="18" name="object 18"/>
          <p:cNvGrpSpPr/>
          <p:nvPr/>
        </p:nvGrpSpPr>
        <p:grpSpPr>
          <a:xfrm>
            <a:off x="3113837" y="5870312"/>
            <a:ext cx="6547104" cy="716619"/>
            <a:chOff x="2919222" y="4008882"/>
            <a:chExt cx="6137910" cy="671830"/>
          </a:xfrm>
        </p:grpSpPr>
        <p:pic>
          <p:nvPicPr>
            <p:cNvPr id="19" name="object 19"/>
            <p:cNvPicPr/>
            <p:nvPr/>
          </p:nvPicPr>
          <p:blipFill>
            <a:blip r:embed="rId7" cstate="print"/>
            <a:stretch>
              <a:fillRect/>
            </a:stretch>
          </p:blipFill>
          <p:spPr>
            <a:xfrm>
              <a:off x="2983992" y="4073652"/>
              <a:ext cx="6073139" cy="484631"/>
            </a:xfrm>
            <a:prstGeom prst="rect">
              <a:avLst/>
            </a:prstGeom>
          </p:spPr>
        </p:pic>
        <p:pic>
          <p:nvPicPr>
            <p:cNvPr id="20" name="object 20"/>
            <p:cNvPicPr/>
            <p:nvPr/>
          </p:nvPicPr>
          <p:blipFill>
            <a:blip r:embed="rId8" cstate="print"/>
            <a:stretch>
              <a:fillRect/>
            </a:stretch>
          </p:blipFill>
          <p:spPr>
            <a:xfrm>
              <a:off x="2996184" y="4037076"/>
              <a:ext cx="6045708" cy="643128"/>
            </a:xfrm>
            <a:prstGeom prst="rect">
              <a:avLst/>
            </a:prstGeom>
          </p:spPr>
        </p:pic>
        <p:sp>
          <p:nvSpPr>
            <p:cNvPr id="21" name="object 21"/>
            <p:cNvSpPr/>
            <p:nvPr/>
          </p:nvSpPr>
          <p:spPr>
            <a:xfrm>
              <a:off x="2919222" y="4008882"/>
              <a:ext cx="6050280" cy="462280"/>
            </a:xfrm>
            <a:custGeom>
              <a:avLst/>
              <a:gdLst/>
              <a:ahLst/>
              <a:cxnLst/>
              <a:rect l="l" t="t" r="r" b="b"/>
              <a:pathLst>
                <a:path w="6050280" h="462279">
                  <a:moveTo>
                    <a:pt x="6050280" y="0"/>
                  </a:moveTo>
                  <a:lnTo>
                    <a:pt x="0" y="0"/>
                  </a:lnTo>
                  <a:lnTo>
                    <a:pt x="0" y="461771"/>
                  </a:lnTo>
                  <a:lnTo>
                    <a:pt x="6050280" y="461771"/>
                  </a:lnTo>
                  <a:lnTo>
                    <a:pt x="6050280" y="0"/>
                  </a:lnTo>
                  <a:close/>
                </a:path>
              </a:pathLst>
            </a:custGeom>
            <a:solidFill>
              <a:srgbClr val="FFFFFF"/>
            </a:solidFill>
          </p:spPr>
          <p:txBody>
            <a:bodyPr wrap="square" lIns="0" tIns="0" rIns="0" bIns="0" rtlCol="0"/>
            <a:lstStyle/>
            <a:p>
              <a:endParaRPr sz="1920"/>
            </a:p>
          </p:txBody>
        </p:sp>
      </p:grpSp>
      <p:sp>
        <p:nvSpPr>
          <p:cNvPr id="22" name="object 22"/>
          <p:cNvSpPr txBox="1"/>
          <p:nvPr/>
        </p:nvSpPr>
        <p:spPr>
          <a:xfrm>
            <a:off x="3113837" y="5870313"/>
            <a:ext cx="6453632" cy="434991"/>
          </a:xfrm>
          <a:prstGeom prst="rect">
            <a:avLst/>
          </a:prstGeom>
          <a:ln w="19811">
            <a:solidFill>
              <a:srgbClr val="000000"/>
            </a:solidFill>
          </a:ln>
        </p:spPr>
        <p:txBody>
          <a:bodyPr vert="horz" wrap="square" lIns="0" tIns="40640" rIns="0" bIns="0" rtlCol="0">
            <a:spAutoFit/>
          </a:bodyPr>
          <a:lstStyle/>
          <a:p>
            <a:pPr marL="197110">
              <a:spcBef>
                <a:spcPts val="320"/>
              </a:spcBef>
            </a:pPr>
            <a:r>
              <a:rPr sz="2560" dirty="0">
                <a:latin typeface="Arial MT"/>
                <a:cs typeface="Arial MT"/>
              </a:rPr>
              <a:t>Self</a:t>
            </a:r>
            <a:r>
              <a:rPr sz="2560" spc="-64" dirty="0">
                <a:latin typeface="Arial MT"/>
                <a:cs typeface="Arial MT"/>
              </a:rPr>
              <a:t> </a:t>
            </a:r>
            <a:r>
              <a:rPr sz="2560" dirty="0">
                <a:latin typeface="Arial MT"/>
                <a:cs typeface="Arial MT"/>
              </a:rPr>
              <a:t>-</a:t>
            </a:r>
            <a:r>
              <a:rPr sz="2560" spc="-64" dirty="0">
                <a:latin typeface="Arial MT"/>
                <a:cs typeface="Arial MT"/>
              </a:rPr>
              <a:t> </a:t>
            </a:r>
            <a:r>
              <a:rPr sz="2560" dirty="0">
                <a:latin typeface="Arial MT"/>
                <a:cs typeface="Arial MT"/>
              </a:rPr>
              <a:t>organized</a:t>
            </a:r>
            <a:r>
              <a:rPr sz="2560" spc="-48" dirty="0">
                <a:latin typeface="Arial MT"/>
                <a:cs typeface="Arial MT"/>
              </a:rPr>
              <a:t> </a:t>
            </a:r>
            <a:r>
              <a:rPr sz="2560" dirty="0">
                <a:latin typeface="Arial MT"/>
                <a:cs typeface="Arial MT"/>
              </a:rPr>
              <a:t>/</a:t>
            </a:r>
            <a:r>
              <a:rPr sz="2560" spc="-64" dirty="0">
                <a:latin typeface="Arial MT"/>
                <a:cs typeface="Arial MT"/>
              </a:rPr>
              <a:t> </a:t>
            </a:r>
            <a:r>
              <a:rPr sz="2560" dirty="0">
                <a:latin typeface="Arial MT"/>
                <a:cs typeface="Arial MT"/>
              </a:rPr>
              <a:t>Cross</a:t>
            </a:r>
            <a:r>
              <a:rPr sz="2560" spc="-59" dirty="0">
                <a:latin typeface="Arial MT"/>
                <a:cs typeface="Arial MT"/>
              </a:rPr>
              <a:t> </a:t>
            </a:r>
            <a:r>
              <a:rPr sz="2560" dirty="0">
                <a:latin typeface="Arial MT"/>
                <a:cs typeface="Arial MT"/>
              </a:rPr>
              <a:t>-</a:t>
            </a:r>
            <a:r>
              <a:rPr sz="2560" spc="-69" dirty="0">
                <a:latin typeface="Arial MT"/>
                <a:cs typeface="Arial MT"/>
              </a:rPr>
              <a:t> </a:t>
            </a:r>
            <a:r>
              <a:rPr sz="2560" dirty="0">
                <a:latin typeface="Arial MT"/>
                <a:cs typeface="Arial MT"/>
              </a:rPr>
              <a:t>functional</a:t>
            </a:r>
            <a:r>
              <a:rPr sz="2560" spc="-64" dirty="0">
                <a:latin typeface="Arial MT"/>
                <a:cs typeface="Arial MT"/>
              </a:rPr>
              <a:t> </a:t>
            </a:r>
            <a:r>
              <a:rPr sz="2560" spc="-11" dirty="0">
                <a:latin typeface="Arial MT"/>
                <a:cs typeface="Arial MT"/>
              </a:rPr>
              <a:t>teams</a:t>
            </a:r>
            <a:endParaRPr sz="2560">
              <a:latin typeface="Arial MT"/>
              <a:cs typeface="Arial MT"/>
            </a:endParaRPr>
          </a:p>
        </p:txBody>
      </p:sp>
      <p:grpSp>
        <p:nvGrpSpPr>
          <p:cNvPr id="23" name="object 23"/>
          <p:cNvGrpSpPr/>
          <p:nvPr/>
        </p:nvGrpSpPr>
        <p:grpSpPr>
          <a:xfrm>
            <a:off x="3113837" y="7655221"/>
            <a:ext cx="6547104" cy="716619"/>
            <a:chOff x="2919222" y="5682234"/>
            <a:chExt cx="6137910" cy="671830"/>
          </a:xfrm>
        </p:grpSpPr>
        <p:pic>
          <p:nvPicPr>
            <p:cNvPr id="24" name="object 24"/>
            <p:cNvPicPr/>
            <p:nvPr/>
          </p:nvPicPr>
          <p:blipFill>
            <a:blip r:embed="rId2" cstate="print"/>
            <a:stretch>
              <a:fillRect/>
            </a:stretch>
          </p:blipFill>
          <p:spPr>
            <a:xfrm>
              <a:off x="2983992" y="5747004"/>
              <a:ext cx="6073139" cy="499871"/>
            </a:xfrm>
            <a:prstGeom prst="rect">
              <a:avLst/>
            </a:prstGeom>
          </p:spPr>
        </p:pic>
        <p:pic>
          <p:nvPicPr>
            <p:cNvPr id="25" name="object 25"/>
            <p:cNvPicPr/>
            <p:nvPr/>
          </p:nvPicPr>
          <p:blipFill>
            <a:blip r:embed="rId9" cstate="print"/>
            <a:stretch>
              <a:fillRect/>
            </a:stretch>
          </p:blipFill>
          <p:spPr>
            <a:xfrm>
              <a:off x="4157472" y="5710428"/>
              <a:ext cx="3723131" cy="643128"/>
            </a:xfrm>
            <a:prstGeom prst="rect">
              <a:avLst/>
            </a:prstGeom>
          </p:spPr>
        </p:pic>
        <p:sp>
          <p:nvSpPr>
            <p:cNvPr id="26" name="object 26"/>
            <p:cNvSpPr/>
            <p:nvPr/>
          </p:nvSpPr>
          <p:spPr>
            <a:xfrm>
              <a:off x="2919222" y="5682234"/>
              <a:ext cx="6050280" cy="477520"/>
            </a:xfrm>
            <a:custGeom>
              <a:avLst/>
              <a:gdLst/>
              <a:ahLst/>
              <a:cxnLst/>
              <a:rect l="l" t="t" r="r" b="b"/>
              <a:pathLst>
                <a:path w="6050280" h="477520">
                  <a:moveTo>
                    <a:pt x="6050280" y="0"/>
                  </a:moveTo>
                  <a:lnTo>
                    <a:pt x="0" y="0"/>
                  </a:lnTo>
                  <a:lnTo>
                    <a:pt x="0" y="477012"/>
                  </a:lnTo>
                  <a:lnTo>
                    <a:pt x="6050280" y="477012"/>
                  </a:lnTo>
                  <a:lnTo>
                    <a:pt x="6050280" y="0"/>
                  </a:lnTo>
                  <a:close/>
                </a:path>
              </a:pathLst>
            </a:custGeom>
            <a:solidFill>
              <a:srgbClr val="FFFFFF"/>
            </a:solidFill>
          </p:spPr>
          <p:txBody>
            <a:bodyPr wrap="square" lIns="0" tIns="0" rIns="0" bIns="0" rtlCol="0"/>
            <a:lstStyle/>
            <a:p>
              <a:endParaRPr sz="1920"/>
            </a:p>
          </p:txBody>
        </p:sp>
      </p:grpSp>
      <p:sp>
        <p:nvSpPr>
          <p:cNvPr id="27" name="object 27"/>
          <p:cNvSpPr txBox="1"/>
          <p:nvPr/>
        </p:nvSpPr>
        <p:spPr>
          <a:xfrm>
            <a:off x="3113837" y="7655221"/>
            <a:ext cx="6453632" cy="436359"/>
          </a:xfrm>
          <a:prstGeom prst="rect">
            <a:avLst/>
          </a:prstGeom>
          <a:ln w="19811">
            <a:solidFill>
              <a:srgbClr val="000000"/>
            </a:solidFill>
          </a:ln>
        </p:spPr>
        <p:txBody>
          <a:bodyPr vert="horz" wrap="square" lIns="0" tIns="41995" rIns="0" bIns="0" rtlCol="0">
            <a:spAutoFit/>
          </a:bodyPr>
          <a:lstStyle/>
          <a:p>
            <a:pPr algn="ctr">
              <a:spcBef>
                <a:spcPts val="331"/>
              </a:spcBef>
            </a:pPr>
            <a:r>
              <a:rPr sz="2560" spc="-27" dirty="0">
                <a:latin typeface="Arial MT"/>
                <a:cs typeface="Arial MT"/>
              </a:rPr>
              <a:t>Human-</a:t>
            </a:r>
            <a:r>
              <a:rPr sz="2560" spc="-11" dirty="0">
                <a:latin typeface="Arial MT"/>
                <a:cs typeface="Arial MT"/>
              </a:rPr>
              <a:t>centric</a:t>
            </a:r>
            <a:r>
              <a:rPr sz="2560" spc="-85" dirty="0">
                <a:latin typeface="Arial MT"/>
                <a:cs typeface="Arial MT"/>
              </a:rPr>
              <a:t> </a:t>
            </a:r>
            <a:r>
              <a:rPr sz="2560" spc="-11" dirty="0">
                <a:latin typeface="Arial MT"/>
                <a:cs typeface="Arial MT"/>
              </a:rPr>
              <a:t>Approach</a:t>
            </a:r>
            <a:endParaRPr sz="2560">
              <a:latin typeface="Arial MT"/>
              <a:cs typeface="Arial MT"/>
            </a:endParaRPr>
          </a:p>
        </p:txBody>
      </p:sp>
      <p:grpSp>
        <p:nvGrpSpPr>
          <p:cNvPr id="28" name="object 28"/>
          <p:cNvGrpSpPr/>
          <p:nvPr/>
        </p:nvGrpSpPr>
        <p:grpSpPr>
          <a:xfrm>
            <a:off x="3113837" y="2879208"/>
            <a:ext cx="6547104" cy="716619"/>
            <a:chOff x="2919222" y="1204722"/>
            <a:chExt cx="6137910" cy="671830"/>
          </a:xfrm>
        </p:grpSpPr>
        <p:pic>
          <p:nvPicPr>
            <p:cNvPr id="29" name="object 29"/>
            <p:cNvPicPr/>
            <p:nvPr/>
          </p:nvPicPr>
          <p:blipFill>
            <a:blip r:embed="rId7" cstate="print"/>
            <a:stretch>
              <a:fillRect/>
            </a:stretch>
          </p:blipFill>
          <p:spPr>
            <a:xfrm>
              <a:off x="2983992" y="1269492"/>
              <a:ext cx="6073139" cy="483108"/>
            </a:xfrm>
            <a:prstGeom prst="rect">
              <a:avLst/>
            </a:prstGeom>
          </p:spPr>
        </p:pic>
        <p:pic>
          <p:nvPicPr>
            <p:cNvPr id="30" name="object 30"/>
            <p:cNvPicPr/>
            <p:nvPr/>
          </p:nvPicPr>
          <p:blipFill>
            <a:blip r:embed="rId10" cstate="print"/>
            <a:stretch>
              <a:fillRect/>
            </a:stretch>
          </p:blipFill>
          <p:spPr>
            <a:xfrm>
              <a:off x="4625339" y="1232916"/>
              <a:ext cx="2788919" cy="643127"/>
            </a:xfrm>
            <a:prstGeom prst="rect">
              <a:avLst/>
            </a:prstGeom>
          </p:spPr>
        </p:pic>
        <p:sp>
          <p:nvSpPr>
            <p:cNvPr id="31" name="object 31"/>
            <p:cNvSpPr/>
            <p:nvPr/>
          </p:nvSpPr>
          <p:spPr>
            <a:xfrm>
              <a:off x="2919222" y="1204722"/>
              <a:ext cx="6050280" cy="460375"/>
            </a:xfrm>
            <a:custGeom>
              <a:avLst/>
              <a:gdLst/>
              <a:ahLst/>
              <a:cxnLst/>
              <a:rect l="l" t="t" r="r" b="b"/>
              <a:pathLst>
                <a:path w="6050280" h="460375">
                  <a:moveTo>
                    <a:pt x="6050280" y="0"/>
                  </a:moveTo>
                  <a:lnTo>
                    <a:pt x="0" y="0"/>
                  </a:lnTo>
                  <a:lnTo>
                    <a:pt x="0" y="460248"/>
                  </a:lnTo>
                  <a:lnTo>
                    <a:pt x="6050280" y="460248"/>
                  </a:lnTo>
                  <a:lnTo>
                    <a:pt x="6050280" y="0"/>
                  </a:lnTo>
                  <a:close/>
                </a:path>
              </a:pathLst>
            </a:custGeom>
            <a:solidFill>
              <a:srgbClr val="FFFFFF"/>
            </a:solidFill>
          </p:spPr>
          <p:txBody>
            <a:bodyPr wrap="square" lIns="0" tIns="0" rIns="0" bIns="0" rtlCol="0"/>
            <a:lstStyle/>
            <a:p>
              <a:endParaRPr sz="1920"/>
            </a:p>
          </p:txBody>
        </p:sp>
      </p:grpSp>
      <p:sp>
        <p:nvSpPr>
          <p:cNvPr id="32" name="object 32"/>
          <p:cNvSpPr txBox="1"/>
          <p:nvPr/>
        </p:nvSpPr>
        <p:spPr>
          <a:xfrm>
            <a:off x="3113837" y="2879209"/>
            <a:ext cx="6453632" cy="433623"/>
          </a:xfrm>
          <a:prstGeom prst="rect">
            <a:avLst/>
          </a:prstGeom>
          <a:ln w="19811">
            <a:solidFill>
              <a:srgbClr val="000000"/>
            </a:solidFill>
          </a:ln>
        </p:spPr>
        <p:txBody>
          <a:bodyPr vert="horz" wrap="square" lIns="0" tIns="39285" rIns="0" bIns="0" rtlCol="0">
            <a:spAutoFit/>
          </a:bodyPr>
          <a:lstStyle/>
          <a:p>
            <a:pPr algn="ctr">
              <a:spcBef>
                <a:spcPts val="309"/>
              </a:spcBef>
            </a:pPr>
            <a:r>
              <a:rPr sz="2560" dirty="0">
                <a:latin typeface="Arial MT"/>
                <a:cs typeface="Arial MT"/>
              </a:rPr>
              <a:t>Adaptive</a:t>
            </a:r>
            <a:r>
              <a:rPr sz="2560" spc="-139" dirty="0">
                <a:latin typeface="Arial MT"/>
                <a:cs typeface="Arial MT"/>
              </a:rPr>
              <a:t> </a:t>
            </a:r>
            <a:r>
              <a:rPr sz="2560" spc="-11" dirty="0">
                <a:latin typeface="Arial MT"/>
                <a:cs typeface="Arial MT"/>
              </a:rPr>
              <a:t>planning</a:t>
            </a:r>
            <a:endParaRPr sz="2560">
              <a:latin typeface="Arial MT"/>
              <a:cs typeface="Arial M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1" y="1166191"/>
            <a:ext cx="10427816" cy="681491"/>
          </a:xfrm>
          <a:prstGeom prst="rect">
            <a:avLst/>
          </a:prstGeom>
        </p:spPr>
        <p:txBody>
          <a:bodyPr vert="horz" wrap="square" lIns="0" tIns="86699" rIns="0" bIns="0" rtlCol="0" anchor="ctr">
            <a:spAutoFit/>
          </a:bodyPr>
          <a:lstStyle/>
          <a:p>
            <a:pPr marL="13547" marR="5419" indent="746445">
              <a:lnSpc>
                <a:spcPts val="4608"/>
              </a:lnSpc>
              <a:spcBef>
                <a:spcPts val="683"/>
              </a:spcBef>
            </a:pPr>
            <a:r>
              <a:rPr sz="4267" spc="-32" dirty="0"/>
              <a:t>Adaptive</a:t>
            </a:r>
            <a:r>
              <a:rPr sz="4267" spc="-192" dirty="0"/>
              <a:t> </a:t>
            </a:r>
            <a:r>
              <a:rPr sz="4267" spc="-11" dirty="0"/>
              <a:t>Planning: </a:t>
            </a:r>
            <a:r>
              <a:rPr sz="4267" spc="-48" dirty="0"/>
              <a:t>High-</a:t>
            </a:r>
            <a:r>
              <a:rPr sz="4267" spc="-27" dirty="0"/>
              <a:t>level</a:t>
            </a:r>
            <a:r>
              <a:rPr sz="4267" spc="-160" dirty="0"/>
              <a:t> </a:t>
            </a:r>
            <a:r>
              <a:rPr sz="4267" spc="-27" dirty="0"/>
              <a:t>principles</a:t>
            </a:r>
            <a:r>
              <a:rPr sz="4267" spc="-155" dirty="0"/>
              <a:t> </a:t>
            </a:r>
            <a:r>
              <a:rPr sz="4267" spc="-11" dirty="0"/>
              <a:t>(1/2)</a:t>
            </a:r>
            <a:endParaRPr sz="4267" dirty="0"/>
          </a:p>
        </p:txBody>
      </p:sp>
      <p:sp>
        <p:nvSpPr>
          <p:cNvPr id="3" name="object 3"/>
          <p:cNvSpPr txBox="1"/>
          <p:nvPr/>
        </p:nvSpPr>
        <p:spPr>
          <a:xfrm>
            <a:off x="1709860" y="2468068"/>
            <a:ext cx="9581557" cy="5635924"/>
          </a:xfrm>
          <a:prstGeom prst="rect">
            <a:avLst/>
          </a:prstGeom>
        </p:spPr>
        <p:txBody>
          <a:bodyPr vert="horz" wrap="square" lIns="0" tIns="13547" rIns="0" bIns="0" rtlCol="0">
            <a:spAutoFit/>
          </a:bodyPr>
          <a:lstStyle/>
          <a:p>
            <a:pPr marL="329872" indent="-316325">
              <a:lnSpc>
                <a:spcPts val="2613"/>
              </a:lnSpc>
              <a:spcBef>
                <a:spcPts val="107"/>
              </a:spcBef>
              <a:buFont typeface="Calibri"/>
              <a:buAutoNum type="arabicPeriod"/>
              <a:tabLst>
                <a:tab pos="329872" algn="l"/>
              </a:tabLst>
            </a:pPr>
            <a:r>
              <a:rPr sz="2560" b="1" dirty="0">
                <a:latin typeface="Calibri"/>
                <a:cs typeface="Calibri"/>
              </a:rPr>
              <a:t>Planning</a:t>
            </a:r>
            <a:r>
              <a:rPr sz="2560" b="1" spc="-69" dirty="0">
                <a:latin typeface="Calibri"/>
                <a:cs typeface="Calibri"/>
              </a:rPr>
              <a:t> </a:t>
            </a:r>
            <a:r>
              <a:rPr sz="2560" b="1" dirty="0">
                <a:latin typeface="Calibri"/>
                <a:cs typeface="Calibri"/>
              </a:rPr>
              <a:t>at</a:t>
            </a:r>
            <a:r>
              <a:rPr sz="2560" b="1" spc="-59" dirty="0">
                <a:latin typeface="Calibri"/>
                <a:cs typeface="Calibri"/>
              </a:rPr>
              <a:t> </a:t>
            </a:r>
            <a:r>
              <a:rPr sz="2560" b="1" dirty="0">
                <a:latin typeface="Calibri"/>
                <a:cs typeface="Calibri"/>
              </a:rPr>
              <a:t>multiple</a:t>
            </a:r>
            <a:r>
              <a:rPr sz="2560" b="1" spc="-48" dirty="0">
                <a:latin typeface="Calibri"/>
                <a:cs typeface="Calibri"/>
              </a:rPr>
              <a:t> </a:t>
            </a:r>
            <a:r>
              <a:rPr sz="2560" b="1" dirty="0">
                <a:latin typeface="Calibri"/>
                <a:cs typeface="Calibri"/>
              </a:rPr>
              <a:t>levels</a:t>
            </a:r>
            <a:r>
              <a:rPr sz="2560" dirty="0">
                <a:latin typeface="Calibri"/>
                <a:cs typeface="Calibri"/>
              </a:rPr>
              <a:t>:</a:t>
            </a:r>
            <a:r>
              <a:rPr sz="2560" spc="-75" dirty="0">
                <a:latin typeface="Calibri"/>
                <a:cs typeface="Calibri"/>
              </a:rPr>
              <a:t> </a:t>
            </a:r>
            <a:r>
              <a:rPr sz="2560" dirty="0">
                <a:latin typeface="Calibri"/>
                <a:cs typeface="Calibri"/>
              </a:rPr>
              <a:t>the</a:t>
            </a:r>
            <a:r>
              <a:rPr sz="2560" spc="-69" dirty="0">
                <a:latin typeface="Calibri"/>
                <a:cs typeface="Calibri"/>
              </a:rPr>
              <a:t> </a:t>
            </a:r>
            <a:r>
              <a:rPr sz="2560" dirty="0">
                <a:latin typeface="Calibri"/>
                <a:cs typeface="Calibri"/>
              </a:rPr>
              <a:t>amount</a:t>
            </a:r>
            <a:r>
              <a:rPr sz="2560" spc="-64" dirty="0">
                <a:latin typeface="Calibri"/>
                <a:cs typeface="Calibri"/>
              </a:rPr>
              <a:t> </a:t>
            </a:r>
            <a:r>
              <a:rPr sz="2560" dirty="0">
                <a:latin typeface="Calibri"/>
                <a:cs typeface="Calibri"/>
              </a:rPr>
              <a:t>of</a:t>
            </a:r>
            <a:r>
              <a:rPr sz="2560" spc="-69" dirty="0">
                <a:latin typeface="Calibri"/>
                <a:cs typeface="Calibri"/>
              </a:rPr>
              <a:t> </a:t>
            </a:r>
            <a:r>
              <a:rPr sz="2560" spc="-11" dirty="0">
                <a:latin typeface="Calibri"/>
                <a:cs typeface="Calibri"/>
              </a:rPr>
              <a:t>information</a:t>
            </a:r>
            <a:r>
              <a:rPr sz="2560" spc="-85" dirty="0">
                <a:latin typeface="Calibri"/>
                <a:cs typeface="Calibri"/>
              </a:rPr>
              <a:t> </a:t>
            </a:r>
            <a:r>
              <a:rPr sz="2560" dirty="0">
                <a:latin typeface="Calibri"/>
                <a:cs typeface="Calibri"/>
              </a:rPr>
              <a:t>considered</a:t>
            </a:r>
            <a:r>
              <a:rPr sz="2560" spc="-48" dirty="0">
                <a:latin typeface="Calibri"/>
                <a:cs typeface="Calibri"/>
              </a:rPr>
              <a:t> </a:t>
            </a:r>
            <a:r>
              <a:rPr sz="2560" spc="-27" dirty="0">
                <a:latin typeface="Calibri"/>
                <a:cs typeface="Calibri"/>
              </a:rPr>
              <a:t>at</a:t>
            </a:r>
            <a:endParaRPr sz="2560" dirty="0">
              <a:latin typeface="Calibri"/>
              <a:cs typeface="Calibri"/>
            </a:endParaRPr>
          </a:p>
          <a:p>
            <a:pPr marL="392188">
              <a:lnSpc>
                <a:spcPts val="2155"/>
              </a:lnSpc>
            </a:pPr>
            <a:r>
              <a:rPr sz="2560" dirty="0">
                <a:latin typeface="Calibri"/>
                <a:cs typeface="Calibri"/>
              </a:rPr>
              <a:t>each</a:t>
            </a:r>
            <a:r>
              <a:rPr sz="2560" spc="-64" dirty="0">
                <a:latin typeface="Calibri"/>
                <a:cs typeface="Calibri"/>
              </a:rPr>
              <a:t> </a:t>
            </a:r>
            <a:r>
              <a:rPr sz="2560" dirty="0">
                <a:latin typeface="Calibri"/>
                <a:cs typeface="Calibri"/>
              </a:rPr>
              <a:t>planning</a:t>
            </a:r>
            <a:r>
              <a:rPr sz="2560" spc="-53" dirty="0">
                <a:latin typeface="Calibri"/>
                <a:cs typeface="Calibri"/>
              </a:rPr>
              <a:t> </a:t>
            </a:r>
            <a:r>
              <a:rPr sz="2560" dirty="0">
                <a:latin typeface="Calibri"/>
                <a:cs typeface="Calibri"/>
              </a:rPr>
              <a:t>level</a:t>
            </a:r>
            <a:r>
              <a:rPr sz="2560" spc="-48" dirty="0">
                <a:latin typeface="Calibri"/>
                <a:cs typeface="Calibri"/>
              </a:rPr>
              <a:t> </a:t>
            </a:r>
            <a:r>
              <a:rPr sz="2560" dirty="0">
                <a:latin typeface="Calibri"/>
                <a:cs typeface="Calibri"/>
              </a:rPr>
              <a:t>(release,</a:t>
            </a:r>
            <a:r>
              <a:rPr sz="2560" spc="-59" dirty="0">
                <a:latin typeface="Calibri"/>
                <a:cs typeface="Calibri"/>
              </a:rPr>
              <a:t> </a:t>
            </a:r>
            <a:r>
              <a:rPr sz="2560" spc="-11" dirty="0">
                <a:latin typeface="Calibri"/>
                <a:cs typeface="Calibri"/>
              </a:rPr>
              <a:t>iteration</a:t>
            </a:r>
            <a:r>
              <a:rPr sz="2560" spc="-64" dirty="0">
                <a:latin typeface="Calibri"/>
                <a:cs typeface="Calibri"/>
              </a:rPr>
              <a:t> </a:t>
            </a:r>
            <a:r>
              <a:rPr sz="2560" dirty="0">
                <a:latin typeface="Calibri"/>
                <a:cs typeface="Calibri"/>
              </a:rPr>
              <a:t>and</a:t>
            </a:r>
            <a:r>
              <a:rPr sz="2560" spc="-53" dirty="0">
                <a:latin typeface="Calibri"/>
                <a:cs typeface="Calibri"/>
              </a:rPr>
              <a:t> </a:t>
            </a:r>
            <a:r>
              <a:rPr sz="2560" dirty="0">
                <a:latin typeface="Calibri"/>
                <a:cs typeface="Calibri"/>
              </a:rPr>
              <a:t>daily</a:t>
            </a:r>
            <a:r>
              <a:rPr sz="2560" spc="-64" dirty="0">
                <a:latin typeface="Calibri"/>
                <a:cs typeface="Calibri"/>
              </a:rPr>
              <a:t> </a:t>
            </a:r>
            <a:r>
              <a:rPr sz="2560" dirty="0">
                <a:latin typeface="Calibri"/>
                <a:cs typeface="Calibri"/>
              </a:rPr>
              <a:t>planning)</a:t>
            </a:r>
            <a:r>
              <a:rPr sz="2560" spc="-53" dirty="0">
                <a:latin typeface="Calibri"/>
                <a:cs typeface="Calibri"/>
              </a:rPr>
              <a:t> </a:t>
            </a:r>
            <a:r>
              <a:rPr sz="2560" dirty="0">
                <a:latin typeface="Calibri"/>
                <a:cs typeface="Calibri"/>
              </a:rPr>
              <a:t>results</a:t>
            </a:r>
            <a:r>
              <a:rPr sz="2560" spc="-48" dirty="0">
                <a:latin typeface="Calibri"/>
                <a:cs typeface="Calibri"/>
              </a:rPr>
              <a:t> </a:t>
            </a:r>
            <a:r>
              <a:rPr sz="2560" spc="-27" dirty="0">
                <a:latin typeface="Calibri"/>
                <a:cs typeface="Calibri"/>
              </a:rPr>
              <a:t>in</a:t>
            </a:r>
            <a:endParaRPr sz="2560" dirty="0">
              <a:latin typeface="Calibri"/>
              <a:cs typeface="Calibri"/>
            </a:endParaRPr>
          </a:p>
          <a:p>
            <a:pPr marL="392188">
              <a:lnSpc>
                <a:spcPts val="2613"/>
              </a:lnSpc>
            </a:pPr>
            <a:r>
              <a:rPr sz="2560" dirty="0">
                <a:latin typeface="Calibri"/>
                <a:cs typeface="Calibri"/>
              </a:rPr>
              <a:t>continuously</a:t>
            </a:r>
            <a:r>
              <a:rPr sz="2560" spc="-69" dirty="0">
                <a:latin typeface="Calibri"/>
                <a:cs typeface="Calibri"/>
              </a:rPr>
              <a:t> </a:t>
            </a:r>
            <a:r>
              <a:rPr sz="2560" dirty="0">
                <a:latin typeface="Calibri"/>
                <a:cs typeface="Calibri"/>
              </a:rPr>
              <a:t>delivering</a:t>
            </a:r>
            <a:r>
              <a:rPr sz="2560" spc="-69" dirty="0">
                <a:latin typeface="Calibri"/>
                <a:cs typeface="Calibri"/>
              </a:rPr>
              <a:t> </a:t>
            </a:r>
            <a:r>
              <a:rPr sz="2560" dirty="0">
                <a:latin typeface="Calibri"/>
                <a:cs typeface="Calibri"/>
              </a:rPr>
              <a:t>a</a:t>
            </a:r>
            <a:r>
              <a:rPr sz="2560" spc="-75" dirty="0">
                <a:latin typeface="Calibri"/>
                <a:cs typeface="Calibri"/>
              </a:rPr>
              <a:t> </a:t>
            </a:r>
            <a:r>
              <a:rPr sz="2560" dirty="0">
                <a:latin typeface="Calibri"/>
                <a:cs typeface="Calibri"/>
              </a:rPr>
              <a:t>high</a:t>
            </a:r>
            <a:r>
              <a:rPr sz="2560" spc="-91" dirty="0">
                <a:latin typeface="Calibri"/>
                <a:cs typeface="Calibri"/>
              </a:rPr>
              <a:t> </a:t>
            </a:r>
            <a:r>
              <a:rPr sz="2560" dirty="0">
                <a:latin typeface="Calibri"/>
                <a:cs typeface="Calibri"/>
              </a:rPr>
              <a:t>value</a:t>
            </a:r>
            <a:r>
              <a:rPr sz="2560" spc="-53" dirty="0">
                <a:latin typeface="Calibri"/>
                <a:cs typeface="Calibri"/>
              </a:rPr>
              <a:t> </a:t>
            </a:r>
            <a:r>
              <a:rPr sz="2560" spc="-11" dirty="0">
                <a:latin typeface="Calibri"/>
                <a:cs typeface="Calibri"/>
              </a:rPr>
              <a:t>product.</a:t>
            </a:r>
            <a:endParaRPr sz="2560" dirty="0">
              <a:latin typeface="Calibri"/>
              <a:cs typeface="Calibri"/>
            </a:endParaRPr>
          </a:p>
          <a:p>
            <a:pPr marL="329194" marR="486341" indent="-316325">
              <a:lnSpc>
                <a:spcPct val="70000"/>
              </a:lnSpc>
              <a:spcBef>
                <a:spcPts val="1060"/>
              </a:spcBef>
              <a:buFont typeface="Calibri"/>
              <a:buAutoNum type="arabicPeriod" startAt="2"/>
              <a:tabLst>
                <a:tab pos="392188" algn="l"/>
              </a:tabLst>
            </a:pPr>
            <a:r>
              <a:rPr sz="2560" b="1" spc="-37" dirty="0">
                <a:latin typeface="Calibri"/>
                <a:cs typeface="Calibri"/>
              </a:rPr>
              <a:t>Two-</a:t>
            </a:r>
            <a:r>
              <a:rPr sz="2560" b="1" dirty="0">
                <a:latin typeface="Calibri"/>
                <a:cs typeface="Calibri"/>
              </a:rPr>
              <a:t>way</a:t>
            </a:r>
            <a:r>
              <a:rPr sz="2560" b="1" spc="-80" dirty="0">
                <a:latin typeface="Calibri"/>
                <a:cs typeface="Calibri"/>
              </a:rPr>
              <a:t> </a:t>
            </a:r>
            <a:r>
              <a:rPr sz="2560" b="1" dirty="0">
                <a:latin typeface="Calibri"/>
                <a:cs typeface="Calibri"/>
              </a:rPr>
              <a:t>communication</a:t>
            </a:r>
            <a:r>
              <a:rPr sz="2560" dirty="0">
                <a:latin typeface="Calibri"/>
                <a:cs typeface="Calibri"/>
              </a:rPr>
              <a:t>:</a:t>
            </a:r>
            <a:r>
              <a:rPr sz="2560" spc="-107" dirty="0">
                <a:latin typeface="Calibri"/>
                <a:cs typeface="Calibri"/>
              </a:rPr>
              <a:t> </a:t>
            </a:r>
            <a:r>
              <a:rPr sz="2560" dirty="0">
                <a:latin typeface="Calibri"/>
                <a:cs typeface="Calibri"/>
              </a:rPr>
              <a:t>Both</a:t>
            </a:r>
            <a:r>
              <a:rPr sz="2560" spc="-69" dirty="0">
                <a:latin typeface="Calibri"/>
                <a:cs typeface="Calibri"/>
              </a:rPr>
              <a:t> </a:t>
            </a:r>
            <a:r>
              <a:rPr sz="2560" dirty="0">
                <a:latin typeface="Calibri"/>
                <a:cs typeface="Calibri"/>
              </a:rPr>
              <a:t>team</a:t>
            </a:r>
            <a:r>
              <a:rPr sz="2560" spc="-85" dirty="0">
                <a:latin typeface="Calibri"/>
                <a:cs typeface="Calibri"/>
              </a:rPr>
              <a:t> </a:t>
            </a:r>
            <a:r>
              <a:rPr sz="2560" dirty="0">
                <a:latin typeface="Calibri"/>
                <a:cs typeface="Calibri"/>
              </a:rPr>
              <a:t>members</a:t>
            </a:r>
            <a:r>
              <a:rPr sz="2560" spc="-96" dirty="0">
                <a:latin typeface="Calibri"/>
                <a:cs typeface="Calibri"/>
              </a:rPr>
              <a:t> </a:t>
            </a:r>
            <a:r>
              <a:rPr sz="2560" dirty="0">
                <a:latin typeface="Calibri"/>
                <a:cs typeface="Calibri"/>
              </a:rPr>
              <a:t>and</a:t>
            </a:r>
            <a:r>
              <a:rPr sz="2560" spc="-69" dirty="0">
                <a:latin typeface="Calibri"/>
                <a:cs typeface="Calibri"/>
              </a:rPr>
              <a:t> </a:t>
            </a:r>
            <a:r>
              <a:rPr sz="2560" dirty="0">
                <a:latin typeface="Calibri"/>
                <a:cs typeface="Calibri"/>
              </a:rPr>
              <a:t>customers</a:t>
            </a:r>
            <a:r>
              <a:rPr sz="2560" spc="-85" dirty="0">
                <a:latin typeface="Calibri"/>
                <a:cs typeface="Calibri"/>
              </a:rPr>
              <a:t> </a:t>
            </a:r>
            <a:r>
              <a:rPr sz="2560" spc="-27" dirty="0">
                <a:latin typeface="Calibri"/>
                <a:cs typeface="Calibri"/>
              </a:rPr>
              <a:t>are 	</a:t>
            </a:r>
            <a:r>
              <a:rPr sz="2560" spc="-11" dirty="0">
                <a:latin typeface="Calibri"/>
                <a:cs typeface="Calibri"/>
              </a:rPr>
              <a:t>involved</a:t>
            </a:r>
            <a:r>
              <a:rPr sz="2560" spc="-53" dirty="0">
                <a:latin typeface="Calibri"/>
                <a:cs typeface="Calibri"/>
              </a:rPr>
              <a:t> </a:t>
            </a:r>
            <a:r>
              <a:rPr sz="2560" dirty="0">
                <a:latin typeface="Calibri"/>
                <a:cs typeface="Calibri"/>
              </a:rPr>
              <a:t>in</a:t>
            </a:r>
            <a:r>
              <a:rPr sz="2560" spc="-53" dirty="0">
                <a:latin typeface="Calibri"/>
                <a:cs typeface="Calibri"/>
              </a:rPr>
              <a:t> </a:t>
            </a:r>
            <a:r>
              <a:rPr sz="2560" spc="-11" dirty="0">
                <a:latin typeface="Calibri"/>
                <a:cs typeface="Calibri"/>
              </a:rPr>
              <a:t>planning.</a:t>
            </a:r>
            <a:endParaRPr sz="2560" dirty="0">
              <a:latin typeface="Calibri"/>
              <a:cs typeface="Calibri"/>
            </a:endParaRPr>
          </a:p>
          <a:p>
            <a:pPr marL="330549" indent="-317002">
              <a:lnSpc>
                <a:spcPts val="2613"/>
              </a:lnSpc>
              <a:spcBef>
                <a:spcPts val="155"/>
              </a:spcBef>
              <a:buFont typeface="Calibri"/>
              <a:buAutoNum type="arabicPeriod" startAt="2"/>
              <a:tabLst>
                <a:tab pos="330549" algn="l"/>
              </a:tabLst>
            </a:pPr>
            <a:r>
              <a:rPr sz="2560" b="1" spc="-21" dirty="0">
                <a:latin typeface="Calibri"/>
                <a:cs typeface="Calibri"/>
              </a:rPr>
              <a:t>Transparency</a:t>
            </a:r>
            <a:r>
              <a:rPr sz="2560" spc="-21" dirty="0">
                <a:latin typeface="Calibri"/>
                <a:cs typeface="Calibri"/>
              </a:rPr>
              <a:t>:</a:t>
            </a:r>
            <a:r>
              <a:rPr sz="2560" spc="-85" dirty="0">
                <a:latin typeface="Calibri"/>
                <a:cs typeface="Calibri"/>
              </a:rPr>
              <a:t> </a:t>
            </a:r>
            <a:r>
              <a:rPr sz="2560" spc="-11" dirty="0">
                <a:latin typeface="Calibri"/>
                <a:cs typeface="Calibri"/>
              </a:rPr>
              <a:t>Frequent</a:t>
            </a:r>
            <a:r>
              <a:rPr sz="2560" spc="-53" dirty="0">
                <a:latin typeface="Calibri"/>
                <a:cs typeface="Calibri"/>
              </a:rPr>
              <a:t> </a:t>
            </a:r>
            <a:r>
              <a:rPr sz="2560" dirty="0">
                <a:latin typeface="Calibri"/>
                <a:cs typeface="Calibri"/>
              </a:rPr>
              <a:t>deliveries</a:t>
            </a:r>
            <a:r>
              <a:rPr sz="2560" spc="-59" dirty="0">
                <a:latin typeface="Calibri"/>
                <a:cs typeface="Calibri"/>
              </a:rPr>
              <a:t> </a:t>
            </a:r>
            <a:r>
              <a:rPr sz="2560" dirty="0">
                <a:latin typeface="Calibri"/>
                <a:cs typeface="Calibri"/>
              </a:rPr>
              <a:t>and</a:t>
            </a:r>
            <a:r>
              <a:rPr sz="2560" spc="-69" dirty="0">
                <a:latin typeface="Calibri"/>
                <a:cs typeface="Calibri"/>
              </a:rPr>
              <a:t> </a:t>
            </a:r>
            <a:r>
              <a:rPr sz="2560" spc="-11" dirty="0">
                <a:latin typeface="Calibri"/>
                <a:cs typeface="Calibri"/>
              </a:rPr>
              <a:t>progress</a:t>
            </a:r>
            <a:r>
              <a:rPr sz="2560" spc="-53" dirty="0">
                <a:latin typeface="Calibri"/>
                <a:cs typeface="Calibri"/>
              </a:rPr>
              <a:t> </a:t>
            </a:r>
            <a:r>
              <a:rPr sz="2560" spc="-11" dirty="0">
                <a:latin typeface="Calibri"/>
                <a:cs typeface="Calibri"/>
              </a:rPr>
              <a:t>demonstration</a:t>
            </a:r>
            <a:r>
              <a:rPr sz="2560" spc="-80" dirty="0">
                <a:latin typeface="Calibri"/>
                <a:cs typeface="Calibri"/>
              </a:rPr>
              <a:t> </a:t>
            </a:r>
            <a:r>
              <a:rPr sz="2560" spc="-21" dirty="0">
                <a:latin typeface="Calibri"/>
                <a:cs typeface="Calibri"/>
              </a:rPr>
              <a:t>keep</a:t>
            </a:r>
            <a:endParaRPr sz="2560" dirty="0">
              <a:latin typeface="Calibri"/>
              <a:cs typeface="Calibri"/>
            </a:endParaRPr>
          </a:p>
          <a:p>
            <a:pPr marL="392188">
              <a:lnSpc>
                <a:spcPts val="2613"/>
              </a:lnSpc>
            </a:pPr>
            <a:r>
              <a:rPr sz="2560" dirty="0">
                <a:latin typeface="Calibri"/>
                <a:cs typeface="Calibri"/>
              </a:rPr>
              <a:t>all</a:t>
            </a:r>
            <a:r>
              <a:rPr sz="2560" spc="-64" dirty="0">
                <a:latin typeface="Calibri"/>
                <a:cs typeface="Calibri"/>
              </a:rPr>
              <a:t> </a:t>
            </a:r>
            <a:r>
              <a:rPr sz="2560" spc="-21" dirty="0">
                <a:latin typeface="Calibri"/>
                <a:cs typeface="Calibri"/>
              </a:rPr>
              <a:t>stakeholders</a:t>
            </a:r>
            <a:r>
              <a:rPr sz="2560" spc="-75" dirty="0">
                <a:latin typeface="Calibri"/>
                <a:cs typeface="Calibri"/>
              </a:rPr>
              <a:t> </a:t>
            </a:r>
            <a:r>
              <a:rPr sz="2560" dirty="0">
                <a:latin typeface="Calibri"/>
                <a:cs typeface="Calibri"/>
              </a:rPr>
              <a:t>updated</a:t>
            </a:r>
            <a:r>
              <a:rPr sz="2560" spc="-48" dirty="0">
                <a:latin typeface="Calibri"/>
                <a:cs typeface="Calibri"/>
              </a:rPr>
              <a:t> </a:t>
            </a:r>
            <a:r>
              <a:rPr sz="2560" dirty="0">
                <a:latin typeface="Calibri"/>
                <a:cs typeface="Calibri"/>
              </a:rPr>
              <a:t>and</a:t>
            </a:r>
            <a:r>
              <a:rPr sz="2560" spc="-53" dirty="0">
                <a:latin typeface="Calibri"/>
                <a:cs typeface="Calibri"/>
              </a:rPr>
              <a:t> </a:t>
            </a:r>
            <a:r>
              <a:rPr sz="2560" spc="-11" dirty="0">
                <a:latin typeface="Calibri"/>
                <a:cs typeface="Calibri"/>
              </a:rPr>
              <a:t>informed.</a:t>
            </a:r>
            <a:endParaRPr sz="2560" dirty="0">
              <a:latin typeface="Calibri"/>
              <a:cs typeface="Calibri"/>
            </a:endParaRPr>
          </a:p>
          <a:p>
            <a:pPr marL="329872" indent="-316325">
              <a:lnSpc>
                <a:spcPts val="2613"/>
              </a:lnSpc>
              <a:spcBef>
                <a:spcPts val="139"/>
              </a:spcBef>
              <a:buFont typeface="Calibri"/>
              <a:buAutoNum type="arabicPeriod" startAt="4"/>
              <a:tabLst>
                <a:tab pos="329872" algn="l"/>
              </a:tabLst>
            </a:pPr>
            <a:r>
              <a:rPr sz="2560" b="1" dirty="0">
                <a:latin typeface="Calibri"/>
                <a:cs typeface="Calibri"/>
              </a:rPr>
              <a:t>Handing</a:t>
            </a:r>
            <a:r>
              <a:rPr sz="2560" b="1" spc="-59" dirty="0">
                <a:latin typeface="Calibri"/>
                <a:cs typeface="Calibri"/>
              </a:rPr>
              <a:t> </a:t>
            </a:r>
            <a:r>
              <a:rPr sz="2560" b="1" dirty="0">
                <a:latin typeface="Calibri"/>
                <a:cs typeface="Calibri"/>
              </a:rPr>
              <a:t>uncertainty</a:t>
            </a:r>
            <a:r>
              <a:rPr sz="2560" dirty="0">
                <a:latin typeface="Calibri"/>
                <a:cs typeface="Calibri"/>
              </a:rPr>
              <a:t>:</a:t>
            </a:r>
            <a:r>
              <a:rPr sz="2560" spc="-37" dirty="0">
                <a:latin typeface="Calibri"/>
                <a:cs typeface="Calibri"/>
              </a:rPr>
              <a:t> </a:t>
            </a:r>
            <a:r>
              <a:rPr sz="2560" dirty="0">
                <a:latin typeface="Calibri"/>
                <a:cs typeface="Calibri"/>
              </a:rPr>
              <a:t>the</a:t>
            </a:r>
            <a:r>
              <a:rPr sz="2560" spc="-59" dirty="0">
                <a:latin typeface="Calibri"/>
                <a:cs typeface="Calibri"/>
              </a:rPr>
              <a:t> </a:t>
            </a:r>
            <a:r>
              <a:rPr sz="2560" dirty="0">
                <a:latin typeface="Calibri"/>
                <a:cs typeface="Calibri"/>
              </a:rPr>
              <a:t>process</a:t>
            </a:r>
            <a:r>
              <a:rPr sz="2560" spc="-53" dirty="0">
                <a:latin typeface="Calibri"/>
                <a:cs typeface="Calibri"/>
              </a:rPr>
              <a:t> </a:t>
            </a:r>
            <a:r>
              <a:rPr sz="2560" dirty="0">
                <a:latin typeface="Calibri"/>
                <a:cs typeface="Calibri"/>
              </a:rPr>
              <a:t>is</a:t>
            </a:r>
            <a:r>
              <a:rPr sz="2560" spc="-59" dirty="0">
                <a:latin typeface="Calibri"/>
                <a:cs typeface="Calibri"/>
              </a:rPr>
              <a:t> </a:t>
            </a:r>
            <a:r>
              <a:rPr sz="2560" dirty="0">
                <a:latin typeface="Calibri"/>
                <a:cs typeface="Calibri"/>
              </a:rPr>
              <a:t>adapted</a:t>
            </a:r>
            <a:r>
              <a:rPr sz="2560" spc="-64"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fit</a:t>
            </a:r>
            <a:r>
              <a:rPr sz="2560" spc="-48" dirty="0">
                <a:latin typeface="Calibri"/>
                <a:cs typeface="Calibri"/>
              </a:rPr>
              <a:t> </a:t>
            </a:r>
            <a:r>
              <a:rPr sz="2560" dirty="0">
                <a:latin typeface="Calibri"/>
                <a:cs typeface="Calibri"/>
              </a:rPr>
              <a:t>with</a:t>
            </a:r>
            <a:r>
              <a:rPr sz="2560" spc="-69" dirty="0">
                <a:latin typeface="Calibri"/>
                <a:cs typeface="Calibri"/>
              </a:rPr>
              <a:t> </a:t>
            </a:r>
            <a:r>
              <a:rPr sz="2560" spc="-21" dirty="0">
                <a:latin typeface="Calibri"/>
                <a:cs typeface="Calibri"/>
              </a:rPr>
              <a:t>different</a:t>
            </a:r>
            <a:r>
              <a:rPr sz="2560" spc="-43" dirty="0">
                <a:latin typeface="Calibri"/>
                <a:cs typeface="Calibri"/>
              </a:rPr>
              <a:t> </a:t>
            </a:r>
            <a:r>
              <a:rPr sz="2560" spc="-11" dirty="0">
                <a:latin typeface="Calibri"/>
                <a:cs typeface="Calibri"/>
              </a:rPr>
              <a:t>types</a:t>
            </a:r>
            <a:endParaRPr sz="2560" dirty="0">
              <a:latin typeface="Calibri"/>
              <a:cs typeface="Calibri"/>
            </a:endParaRPr>
          </a:p>
          <a:p>
            <a:pPr marL="392188" marR="1020772">
              <a:lnSpc>
                <a:spcPct val="70000"/>
              </a:lnSpc>
              <a:spcBef>
                <a:spcPts val="459"/>
              </a:spcBef>
            </a:pPr>
            <a:r>
              <a:rPr sz="2560" dirty="0">
                <a:latin typeface="Calibri"/>
                <a:cs typeface="Calibri"/>
              </a:rPr>
              <a:t>of</a:t>
            </a:r>
            <a:r>
              <a:rPr sz="2560" spc="-48" dirty="0">
                <a:latin typeface="Calibri"/>
                <a:cs typeface="Calibri"/>
              </a:rPr>
              <a:t> </a:t>
            </a:r>
            <a:r>
              <a:rPr sz="2560" dirty="0">
                <a:latin typeface="Calibri"/>
                <a:cs typeface="Calibri"/>
              </a:rPr>
              <a:t>project</a:t>
            </a:r>
            <a:r>
              <a:rPr sz="2560" spc="-48" dirty="0">
                <a:latin typeface="Calibri"/>
                <a:cs typeface="Calibri"/>
              </a:rPr>
              <a:t> </a:t>
            </a:r>
            <a:r>
              <a:rPr sz="2560" dirty="0">
                <a:latin typeface="Calibri"/>
                <a:cs typeface="Calibri"/>
              </a:rPr>
              <a:t>risks</a:t>
            </a:r>
            <a:r>
              <a:rPr sz="2560" spc="-43" dirty="0">
                <a:latin typeface="Calibri"/>
                <a:cs typeface="Calibri"/>
              </a:rPr>
              <a:t> </a:t>
            </a:r>
            <a:r>
              <a:rPr sz="2560" dirty="0">
                <a:latin typeface="Calibri"/>
                <a:cs typeface="Calibri"/>
              </a:rPr>
              <a:t>by</a:t>
            </a:r>
            <a:r>
              <a:rPr sz="2560" spc="-48" dirty="0">
                <a:latin typeface="Calibri"/>
                <a:cs typeface="Calibri"/>
              </a:rPr>
              <a:t> </a:t>
            </a:r>
            <a:r>
              <a:rPr sz="2560" b="1" dirty="0">
                <a:latin typeface="Calibri"/>
                <a:cs typeface="Calibri"/>
              </a:rPr>
              <a:t>minimizing</a:t>
            </a:r>
            <a:r>
              <a:rPr sz="2560" b="1" spc="-69" dirty="0">
                <a:latin typeface="Calibri"/>
                <a:cs typeface="Calibri"/>
              </a:rPr>
              <a:t> </a:t>
            </a:r>
            <a:r>
              <a:rPr sz="2560" b="1" spc="-11" dirty="0">
                <a:latin typeface="Calibri"/>
                <a:cs typeface="Calibri"/>
              </a:rPr>
              <a:t>uncertainties, </a:t>
            </a:r>
            <a:r>
              <a:rPr sz="2560" b="1" dirty="0">
                <a:latin typeface="Calibri"/>
                <a:cs typeface="Calibri"/>
              </a:rPr>
              <a:t>risk</a:t>
            </a:r>
            <a:r>
              <a:rPr sz="2560" b="1" spc="-43" dirty="0">
                <a:latin typeface="Calibri"/>
                <a:cs typeface="Calibri"/>
              </a:rPr>
              <a:t> </a:t>
            </a:r>
            <a:r>
              <a:rPr sz="2560" b="1" dirty="0">
                <a:latin typeface="Calibri"/>
                <a:cs typeface="Calibri"/>
              </a:rPr>
              <a:t>and</a:t>
            </a:r>
            <a:r>
              <a:rPr sz="2560" b="1" spc="-37" dirty="0">
                <a:latin typeface="Calibri"/>
                <a:cs typeface="Calibri"/>
              </a:rPr>
              <a:t> </a:t>
            </a:r>
            <a:r>
              <a:rPr sz="2560" b="1" dirty="0">
                <a:latin typeface="Calibri"/>
                <a:cs typeface="Calibri"/>
              </a:rPr>
              <a:t>need</a:t>
            </a:r>
            <a:r>
              <a:rPr sz="2560" b="1" spc="-32" dirty="0">
                <a:latin typeface="Calibri"/>
                <a:cs typeface="Calibri"/>
              </a:rPr>
              <a:t> </a:t>
            </a:r>
            <a:r>
              <a:rPr sz="2560" b="1" spc="-27" dirty="0">
                <a:latin typeface="Calibri"/>
                <a:cs typeface="Calibri"/>
              </a:rPr>
              <a:t>for </a:t>
            </a:r>
            <a:r>
              <a:rPr sz="2560" b="1" spc="-11" dirty="0">
                <a:latin typeface="Calibri"/>
                <a:cs typeface="Calibri"/>
              </a:rPr>
              <a:t>rework</a:t>
            </a:r>
            <a:r>
              <a:rPr sz="2560" spc="-11" dirty="0">
                <a:latin typeface="Calibri"/>
                <a:cs typeface="Calibri"/>
              </a:rPr>
              <a:t>.</a:t>
            </a:r>
            <a:endParaRPr sz="2560" dirty="0">
              <a:latin typeface="Calibri"/>
              <a:cs typeface="Calibri"/>
            </a:endParaRPr>
          </a:p>
          <a:p>
            <a:pPr marL="329872" indent="-316325">
              <a:lnSpc>
                <a:spcPts val="2613"/>
              </a:lnSpc>
              <a:spcBef>
                <a:spcPts val="144"/>
              </a:spcBef>
              <a:buAutoNum type="arabicPeriod" startAt="5"/>
              <a:tabLst>
                <a:tab pos="329872" algn="l"/>
              </a:tabLst>
            </a:pPr>
            <a:r>
              <a:rPr sz="2560" dirty="0">
                <a:latin typeface="Calibri"/>
                <a:cs typeface="Calibri"/>
              </a:rPr>
              <a:t>Consideration</a:t>
            </a:r>
            <a:r>
              <a:rPr sz="2560" spc="-64" dirty="0">
                <a:latin typeface="Calibri"/>
                <a:cs typeface="Calibri"/>
              </a:rPr>
              <a:t> </a:t>
            </a:r>
            <a:r>
              <a:rPr sz="2560" dirty="0">
                <a:latin typeface="Calibri"/>
                <a:cs typeface="Calibri"/>
              </a:rPr>
              <a:t>of</a:t>
            </a:r>
            <a:r>
              <a:rPr sz="2560" spc="-37" dirty="0">
                <a:latin typeface="Calibri"/>
                <a:cs typeface="Calibri"/>
              </a:rPr>
              <a:t> </a:t>
            </a:r>
            <a:r>
              <a:rPr sz="2560" dirty="0">
                <a:latin typeface="Calibri"/>
                <a:cs typeface="Calibri"/>
              </a:rPr>
              <a:t>the</a:t>
            </a:r>
            <a:r>
              <a:rPr sz="2560" spc="-48" dirty="0">
                <a:latin typeface="Calibri"/>
                <a:cs typeface="Calibri"/>
              </a:rPr>
              <a:t> </a:t>
            </a:r>
            <a:r>
              <a:rPr sz="2560" dirty="0">
                <a:latin typeface="Calibri"/>
                <a:cs typeface="Calibri"/>
              </a:rPr>
              <a:t>product</a:t>
            </a:r>
            <a:r>
              <a:rPr sz="2560" spc="-53" dirty="0">
                <a:latin typeface="Calibri"/>
                <a:cs typeface="Calibri"/>
              </a:rPr>
              <a:t> </a:t>
            </a:r>
            <a:r>
              <a:rPr sz="2560" dirty="0">
                <a:latin typeface="Calibri"/>
                <a:cs typeface="Calibri"/>
              </a:rPr>
              <a:t>backlog</a:t>
            </a:r>
            <a:r>
              <a:rPr sz="2560" spc="-59" dirty="0">
                <a:latin typeface="Calibri"/>
                <a:cs typeface="Calibri"/>
              </a:rPr>
              <a:t> </a:t>
            </a:r>
            <a:r>
              <a:rPr sz="2560" dirty="0">
                <a:latin typeface="Calibri"/>
                <a:cs typeface="Calibri"/>
              </a:rPr>
              <a:t>(i.e.,</a:t>
            </a:r>
            <a:r>
              <a:rPr sz="2560" spc="-48" dirty="0">
                <a:latin typeface="Calibri"/>
                <a:cs typeface="Calibri"/>
              </a:rPr>
              <a:t> </a:t>
            </a:r>
            <a:r>
              <a:rPr sz="2560" dirty="0">
                <a:latin typeface="Calibri"/>
                <a:cs typeface="Calibri"/>
              </a:rPr>
              <a:t>the</a:t>
            </a:r>
            <a:r>
              <a:rPr sz="2560" spc="-37" dirty="0">
                <a:latin typeface="Calibri"/>
                <a:cs typeface="Calibri"/>
              </a:rPr>
              <a:t> </a:t>
            </a:r>
            <a:r>
              <a:rPr sz="2560" dirty="0">
                <a:latin typeface="Calibri"/>
                <a:cs typeface="Calibri"/>
              </a:rPr>
              <a:t>set</a:t>
            </a:r>
            <a:r>
              <a:rPr sz="2560" spc="-53" dirty="0">
                <a:latin typeface="Calibri"/>
                <a:cs typeface="Calibri"/>
              </a:rPr>
              <a:t> </a:t>
            </a:r>
            <a:r>
              <a:rPr sz="2560" dirty="0">
                <a:latin typeface="Calibri"/>
                <a:cs typeface="Calibri"/>
              </a:rPr>
              <a:t>of</a:t>
            </a:r>
            <a:r>
              <a:rPr sz="2560" spc="-37" dirty="0">
                <a:latin typeface="Calibri"/>
                <a:cs typeface="Calibri"/>
              </a:rPr>
              <a:t> </a:t>
            </a:r>
            <a:r>
              <a:rPr sz="2560" dirty="0">
                <a:latin typeface="Calibri"/>
                <a:cs typeface="Calibri"/>
              </a:rPr>
              <a:t>the</a:t>
            </a:r>
            <a:r>
              <a:rPr sz="2560" spc="-48" dirty="0">
                <a:latin typeface="Calibri"/>
                <a:cs typeface="Calibri"/>
              </a:rPr>
              <a:t> </a:t>
            </a:r>
            <a:r>
              <a:rPr sz="2560" spc="-11" dirty="0">
                <a:latin typeface="Calibri"/>
                <a:cs typeface="Calibri"/>
              </a:rPr>
              <a:t>candidate</a:t>
            </a:r>
            <a:endParaRPr sz="2560" dirty="0">
              <a:latin typeface="Calibri"/>
              <a:cs typeface="Calibri"/>
            </a:endParaRPr>
          </a:p>
          <a:p>
            <a:pPr marL="392188">
              <a:lnSpc>
                <a:spcPts val="2148"/>
              </a:lnSpc>
            </a:pPr>
            <a:r>
              <a:rPr sz="2560" dirty="0">
                <a:latin typeface="Calibri"/>
                <a:cs typeface="Calibri"/>
              </a:rPr>
              <a:t>software</a:t>
            </a:r>
            <a:r>
              <a:rPr sz="2560" spc="-75" dirty="0">
                <a:latin typeface="Calibri"/>
                <a:cs typeface="Calibri"/>
              </a:rPr>
              <a:t> </a:t>
            </a:r>
            <a:r>
              <a:rPr sz="2560" spc="-11" dirty="0">
                <a:latin typeface="Calibri"/>
                <a:cs typeface="Calibri"/>
              </a:rPr>
              <a:t>features</a:t>
            </a:r>
            <a:r>
              <a:rPr sz="2560" spc="-75" dirty="0">
                <a:latin typeface="Calibri"/>
                <a:cs typeface="Calibri"/>
              </a:rPr>
              <a:t> </a:t>
            </a:r>
            <a:r>
              <a:rPr sz="2560" dirty="0">
                <a:latin typeface="Calibri"/>
                <a:cs typeface="Calibri"/>
              </a:rPr>
              <a:t>to</a:t>
            </a:r>
            <a:r>
              <a:rPr sz="2560" spc="-80" dirty="0">
                <a:latin typeface="Calibri"/>
                <a:cs typeface="Calibri"/>
              </a:rPr>
              <a:t> </a:t>
            </a:r>
            <a:r>
              <a:rPr sz="2560" dirty="0">
                <a:latin typeface="Calibri"/>
                <a:cs typeface="Calibri"/>
              </a:rPr>
              <a:t>be</a:t>
            </a:r>
            <a:r>
              <a:rPr sz="2560" spc="-69" dirty="0">
                <a:latin typeface="Calibri"/>
                <a:cs typeface="Calibri"/>
              </a:rPr>
              <a:t> </a:t>
            </a:r>
            <a:r>
              <a:rPr sz="2560" spc="-11" dirty="0">
                <a:latin typeface="Calibri"/>
                <a:cs typeface="Calibri"/>
              </a:rPr>
              <a:t>delivered)</a:t>
            </a:r>
            <a:r>
              <a:rPr sz="2560" spc="-64" dirty="0">
                <a:latin typeface="Calibri"/>
                <a:cs typeface="Calibri"/>
              </a:rPr>
              <a:t> </a:t>
            </a:r>
            <a:r>
              <a:rPr sz="2560" dirty="0">
                <a:latin typeface="Calibri"/>
                <a:cs typeface="Calibri"/>
              </a:rPr>
              <a:t>makes</a:t>
            </a:r>
            <a:r>
              <a:rPr sz="2560" spc="-96" dirty="0">
                <a:latin typeface="Calibri"/>
                <a:cs typeface="Calibri"/>
              </a:rPr>
              <a:t> </a:t>
            </a:r>
            <a:r>
              <a:rPr sz="2560" spc="-11" dirty="0">
                <a:latin typeface="Calibri"/>
                <a:cs typeface="Calibri"/>
              </a:rPr>
              <a:t>iteration</a:t>
            </a:r>
            <a:r>
              <a:rPr sz="2560" spc="-80" dirty="0">
                <a:latin typeface="Calibri"/>
                <a:cs typeface="Calibri"/>
              </a:rPr>
              <a:t> </a:t>
            </a:r>
            <a:r>
              <a:rPr sz="2560" spc="-11" dirty="0">
                <a:latin typeface="Calibri"/>
                <a:cs typeface="Calibri"/>
              </a:rPr>
              <a:t>planning</a:t>
            </a:r>
            <a:endParaRPr sz="2560" dirty="0">
              <a:latin typeface="Calibri"/>
              <a:cs typeface="Calibri"/>
            </a:endParaRPr>
          </a:p>
          <a:p>
            <a:pPr marL="392188">
              <a:lnSpc>
                <a:spcPts val="2148"/>
              </a:lnSpc>
            </a:pPr>
            <a:r>
              <a:rPr sz="2560" dirty="0">
                <a:latin typeface="Calibri"/>
                <a:cs typeface="Calibri"/>
              </a:rPr>
              <a:t>adaptable</a:t>
            </a:r>
            <a:r>
              <a:rPr sz="2560" spc="-69" dirty="0">
                <a:latin typeface="Calibri"/>
                <a:cs typeface="Calibri"/>
              </a:rPr>
              <a:t> </a:t>
            </a:r>
            <a:r>
              <a:rPr sz="2560" dirty="0">
                <a:latin typeface="Calibri"/>
                <a:cs typeface="Calibri"/>
              </a:rPr>
              <a:t>and</a:t>
            </a:r>
            <a:r>
              <a:rPr sz="2560" spc="-64" dirty="0">
                <a:latin typeface="Calibri"/>
                <a:cs typeface="Calibri"/>
              </a:rPr>
              <a:t> </a:t>
            </a:r>
            <a:r>
              <a:rPr sz="2560" dirty="0">
                <a:latin typeface="Calibri"/>
                <a:cs typeface="Calibri"/>
              </a:rPr>
              <a:t>flexible:</a:t>
            </a:r>
            <a:r>
              <a:rPr sz="2560" spc="-64" dirty="0">
                <a:latin typeface="Calibri"/>
                <a:cs typeface="Calibri"/>
              </a:rPr>
              <a:t> </a:t>
            </a:r>
            <a:r>
              <a:rPr sz="2560" dirty="0">
                <a:latin typeface="Calibri"/>
                <a:cs typeface="Calibri"/>
              </a:rPr>
              <a:t>a</a:t>
            </a:r>
            <a:r>
              <a:rPr sz="2560" spc="-75" dirty="0">
                <a:latin typeface="Calibri"/>
                <a:cs typeface="Calibri"/>
              </a:rPr>
              <a:t> </a:t>
            </a:r>
            <a:r>
              <a:rPr sz="2560" dirty="0">
                <a:latin typeface="Calibri"/>
                <a:cs typeface="Calibri"/>
              </a:rPr>
              <a:t>specific</a:t>
            </a:r>
            <a:r>
              <a:rPr sz="2560" spc="-69" dirty="0">
                <a:latin typeface="Calibri"/>
                <a:cs typeface="Calibri"/>
              </a:rPr>
              <a:t> </a:t>
            </a:r>
            <a:r>
              <a:rPr sz="2560" dirty="0">
                <a:latin typeface="Calibri"/>
                <a:cs typeface="Calibri"/>
              </a:rPr>
              <a:t>person</a:t>
            </a:r>
            <a:r>
              <a:rPr sz="2560" spc="-59" dirty="0">
                <a:latin typeface="Calibri"/>
                <a:cs typeface="Calibri"/>
              </a:rPr>
              <a:t> </a:t>
            </a:r>
            <a:r>
              <a:rPr sz="2560" dirty="0">
                <a:latin typeface="Calibri"/>
                <a:cs typeface="Calibri"/>
              </a:rPr>
              <a:t>(e.g.,</a:t>
            </a:r>
            <a:r>
              <a:rPr sz="2560" spc="-85" dirty="0">
                <a:latin typeface="Calibri"/>
                <a:cs typeface="Calibri"/>
              </a:rPr>
              <a:t> </a:t>
            </a:r>
            <a:r>
              <a:rPr sz="2560" dirty="0">
                <a:latin typeface="Calibri"/>
                <a:cs typeface="Calibri"/>
              </a:rPr>
              <a:t>the</a:t>
            </a:r>
            <a:r>
              <a:rPr sz="2560" spc="-59" dirty="0">
                <a:latin typeface="Calibri"/>
                <a:cs typeface="Calibri"/>
              </a:rPr>
              <a:t> </a:t>
            </a:r>
            <a:r>
              <a:rPr sz="2560" dirty="0">
                <a:latin typeface="Calibri"/>
                <a:cs typeface="Calibri"/>
              </a:rPr>
              <a:t>Product</a:t>
            </a:r>
            <a:r>
              <a:rPr sz="2560" spc="-69" dirty="0">
                <a:latin typeface="Calibri"/>
                <a:cs typeface="Calibri"/>
              </a:rPr>
              <a:t> </a:t>
            </a:r>
            <a:r>
              <a:rPr sz="2560" dirty="0">
                <a:latin typeface="Calibri"/>
                <a:cs typeface="Calibri"/>
              </a:rPr>
              <a:t>Owner</a:t>
            </a:r>
            <a:r>
              <a:rPr sz="2560" spc="-59" dirty="0">
                <a:latin typeface="Calibri"/>
                <a:cs typeface="Calibri"/>
              </a:rPr>
              <a:t> </a:t>
            </a:r>
            <a:r>
              <a:rPr sz="2560" spc="-27" dirty="0">
                <a:latin typeface="Calibri"/>
                <a:cs typeface="Calibri"/>
              </a:rPr>
              <a:t>in</a:t>
            </a:r>
            <a:endParaRPr sz="2560" dirty="0">
              <a:latin typeface="Calibri"/>
              <a:cs typeface="Calibri"/>
            </a:endParaRPr>
          </a:p>
          <a:p>
            <a:pPr marL="392188">
              <a:lnSpc>
                <a:spcPts val="2148"/>
              </a:lnSpc>
            </a:pPr>
            <a:r>
              <a:rPr sz="2560" dirty="0">
                <a:latin typeface="Calibri"/>
                <a:cs typeface="Calibri"/>
              </a:rPr>
              <a:t>terms</a:t>
            </a:r>
            <a:r>
              <a:rPr sz="2560" spc="-48" dirty="0">
                <a:latin typeface="Calibri"/>
                <a:cs typeface="Calibri"/>
              </a:rPr>
              <a:t> </a:t>
            </a:r>
            <a:r>
              <a:rPr sz="2560" dirty="0">
                <a:latin typeface="Calibri"/>
                <a:cs typeface="Calibri"/>
              </a:rPr>
              <a:t>of</a:t>
            </a:r>
            <a:r>
              <a:rPr sz="2560" spc="-43" dirty="0">
                <a:latin typeface="Calibri"/>
                <a:cs typeface="Calibri"/>
              </a:rPr>
              <a:t> </a:t>
            </a:r>
            <a:r>
              <a:rPr sz="2560" dirty="0">
                <a:latin typeface="Calibri"/>
                <a:cs typeface="Calibri"/>
              </a:rPr>
              <a:t>the</a:t>
            </a:r>
            <a:r>
              <a:rPr sz="2560" spc="-37" dirty="0">
                <a:latin typeface="Calibri"/>
                <a:cs typeface="Calibri"/>
              </a:rPr>
              <a:t> </a:t>
            </a:r>
            <a:r>
              <a:rPr sz="2560" dirty="0">
                <a:latin typeface="Calibri"/>
                <a:cs typeface="Calibri"/>
              </a:rPr>
              <a:t>SCRUM</a:t>
            </a:r>
            <a:r>
              <a:rPr sz="2560" spc="-59" dirty="0">
                <a:latin typeface="Calibri"/>
                <a:cs typeface="Calibri"/>
              </a:rPr>
              <a:t> </a:t>
            </a:r>
            <a:r>
              <a:rPr sz="2560" dirty="0">
                <a:latin typeface="Calibri"/>
                <a:cs typeface="Calibri"/>
              </a:rPr>
              <a:t>method)</a:t>
            </a:r>
            <a:r>
              <a:rPr sz="2560" spc="-48" dirty="0">
                <a:latin typeface="Calibri"/>
                <a:cs typeface="Calibri"/>
              </a:rPr>
              <a:t> </a:t>
            </a:r>
            <a:r>
              <a:rPr sz="2560" dirty="0">
                <a:latin typeface="Calibri"/>
                <a:cs typeface="Calibri"/>
              </a:rPr>
              <a:t>is</a:t>
            </a:r>
            <a:r>
              <a:rPr sz="2560" spc="-53" dirty="0">
                <a:latin typeface="Calibri"/>
                <a:cs typeface="Calibri"/>
              </a:rPr>
              <a:t> </a:t>
            </a:r>
            <a:r>
              <a:rPr sz="2560" dirty="0">
                <a:latin typeface="Calibri"/>
                <a:cs typeface="Calibri"/>
              </a:rPr>
              <a:t>responsible</a:t>
            </a:r>
            <a:r>
              <a:rPr sz="2560" spc="-43" dirty="0">
                <a:latin typeface="Calibri"/>
                <a:cs typeface="Calibri"/>
              </a:rPr>
              <a:t> </a:t>
            </a:r>
            <a:r>
              <a:rPr sz="2560" dirty="0">
                <a:latin typeface="Calibri"/>
                <a:cs typeface="Calibri"/>
              </a:rPr>
              <a:t>for</a:t>
            </a:r>
            <a:r>
              <a:rPr sz="2560" spc="-43" dirty="0">
                <a:latin typeface="Calibri"/>
                <a:cs typeface="Calibri"/>
              </a:rPr>
              <a:t> </a:t>
            </a:r>
            <a:r>
              <a:rPr sz="2560" dirty="0">
                <a:latin typeface="Calibri"/>
                <a:cs typeface="Calibri"/>
              </a:rPr>
              <a:t>maximizing</a:t>
            </a:r>
            <a:r>
              <a:rPr sz="2560" spc="-69" dirty="0">
                <a:latin typeface="Calibri"/>
                <a:cs typeface="Calibri"/>
              </a:rPr>
              <a:t> </a:t>
            </a:r>
            <a:r>
              <a:rPr sz="2560" spc="-27" dirty="0">
                <a:latin typeface="Calibri"/>
                <a:cs typeface="Calibri"/>
              </a:rPr>
              <a:t>the</a:t>
            </a:r>
            <a:endParaRPr sz="2560" dirty="0">
              <a:latin typeface="Calibri"/>
              <a:cs typeface="Calibri"/>
            </a:endParaRPr>
          </a:p>
          <a:p>
            <a:pPr marL="392188">
              <a:lnSpc>
                <a:spcPts val="2148"/>
              </a:lnSpc>
            </a:pPr>
            <a:r>
              <a:rPr sz="2560" dirty="0">
                <a:latin typeface="Calibri"/>
                <a:cs typeface="Calibri"/>
              </a:rPr>
              <a:t>product</a:t>
            </a:r>
            <a:r>
              <a:rPr sz="2560" spc="-85" dirty="0">
                <a:latin typeface="Calibri"/>
                <a:cs typeface="Calibri"/>
              </a:rPr>
              <a:t> </a:t>
            </a:r>
            <a:r>
              <a:rPr sz="2560" dirty="0">
                <a:latin typeface="Calibri"/>
                <a:cs typeface="Calibri"/>
              </a:rPr>
              <a:t>value</a:t>
            </a:r>
            <a:r>
              <a:rPr sz="2560" spc="-53" dirty="0">
                <a:latin typeface="Calibri"/>
                <a:cs typeface="Calibri"/>
              </a:rPr>
              <a:t> </a:t>
            </a:r>
            <a:r>
              <a:rPr sz="2560" dirty="0">
                <a:latin typeface="Calibri"/>
                <a:cs typeface="Calibri"/>
              </a:rPr>
              <a:t>resulting</a:t>
            </a:r>
            <a:r>
              <a:rPr sz="2560" spc="-96" dirty="0">
                <a:latin typeface="Calibri"/>
                <a:cs typeface="Calibri"/>
              </a:rPr>
              <a:t> </a:t>
            </a:r>
            <a:r>
              <a:rPr sz="2560" dirty="0">
                <a:latin typeface="Calibri"/>
                <a:cs typeface="Calibri"/>
              </a:rPr>
              <a:t>from</a:t>
            </a:r>
            <a:r>
              <a:rPr sz="2560" spc="-75" dirty="0">
                <a:latin typeface="Calibri"/>
                <a:cs typeface="Calibri"/>
              </a:rPr>
              <a:t> </a:t>
            </a:r>
            <a:r>
              <a:rPr sz="2560" dirty="0">
                <a:latin typeface="Calibri"/>
                <a:cs typeface="Calibri"/>
              </a:rPr>
              <a:t>the</a:t>
            </a:r>
            <a:r>
              <a:rPr sz="2560" spc="-80" dirty="0">
                <a:latin typeface="Calibri"/>
                <a:cs typeface="Calibri"/>
              </a:rPr>
              <a:t> </a:t>
            </a:r>
            <a:r>
              <a:rPr sz="2560" dirty="0">
                <a:latin typeface="Calibri"/>
                <a:cs typeface="Calibri"/>
              </a:rPr>
              <a:t>development</a:t>
            </a:r>
            <a:r>
              <a:rPr sz="2560" spc="-64" dirty="0">
                <a:latin typeface="Calibri"/>
                <a:cs typeface="Calibri"/>
              </a:rPr>
              <a:t> </a:t>
            </a:r>
            <a:r>
              <a:rPr sz="2560" dirty="0">
                <a:latin typeface="Calibri"/>
                <a:cs typeface="Calibri"/>
              </a:rPr>
              <a:t>work.</a:t>
            </a:r>
            <a:r>
              <a:rPr sz="2560" spc="-96" dirty="0">
                <a:latin typeface="Calibri"/>
                <a:cs typeface="Calibri"/>
              </a:rPr>
              <a:t> </a:t>
            </a:r>
            <a:r>
              <a:rPr sz="2560" dirty="0">
                <a:latin typeface="Calibri"/>
                <a:cs typeface="Calibri"/>
              </a:rPr>
              <a:t>The</a:t>
            </a:r>
            <a:r>
              <a:rPr sz="2560" spc="-37" dirty="0">
                <a:latin typeface="Calibri"/>
                <a:cs typeface="Calibri"/>
              </a:rPr>
              <a:t> </a:t>
            </a:r>
            <a:r>
              <a:rPr sz="2560" spc="-11" dirty="0">
                <a:latin typeface="Calibri"/>
                <a:cs typeface="Calibri"/>
              </a:rPr>
              <a:t>product</a:t>
            </a:r>
            <a:endParaRPr sz="2560" dirty="0">
              <a:latin typeface="Calibri"/>
              <a:cs typeface="Calibri"/>
            </a:endParaRPr>
          </a:p>
          <a:p>
            <a:pPr marL="392188">
              <a:lnSpc>
                <a:spcPts val="2148"/>
              </a:lnSpc>
            </a:pPr>
            <a:r>
              <a:rPr sz="2560" dirty="0">
                <a:latin typeface="Calibri"/>
                <a:cs typeface="Calibri"/>
              </a:rPr>
              <a:t>owner</a:t>
            </a:r>
            <a:r>
              <a:rPr sz="2560" spc="-75" dirty="0">
                <a:latin typeface="Calibri"/>
                <a:cs typeface="Calibri"/>
              </a:rPr>
              <a:t> </a:t>
            </a:r>
            <a:r>
              <a:rPr sz="2560" dirty="0">
                <a:latin typeface="Calibri"/>
                <a:cs typeface="Calibri"/>
              </a:rPr>
              <a:t>considers</a:t>
            </a:r>
            <a:r>
              <a:rPr sz="2560" spc="-75" dirty="0">
                <a:latin typeface="Calibri"/>
                <a:cs typeface="Calibri"/>
              </a:rPr>
              <a:t> </a:t>
            </a:r>
            <a:r>
              <a:rPr sz="2560" dirty="0">
                <a:latin typeface="Calibri"/>
                <a:cs typeface="Calibri"/>
              </a:rPr>
              <a:t>how</a:t>
            </a:r>
            <a:r>
              <a:rPr sz="2560" spc="-75" dirty="0">
                <a:latin typeface="Calibri"/>
                <a:cs typeface="Calibri"/>
              </a:rPr>
              <a:t> </a:t>
            </a:r>
            <a:r>
              <a:rPr sz="2560" dirty="0">
                <a:latin typeface="Calibri"/>
                <a:cs typeface="Calibri"/>
              </a:rPr>
              <a:t>changes</a:t>
            </a:r>
            <a:r>
              <a:rPr sz="2560" spc="-80" dirty="0">
                <a:latin typeface="Calibri"/>
                <a:cs typeface="Calibri"/>
              </a:rPr>
              <a:t> </a:t>
            </a:r>
            <a:r>
              <a:rPr sz="2560" dirty="0">
                <a:latin typeface="Calibri"/>
                <a:cs typeface="Calibri"/>
              </a:rPr>
              <a:t>influence</a:t>
            </a:r>
            <a:r>
              <a:rPr sz="2560" spc="-69" dirty="0">
                <a:latin typeface="Calibri"/>
                <a:cs typeface="Calibri"/>
              </a:rPr>
              <a:t> </a:t>
            </a:r>
            <a:r>
              <a:rPr sz="2560" dirty="0">
                <a:latin typeface="Calibri"/>
                <a:cs typeface="Calibri"/>
              </a:rPr>
              <a:t>the</a:t>
            </a:r>
            <a:r>
              <a:rPr sz="2560" spc="-69" dirty="0">
                <a:latin typeface="Calibri"/>
                <a:cs typeface="Calibri"/>
              </a:rPr>
              <a:t> </a:t>
            </a:r>
            <a:r>
              <a:rPr sz="2560" dirty="0">
                <a:latin typeface="Calibri"/>
                <a:cs typeface="Calibri"/>
              </a:rPr>
              <a:t>release</a:t>
            </a:r>
            <a:r>
              <a:rPr sz="2560" spc="-80" dirty="0">
                <a:latin typeface="Calibri"/>
                <a:cs typeface="Calibri"/>
              </a:rPr>
              <a:t> </a:t>
            </a:r>
            <a:r>
              <a:rPr sz="2560" dirty="0">
                <a:latin typeface="Calibri"/>
                <a:cs typeface="Calibri"/>
              </a:rPr>
              <a:t>plan.</a:t>
            </a:r>
            <a:r>
              <a:rPr sz="2560" spc="-69" dirty="0">
                <a:latin typeface="Calibri"/>
                <a:cs typeface="Calibri"/>
              </a:rPr>
              <a:t> </a:t>
            </a:r>
            <a:r>
              <a:rPr sz="2560" spc="-11" dirty="0">
                <a:latin typeface="Calibri"/>
                <a:cs typeface="Calibri"/>
              </a:rPr>
              <a:t>Depending</a:t>
            </a:r>
            <a:endParaRPr sz="2560" dirty="0">
              <a:latin typeface="Calibri"/>
              <a:cs typeface="Calibri"/>
            </a:endParaRPr>
          </a:p>
          <a:p>
            <a:pPr marL="392188" marR="622489">
              <a:lnSpc>
                <a:spcPct val="70000"/>
              </a:lnSpc>
              <a:spcBef>
                <a:spcPts val="463"/>
              </a:spcBef>
            </a:pPr>
            <a:r>
              <a:rPr sz="2560" dirty="0">
                <a:latin typeface="Calibri"/>
                <a:cs typeface="Calibri"/>
              </a:rPr>
              <a:t>on</a:t>
            </a:r>
            <a:r>
              <a:rPr sz="2560" spc="-59" dirty="0">
                <a:latin typeface="Calibri"/>
                <a:cs typeface="Calibri"/>
              </a:rPr>
              <a:t> </a:t>
            </a:r>
            <a:r>
              <a:rPr sz="2560" dirty="0">
                <a:latin typeface="Calibri"/>
                <a:cs typeface="Calibri"/>
              </a:rPr>
              <a:t>the</a:t>
            </a:r>
            <a:r>
              <a:rPr sz="2560" spc="-48" dirty="0">
                <a:latin typeface="Calibri"/>
                <a:cs typeface="Calibri"/>
              </a:rPr>
              <a:t> </a:t>
            </a:r>
            <a:r>
              <a:rPr sz="2560" dirty="0">
                <a:latin typeface="Calibri"/>
                <a:cs typeface="Calibri"/>
              </a:rPr>
              <a:t>project</a:t>
            </a:r>
            <a:r>
              <a:rPr sz="2560" spc="-53" dirty="0">
                <a:latin typeface="Calibri"/>
                <a:cs typeface="Calibri"/>
              </a:rPr>
              <a:t> </a:t>
            </a:r>
            <a:r>
              <a:rPr sz="2560" dirty="0">
                <a:latin typeface="Calibri"/>
                <a:cs typeface="Calibri"/>
              </a:rPr>
              <a:t>needs</a:t>
            </a:r>
            <a:r>
              <a:rPr sz="2560" spc="-53" dirty="0">
                <a:latin typeface="Calibri"/>
                <a:cs typeface="Calibri"/>
              </a:rPr>
              <a:t> </a:t>
            </a:r>
            <a:r>
              <a:rPr sz="2560" dirty="0">
                <a:latin typeface="Calibri"/>
                <a:cs typeface="Calibri"/>
              </a:rPr>
              <a:t>and</a:t>
            </a:r>
            <a:r>
              <a:rPr sz="2560" spc="-48" dirty="0">
                <a:latin typeface="Calibri"/>
                <a:cs typeface="Calibri"/>
              </a:rPr>
              <a:t> </a:t>
            </a:r>
            <a:r>
              <a:rPr sz="2560" spc="-11" dirty="0">
                <a:latin typeface="Calibri"/>
                <a:cs typeface="Calibri"/>
              </a:rPr>
              <a:t>features’</a:t>
            </a:r>
            <a:r>
              <a:rPr sz="2560" spc="-48" dirty="0">
                <a:latin typeface="Calibri"/>
                <a:cs typeface="Calibri"/>
              </a:rPr>
              <a:t> </a:t>
            </a:r>
            <a:r>
              <a:rPr sz="2560" dirty="0">
                <a:latin typeface="Calibri"/>
                <a:cs typeface="Calibri"/>
              </a:rPr>
              <a:t>priorities,</a:t>
            </a:r>
            <a:r>
              <a:rPr sz="2560" spc="-64" dirty="0">
                <a:latin typeface="Calibri"/>
                <a:cs typeface="Calibri"/>
              </a:rPr>
              <a:t> </a:t>
            </a:r>
            <a:r>
              <a:rPr sz="2560" b="1" dirty="0">
                <a:latin typeface="Calibri"/>
                <a:cs typeface="Calibri"/>
              </a:rPr>
              <a:t>the</a:t>
            </a:r>
            <a:r>
              <a:rPr sz="2560" b="1" spc="-32" dirty="0">
                <a:latin typeface="Calibri"/>
                <a:cs typeface="Calibri"/>
              </a:rPr>
              <a:t> </a:t>
            </a:r>
            <a:r>
              <a:rPr sz="2560" b="1" dirty="0">
                <a:latin typeface="Calibri"/>
                <a:cs typeface="Calibri"/>
              </a:rPr>
              <a:t>plan</a:t>
            </a:r>
            <a:r>
              <a:rPr sz="2560" b="1" spc="-43" dirty="0">
                <a:latin typeface="Calibri"/>
                <a:cs typeface="Calibri"/>
              </a:rPr>
              <a:t> </a:t>
            </a:r>
            <a:r>
              <a:rPr sz="2560" b="1" dirty="0">
                <a:latin typeface="Calibri"/>
                <a:cs typeface="Calibri"/>
              </a:rPr>
              <a:t>is</a:t>
            </a:r>
            <a:r>
              <a:rPr sz="2560" b="1" spc="-48" dirty="0">
                <a:latin typeface="Calibri"/>
                <a:cs typeface="Calibri"/>
              </a:rPr>
              <a:t> </a:t>
            </a:r>
            <a:r>
              <a:rPr sz="2560" b="1" spc="-11" dirty="0">
                <a:latin typeface="Calibri"/>
                <a:cs typeface="Calibri"/>
              </a:rPr>
              <a:t>updated continuously</a:t>
            </a:r>
            <a:r>
              <a:rPr sz="2560" spc="-11" dirty="0">
                <a:latin typeface="Calibri"/>
                <a:cs typeface="Calibri"/>
              </a:rPr>
              <a:t>.</a:t>
            </a:r>
            <a:endParaRPr sz="2560" dirty="0">
              <a:latin typeface="Calibri"/>
              <a:cs typeface="Calibri"/>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518136"/>
            <a:ext cx="9176512" cy="4597732"/>
          </a:xfrm>
          <a:prstGeom prst="rect">
            <a:avLst/>
          </a:prstGeom>
        </p:spPr>
        <p:txBody>
          <a:bodyPr vert="horz" wrap="square" lIns="0" tIns="58927" rIns="0" bIns="0" rtlCol="0">
            <a:spAutoFit/>
          </a:bodyPr>
          <a:lstStyle/>
          <a:p>
            <a:pPr marL="387447" marR="134116" indent="-374577">
              <a:lnSpc>
                <a:spcPct val="90000"/>
              </a:lnSpc>
              <a:spcBef>
                <a:spcPts val="463"/>
              </a:spcBef>
              <a:buAutoNum type="arabicPeriod" startAt="6"/>
              <a:tabLst>
                <a:tab pos="392188" algn="l"/>
              </a:tabLst>
            </a:pPr>
            <a:r>
              <a:rPr sz="2987" dirty="0">
                <a:latin typeface="Calibri"/>
                <a:cs typeface="Calibri"/>
              </a:rPr>
              <a:t>Estimating</a:t>
            </a:r>
            <a:r>
              <a:rPr sz="2987" spc="-48" dirty="0">
                <a:latin typeface="Calibri"/>
                <a:cs typeface="Calibri"/>
              </a:rPr>
              <a:t> </a:t>
            </a:r>
            <a:r>
              <a:rPr sz="2987" dirty="0">
                <a:latin typeface="Calibri"/>
                <a:cs typeface="Calibri"/>
              </a:rPr>
              <a:t>risks</a:t>
            </a:r>
            <a:r>
              <a:rPr sz="2987" spc="-48" dirty="0">
                <a:latin typeface="Calibri"/>
                <a:cs typeface="Calibri"/>
              </a:rPr>
              <a:t> </a:t>
            </a:r>
            <a:r>
              <a:rPr sz="2987" dirty="0">
                <a:latin typeface="Calibri"/>
                <a:cs typeface="Calibri"/>
              </a:rPr>
              <a:t>of</a:t>
            </a:r>
            <a:r>
              <a:rPr sz="2987" spc="-64" dirty="0">
                <a:latin typeface="Calibri"/>
                <a:cs typeface="Calibri"/>
              </a:rPr>
              <a:t> </a:t>
            </a:r>
            <a:r>
              <a:rPr sz="2987" dirty="0">
                <a:latin typeface="Calibri"/>
                <a:cs typeface="Calibri"/>
              </a:rPr>
              <a:t>a</a:t>
            </a:r>
            <a:r>
              <a:rPr sz="2987" spc="-43" dirty="0">
                <a:latin typeface="Calibri"/>
                <a:cs typeface="Calibri"/>
              </a:rPr>
              <a:t> </a:t>
            </a:r>
            <a:r>
              <a:rPr sz="2987" dirty="0">
                <a:latin typeface="Calibri"/>
                <a:cs typeface="Calibri"/>
              </a:rPr>
              <a:t>project</a:t>
            </a:r>
            <a:r>
              <a:rPr sz="2987" spc="-37" dirty="0">
                <a:latin typeface="Calibri"/>
                <a:cs typeface="Calibri"/>
              </a:rPr>
              <a:t> </a:t>
            </a:r>
            <a:r>
              <a:rPr sz="2987" dirty="0">
                <a:latin typeface="Calibri"/>
                <a:cs typeface="Calibri"/>
              </a:rPr>
              <a:t>is</a:t>
            </a:r>
            <a:r>
              <a:rPr sz="2987" spc="-59" dirty="0">
                <a:latin typeface="Calibri"/>
                <a:cs typeface="Calibri"/>
              </a:rPr>
              <a:t> </a:t>
            </a:r>
            <a:r>
              <a:rPr sz="2987" dirty="0">
                <a:latin typeface="Calibri"/>
                <a:cs typeface="Calibri"/>
              </a:rPr>
              <a:t>not</a:t>
            </a:r>
            <a:r>
              <a:rPr sz="2987" spc="-48" dirty="0">
                <a:latin typeface="Calibri"/>
                <a:cs typeface="Calibri"/>
              </a:rPr>
              <a:t> </a:t>
            </a:r>
            <a:r>
              <a:rPr sz="2987" dirty="0">
                <a:latin typeface="Calibri"/>
                <a:cs typeface="Calibri"/>
              </a:rPr>
              <a:t>limited</a:t>
            </a:r>
            <a:r>
              <a:rPr sz="2987" spc="-48" dirty="0">
                <a:latin typeface="Calibri"/>
                <a:cs typeface="Calibri"/>
              </a:rPr>
              <a:t> </a:t>
            </a:r>
            <a:r>
              <a:rPr sz="2987" dirty="0">
                <a:latin typeface="Calibri"/>
                <a:cs typeface="Calibri"/>
              </a:rPr>
              <a:t>to</a:t>
            </a:r>
            <a:r>
              <a:rPr sz="2987" spc="-64" dirty="0">
                <a:latin typeface="Calibri"/>
                <a:cs typeface="Calibri"/>
              </a:rPr>
              <a:t> </a:t>
            </a:r>
            <a:r>
              <a:rPr sz="2987" dirty="0">
                <a:latin typeface="Calibri"/>
                <a:cs typeface="Calibri"/>
              </a:rPr>
              <a:t>the</a:t>
            </a:r>
            <a:r>
              <a:rPr sz="2987" spc="-48" dirty="0">
                <a:latin typeface="Calibri"/>
                <a:cs typeface="Calibri"/>
              </a:rPr>
              <a:t> </a:t>
            </a:r>
            <a:r>
              <a:rPr sz="2987" spc="-11" dirty="0">
                <a:latin typeface="Calibri"/>
                <a:cs typeface="Calibri"/>
              </a:rPr>
              <a:t>project 	</a:t>
            </a:r>
            <a:r>
              <a:rPr sz="2987" dirty="0">
                <a:latin typeface="Calibri"/>
                <a:cs typeface="Calibri"/>
              </a:rPr>
              <a:t>schedule</a:t>
            </a:r>
            <a:r>
              <a:rPr sz="2987" spc="-59" dirty="0">
                <a:latin typeface="Calibri"/>
                <a:cs typeface="Calibri"/>
              </a:rPr>
              <a:t> </a:t>
            </a:r>
            <a:r>
              <a:rPr sz="2987" dirty="0">
                <a:latin typeface="Calibri"/>
                <a:cs typeface="Calibri"/>
              </a:rPr>
              <a:t>and</a:t>
            </a:r>
            <a:r>
              <a:rPr sz="2987" spc="-85" dirty="0">
                <a:latin typeface="Calibri"/>
                <a:cs typeface="Calibri"/>
              </a:rPr>
              <a:t> </a:t>
            </a:r>
            <a:r>
              <a:rPr sz="2987" dirty="0">
                <a:latin typeface="Calibri"/>
                <a:cs typeface="Calibri"/>
              </a:rPr>
              <a:t>cost.</a:t>
            </a:r>
            <a:r>
              <a:rPr sz="2987" spc="-64" dirty="0">
                <a:latin typeface="Calibri"/>
                <a:cs typeface="Calibri"/>
              </a:rPr>
              <a:t> </a:t>
            </a:r>
            <a:r>
              <a:rPr sz="2987" b="1" dirty="0">
                <a:latin typeface="Calibri"/>
                <a:cs typeface="Calibri"/>
              </a:rPr>
              <a:t>Other</a:t>
            </a:r>
            <a:r>
              <a:rPr sz="2987" b="1" spc="-75" dirty="0">
                <a:latin typeface="Calibri"/>
                <a:cs typeface="Calibri"/>
              </a:rPr>
              <a:t> </a:t>
            </a:r>
            <a:r>
              <a:rPr sz="2987" b="1" dirty="0">
                <a:latin typeface="Calibri"/>
                <a:cs typeface="Calibri"/>
              </a:rPr>
              <a:t>risks</a:t>
            </a:r>
            <a:r>
              <a:rPr sz="2987" b="1" spc="-80" dirty="0">
                <a:latin typeface="Calibri"/>
                <a:cs typeface="Calibri"/>
              </a:rPr>
              <a:t> </a:t>
            </a:r>
            <a:r>
              <a:rPr sz="2987" b="1" dirty="0">
                <a:latin typeface="Calibri"/>
                <a:cs typeface="Calibri"/>
              </a:rPr>
              <a:t>are</a:t>
            </a:r>
            <a:r>
              <a:rPr sz="2987" b="1" spc="-59" dirty="0">
                <a:latin typeface="Calibri"/>
                <a:cs typeface="Calibri"/>
              </a:rPr>
              <a:t> </a:t>
            </a:r>
            <a:r>
              <a:rPr sz="2987" b="1" dirty="0">
                <a:latin typeface="Calibri"/>
                <a:cs typeface="Calibri"/>
              </a:rPr>
              <a:t>also</a:t>
            </a:r>
            <a:r>
              <a:rPr sz="2987" b="1" spc="-101" dirty="0">
                <a:latin typeface="Calibri"/>
                <a:cs typeface="Calibri"/>
              </a:rPr>
              <a:t> </a:t>
            </a:r>
            <a:r>
              <a:rPr sz="2987" b="1" dirty="0">
                <a:latin typeface="Calibri"/>
                <a:cs typeface="Calibri"/>
              </a:rPr>
              <a:t>considered</a:t>
            </a:r>
            <a:r>
              <a:rPr sz="2987" b="1" spc="-64" dirty="0">
                <a:latin typeface="Calibri"/>
                <a:cs typeface="Calibri"/>
              </a:rPr>
              <a:t> </a:t>
            </a:r>
            <a:r>
              <a:rPr sz="2987" spc="-11" dirty="0">
                <a:latin typeface="Calibri"/>
                <a:cs typeface="Calibri"/>
              </a:rPr>
              <a:t>(e.g., 	</a:t>
            </a:r>
            <a:r>
              <a:rPr sz="2987" dirty="0">
                <a:latin typeface="Calibri"/>
                <a:cs typeface="Calibri"/>
              </a:rPr>
              <a:t>the</a:t>
            </a:r>
            <a:r>
              <a:rPr sz="2987" spc="-80" dirty="0">
                <a:latin typeface="Calibri"/>
                <a:cs typeface="Calibri"/>
              </a:rPr>
              <a:t> </a:t>
            </a:r>
            <a:r>
              <a:rPr sz="2987" dirty="0">
                <a:latin typeface="Calibri"/>
                <a:cs typeface="Calibri"/>
              </a:rPr>
              <a:t>team</a:t>
            </a:r>
            <a:r>
              <a:rPr sz="2987" spc="-91" dirty="0">
                <a:latin typeface="Calibri"/>
                <a:cs typeface="Calibri"/>
              </a:rPr>
              <a:t> </a:t>
            </a:r>
            <a:r>
              <a:rPr sz="2987" dirty="0">
                <a:latin typeface="Calibri"/>
                <a:cs typeface="Calibri"/>
              </a:rPr>
              <a:t>members</a:t>
            </a:r>
            <a:r>
              <a:rPr sz="2987" spc="-64" dirty="0">
                <a:latin typeface="Calibri"/>
                <a:cs typeface="Calibri"/>
              </a:rPr>
              <a:t> </a:t>
            </a:r>
            <a:r>
              <a:rPr sz="2987" dirty="0">
                <a:latin typeface="Calibri"/>
                <a:cs typeface="Calibri"/>
              </a:rPr>
              <a:t>velocity</a:t>
            </a:r>
            <a:r>
              <a:rPr sz="2987" spc="-101" dirty="0">
                <a:latin typeface="Calibri"/>
                <a:cs typeface="Calibri"/>
              </a:rPr>
              <a:t> </a:t>
            </a:r>
            <a:r>
              <a:rPr sz="2987" dirty="0">
                <a:latin typeface="Calibri"/>
                <a:cs typeface="Calibri"/>
              </a:rPr>
              <a:t>to</a:t>
            </a:r>
            <a:r>
              <a:rPr sz="2987" spc="-85" dirty="0">
                <a:latin typeface="Calibri"/>
                <a:cs typeface="Calibri"/>
              </a:rPr>
              <a:t> </a:t>
            </a:r>
            <a:r>
              <a:rPr sz="2987" dirty="0">
                <a:latin typeface="Calibri"/>
                <a:cs typeface="Calibri"/>
              </a:rPr>
              <a:t>implement</a:t>
            </a:r>
            <a:r>
              <a:rPr sz="2987" spc="-53" dirty="0">
                <a:latin typeface="Calibri"/>
                <a:cs typeface="Calibri"/>
              </a:rPr>
              <a:t> </a:t>
            </a:r>
            <a:r>
              <a:rPr sz="2987" dirty="0">
                <a:latin typeface="Calibri"/>
                <a:cs typeface="Calibri"/>
              </a:rPr>
              <a:t>the</a:t>
            </a:r>
            <a:r>
              <a:rPr sz="2987" spc="-85" dirty="0">
                <a:latin typeface="Calibri"/>
                <a:cs typeface="Calibri"/>
              </a:rPr>
              <a:t> </a:t>
            </a:r>
            <a:r>
              <a:rPr sz="2987" spc="-11" dirty="0">
                <a:latin typeface="Calibri"/>
                <a:cs typeface="Calibri"/>
              </a:rPr>
              <a:t>features, 	</a:t>
            </a:r>
            <a:r>
              <a:rPr sz="2987" dirty="0">
                <a:latin typeface="Calibri"/>
                <a:cs typeface="Calibri"/>
              </a:rPr>
              <a:t>their</a:t>
            </a:r>
            <a:r>
              <a:rPr sz="2987" spc="-80" dirty="0">
                <a:latin typeface="Calibri"/>
                <a:cs typeface="Calibri"/>
              </a:rPr>
              <a:t> </a:t>
            </a:r>
            <a:r>
              <a:rPr sz="2987" spc="-21" dirty="0">
                <a:latin typeface="Calibri"/>
                <a:cs typeface="Calibri"/>
              </a:rPr>
              <a:t>availability,</a:t>
            </a:r>
            <a:r>
              <a:rPr sz="2987" spc="-69" dirty="0">
                <a:latin typeface="Calibri"/>
                <a:cs typeface="Calibri"/>
              </a:rPr>
              <a:t> </a:t>
            </a:r>
            <a:r>
              <a:rPr sz="2987" dirty="0">
                <a:latin typeface="Calibri"/>
                <a:cs typeface="Calibri"/>
              </a:rPr>
              <a:t>any</a:t>
            </a:r>
            <a:r>
              <a:rPr sz="2987" spc="-80" dirty="0">
                <a:latin typeface="Calibri"/>
                <a:cs typeface="Calibri"/>
              </a:rPr>
              <a:t> </a:t>
            </a:r>
            <a:r>
              <a:rPr sz="2987" spc="-11" dirty="0">
                <a:latin typeface="Calibri"/>
                <a:cs typeface="Calibri"/>
              </a:rPr>
              <a:t>distractions</a:t>
            </a:r>
            <a:r>
              <a:rPr sz="2987" spc="-37" dirty="0">
                <a:latin typeface="Calibri"/>
                <a:cs typeface="Calibri"/>
              </a:rPr>
              <a:t> </a:t>
            </a:r>
            <a:r>
              <a:rPr sz="2987" dirty="0">
                <a:latin typeface="Calibri"/>
                <a:cs typeface="Calibri"/>
              </a:rPr>
              <a:t>that</a:t>
            </a:r>
            <a:r>
              <a:rPr sz="2987" spc="-91" dirty="0">
                <a:latin typeface="Calibri"/>
                <a:cs typeface="Calibri"/>
              </a:rPr>
              <a:t> </a:t>
            </a:r>
            <a:r>
              <a:rPr sz="2987" dirty="0">
                <a:latin typeface="Calibri"/>
                <a:cs typeface="Calibri"/>
              </a:rPr>
              <a:t>may</a:t>
            </a:r>
            <a:r>
              <a:rPr sz="2987" spc="-85" dirty="0">
                <a:latin typeface="Calibri"/>
                <a:cs typeface="Calibri"/>
              </a:rPr>
              <a:t> </a:t>
            </a:r>
            <a:r>
              <a:rPr sz="2987" dirty="0">
                <a:latin typeface="Calibri"/>
                <a:cs typeface="Calibri"/>
              </a:rPr>
              <a:t>occur</a:t>
            </a:r>
            <a:r>
              <a:rPr sz="2987" spc="-75" dirty="0">
                <a:latin typeface="Calibri"/>
                <a:cs typeface="Calibri"/>
              </a:rPr>
              <a:t> </a:t>
            </a:r>
            <a:r>
              <a:rPr sz="2987" spc="-11" dirty="0">
                <a:latin typeface="Calibri"/>
                <a:cs typeface="Calibri"/>
              </a:rPr>
              <a:t>etc.)</a:t>
            </a:r>
            <a:endParaRPr sz="2987">
              <a:latin typeface="Calibri"/>
              <a:cs typeface="Calibri"/>
            </a:endParaRPr>
          </a:p>
          <a:p>
            <a:pPr marL="388801" indent="-375254">
              <a:spcBef>
                <a:spcPts val="715"/>
              </a:spcBef>
              <a:buFont typeface="Calibri"/>
              <a:buAutoNum type="arabicPeriod" startAt="6"/>
              <a:tabLst>
                <a:tab pos="388801" algn="l"/>
              </a:tabLst>
            </a:pPr>
            <a:r>
              <a:rPr sz="2987" b="1" dirty="0">
                <a:latin typeface="Calibri"/>
                <a:cs typeface="Calibri"/>
              </a:rPr>
              <a:t>Estimate</a:t>
            </a:r>
            <a:r>
              <a:rPr sz="2987" b="1" spc="-91" dirty="0">
                <a:latin typeface="Calibri"/>
                <a:cs typeface="Calibri"/>
              </a:rPr>
              <a:t> </a:t>
            </a:r>
            <a:r>
              <a:rPr sz="2987" b="1" spc="-11" dirty="0">
                <a:latin typeface="Calibri"/>
                <a:cs typeface="Calibri"/>
              </a:rPr>
              <a:t>ranges</a:t>
            </a:r>
            <a:r>
              <a:rPr sz="2987" b="1" spc="-96" dirty="0">
                <a:latin typeface="Calibri"/>
                <a:cs typeface="Calibri"/>
              </a:rPr>
              <a:t> </a:t>
            </a:r>
            <a:r>
              <a:rPr sz="2987" dirty="0">
                <a:latin typeface="Calibri"/>
                <a:cs typeface="Calibri"/>
              </a:rPr>
              <a:t>are</a:t>
            </a:r>
            <a:r>
              <a:rPr sz="2987" spc="-101" dirty="0">
                <a:latin typeface="Calibri"/>
                <a:cs typeface="Calibri"/>
              </a:rPr>
              <a:t> </a:t>
            </a:r>
            <a:r>
              <a:rPr sz="2987" dirty="0">
                <a:latin typeface="Calibri"/>
                <a:cs typeface="Calibri"/>
              </a:rPr>
              <a:t>used</a:t>
            </a:r>
            <a:r>
              <a:rPr sz="2987" spc="-85" dirty="0">
                <a:latin typeface="Calibri"/>
                <a:cs typeface="Calibri"/>
              </a:rPr>
              <a:t> </a:t>
            </a:r>
            <a:r>
              <a:rPr sz="2987" dirty="0">
                <a:latin typeface="Calibri"/>
                <a:cs typeface="Calibri"/>
              </a:rPr>
              <a:t>when</a:t>
            </a:r>
            <a:r>
              <a:rPr sz="2987" spc="-101" dirty="0">
                <a:latin typeface="Calibri"/>
                <a:cs typeface="Calibri"/>
              </a:rPr>
              <a:t> </a:t>
            </a:r>
            <a:r>
              <a:rPr sz="2987" dirty="0">
                <a:latin typeface="Calibri"/>
                <a:cs typeface="Calibri"/>
              </a:rPr>
              <a:t>assuming</a:t>
            </a:r>
            <a:r>
              <a:rPr sz="2987" spc="-69" dirty="0">
                <a:latin typeface="Calibri"/>
                <a:cs typeface="Calibri"/>
              </a:rPr>
              <a:t> </a:t>
            </a:r>
            <a:r>
              <a:rPr sz="2987" spc="-11" dirty="0">
                <a:latin typeface="Calibri"/>
                <a:cs typeface="Calibri"/>
              </a:rPr>
              <a:t>uncertainties.</a:t>
            </a:r>
            <a:endParaRPr sz="2987">
              <a:latin typeface="Calibri"/>
              <a:cs typeface="Calibri"/>
            </a:endParaRPr>
          </a:p>
          <a:p>
            <a:pPr marL="387447" marR="776926" indent="-374577">
              <a:lnSpc>
                <a:spcPts val="3221"/>
              </a:lnSpc>
              <a:spcBef>
                <a:spcPts val="1115"/>
              </a:spcBef>
              <a:buAutoNum type="arabicPeriod" startAt="6"/>
              <a:tabLst>
                <a:tab pos="392188" algn="l"/>
              </a:tabLst>
            </a:pPr>
            <a:r>
              <a:rPr sz="2987" dirty="0">
                <a:latin typeface="Calibri"/>
                <a:cs typeface="Calibri"/>
              </a:rPr>
              <a:t>Project</a:t>
            </a:r>
            <a:r>
              <a:rPr sz="2987" spc="-48" dirty="0">
                <a:latin typeface="Calibri"/>
                <a:cs typeface="Calibri"/>
              </a:rPr>
              <a:t> </a:t>
            </a:r>
            <a:r>
              <a:rPr sz="2987" dirty="0">
                <a:latin typeface="Calibri"/>
                <a:cs typeface="Calibri"/>
              </a:rPr>
              <a:t>work</a:t>
            </a:r>
            <a:r>
              <a:rPr sz="2987" spc="-69" dirty="0">
                <a:latin typeface="Calibri"/>
                <a:cs typeface="Calibri"/>
              </a:rPr>
              <a:t> </a:t>
            </a:r>
            <a:r>
              <a:rPr sz="2987" spc="-11" dirty="0">
                <a:latin typeface="Calibri"/>
                <a:cs typeface="Calibri"/>
              </a:rPr>
              <a:t>projection</a:t>
            </a:r>
            <a:r>
              <a:rPr sz="2987" spc="-53" dirty="0">
                <a:latin typeface="Calibri"/>
                <a:cs typeface="Calibri"/>
              </a:rPr>
              <a:t> </a:t>
            </a:r>
            <a:r>
              <a:rPr sz="2987" dirty="0">
                <a:latin typeface="Calibri"/>
                <a:cs typeface="Calibri"/>
              </a:rPr>
              <a:t>is</a:t>
            </a:r>
            <a:r>
              <a:rPr sz="2987" spc="-43" dirty="0">
                <a:latin typeface="Calibri"/>
                <a:cs typeface="Calibri"/>
              </a:rPr>
              <a:t> </a:t>
            </a:r>
            <a:r>
              <a:rPr sz="2987" b="1" dirty="0">
                <a:latin typeface="Calibri"/>
                <a:cs typeface="Calibri"/>
              </a:rPr>
              <a:t>based</a:t>
            </a:r>
            <a:r>
              <a:rPr sz="2987" b="1" spc="-64" dirty="0">
                <a:latin typeface="Calibri"/>
                <a:cs typeface="Calibri"/>
              </a:rPr>
              <a:t> </a:t>
            </a:r>
            <a:r>
              <a:rPr sz="2987" b="1" dirty="0">
                <a:latin typeface="Calibri"/>
                <a:cs typeface="Calibri"/>
              </a:rPr>
              <a:t>on</a:t>
            </a:r>
            <a:r>
              <a:rPr sz="2987" b="1" spc="-64" dirty="0">
                <a:latin typeface="Calibri"/>
                <a:cs typeface="Calibri"/>
              </a:rPr>
              <a:t> </a:t>
            </a:r>
            <a:r>
              <a:rPr sz="2987" b="1" dirty="0">
                <a:latin typeface="Calibri"/>
                <a:cs typeface="Calibri"/>
              </a:rPr>
              <a:t>the</a:t>
            </a:r>
            <a:r>
              <a:rPr sz="2987" b="1" spc="-59" dirty="0">
                <a:latin typeface="Calibri"/>
                <a:cs typeface="Calibri"/>
              </a:rPr>
              <a:t> </a:t>
            </a:r>
            <a:r>
              <a:rPr sz="2987" b="1" dirty="0">
                <a:latin typeface="Calibri"/>
                <a:cs typeface="Calibri"/>
              </a:rPr>
              <a:t>actual</a:t>
            </a:r>
            <a:r>
              <a:rPr sz="2987" b="1" spc="-37" dirty="0">
                <a:latin typeface="Calibri"/>
                <a:cs typeface="Calibri"/>
              </a:rPr>
              <a:t> </a:t>
            </a:r>
            <a:r>
              <a:rPr sz="2987" b="1" spc="-21" dirty="0">
                <a:latin typeface="Calibri"/>
                <a:cs typeface="Calibri"/>
              </a:rPr>
              <a:t>work 	</a:t>
            </a:r>
            <a:r>
              <a:rPr sz="2987" b="1" dirty="0">
                <a:latin typeface="Calibri"/>
                <a:cs typeface="Calibri"/>
              </a:rPr>
              <a:t>progress</a:t>
            </a:r>
            <a:r>
              <a:rPr sz="2987" b="1" spc="-85" dirty="0">
                <a:latin typeface="Calibri"/>
                <a:cs typeface="Calibri"/>
              </a:rPr>
              <a:t> </a:t>
            </a:r>
            <a:r>
              <a:rPr sz="2987" dirty="0">
                <a:latin typeface="Calibri"/>
                <a:cs typeface="Calibri"/>
              </a:rPr>
              <a:t>rather</a:t>
            </a:r>
            <a:r>
              <a:rPr sz="2987" spc="-101" dirty="0">
                <a:latin typeface="Calibri"/>
                <a:cs typeface="Calibri"/>
              </a:rPr>
              <a:t> </a:t>
            </a:r>
            <a:r>
              <a:rPr sz="2987" dirty="0">
                <a:latin typeface="Calibri"/>
                <a:cs typeface="Calibri"/>
              </a:rPr>
              <a:t>than</a:t>
            </a:r>
            <a:r>
              <a:rPr sz="2987" spc="-101" dirty="0">
                <a:latin typeface="Calibri"/>
                <a:cs typeface="Calibri"/>
              </a:rPr>
              <a:t> </a:t>
            </a:r>
            <a:r>
              <a:rPr sz="2987" dirty="0">
                <a:latin typeface="Calibri"/>
                <a:cs typeface="Calibri"/>
              </a:rPr>
              <a:t>a</a:t>
            </a:r>
            <a:r>
              <a:rPr sz="2987" spc="-85" dirty="0">
                <a:latin typeface="Calibri"/>
                <a:cs typeface="Calibri"/>
              </a:rPr>
              <a:t> </a:t>
            </a:r>
            <a:r>
              <a:rPr sz="2987" dirty="0">
                <a:latin typeface="Calibri"/>
                <a:cs typeface="Calibri"/>
              </a:rPr>
              <a:t>predefined</a:t>
            </a:r>
            <a:r>
              <a:rPr sz="2987" spc="-80" dirty="0">
                <a:latin typeface="Calibri"/>
                <a:cs typeface="Calibri"/>
              </a:rPr>
              <a:t> </a:t>
            </a:r>
            <a:r>
              <a:rPr sz="2987" dirty="0">
                <a:latin typeface="Calibri"/>
                <a:cs typeface="Calibri"/>
              </a:rPr>
              <a:t>theoretical</a:t>
            </a:r>
            <a:r>
              <a:rPr sz="2987" spc="-101" dirty="0">
                <a:latin typeface="Calibri"/>
                <a:cs typeface="Calibri"/>
              </a:rPr>
              <a:t> </a:t>
            </a:r>
            <a:r>
              <a:rPr sz="2987" spc="-11" dirty="0">
                <a:latin typeface="Calibri"/>
                <a:cs typeface="Calibri"/>
              </a:rPr>
              <a:t>plan.</a:t>
            </a:r>
            <a:endParaRPr sz="2987">
              <a:latin typeface="Calibri"/>
              <a:cs typeface="Calibri"/>
            </a:endParaRPr>
          </a:p>
          <a:p>
            <a:pPr marL="387447" marR="5419" indent="-374577">
              <a:lnSpc>
                <a:spcPts val="3221"/>
              </a:lnSpc>
              <a:spcBef>
                <a:spcPts val="1072"/>
              </a:spcBef>
              <a:buAutoNum type="arabicPeriod" startAt="6"/>
              <a:tabLst>
                <a:tab pos="392188" algn="l"/>
              </a:tabLst>
            </a:pPr>
            <a:r>
              <a:rPr sz="2987" dirty="0">
                <a:latin typeface="Calibri"/>
                <a:cs typeface="Calibri"/>
              </a:rPr>
              <a:t>All</a:t>
            </a:r>
            <a:r>
              <a:rPr sz="2987" spc="-80" dirty="0">
                <a:latin typeface="Calibri"/>
                <a:cs typeface="Calibri"/>
              </a:rPr>
              <a:t> </a:t>
            </a:r>
            <a:r>
              <a:rPr sz="2987" dirty="0">
                <a:latin typeface="Calibri"/>
                <a:cs typeface="Calibri"/>
              </a:rPr>
              <a:t>possibilities</a:t>
            </a:r>
            <a:r>
              <a:rPr sz="2987" spc="-43" dirty="0">
                <a:latin typeface="Calibri"/>
                <a:cs typeface="Calibri"/>
              </a:rPr>
              <a:t> </a:t>
            </a:r>
            <a:r>
              <a:rPr sz="2987" dirty="0">
                <a:latin typeface="Calibri"/>
                <a:cs typeface="Calibri"/>
              </a:rPr>
              <a:t>about</a:t>
            </a:r>
            <a:r>
              <a:rPr sz="2987" spc="-59" dirty="0">
                <a:latin typeface="Calibri"/>
                <a:cs typeface="Calibri"/>
              </a:rPr>
              <a:t> </a:t>
            </a:r>
            <a:r>
              <a:rPr sz="2987" spc="-11" dirty="0">
                <a:latin typeface="Calibri"/>
                <a:cs typeface="Calibri"/>
              </a:rPr>
              <a:t>resource</a:t>
            </a:r>
            <a:r>
              <a:rPr sz="2987" spc="-64" dirty="0">
                <a:latin typeface="Calibri"/>
                <a:cs typeface="Calibri"/>
              </a:rPr>
              <a:t> </a:t>
            </a:r>
            <a:r>
              <a:rPr sz="2987" dirty="0">
                <a:latin typeface="Calibri"/>
                <a:cs typeface="Calibri"/>
              </a:rPr>
              <a:t>work</a:t>
            </a:r>
            <a:r>
              <a:rPr sz="2987" spc="-80" dirty="0">
                <a:latin typeface="Calibri"/>
                <a:cs typeface="Calibri"/>
              </a:rPr>
              <a:t> </a:t>
            </a:r>
            <a:r>
              <a:rPr sz="2987" dirty="0">
                <a:latin typeface="Calibri"/>
                <a:cs typeface="Calibri"/>
              </a:rPr>
              <a:t>are</a:t>
            </a:r>
            <a:r>
              <a:rPr sz="2987" spc="-80" dirty="0">
                <a:latin typeface="Calibri"/>
                <a:cs typeface="Calibri"/>
              </a:rPr>
              <a:t> </a:t>
            </a:r>
            <a:r>
              <a:rPr sz="2987" spc="-11" dirty="0">
                <a:latin typeface="Calibri"/>
                <a:cs typeface="Calibri"/>
              </a:rPr>
              <a:t>considered</a:t>
            </a:r>
            <a:r>
              <a:rPr sz="2987" spc="-48" dirty="0">
                <a:latin typeface="Calibri"/>
                <a:cs typeface="Calibri"/>
              </a:rPr>
              <a:t> </a:t>
            </a:r>
            <a:r>
              <a:rPr sz="2987" spc="-11" dirty="0">
                <a:latin typeface="Calibri"/>
                <a:cs typeface="Calibri"/>
              </a:rPr>
              <a:t>(e.g., 	</a:t>
            </a:r>
            <a:r>
              <a:rPr sz="2987" dirty="0">
                <a:latin typeface="Calibri"/>
                <a:cs typeface="Calibri"/>
              </a:rPr>
              <a:t>ideal</a:t>
            </a:r>
            <a:r>
              <a:rPr sz="2987" spc="-80" dirty="0">
                <a:latin typeface="Calibri"/>
                <a:cs typeface="Calibri"/>
              </a:rPr>
              <a:t> </a:t>
            </a:r>
            <a:r>
              <a:rPr sz="2987" dirty="0">
                <a:latin typeface="Calibri"/>
                <a:cs typeface="Calibri"/>
              </a:rPr>
              <a:t>working</a:t>
            </a:r>
            <a:r>
              <a:rPr sz="2987" spc="-69" dirty="0">
                <a:latin typeface="Calibri"/>
                <a:cs typeface="Calibri"/>
              </a:rPr>
              <a:t> </a:t>
            </a:r>
            <a:r>
              <a:rPr sz="2987" dirty="0">
                <a:latin typeface="Calibri"/>
                <a:cs typeface="Calibri"/>
              </a:rPr>
              <a:t>time,</a:t>
            </a:r>
            <a:r>
              <a:rPr sz="2987" spc="-64" dirty="0">
                <a:latin typeface="Calibri"/>
                <a:cs typeface="Calibri"/>
              </a:rPr>
              <a:t> </a:t>
            </a:r>
            <a:r>
              <a:rPr sz="2987" spc="-11" dirty="0">
                <a:latin typeface="Calibri"/>
                <a:cs typeface="Calibri"/>
              </a:rPr>
              <a:t>unproductive</a:t>
            </a:r>
            <a:r>
              <a:rPr sz="2987" spc="-21" dirty="0">
                <a:latin typeface="Calibri"/>
                <a:cs typeface="Calibri"/>
              </a:rPr>
              <a:t> </a:t>
            </a:r>
            <a:r>
              <a:rPr sz="2987" dirty="0">
                <a:latin typeface="Calibri"/>
                <a:cs typeface="Calibri"/>
              </a:rPr>
              <a:t>time,</a:t>
            </a:r>
            <a:r>
              <a:rPr sz="2987" spc="-80" dirty="0">
                <a:latin typeface="Calibri"/>
                <a:cs typeface="Calibri"/>
              </a:rPr>
              <a:t> </a:t>
            </a:r>
            <a:r>
              <a:rPr sz="2987" dirty="0">
                <a:latin typeface="Calibri"/>
                <a:cs typeface="Calibri"/>
              </a:rPr>
              <a:t>team</a:t>
            </a:r>
            <a:r>
              <a:rPr sz="2987" spc="-69" dirty="0">
                <a:latin typeface="Calibri"/>
                <a:cs typeface="Calibri"/>
              </a:rPr>
              <a:t> </a:t>
            </a:r>
            <a:r>
              <a:rPr sz="2987" spc="-11" dirty="0">
                <a:latin typeface="Calibri"/>
                <a:cs typeface="Calibri"/>
              </a:rPr>
              <a:t>member 	</a:t>
            </a:r>
            <a:r>
              <a:rPr sz="2987" dirty="0">
                <a:latin typeface="Calibri"/>
                <a:cs typeface="Calibri"/>
              </a:rPr>
              <a:t>absences</a:t>
            </a:r>
            <a:r>
              <a:rPr sz="2987" spc="-107" dirty="0">
                <a:latin typeface="Calibri"/>
                <a:cs typeface="Calibri"/>
              </a:rPr>
              <a:t> </a:t>
            </a:r>
            <a:r>
              <a:rPr sz="2987" dirty="0">
                <a:latin typeface="Calibri"/>
                <a:cs typeface="Calibri"/>
              </a:rPr>
              <a:t>etc.)</a:t>
            </a:r>
            <a:r>
              <a:rPr sz="2987" spc="-122" dirty="0">
                <a:latin typeface="Calibri"/>
                <a:cs typeface="Calibri"/>
              </a:rPr>
              <a:t> </a:t>
            </a:r>
            <a:r>
              <a:rPr sz="2987" dirty="0">
                <a:latin typeface="Calibri"/>
                <a:cs typeface="Calibri"/>
              </a:rPr>
              <a:t>to</a:t>
            </a:r>
            <a:r>
              <a:rPr sz="2987" spc="-107" dirty="0">
                <a:latin typeface="Calibri"/>
                <a:cs typeface="Calibri"/>
              </a:rPr>
              <a:t> </a:t>
            </a:r>
            <a:r>
              <a:rPr sz="2987" b="1" dirty="0">
                <a:latin typeface="Calibri"/>
                <a:cs typeface="Calibri"/>
              </a:rPr>
              <a:t>handle</a:t>
            </a:r>
            <a:r>
              <a:rPr sz="2987" b="1" spc="-133" dirty="0">
                <a:latin typeface="Calibri"/>
                <a:cs typeface="Calibri"/>
              </a:rPr>
              <a:t> </a:t>
            </a:r>
            <a:r>
              <a:rPr sz="2987" b="1" dirty="0">
                <a:latin typeface="Calibri"/>
                <a:cs typeface="Calibri"/>
              </a:rPr>
              <a:t>unexpected</a:t>
            </a:r>
            <a:r>
              <a:rPr sz="2987" b="1" spc="-85" dirty="0">
                <a:latin typeface="Calibri"/>
                <a:cs typeface="Calibri"/>
              </a:rPr>
              <a:t> </a:t>
            </a:r>
            <a:r>
              <a:rPr sz="2987" b="1" spc="-11" dirty="0">
                <a:latin typeface="Calibri"/>
                <a:cs typeface="Calibri"/>
              </a:rPr>
              <a:t>circumstances</a:t>
            </a:r>
            <a:r>
              <a:rPr sz="2987" spc="-11" dirty="0">
                <a:latin typeface="Calibri"/>
                <a:cs typeface="Calibri"/>
              </a:rPr>
              <a:t>.</a:t>
            </a:r>
            <a:endParaRPr sz="2987">
              <a:latin typeface="Calibri"/>
              <a:cs typeface="Calibri"/>
            </a:endParaRPr>
          </a:p>
        </p:txBody>
      </p:sp>
      <p:sp>
        <p:nvSpPr>
          <p:cNvPr id="3" name="object 3"/>
          <p:cNvSpPr txBox="1">
            <a:spLocks noGrp="1"/>
          </p:cNvSpPr>
          <p:nvPr>
            <p:ph type="title"/>
          </p:nvPr>
        </p:nvSpPr>
        <p:spPr>
          <a:xfrm>
            <a:off x="621216" y="990600"/>
            <a:ext cx="11353800" cy="681491"/>
          </a:xfrm>
          <a:prstGeom prst="rect">
            <a:avLst/>
          </a:prstGeom>
        </p:spPr>
        <p:txBody>
          <a:bodyPr vert="horz" wrap="square" lIns="0" tIns="86699" rIns="0" bIns="0" rtlCol="0" anchor="ctr">
            <a:spAutoFit/>
          </a:bodyPr>
          <a:lstStyle/>
          <a:p>
            <a:pPr marL="13547" marR="5419" indent="745767">
              <a:lnSpc>
                <a:spcPts val="4608"/>
              </a:lnSpc>
              <a:spcBef>
                <a:spcPts val="683"/>
              </a:spcBef>
            </a:pPr>
            <a:r>
              <a:rPr sz="4267" spc="-32" dirty="0"/>
              <a:t>Adaptive</a:t>
            </a:r>
            <a:r>
              <a:rPr sz="4267" spc="-187" dirty="0"/>
              <a:t> </a:t>
            </a:r>
            <a:r>
              <a:rPr sz="4267" spc="-11" dirty="0"/>
              <a:t>Planning: </a:t>
            </a:r>
            <a:r>
              <a:rPr sz="4267" spc="-53" dirty="0"/>
              <a:t>High-</a:t>
            </a:r>
            <a:r>
              <a:rPr sz="4267" spc="-37" dirty="0"/>
              <a:t>level</a:t>
            </a:r>
            <a:r>
              <a:rPr sz="4267" spc="-165" dirty="0"/>
              <a:t> </a:t>
            </a:r>
            <a:r>
              <a:rPr sz="4267" spc="-27" dirty="0"/>
              <a:t>principles</a:t>
            </a:r>
            <a:r>
              <a:rPr sz="4267" spc="-155" dirty="0"/>
              <a:t> </a:t>
            </a:r>
            <a:r>
              <a:rPr sz="4267" spc="-11" dirty="0"/>
              <a:t>(2/2)</a:t>
            </a:r>
            <a:endParaRPr sz="4267"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545" y="1174950"/>
            <a:ext cx="4009813" cy="1271396"/>
          </a:xfrm>
          <a:prstGeom prst="rect">
            <a:avLst/>
          </a:prstGeom>
        </p:spPr>
        <p:txBody>
          <a:bodyPr vert="horz" wrap="square" lIns="0" tIns="86699" rIns="0" bIns="0" rtlCol="0" anchor="ctr">
            <a:spAutoFit/>
          </a:bodyPr>
          <a:lstStyle/>
          <a:p>
            <a:pPr marL="428088" marR="5419" indent="-414541">
              <a:lnSpc>
                <a:spcPts val="4608"/>
              </a:lnSpc>
              <a:spcBef>
                <a:spcPts val="683"/>
              </a:spcBef>
            </a:pPr>
            <a:r>
              <a:rPr sz="4267" spc="-32" dirty="0"/>
              <a:t>Adaptive</a:t>
            </a:r>
            <a:r>
              <a:rPr sz="4267" spc="-192" dirty="0"/>
              <a:t> </a:t>
            </a:r>
            <a:r>
              <a:rPr sz="4267" spc="-32" dirty="0"/>
              <a:t>Planning: </a:t>
            </a:r>
            <a:r>
              <a:rPr sz="4267" spc="-27" dirty="0"/>
              <a:t>Planning</a:t>
            </a:r>
            <a:r>
              <a:rPr sz="4267" spc="-192" dirty="0"/>
              <a:t> </a:t>
            </a:r>
            <a:r>
              <a:rPr sz="4267" spc="-11" dirty="0"/>
              <a:t>levels</a:t>
            </a:r>
            <a:endParaRPr sz="4267"/>
          </a:p>
        </p:txBody>
      </p:sp>
      <p:pic>
        <p:nvPicPr>
          <p:cNvPr id="3" name="object 3"/>
          <p:cNvPicPr/>
          <p:nvPr/>
        </p:nvPicPr>
        <p:blipFill>
          <a:blip r:embed="rId2" cstate="print"/>
          <a:stretch>
            <a:fillRect/>
          </a:stretch>
        </p:blipFill>
        <p:spPr>
          <a:xfrm>
            <a:off x="2677362" y="3246322"/>
            <a:ext cx="7162394" cy="4155034"/>
          </a:xfrm>
          <a:prstGeom prst="rect">
            <a:avLst/>
          </a:prstGeom>
        </p:spPr>
      </p:pic>
      <p:sp>
        <p:nvSpPr>
          <p:cNvPr id="4" name="object 4"/>
          <p:cNvSpPr txBox="1"/>
          <p:nvPr/>
        </p:nvSpPr>
        <p:spPr>
          <a:xfrm>
            <a:off x="4867182" y="4968240"/>
            <a:ext cx="2867152" cy="703099"/>
          </a:xfrm>
          <a:prstGeom prst="rect">
            <a:avLst/>
          </a:prstGeom>
        </p:spPr>
        <p:txBody>
          <a:bodyPr vert="horz" wrap="square" lIns="0" tIns="13547" rIns="0" bIns="0" rtlCol="0">
            <a:spAutoFit/>
          </a:bodyPr>
          <a:lstStyle/>
          <a:p>
            <a:pPr marL="118537">
              <a:spcBef>
                <a:spcPts val="107"/>
              </a:spcBef>
            </a:pPr>
            <a:r>
              <a:rPr sz="2560" b="1" dirty="0">
                <a:latin typeface="Verdana"/>
                <a:cs typeface="Verdana"/>
              </a:rPr>
              <a:t>Daily</a:t>
            </a:r>
            <a:r>
              <a:rPr sz="2560" b="1" spc="-75" dirty="0">
                <a:latin typeface="Verdana"/>
                <a:cs typeface="Verdana"/>
              </a:rPr>
              <a:t> </a:t>
            </a:r>
            <a:r>
              <a:rPr sz="2560" b="1" spc="-11" dirty="0">
                <a:latin typeface="Verdana"/>
                <a:cs typeface="Verdana"/>
              </a:rPr>
              <a:t>Planning</a:t>
            </a:r>
            <a:endParaRPr sz="2560">
              <a:latin typeface="Verdana"/>
              <a:cs typeface="Verdana"/>
            </a:endParaRPr>
          </a:p>
          <a:p>
            <a:pPr marL="13547"/>
            <a:r>
              <a:rPr sz="1920" b="1" spc="-11" dirty="0">
                <a:latin typeface="Verdana"/>
                <a:cs typeface="Verdana"/>
              </a:rPr>
              <a:t>(stand-</a:t>
            </a:r>
            <a:r>
              <a:rPr sz="1920" b="1" dirty="0">
                <a:latin typeface="Verdana"/>
                <a:cs typeface="Verdana"/>
              </a:rPr>
              <a:t>up</a:t>
            </a:r>
            <a:r>
              <a:rPr sz="1920" b="1" spc="-11" dirty="0">
                <a:latin typeface="Verdana"/>
                <a:cs typeface="Verdana"/>
              </a:rPr>
              <a:t> meetings)</a:t>
            </a:r>
            <a:endParaRPr sz="1920">
              <a:latin typeface="Verdana"/>
              <a:cs typeface="Verdan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5600" y="1428586"/>
            <a:ext cx="8610599" cy="681491"/>
          </a:xfrm>
          <a:prstGeom prst="rect">
            <a:avLst/>
          </a:prstGeom>
        </p:spPr>
        <p:txBody>
          <a:bodyPr vert="horz" wrap="square" lIns="0" tIns="86699" rIns="0" bIns="0" rtlCol="0" anchor="ctr">
            <a:spAutoFit/>
          </a:bodyPr>
          <a:lstStyle/>
          <a:p>
            <a:pPr marL="428088" marR="5419" indent="-414541">
              <a:lnSpc>
                <a:spcPts val="4608"/>
              </a:lnSpc>
              <a:spcBef>
                <a:spcPts val="683"/>
              </a:spcBef>
            </a:pPr>
            <a:r>
              <a:rPr sz="4267" spc="-32" dirty="0"/>
              <a:t>Adaptive</a:t>
            </a:r>
            <a:r>
              <a:rPr sz="4267" spc="-192" dirty="0"/>
              <a:t> </a:t>
            </a:r>
            <a:r>
              <a:rPr sz="4267" spc="-32" dirty="0"/>
              <a:t>Planning: </a:t>
            </a:r>
            <a:r>
              <a:rPr sz="4267" spc="-27" dirty="0"/>
              <a:t>Planning</a:t>
            </a:r>
            <a:r>
              <a:rPr sz="4267" spc="-160" dirty="0"/>
              <a:t> </a:t>
            </a:r>
            <a:r>
              <a:rPr sz="4267" spc="-11" dirty="0"/>
              <a:t>levels</a:t>
            </a:r>
            <a:endParaRPr sz="4267" dirty="0"/>
          </a:p>
        </p:txBody>
      </p:sp>
      <p:sp>
        <p:nvSpPr>
          <p:cNvPr id="3" name="object 3"/>
          <p:cNvSpPr txBox="1"/>
          <p:nvPr/>
        </p:nvSpPr>
        <p:spPr>
          <a:xfrm>
            <a:off x="1709860" y="2489200"/>
            <a:ext cx="8900836" cy="5259388"/>
          </a:xfrm>
          <a:prstGeom prst="rect">
            <a:avLst/>
          </a:prstGeom>
        </p:spPr>
        <p:txBody>
          <a:bodyPr vert="horz" wrap="square" lIns="0" tIns="14224" rIns="0" bIns="0" rtlCol="0">
            <a:spAutoFit/>
          </a:bodyPr>
          <a:lstStyle/>
          <a:p>
            <a:pPr marL="257395" indent="-243848">
              <a:lnSpc>
                <a:spcPts val="3323"/>
              </a:lnSpc>
              <a:spcBef>
                <a:spcPts val="112"/>
              </a:spcBef>
              <a:buFont typeface="Arial MT"/>
              <a:buChar char="•"/>
              <a:tabLst>
                <a:tab pos="257395" algn="l"/>
              </a:tabLst>
            </a:pPr>
            <a:r>
              <a:rPr sz="2773" dirty="0">
                <a:latin typeface="Calibri"/>
                <a:cs typeface="Calibri"/>
              </a:rPr>
              <a:t>Release</a:t>
            </a:r>
            <a:r>
              <a:rPr sz="2773" spc="-64" dirty="0">
                <a:latin typeface="Calibri"/>
                <a:cs typeface="Calibri"/>
              </a:rPr>
              <a:t> </a:t>
            </a:r>
            <a:r>
              <a:rPr sz="2773" dirty="0">
                <a:latin typeface="Calibri"/>
                <a:cs typeface="Calibri"/>
              </a:rPr>
              <a:t>Planning</a:t>
            </a:r>
            <a:r>
              <a:rPr sz="2773" spc="-32" dirty="0">
                <a:latin typeface="Calibri"/>
                <a:cs typeface="Calibri"/>
              </a:rPr>
              <a:t> </a:t>
            </a:r>
            <a:r>
              <a:rPr sz="2773" dirty="0">
                <a:latin typeface="Calibri"/>
                <a:cs typeface="Calibri"/>
              </a:rPr>
              <a:t>(on</a:t>
            </a:r>
            <a:r>
              <a:rPr sz="2773" spc="-43" dirty="0">
                <a:latin typeface="Calibri"/>
                <a:cs typeface="Calibri"/>
              </a:rPr>
              <a:t> </a:t>
            </a:r>
            <a:r>
              <a:rPr sz="2773" dirty="0">
                <a:latin typeface="Calibri"/>
                <a:cs typeface="Calibri"/>
              </a:rPr>
              <a:t>a</a:t>
            </a:r>
            <a:r>
              <a:rPr sz="2773" spc="-21" dirty="0">
                <a:latin typeface="Calibri"/>
                <a:cs typeface="Calibri"/>
              </a:rPr>
              <a:t> </a:t>
            </a:r>
            <a:r>
              <a:rPr sz="2773" dirty="0">
                <a:latin typeface="Calibri"/>
                <a:cs typeface="Calibri"/>
              </a:rPr>
              <a:t>monthly</a:t>
            </a:r>
            <a:r>
              <a:rPr sz="2773" spc="-27" dirty="0">
                <a:latin typeface="Calibri"/>
                <a:cs typeface="Calibri"/>
              </a:rPr>
              <a:t> </a:t>
            </a:r>
            <a:r>
              <a:rPr sz="2773" spc="-11" dirty="0">
                <a:latin typeface="Calibri"/>
                <a:cs typeface="Calibri"/>
              </a:rPr>
              <a:t>basis)</a:t>
            </a:r>
            <a:endParaRPr sz="2773">
              <a:latin typeface="Calibri"/>
              <a:cs typeface="Calibri"/>
            </a:endParaRPr>
          </a:p>
          <a:p>
            <a:pPr marL="744413" lvl="1" indent="-243170">
              <a:lnSpc>
                <a:spcPts val="2795"/>
              </a:lnSpc>
              <a:buFont typeface="Arial MT"/>
              <a:buChar char="•"/>
              <a:tabLst>
                <a:tab pos="744413" algn="l"/>
              </a:tabLst>
            </a:pPr>
            <a:r>
              <a:rPr sz="2347" dirty="0">
                <a:latin typeface="Calibri"/>
                <a:cs typeface="Calibri"/>
              </a:rPr>
              <a:t>Planning</a:t>
            </a:r>
            <a:r>
              <a:rPr sz="2347" spc="-85" dirty="0">
                <a:latin typeface="Calibri"/>
                <a:cs typeface="Calibri"/>
              </a:rPr>
              <a:t> </a:t>
            </a:r>
            <a:r>
              <a:rPr sz="2347" dirty="0">
                <a:latin typeface="Calibri"/>
                <a:cs typeface="Calibri"/>
              </a:rPr>
              <a:t>goals:</a:t>
            </a:r>
            <a:r>
              <a:rPr sz="2347" spc="-64" dirty="0">
                <a:latin typeface="Calibri"/>
                <a:cs typeface="Calibri"/>
              </a:rPr>
              <a:t> </a:t>
            </a:r>
            <a:r>
              <a:rPr sz="2347" spc="-11" dirty="0">
                <a:latin typeface="Calibri"/>
                <a:cs typeface="Calibri"/>
              </a:rPr>
              <a:t>overall</a:t>
            </a:r>
            <a:r>
              <a:rPr sz="2347" spc="-69" dirty="0">
                <a:latin typeface="Calibri"/>
                <a:cs typeface="Calibri"/>
              </a:rPr>
              <a:t> </a:t>
            </a:r>
            <a:r>
              <a:rPr sz="2347" dirty="0">
                <a:latin typeface="Calibri"/>
                <a:cs typeface="Calibri"/>
              </a:rPr>
              <a:t>project</a:t>
            </a:r>
            <a:r>
              <a:rPr sz="2347" spc="-69" dirty="0">
                <a:latin typeface="Calibri"/>
                <a:cs typeface="Calibri"/>
              </a:rPr>
              <a:t> </a:t>
            </a:r>
            <a:r>
              <a:rPr sz="2347" dirty="0">
                <a:latin typeface="Calibri"/>
                <a:cs typeface="Calibri"/>
              </a:rPr>
              <a:t>scope,</a:t>
            </a:r>
            <a:r>
              <a:rPr sz="2347" spc="-43" dirty="0">
                <a:latin typeface="Calibri"/>
                <a:cs typeface="Calibri"/>
              </a:rPr>
              <a:t> </a:t>
            </a:r>
            <a:r>
              <a:rPr sz="2347" dirty="0">
                <a:latin typeface="Calibri"/>
                <a:cs typeface="Calibri"/>
              </a:rPr>
              <a:t>external</a:t>
            </a:r>
            <a:r>
              <a:rPr sz="2347" spc="-64" dirty="0">
                <a:latin typeface="Calibri"/>
                <a:cs typeface="Calibri"/>
              </a:rPr>
              <a:t> </a:t>
            </a:r>
            <a:r>
              <a:rPr sz="2347" spc="-11" dirty="0">
                <a:latin typeface="Calibri"/>
                <a:cs typeface="Calibri"/>
              </a:rPr>
              <a:t>communication</a:t>
            </a:r>
            <a:endParaRPr sz="2347">
              <a:latin typeface="Calibri"/>
              <a:cs typeface="Calibri"/>
            </a:endParaRPr>
          </a:p>
          <a:p>
            <a:pPr marL="744413" lvl="1" indent="-243170">
              <a:lnSpc>
                <a:spcPts val="2784"/>
              </a:lnSpc>
              <a:buFont typeface="Arial MT"/>
              <a:buChar char="•"/>
              <a:tabLst>
                <a:tab pos="744413" algn="l"/>
              </a:tabLst>
            </a:pPr>
            <a:r>
              <a:rPr sz="2347" dirty="0">
                <a:latin typeface="Calibri"/>
                <a:cs typeface="Calibri"/>
              </a:rPr>
              <a:t>Planning</a:t>
            </a:r>
            <a:r>
              <a:rPr sz="2347" spc="-59" dirty="0">
                <a:latin typeface="Calibri"/>
                <a:cs typeface="Calibri"/>
              </a:rPr>
              <a:t> </a:t>
            </a:r>
            <a:r>
              <a:rPr sz="2347" dirty="0">
                <a:latin typeface="Calibri"/>
                <a:cs typeface="Calibri"/>
              </a:rPr>
              <a:t>the</a:t>
            </a:r>
            <a:r>
              <a:rPr sz="2347" spc="-21" dirty="0">
                <a:latin typeface="Calibri"/>
                <a:cs typeface="Calibri"/>
              </a:rPr>
              <a:t> </a:t>
            </a:r>
            <a:r>
              <a:rPr sz="2347" spc="-11" dirty="0">
                <a:latin typeface="Calibri"/>
                <a:cs typeface="Calibri"/>
              </a:rPr>
              <a:t>implementation</a:t>
            </a:r>
            <a:r>
              <a:rPr sz="2347" spc="-5" dirty="0">
                <a:latin typeface="Calibri"/>
                <a:cs typeface="Calibri"/>
              </a:rPr>
              <a:t> </a:t>
            </a:r>
            <a:r>
              <a:rPr sz="2347" dirty="0">
                <a:latin typeface="Calibri"/>
                <a:cs typeface="Calibri"/>
              </a:rPr>
              <a:t>of</a:t>
            </a:r>
            <a:r>
              <a:rPr sz="2347" spc="-27" dirty="0">
                <a:latin typeface="Calibri"/>
                <a:cs typeface="Calibri"/>
              </a:rPr>
              <a:t> </a:t>
            </a:r>
            <a:r>
              <a:rPr sz="2347" dirty="0">
                <a:latin typeface="Calibri"/>
                <a:cs typeface="Calibri"/>
              </a:rPr>
              <a:t>the</a:t>
            </a:r>
            <a:r>
              <a:rPr sz="2347" spc="-37" dirty="0">
                <a:latin typeface="Calibri"/>
                <a:cs typeface="Calibri"/>
              </a:rPr>
              <a:t> </a:t>
            </a:r>
            <a:r>
              <a:rPr sz="2347" spc="-11" dirty="0">
                <a:latin typeface="Calibri"/>
                <a:cs typeface="Calibri"/>
              </a:rPr>
              <a:t>features</a:t>
            </a:r>
            <a:endParaRPr sz="2347">
              <a:latin typeface="Calibri"/>
              <a:cs typeface="Calibri"/>
            </a:endParaRPr>
          </a:p>
          <a:p>
            <a:pPr marL="744413" lvl="1" indent="-243170">
              <a:lnSpc>
                <a:spcPts val="2805"/>
              </a:lnSpc>
              <a:buFont typeface="Arial MT"/>
              <a:buChar char="•"/>
              <a:tabLst>
                <a:tab pos="744413" algn="l"/>
              </a:tabLst>
            </a:pPr>
            <a:r>
              <a:rPr sz="2347" dirty="0">
                <a:latin typeface="Calibri"/>
                <a:cs typeface="Calibri"/>
              </a:rPr>
              <a:t>Decided</a:t>
            </a:r>
            <a:r>
              <a:rPr sz="2347" spc="-48" dirty="0">
                <a:latin typeface="Calibri"/>
                <a:cs typeface="Calibri"/>
              </a:rPr>
              <a:t> </a:t>
            </a:r>
            <a:r>
              <a:rPr sz="2347" dirty="0">
                <a:latin typeface="Calibri"/>
                <a:cs typeface="Calibri"/>
              </a:rPr>
              <a:t>by</a:t>
            </a:r>
            <a:r>
              <a:rPr sz="2347" spc="-27" dirty="0">
                <a:latin typeface="Calibri"/>
                <a:cs typeface="Calibri"/>
              </a:rPr>
              <a:t> </a:t>
            </a:r>
            <a:r>
              <a:rPr sz="2347" dirty="0">
                <a:latin typeface="Calibri"/>
                <a:cs typeface="Calibri"/>
              </a:rPr>
              <a:t>the</a:t>
            </a:r>
            <a:r>
              <a:rPr sz="2347" spc="-32" dirty="0">
                <a:latin typeface="Calibri"/>
                <a:cs typeface="Calibri"/>
              </a:rPr>
              <a:t> </a:t>
            </a:r>
            <a:r>
              <a:rPr sz="2347" spc="-11" dirty="0">
                <a:latin typeface="Calibri"/>
                <a:cs typeface="Calibri"/>
              </a:rPr>
              <a:t>customers</a:t>
            </a:r>
            <a:r>
              <a:rPr sz="2347" spc="-32" dirty="0">
                <a:latin typeface="Calibri"/>
                <a:cs typeface="Calibri"/>
              </a:rPr>
              <a:t> </a:t>
            </a:r>
            <a:r>
              <a:rPr sz="2347" dirty="0">
                <a:latin typeface="Calibri"/>
                <a:cs typeface="Calibri"/>
              </a:rPr>
              <a:t>and</a:t>
            </a:r>
            <a:r>
              <a:rPr sz="2347" spc="-48" dirty="0">
                <a:latin typeface="Calibri"/>
                <a:cs typeface="Calibri"/>
              </a:rPr>
              <a:t> </a:t>
            </a:r>
            <a:r>
              <a:rPr sz="2347" dirty="0">
                <a:latin typeface="Calibri"/>
                <a:cs typeface="Calibri"/>
              </a:rPr>
              <a:t>the</a:t>
            </a:r>
            <a:r>
              <a:rPr sz="2347" spc="-32" dirty="0">
                <a:latin typeface="Calibri"/>
                <a:cs typeface="Calibri"/>
              </a:rPr>
              <a:t> </a:t>
            </a:r>
            <a:r>
              <a:rPr sz="2347" dirty="0">
                <a:latin typeface="Calibri"/>
                <a:cs typeface="Calibri"/>
              </a:rPr>
              <a:t>product</a:t>
            </a:r>
            <a:r>
              <a:rPr sz="2347" spc="-48" dirty="0">
                <a:latin typeface="Calibri"/>
                <a:cs typeface="Calibri"/>
              </a:rPr>
              <a:t> </a:t>
            </a:r>
            <a:r>
              <a:rPr sz="2347" spc="-11" dirty="0">
                <a:latin typeface="Calibri"/>
                <a:cs typeface="Calibri"/>
              </a:rPr>
              <a:t>owner</a:t>
            </a:r>
            <a:endParaRPr sz="2347">
              <a:latin typeface="Calibri"/>
              <a:cs typeface="Calibri"/>
            </a:endParaRPr>
          </a:p>
          <a:p>
            <a:pPr marL="257395" indent="-243848">
              <a:lnSpc>
                <a:spcPts val="3323"/>
              </a:lnSpc>
              <a:spcBef>
                <a:spcPts val="379"/>
              </a:spcBef>
              <a:buFont typeface="Arial MT"/>
              <a:buChar char="•"/>
              <a:tabLst>
                <a:tab pos="257395" algn="l"/>
              </a:tabLst>
            </a:pPr>
            <a:r>
              <a:rPr sz="2773" spc="-11" dirty="0">
                <a:latin typeface="Calibri"/>
                <a:cs typeface="Calibri"/>
              </a:rPr>
              <a:t>Iteration</a:t>
            </a:r>
            <a:r>
              <a:rPr sz="2773" spc="-48" dirty="0">
                <a:latin typeface="Calibri"/>
                <a:cs typeface="Calibri"/>
              </a:rPr>
              <a:t> </a:t>
            </a:r>
            <a:r>
              <a:rPr sz="2773" dirty="0">
                <a:latin typeface="Calibri"/>
                <a:cs typeface="Calibri"/>
              </a:rPr>
              <a:t>Planning</a:t>
            </a:r>
            <a:r>
              <a:rPr sz="2773" spc="-53" dirty="0">
                <a:latin typeface="Calibri"/>
                <a:cs typeface="Calibri"/>
              </a:rPr>
              <a:t> </a:t>
            </a:r>
            <a:r>
              <a:rPr sz="2773" dirty="0">
                <a:latin typeface="Calibri"/>
                <a:cs typeface="Calibri"/>
              </a:rPr>
              <a:t>(on</a:t>
            </a:r>
            <a:r>
              <a:rPr sz="2773" spc="-21" dirty="0">
                <a:latin typeface="Calibri"/>
                <a:cs typeface="Calibri"/>
              </a:rPr>
              <a:t> 1-</a:t>
            </a:r>
            <a:r>
              <a:rPr sz="2773" dirty="0">
                <a:latin typeface="Calibri"/>
                <a:cs typeface="Calibri"/>
              </a:rPr>
              <a:t>2</a:t>
            </a:r>
            <a:r>
              <a:rPr sz="2773" spc="-32" dirty="0">
                <a:latin typeface="Calibri"/>
                <a:cs typeface="Calibri"/>
              </a:rPr>
              <a:t> </a:t>
            </a:r>
            <a:r>
              <a:rPr sz="2773" dirty="0">
                <a:latin typeface="Calibri"/>
                <a:cs typeface="Calibri"/>
              </a:rPr>
              <a:t>weeks</a:t>
            </a:r>
            <a:r>
              <a:rPr sz="2773" spc="-48" dirty="0">
                <a:latin typeface="Calibri"/>
                <a:cs typeface="Calibri"/>
              </a:rPr>
              <a:t> </a:t>
            </a:r>
            <a:r>
              <a:rPr sz="2773" spc="-11" dirty="0">
                <a:latin typeface="Calibri"/>
                <a:cs typeface="Calibri"/>
              </a:rPr>
              <a:t>basis)</a:t>
            </a:r>
            <a:endParaRPr sz="2773">
              <a:latin typeface="Calibri"/>
              <a:cs typeface="Calibri"/>
            </a:endParaRPr>
          </a:p>
          <a:p>
            <a:pPr marL="744413" lvl="1" indent="-243170">
              <a:lnSpc>
                <a:spcPts val="2800"/>
              </a:lnSpc>
              <a:buFont typeface="Arial MT"/>
              <a:buChar char="•"/>
              <a:tabLst>
                <a:tab pos="744413" algn="l"/>
              </a:tabLst>
            </a:pPr>
            <a:r>
              <a:rPr sz="2347" dirty="0">
                <a:latin typeface="Calibri"/>
                <a:cs typeface="Calibri"/>
              </a:rPr>
              <a:t>Planning</a:t>
            </a:r>
            <a:r>
              <a:rPr sz="2347" spc="-69" dirty="0">
                <a:latin typeface="Calibri"/>
                <a:cs typeface="Calibri"/>
              </a:rPr>
              <a:t> </a:t>
            </a:r>
            <a:r>
              <a:rPr sz="2347" dirty="0">
                <a:latin typeface="Calibri"/>
                <a:cs typeface="Calibri"/>
              </a:rPr>
              <a:t>goals:</a:t>
            </a:r>
            <a:r>
              <a:rPr sz="2347" spc="-48" dirty="0">
                <a:latin typeface="Calibri"/>
                <a:cs typeface="Calibri"/>
              </a:rPr>
              <a:t> </a:t>
            </a:r>
            <a:r>
              <a:rPr sz="2347" dirty="0">
                <a:latin typeface="Calibri"/>
                <a:cs typeface="Calibri"/>
              </a:rPr>
              <a:t>scope</a:t>
            </a:r>
            <a:r>
              <a:rPr sz="2347" spc="-48" dirty="0">
                <a:latin typeface="Calibri"/>
                <a:cs typeface="Calibri"/>
              </a:rPr>
              <a:t> </a:t>
            </a:r>
            <a:r>
              <a:rPr sz="2347" dirty="0">
                <a:latin typeface="Calibri"/>
                <a:cs typeface="Calibri"/>
              </a:rPr>
              <a:t>of</a:t>
            </a:r>
            <a:r>
              <a:rPr sz="2347" spc="-43" dirty="0">
                <a:latin typeface="Calibri"/>
                <a:cs typeface="Calibri"/>
              </a:rPr>
              <a:t> </a:t>
            </a:r>
            <a:r>
              <a:rPr sz="2347" dirty="0">
                <a:latin typeface="Calibri"/>
                <a:cs typeface="Calibri"/>
              </a:rPr>
              <a:t>the</a:t>
            </a:r>
            <a:r>
              <a:rPr sz="2347" spc="-32" dirty="0">
                <a:latin typeface="Calibri"/>
                <a:cs typeface="Calibri"/>
              </a:rPr>
              <a:t> </a:t>
            </a:r>
            <a:r>
              <a:rPr sz="2347" dirty="0">
                <a:latin typeface="Calibri"/>
                <a:cs typeface="Calibri"/>
              </a:rPr>
              <a:t>next</a:t>
            </a:r>
            <a:r>
              <a:rPr sz="2347" spc="-48" dirty="0">
                <a:latin typeface="Calibri"/>
                <a:cs typeface="Calibri"/>
              </a:rPr>
              <a:t> </a:t>
            </a:r>
            <a:r>
              <a:rPr sz="2347" spc="-11" dirty="0">
                <a:latin typeface="Calibri"/>
                <a:cs typeface="Calibri"/>
              </a:rPr>
              <a:t>iteration,</a:t>
            </a:r>
            <a:r>
              <a:rPr sz="2347" spc="-37" dirty="0">
                <a:latin typeface="Calibri"/>
                <a:cs typeface="Calibri"/>
              </a:rPr>
              <a:t> </a:t>
            </a:r>
            <a:r>
              <a:rPr sz="2347" dirty="0">
                <a:latin typeface="Calibri"/>
                <a:cs typeface="Calibri"/>
              </a:rPr>
              <a:t>internal</a:t>
            </a:r>
            <a:r>
              <a:rPr sz="2347" spc="-43" dirty="0">
                <a:latin typeface="Calibri"/>
                <a:cs typeface="Calibri"/>
              </a:rPr>
              <a:t> </a:t>
            </a:r>
            <a:r>
              <a:rPr sz="2347" spc="-11" dirty="0">
                <a:latin typeface="Calibri"/>
                <a:cs typeface="Calibri"/>
              </a:rPr>
              <a:t>communication</a:t>
            </a:r>
            <a:endParaRPr sz="2347">
              <a:latin typeface="Calibri"/>
              <a:cs typeface="Calibri"/>
            </a:endParaRPr>
          </a:p>
          <a:p>
            <a:pPr marL="744413" lvl="1" indent="-243170">
              <a:lnSpc>
                <a:spcPts val="2784"/>
              </a:lnSpc>
              <a:buFont typeface="Arial MT"/>
              <a:buChar char="•"/>
              <a:tabLst>
                <a:tab pos="744413" algn="l"/>
              </a:tabLst>
            </a:pPr>
            <a:r>
              <a:rPr sz="2347" dirty="0">
                <a:latin typeface="Calibri"/>
                <a:cs typeface="Calibri"/>
              </a:rPr>
              <a:t>Planning</a:t>
            </a:r>
            <a:r>
              <a:rPr sz="2347" spc="-64" dirty="0">
                <a:latin typeface="Calibri"/>
                <a:cs typeface="Calibri"/>
              </a:rPr>
              <a:t> </a:t>
            </a:r>
            <a:r>
              <a:rPr sz="2347" dirty="0">
                <a:latin typeface="Calibri"/>
                <a:cs typeface="Calibri"/>
              </a:rPr>
              <a:t>work</a:t>
            </a:r>
            <a:r>
              <a:rPr sz="2347" spc="-48" dirty="0">
                <a:latin typeface="Calibri"/>
                <a:cs typeface="Calibri"/>
              </a:rPr>
              <a:t> </a:t>
            </a:r>
            <a:r>
              <a:rPr sz="2347" dirty="0">
                <a:latin typeface="Calibri"/>
                <a:cs typeface="Calibri"/>
              </a:rPr>
              <a:t>tasks</a:t>
            </a:r>
            <a:r>
              <a:rPr sz="2347" spc="-32" dirty="0">
                <a:latin typeface="Calibri"/>
                <a:cs typeface="Calibri"/>
              </a:rPr>
              <a:t> </a:t>
            </a:r>
            <a:r>
              <a:rPr sz="2347" dirty="0">
                <a:latin typeface="Calibri"/>
                <a:cs typeface="Calibri"/>
              </a:rPr>
              <a:t>within</a:t>
            </a:r>
            <a:r>
              <a:rPr sz="2347" spc="-53" dirty="0">
                <a:latin typeface="Calibri"/>
                <a:cs typeface="Calibri"/>
              </a:rPr>
              <a:t> </a:t>
            </a:r>
            <a:r>
              <a:rPr sz="2347" dirty="0">
                <a:latin typeface="Calibri"/>
                <a:cs typeface="Calibri"/>
              </a:rPr>
              <a:t>an</a:t>
            </a:r>
            <a:r>
              <a:rPr sz="2347" spc="-43" dirty="0">
                <a:latin typeface="Calibri"/>
                <a:cs typeface="Calibri"/>
              </a:rPr>
              <a:t> </a:t>
            </a:r>
            <a:r>
              <a:rPr sz="2347" spc="-11" dirty="0">
                <a:latin typeface="Calibri"/>
                <a:cs typeface="Calibri"/>
              </a:rPr>
              <a:t>iteration</a:t>
            </a:r>
            <a:endParaRPr sz="2347">
              <a:latin typeface="Calibri"/>
              <a:cs typeface="Calibri"/>
            </a:endParaRPr>
          </a:p>
          <a:p>
            <a:pPr marL="744413" lvl="1" indent="-243170">
              <a:lnSpc>
                <a:spcPts val="2517"/>
              </a:lnSpc>
              <a:buFont typeface="Arial MT"/>
              <a:buChar char="•"/>
              <a:tabLst>
                <a:tab pos="744413" algn="l"/>
              </a:tabLst>
            </a:pPr>
            <a:r>
              <a:rPr sz="2347" dirty="0">
                <a:latin typeface="Calibri"/>
                <a:cs typeface="Calibri"/>
              </a:rPr>
              <a:t>Driven</a:t>
            </a:r>
            <a:r>
              <a:rPr sz="2347" spc="-96" dirty="0">
                <a:latin typeface="Calibri"/>
                <a:cs typeface="Calibri"/>
              </a:rPr>
              <a:t> </a:t>
            </a:r>
            <a:r>
              <a:rPr sz="2347" dirty="0">
                <a:latin typeface="Calibri"/>
                <a:cs typeface="Calibri"/>
              </a:rPr>
              <a:t>by</a:t>
            </a:r>
            <a:r>
              <a:rPr sz="2347" spc="-69" dirty="0">
                <a:latin typeface="Calibri"/>
                <a:cs typeface="Calibri"/>
              </a:rPr>
              <a:t> </a:t>
            </a:r>
            <a:r>
              <a:rPr sz="2347" dirty="0">
                <a:latin typeface="Calibri"/>
                <a:cs typeface="Calibri"/>
              </a:rPr>
              <a:t>the</a:t>
            </a:r>
            <a:r>
              <a:rPr sz="2347" spc="-64" dirty="0">
                <a:latin typeface="Calibri"/>
                <a:cs typeface="Calibri"/>
              </a:rPr>
              <a:t> </a:t>
            </a:r>
            <a:r>
              <a:rPr sz="2347" spc="-11" dirty="0">
                <a:latin typeface="Calibri"/>
                <a:cs typeface="Calibri"/>
              </a:rPr>
              <a:t>development</a:t>
            </a:r>
            <a:r>
              <a:rPr sz="2347" spc="-32" dirty="0">
                <a:latin typeface="Calibri"/>
                <a:cs typeface="Calibri"/>
              </a:rPr>
              <a:t> </a:t>
            </a:r>
            <a:r>
              <a:rPr sz="2347" dirty="0">
                <a:latin typeface="Calibri"/>
                <a:cs typeface="Calibri"/>
              </a:rPr>
              <a:t>team</a:t>
            </a:r>
            <a:r>
              <a:rPr sz="2347" spc="-59" dirty="0">
                <a:latin typeface="Calibri"/>
                <a:cs typeface="Calibri"/>
              </a:rPr>
              <a:t> </a:t>
            </a:r>
            <a:r>
              <a:rPr sz="2347" dirty="0">
                <a:latin typeface="Calibri"/>
                <a:cs typeface="Calibri"/>
              </a:rPr>
              <a:t>members</a:t>
            </a:r>
            <a:r>
              <a:rPr sz="2347" spc="-43" dirty="0">
                <a:latin typeface="Calibri"/>
                <a:cs typeface="Calibri"/>
              </a:rPr>
              <a:t> </a:t>
            </a:r>
            <a:r>
              <a:rPr sz="2347" dirty="0">
                <a:latin typeface="Calibri"/>
                <a:cs typeface="Calibri"/>
              </a:rPr>
              <a:t>who</a:t>
            </a:r>
            <a:r>
              <a:rPr sz="2347" spc="-69" dirty="0">
                <a:latin typeface="Calibri"/>
                <a:cs typeface="Calibri"/>
              </a:rPr>
              <a:t> </a:t>
            </a:r>
            <a:r>
              <a:rPr sz="2347" dirty="0">
                <a:latin typeface="Calibri"/>
                <a:cs typeface="Calibri"/>
              </a:rPr>
              <a:t>prioritize</a:t>
            </a:r>
            <a:r>
              <a:rPr sz="2347" spc="-75" dirty="0">
                <a:latin typeface="Calibri"/>
                <a:cs typeface="Calibri"/>
              </a:rPr>
              <a:t> </a:t>
            </a:r>
            <a:r>
              <a:rPr sz="2347" spc="-11" dirty="0">
                <a:latin typeface="Calibri"/>
                <a:cs typeface="Calibri"/>
              </a:rPr>
              <a:t>software</a:t>
            </a:r>
            <a:endParaRPr sz="2347">
              <a:latin typeface="Calibri"/>
              <a:cs typeface="Calibri"/>
            </a:endParaRPr>
          </a:p>
          <a:p>
            <a:pPr marL="745090">
              <a:lnSpc>
                <a:spcPts val="2533"/>
              </a:lnSpc>
            </a:pPr>
            <a:r>
              <a:rPr sz="2347" spc="-11" dirty="0">
                <a:latin typeface="Calibri"/>
                <a:cs typeface="Calibri"/>
              </a:rPr>
              <a:t>features</a:t>
            </a:r>
            <a:r>
              <a:rPr sz="2347" spc="-21" dirty="0">
                <a:latin typeface="Calibri"/>
                <a:cs typeface="Calibri"/>
              </a:rPr>
              <a:t> </a:t>
            </a:r>
            <a:r>
              <a:rPr sz="2347" dirty="0">
                <a:latin typeface="Calibri"/>
                <a:cs typeface="Calibri"/>
              </a:rPr>
              <a:t>based</a:t>
            </a:r>
            <a:r>
              <a:rPr sz="2347" spc="-43" dirty="0">
                <a:latin typeface="Calibri"/>
                <a:cs typeface="Calibri"/>
              </a:rPr>
              <a:t> </a:t>
            </a:r>
            <a:r>
              <a:rPr sz="2347" dirty="0">
                <a:latin typeface="Calibri"/>
                <a:cs typeface="Calibri"/>
              </a:rPr>
              <a:t>on</a:t>
            </a:r>
            <a:r>
              <a:rPr sz="2347" spc="-37" dirty="0">
                <a:latin typeface="Calibri"/>
                <a:cs typeface="Calibri"/>
              </a:rPr>
              <a:t> </a:t>
            </a:r>
            <a:r>
              <a:rPr sz="2347" dirty="0">
                <a:latin typeface="Calibri"/>
                <a:cs typeface="Calibri"/>
              </a:rPr>
              <a:t>their</a:t>
            </a:r>
            <a:r>
              <a:rPr sz="2347" spc="-43" dirty="0">
                <a:latin typeface="Calibri"/>
                <a:cs typeface="Calibri"/>
              </a:rPr>
              <a:t> </a:t>
            </a:r>
            <a:r>
              <a:rPr sz="2347" dirty="0">
                <a:latin typeface="Calibri"/>
                <a:cs typeface="Calibri"/>
              </a:rPr>
              <a:t>value,</a:t>
            </a:r>
            <a:r>
              <a:rPr sz="2347" spc="-37" dirty="0">
                <a:latin typeface="Calibri"/>
                <a:cs typeface="Calibri"/>
              </a:rPr>
              <a:t> </a:t>
            </a:r>
            <a:r>
              <a:rPr sz="2347" dirty="0">
                <a:latin typeface="Calibri"/>
                <a:cs typeface="Calibri"/>
              </a:rPr>
              <a:t>cost</a:t>
            </a:r>
            <a:r>
              <a:rPr sz="2347" spc="-21" dirty="0">
                <a:latin typeface="Calibri"/>
                <a:cs typeface="Calibri"/>
              </a:rPr>
              <a:t> </a:t>
            </a:r>
            <a:r>
              <a:rPr sz="2347" dirty="0">
                <a:latin typeface="Calibri"/>
                <a:cs typeface="Calibri"/>
              </a:rPr>
              <a:t>of</a:t>
            </a:r>
            <a:r>
              <a:rPr sz="2347" spc="-37" dirty="0">
                <a:latin typeface="Calibri"/>
                <a:cs typeface="Calibri"/>
              </a:rPr>
              <a:t> </a:t>
            </a:r>
            <a:r>
              <a:rPr sz="2347" spc="-11" dirty="0">
                <a:latin typeface="Calibri"/>
                <a:cs typeface="Calibri"/>
              </a:rPr>
              <a:t>implementation, </a:t>
            </a:r>
            <a:r>
              <a:rPr sz="2347" dirty="0">
                <a:latin typeface="Calibri"/>
                <a:cs typeface="Calibri"/>
              </a:rPr>
              <a:t>risk</a:t>
            </a:r>
            <a:r>
              <a:rPr sz="2347" spc="-32" dirty="0">
                <a:latin typeface="Calibri"/>
                <a:cs typeface="Calibri"/>
              </a:rPr>
              <a:t> </a:t>
            </a:r>
            <a:r>
              <a:rPr sz="2347" spc="-21" dirty="0">
                <a:latin typeface="Calibri"/>
                <a:cs typeface="Calibri"/>
              </a:rPr>
              <a:t>etc.</a:t>
            </a:r>
            <a:endParaRPr sz="2347">
              <a:latin typeface="Calibri"/>
              <a:cs typeface="Calibri"/>
            </a:endParaRPr>
          </a:p>
          <a:p>
            <a:pPr marL="257395" indent="-243848">
              <a:lnSpc>
                <a:spcPts val="3317"/>
              </a:lnSpc>
              <a:spcBef>
                <a:spcPts val="395"/>
              </a:spcBef>
              <a:buFont typeface="Arial MT"/>
              <a:buChar char="•"/>
              <a:tabLst>
                <a:tab pos="257395" algn="l"/>
              </a:tabLst>
            </a:pPr>
            <a:r>
              <a:rPr sz="2773" dirty="0">
                <a:latin typeface="Calibri"/>
                <a:cs typeface="Calibri"/>
              </a:rPr>
              <a:t>Daily</a:t>
            </a:r>
            <a:r>
              <a:rPr sz="2773" spc="-48" dirty="0">
                <a:latin typeface="Calibri"/>
                <a:cs typeface="Calibri"/>
              </a:rPr>
              <a:t> </a:t>
            </a:r>
            <a:r>
              <a:rPr sz="2773" dirty="0">
                <a:latin typeface="Calibri"/>
                <a:cs typeface="Calibri"/>
              </a:rPr>
              <a:t>Planning</a:t>
            </a:r>
            <a:r>
              <a:rPr sz="2773" spc="-48" dirty="0">
                <a:latin typeface="Calibri"/>
                <a:cs typeface="Calibri"/>
              </a:rPr>
              <a:t> </a:t>
            </a:r>
            <a:r>
              <a:rPr sz="2773" dirty="0">
                <a:latin typeface="Calibri"/>
                <a:cs typeface="Calibri"/>
              </a:rPr>
              <a:t>(daily</a:t>
            </a:r>
            <a:r>
              <a:rPr sz="2773" spc="-43" dirty="0">
                <a:latin typeface="Calibri"/>
                <a:cs typeface="Calibri"/>
              </a:rPr>
              <a:t> </a:t>
            </a:r>
            <a:r>
              <a:rPr sz="2773" dirty="0">
                <a:latin typeface="Calibri"/>
                <a:cs typeface="Calibri"/>
              </a:rPr>
              <a:t>standup</a:t>
            </a:r>
            <a:r>
              <a:rPr sz="2773" spc="-69" dirty="0">
                <a:latin typeface="Calibri"/>
                <a:cs typeface="Calibri"/>
              </a:rPr>
              <a:t> </a:t>
            </a:r>
            <a:r>
              <a:rPr sz="2773" spc="-11" dirty="0">
                <a:latin typeface="Calibri"/>
                <a:cs typeface="Calibri"/>
              </a:rPr>
              <a:t>meeting)</a:t>
            </a:r>
            <a:endParaRPr sz="2773">
              <a:latin typeface="Calibri"/>
              <a:cs typeface="Calibri"/>
            </a:endParaRPr>
          </a:p>
          <a:p>
            <a:pPr marL="744413" lvl="1" indent="-243170">
              <a:lnSpc>
                <a:spcPts val="2795"/>
              </a:lnSpc>
              <a:buFont typeface="Arial MT"/>
              <a:buChar char="•"/>
              <a:tabLst>
                <a:tab pos="744413" algn="l"/>
              </a:tabLst>
            </a:pPr>
            <a:r>
              <a:rPr sz="2347" dirty="0">
                <a:latin typeface="Calibri"/>
                <a:cs typeface="Calibri"/>
              </a:rPr>
              <a:t>Primary</a:t>
            </a:r>
            <a:r>
              <a:rPr sz="2347" spc="-69" dirty="0">
                <a:latin typeface="Calibri"/>
                <a:cs typeface="Calibri"/>
              </a:rPr>
              <a:t> </a:t>
            </a:r>
            <a:r>
              <a:rPr sz="2347" dirty="0">
                <a:latin typeface="Calibri"/>
                <a:cs typeface="Calibri"/>
              </a:rPr>
              <a:t>goals:</a:t>
            </a:r>
            <a:r>
              <a:rPr sz="2347" spc="-69" dirty="0">
                <a:latin typeface="Calibri"/>
                <a:cs typeface="Calibri"/>
              </a:rPr>
              <a:t> </a:t>
            </a:r>
            <a:r>
              <a:rPr sz="2347" dirty="0">
                <a:latin typeface="Calibri"/>
                <a:cs typeface="Calibri"/>
              </a:rPr>
              <a:t>internal</a:t>
            </a:r>
            <a:r>
              <a:rPr sz="2347" spc="-64" dirty="0">
                <a:latin typeface="Calibri"/>
                <a:cs typeface="Calibri"/>
              </a:rPr>
              <a:t> </a:t>
            </a:r>
            <a:r>
              <a:rPr sz="2347" spc="-11" dirty="0">
                <a:latin typeface="Calibri"/>
                <a:cs typeface="Calibri"/>
              </a:rPr>
              <a:t>communication</a:t>
            </a:r>
            <a:endParaRPr sz="2347">
              <a:latin typeface="Calibri"/>
              <a:cs typeface="Calibri"/>
            </a:endParaRPr>
          </a:p>
          <a:p>
            <a:pPr marL="744413" lvl="1" indent="-243170">
              <a:lnSpc>
                <a:spcPts val="2789"/>
              </a:lnSpc>
              <a:buFont typeface="Arial MT"/>
              <a:buChar char="•"/>
              <a:tabLst>
                <a:tab pos="744413" algn="l"/>
              </a:tabLst>
            </a:pPr>
            <a:r>
              <a:rPr sz="2347" dirty="0">
                <a:latin typeface="Calibri"/>
                <a:cs typeface="Calibri"/>
              </a:rPr>
              <a:t>Planning</a:t>
            </a:r>
            <a:r>
              <a:rPr sz="2347" spc="-48" dirty="0">
                <a:latin typeface="Calibri"/>
                <a:cs typeface="Calibri"/>
              </a:rPr>
              <a:t> </a:t>
            </a:r>
            <a:r>
              <a:rPr sz="2347" dirty="0">
                <a:latin typeface="Calibri"/>
                <a:cs typeface="Calibri"/>
              </a:rPr>
              <a:t>of</a:t>
            </a:r>
            <a:r>
              <a:rPr sz="2347" spc="-11" dirty="0">
                <a:latin typeface="Calibri"/>
                <a:cs typeface="Calibri"/>
              </a:rPr>
              <a:t> </a:t>
            </a:r>
            <a:r>
              <a:rPr sz="2347" dirty="0">
                <a:latin typeface="Calibri"/>
                <a:cs typeface="Calibri"/>
              </a:rPr>
              <a:t>individual</a:t>
            </a:r>
            <a:r>
              <a:rPr sz="2347" spc="-59" dirty="0">
                <a:latin typeface="Calibri"/>
                <a:cs typeface="Calibri"/>
              </a:rPr>
              <a:t> </a:t>
            </a:r>
            <a:r>
              <a:rPr sz="2347" dirty="0">
                <a:latin typeface="Calibri"/>
                <a:cs typeface="Calibri"/>
              </a:rPr>
              <a:t>work</a:t>
            </a:r>
            <a:r>
              <a:rPr sz="2347" spc="-16" dirty="0">
                <a:latin typeface="Calibri"/>
                <a:cs typeface="Calibri"/>
              </a:rPr>
              <a:t> </a:t>
            </a:r>
            <a:r>
              <a:rPr sz="2347" dirty="0">
                <a:latin typeface="Calibri"/>
                <a:cs typeface="Calibri"/>
              </a:rPr>
              <a:t>and</a:t>
            </a:r>
            <a:r>
              <a:rPr sz="2347" spc="-37" dirty="0">
                <a:latin typeface="Calibri"/>
                <a:cs typeface="Calibri"/>
              </a:rPr>
              <a:t> </a:t>
            </a:r>
            <a:r>
              <a:rPr sz="2347" spc="-11" dirty="0">
                <a:latin typeface="Calibri"/>
                <a:cs typeface="Calibri"/>
              </a:rPr>
              <a:t>coordination</a:t>
            </a:r>
            <a:endParaRPr sz="2347">
              <a:latin typeface="Calibri"/>
              <a:cs typeface="Calibri"/>
            </a:endParaRPr>
          </a:p>
          <a:p>
            <a:pPr marL="744413" lvl="1" indent="-243170">
              <a:lnSpc>
                <a:spcPts val="2784"/>
              </a:lnSpc>
              <a:buFont typeface="Arial MT"/>
              <a:buChar char="•"/>
              <a:tabLst>
                <a:tab pos="744413" algn="l"/>
              </a:tabLst>
            </a:pPr>
            <a:r>
              <a:rPr sz="2347" dirty="0">
                <a:latin typeface="Calibri"/>
                <a:cs typeface="Calibri"/>
              </a:rPr>
              <a:t>Avoid</a:t>
            </a:r>
            <a:r>
              <a:rPr sz="2347" spc="-101" dirty="0">
                <a:latin typeface="Calibri"/>
                <a:cs typeface="Calibri"/>
              </a:rPr>
              <a:t> </a:t>
            </a:r>
            <a:r>
              <a:rPr sz="2347" dirty="0">
                <a:latin typeface="Calibri"/>
                <a:cs typeface="Calibri"/>
              </a:rPr>
              <a:t>unproductive</a:t>
            </a:r>
            <a:r>
              <a:rPr sz="2347" spc="-85" dirty="0">
                <a:latin typeface="Calibri"/>
                <a:cs typeface="Calibri"/>
              </a:rPr>
              <a:t> </a:t>
            </a:r>
            <a:r>
              <a:rPr sz="2347" dirty="0">
                <a:latin typeface="Calibri"/>
                <a:cs typeface="Calibri"/>
              </a:rPr>
              <a:t>time</a:t>
            </a:r>
            <a:r>
              <a:rPr sz="2347" spc="-69" dirty="0">
                <a:latin typeface="Calibri"/>
                <a:cs typeface="Calibri"/>
              </a:rPr>
              <a:t> </a:t>
            </a:r>
            <a:r>
              <a:rPr sz="2347" dirty="0">
                <a:latin typeface="Calibri"/>
                <a:cs typeface="Calibri"/>
              </a:rPr>
              <a:t>and</a:t>
            </a:r>
            <a:r>
              <a:rPr sz="2347" spc="-85" dirty="0">
                <a:latin typeface="Calibri"/>
                <a:cs typeface="Calibri"/>
              </a:rPr>
              <a:t> </a:t>
            </a:r>
            <a:r>
              <a:rPr sz="2347" dirty="0">
                <a:latin typeface="Calibri"/>
                <a:cs typeface="Calibri"/>
              </a:rPr>
              <a:t>duplicated</a:t>
            </a:r>
            <a:r>
              <a:rPr sz="2347" spc="-80" dirty="0">
                <a:latin typeface="Calibri"/>
                <a:cs typeface="Calibri"/>
              </a:rPr>
              <a:t> </a:t>
            </a:r>
            <a:r>
              <a:rPr sz="2347" spc="-11" dirty="0">
                <a:latin typeface="Calibri"/>
                <a:cs typeface="Calibri"/>
              </a:rPr>
              <a:t>effort</a:t>
            </a:r>
            <a:endParaRPr sz="2347">
              <a:latin typeface="Calibri"/>
              <a:cs typeface="Calibri"/>
            </a:endParaRPr>
          </a:p>
          <a:p>
            <a:pPr marL="744413" lvl="1" indent="-243170">
              <a:lnSpc>
                <a:spcPts val="2795"/>
              </a:lnSpc>
              <a:buFont typeface="Arial MT"/>
              <a:buChar char="•"/>
              <a:tabLst>
                <a:tab pos="744413" algn="l"/>
              </a:tabLst>
            </a:pPr>
            <a:r>
              <a:rPr sz="2347" dirty="0">
                <a:latin typeface="Calibri"/>
                <a:cs typeface="Calibri"/>
              </a:rPr>
              <a:t>Not</a:t>
            </a:r>
            <a:r>
              <a:rPr sz="2347" spc="-48" dirty="0">
                <a:latin typeface="Calibri"/>
                <a:cs typeface="Calibri"/>
              </a:rPr>
              <a:t> </a:t>
            </a:r>
            <a:r>
              <a:rPr sz="2347" dirty="0">
                <a:latin typeface="Calibri"/>
                <a:cs typeface="Calibri"/>
              </a:rPr>
              <a:t>easy</a:t>
            </a:r>
            <a:r>
              <a:rPr sz="2347" spc="-59" dirty="0">
                <a:latin typeface="Calibri"/>
                <a:cs typeface="Calibri"/>
              </a:rPr>
              <a:t> </a:t>
            </a:r>
            <a:r>
              <a:rPr sz="2347" dirty="0">
                <a:latin typeface="Calibri"/>
                <a:cs typeface="Calibri"/>
              </a:rPr>
              <a:t>to</a:t>
            </a:r>
            <a:r>
              <a:rPr sz="2347" spc="-43" dirty="0">
                <a:latin typeface="Calibri"/>
                <a:cs typeface="Calibri"/>
              </a:rPr>
              <a:t> </a:t>
            </a:r>
            <a:r>
              <a:rPr sz="2347" spc="-11" dirty="0">
                <a:latin typeface="Calibri"/>
                <a:cs typeface="Calibri"/>
              </a:rPr>
              <a:t>“go</a:t>
            </a:r>
            <a:r>
              <a:rPr sz="2347" spc="-53" dirty="0">
                <a:latin typeface="Calibri"/>
                <a:cs typeface="Calibri"/>
              </a:rPr>
              <a:t> </a:t>
            </a:r>
            <a:r>
              <a:rPr sz="2347" dirty="0">
                <a:latin typeface="Calibri"/>
                <a:cs typeface="Calibri"/>
              </a:rPr>
              <a:t>dark”</a:t>
            </a:r>
            <a:r>
              <a:rPr sz="2347" spc="-64" dirty="0">
                <a:latin typeface="Calibri"/>
                <a:cs typeface="Calibri"/>
              </a:rPr>
              <a:t> </a:t>
            </a:r>
            <a:r>
              <a:rPr sz="2347" dirty="0">
                <a:latin typeface="Calibri"/>
                <a:cs typeface="Calibri"/>
              </a:rPr>
              <a:t>(difficult</a:t>
            </a:r>
            <a:r>
              <a:rPr sz="2347" spc="-64" dirty="0">
                <a:latin typeface="Calibri"/>
                <a:cs typeface="Calibri"/>
              </a:rPr>
              <a:t> </a:t>
            </a:r>
            <a:r>
              <a:rPr sz="2347" dirty="0">
                <a:latin typeface="Calibri"/>
                <a:cs typeface="Calibri"/>
              </a:rPr>
              <a:t>for</a:t>
            </a:r>
            <a:r>
              <a:rPr sz="2347" spc="-59" dirty="0">
                <a:latin typeface="Calibri"/>
                <a:cs typeface="Calibri"/>
              </a:rPr>
              <a:t> </a:t>
            </a:r>
            <a:r>
              <a:rPr sz="2347" dirty="0">
                <a:latin typeface="Calibri"/>
                <a:cs typeface="Calibri"/>
              </a:rPr>
              <a:t>a</a:t>
            </a:r>
            <a:r>
              <a:rPr sz="2347" spc="-53" dirty="0">
                <a:latin typeface="Calibri"/>
                <a:cs typeface="Calibri"/>
              </a:rPr>
              <a:t> </a:t>
            </a:r>
            <a:r>
              <a:rPr sz="2347" dirty="0">
                <a:latin typeface="Calibri"/>
                <a:cs typeface="Calibri"/>
              </a:rPr>
              <a:t>developer</a:t>
            </a:r>
            <a:r>
              <a:rPr sz="2347" spc="-53" dirty="0">
                <a:latin typeface="Calibri"/>
                <a:cs typeface="Calibri"/>
              </a:rPr>
              <a:t> </a:t>
            </a:r>
            <a:r>
              <a:rPr sz="2347" dirty="0">
                <a:latin typeface="Calibri"/>
                <a:cs typeface="Calibri"/>
              </a:rPr>
              <a:t>to</a:t>
            </a:r>
            <a:r>
              <a:rPr sz="2347" spc="-53" dirty="0">
                <a:latin typeface="Calibri"/>
                <a:cs typeface="Calibri"/>
              </a:rPr>
              <a:t> </a:t>
            </a:r>
            <a:r>
              <a:rPr sz="2347" dirty="0">
                <a:latin typeface="Calibri"/>
                <a:cs typeface="Calibri"/>
              </a:rPr>
              <a:t>try</a:t>
            </a:r>
            <a:r>
              <a:rPr sz="2347" spc="-53" dirty="0">
                <a:latin typeface="Calibri"/>
                <a:cs typeface="Calibri"/>
              </a:rPr>
              <a:t> </a:t>
            </a:r>
            <a:r>
              <a:rPr sz="2347" dirty="0">
                <a:latin typeface="Calibri"/>
                <a:cs typeface="Calibri"/>
              </a:rPr>
              <a:t>avoid</a:t>
            </a:r>
            <a:r>
              <a:rPr sz="2347" spc="-75" dirty="0">
                <a:latin typeface="Calibri"/>
                <a:cs typeface="Calibri"/>
              </a:rPr>
              <a:t> </a:t>
            </a:r>
            <a:r>
              <a:rPr sz="2347" spc="-11" dirty="0">
                <a:latin typeface="Calibri"/>
                <a:cs typeface="Calibri"/>
              </a:rPr>
              <a:t>working)</a:t>
            </a:r>
            <a:endParaRPr sz="2347">
              <a:latin typeface="Calibri"/>
              <a:cs typeface="Calibri"/>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1" y="2392611"/>
            <a:ext cx="9536176" cy="4387141"/>
          </a:xfrm>
          <a:prstGeom prst="rect">
            <a:avLst/>
          </a:prstGeom>
        </p:spPr>
        <p:txBody>
          <a:bodyPr vert="horz" wrap="square" lIns="0" tIns="12869" rIns="0" bIns="0" rtlCol="0">
            <a:spAutoFit/>
          </a:bodyPr>
          <a:lstStyle/>
          <a:p>
            <a:pPr marL="256717" indent="-243170">
              <a:lnSpc>
                <a:spcPts val="2677"/>
              </a:lnSpc>
              <a:spcBef>
                <a:spcPts val="101"/>
              </a:spcBef>
              <a:buFont typeface="Arial MT"/>
              <a:buChar char="•"/>
              <a:tabLst>
                <a:tab pos="256717" algn="l"/>
              </a:tabLst>
            </a:pPr>
            <a:r>
              <a:rPr sz="2347" dirty="0">
                <a:latin typeface="Calibri"/>
                <a:cs typeface="Calibri"/>
              </a:rPr>
              <a:t>In</a:t>
            </a:r>
            <a:r>
              <a:rPr sz="2347" spc="-53" dirty="0">
                <a:latin typeface="Calibri"/>
                <a:cs typeface="Calibri"/>
              </a:rPr>
              <a:t> </a:t>
            </a:r>
            <a:r>
              <a:rPr sz="2347" dirty="0">
                <a:latin typeface="Calibri"/>
                <a:cs typeface="Calibri"/>
              </a:rPr>
              <a:t>agile</a:t>
            </a:r>
            <a:r>
              <a:rPr sz="2347" spc="-48" dirty="0">
                <a:latin typeface="Calibri"/>
                <a:cs typeface="Calibri"/>
              </a:rPr>
              <a:t> </a:t>
            </a:r>
            <a:r>
              <a:rPr sz="2347" dirty="0">
                <a:latin typeface="Calibri"/>
                <a:cs typeface="Calibri"/>
              </a:rPr>
              <a:t>SD</a:t>
            </a:r>
            <a:r>
              <a:rPr sz="2347" spc="-43" dirty="0">
                <a:latin typeface="Calibri"/>
                <a:cs typeface="Calibri"/>
              </a:rPr>
              <a:t> </a:t>
            </a:r>
            <a:r>
              <a:rPr sz="2347" dirty="0">
                <a:latin typeface="Calibri"/>
                <a:cs typeface="Calibri"/>
              </a:rPr>
              <a:t>the</a:t>
            </a:r>
            <a:r>
              <a:rPr sz="2347" spc="-32" dirty="0">
                <a:latin typeface="Calibri"/>
                <a:cs typeface="Calibri"/>
              </a:rPr>
              <a:t> </a:t>
            </a:r>
            <a:r>
              <a:rPr sz="2347" dirty="0">
                <a:latin typeface="Calibri"/>
                <a:cs typeface="Calibri"/>
              </a:rPr>
              <a:t>speed</a:t>
            </a:r>
            <a:r>
              <a:rPr sz="2347" spc="-32" dirty="0">
                <a:latin typeface="Calibri"/>
                <a:cs typeface="Calibri"/>
              </a:rPr>
              <a:t> </a:t>
            </a:r>
            <a:r>
              <a:rPr sz="2347" dirty="0">
                <a:latin typeface="Calibri"/>
                <a:cs typeface="Calibri"/>
              </a:rPr>
              <a:t>of</a:t>
            </a:r>
            <a:r>
              <a:rPr sz="2347" spc="-48" dirty="0">
                <a:latin typeface="Calibri"/>
                <a:cs typeface="Calibri"/>
              </a:rPr>
              <a:t> </a:t>
            </a:r>
            <a:r>
              <a:rPr sz="2347" dirty="0">
                <a:latin typeface="Calibri"/>
                <a:cs typeface="Calibri"/>
              </a:rPr>
              <a:t>delivering</a:t>
            </a:r>
            <a:r>
              <a:rPr sz="2347" spc="-53" dirty="0">
                <a:latin typeface="Calibri"/>
                <a:cs typeface="Calibri"/>
              </a:rPr>
              <a:t> </a:t>
            </a:r>
            <a:r>
              <a:rPr sz="2347" dirty="0">
                <a:latin typeface="Calibri"/>
                <a:cs typeface="Calibri"/>
              </a:rPr>
              <a:t>software</a:t>
            </a:r>
            <a:r>
              <a:rPr sz="2347" spc="-53" dirty="0">
                <a:latin typeface="Calibri"/>
                <a:cs typeface="Calibri"/>
              </a:rPr>
              <a:t> </a:t>
            </a:r>
            <a:r>
              <a:rPr sz="2347" dirty="0">
                <a:latin typeface="Calibri"/>
                <a:cs typeface="Calibri"/>
              </a:rPr>
              <a:t>to</a:t>
            </a:r>
            <a:r>
              <a:rPr sz="2347" spc="-37" dirty="0">
                <a:latin typeface="Calibri"/>
                <a:cs typeface="Calibri"/>
              </a:rPr>
              <a:t> </a:t>
            </a:r>
            <a:r>
              <a:rPr sz="2347" spc="-11" dirty="0">
                <a:latin typeface="Calibri"/>
                <a:cs typeface="Calibri"/>
              </a:rPr>
              <a:t>customers</a:t>
            </a:r>
            <a:r>
              <a:rPr sz="2347" spc="-27" dirty="0">
                <a:latin typeface="Calibri"/>
                <a:cs typeface="Calibri"/>
              </a:rPr>
              <a:t> </a:t>
            </a:r>
            <a:r>
              <a:rPr sz="2347" dirty="0">
                <a:latin typeface="Calibri"/>
                <a:cs typeface="Calibri"/>
              </a:rPr>
              <a:t>is</a:t>
            </a:r>
            <a:r>
              <a:rPr sz="2347" spc="-53" dirty="0">
                <a:latin typeface="Calibri"/>
                <a:cs typeface="Calibri"/>
              </a:rPr>
              <a:t> </a:t>
            </a:r>
            <a:r>
              <a:rPr sz="2347" dirty="0">
                <a:latin typeface="Calibri"/>
                <a:cs typeface="Calibri"/>
              </a:rPr>
              <a:t>critical</a:t>
            </a:r>
            <a:r>
              <a:rPr sz="2347" spc="-43" dirty="0">
                <a:latin typeface="Calibri"/>
                <a:cs typeface="Calibri"/>
              </a:rPr>
              <a:t> </a:t>
            </a:r>
            <a:r>
              <a:rPr sz="2347" dirty="0">
                <a:latin typeface="Calibri"/>
                <a:cs typeface="Calibri"/>
              </a:rPr>
              <a:t>and</a:t>
            </a:r>
            <a:r>
              <a:rPr sz="2347" spc="-53" dirty="0">
                <a:latin typeface="Calibri"/>
                <a:cs typeface="Calibri"/>
              </a:rPr>
              <a:t> </a:t>
            </a:r>
            <a:r>
              <a:rPr sz="2347" spc="-27" dirty="0">
                <a:latin typeface="Calibri"/>
                <a:cs typeface="Calibri"/>
              </a:rPr>
              <a:t>the</a:t>
            </a:r>
            <a:endParaRPr sz="2347">
              <a:latin typeface="Calibri"/>
              <a:cs typeface="Calibri"/>
            </a:endParaRPr>
          </a:p>
          <a:p>
            <a:pPr marL="257395">
              <a:lnSpc>
                <a:spcPts val="2677"/>
              </a:lnSpc>
            </a:pPr>
            <a:r>
              <a:rPr sz="2347" dirty="0">
                <a:latin typeface="Calibri"/>
                <a:cs typeface="Calibri"/>
              </a:rPr>
              <a:t>cost</a:t>
            </a:r>
            <a:r>
              <a:rPr sz="2347" spc="-59" dirty="0">
                <a:latin typeface="Calibri"/>
                <a:cs typeface="Calibri"/>
              </a:rPr>
              <a:t> </a:t>
            </a:r>
            <a:r>
              <a:rPr sz="2347" dirty="0">
                <a:latin typeface="Calibri"/>
                <a:cs typeface="Calibri"/>
              </a:rPr>
              <a:t>of</a:t>
            </a:r>
            <a:r>
              <a:rPr sz="2347" spc="-43" dirty="0">
                <a:latin typeface="Calibri"/>
                <a:cs typeface="Calibri"/>
              </a:rPr>
              <a:t> </a:t>
            </a:r>
            <a:r>
              <a:rPr sz="2347" dirty="0">
                <a:latin typeface="Calibri"/>
                <a:cs typeface="Calibri"/>
              </a:rPr>
              <a:t>delays</a:t>
            </a:r>
            <a:r>
              <a:rPr sz="2347" spc="-48" dirty="0">
                <a:latin typeface="Calibri"/>
                <a:cs typeface="Calibri"/>
              </a:rPr>
              <a:t> </a:t>
            </a:r>
            <a:r>
              <a:rPr sz="2347" dirty="0">
                <a:latin typeface="Calibri"/>
                <a:cs typeface="Calibri"/>
              </a:rPr>
              <a:t>is</a:t>
            </a:r>
            <a:r>
              <a:rPr sz="2347" spc="-53" dirty="0">
                <a:latin typeface="Calibri"/>
                <a:cs typeface="Calibri"/>
              </a:rPr>
              <a:t> </a:t>
            </a:r>
            <a:r>
              <a:rPr sz="2347" spc="-11" dirty="0">
                <a:latin typeface="Calibri"/>
                <a:cs typeface="Calibri"/>
              </a:rPr>
              <a:t>great.</a:t>
            </a:r>
            <a:endParaRPr sz="2347">
              <a:latin typeface="Calibri"/>
              <a:cs typeface="Calibri"/>
            </a:endParaRPr>
          </a:p>
          <a:p>
            <a:pPr marL="256717" indent="-243170">
              <a:spcBef>
                <a:spcPts val="784"/>
              </a:spcBef>
              <a:buFont typeface="Arial MT"/>
              <a:buChar char="•"/>
              <a:tabLst>
                <a:tab pos="256717" algn="l"/>
              </a:tabLst>
            </a:pPr>
            <a:r>
              <a:rPr sz="2347" dirty="0">
                <a:latin typeface="Calibri"/>
                <a:cs typeface="Calibri"/>
              </a:rPr>
              <a:t>Agile</a:t>
            </a:r>
            <a:r>
              <a:rPr sz="2347" spc="-75" dirty="0">
                <a:latin typeface="Calibri"/>
                <a:cs typeface="Calibri"/>
              </a:rPr>
              <a:t> </a:t>
            </a:r>
            <a:r>
              <a:rPr sz="2347" spc="-11" dirty="0">
                <a:latin typeface="Calibri"/>
                <a:cs typeface="Calibri"/>
              </a:rPr>
              <a:t>Manifesto</a:t>
            </a:r>
            <a:r>
              <a:rPr sz="2347" spc="-48" dirty="0">
                <a:latin typeface="Calibri"/>
                <a:cs typeface="Calibri"/>
              </a:rPr>
              <a:t> </a:t>
            </a:r>
            <a:r>
              <a:rPr sz="2347" spc="-11" dirty="0">
                <a:latin typeface="Calibri"/>
                <a:cs typeface="Calibri"/>
              </a:rPr>
              <a:t>principle:</a:t>
            </a:r>
            <a:endParaRPr sz="2347">
              <a:latin typeface="Calibri"/>
              <a:cs typeface="Calibri"/>
            </a:endParaRPr>
          </a:p>
          <a:p>
            <a:pPr marL="743735" lvl="1" indent="-242492">
              <a:spcBef>
                <a:spcPts val="208"/>
              </a:spcBef>
              <a:buFont typeface="Arial MT"/>
              <a:buChar char="•"/>
              <a:tabLst>
                <a:tab pos="743735" algn="l"/>
              </a:tabLst>
            </a:pPr>
            <a:r>
              <a:rPr sz="2560" dirty="0">
                <a:latin typeface="Calibri"/>
                <a:cs typeface="Calibri"/>
              </a:rPr>
              <a:t>“</a:t>
            </a:r>
            <a:r>
              <a:rPr sz="2560" i="1" dirty="0">
                <a:latin typeface="Calibri"/>
                <a:cs typeface="Calibri"/>
              </a:rPr>
              <a:t>deliver</a:t>
            </a:r>
            <a:r>
              <a:rPr sz="2560" i="1" spc="-75" dirty="0">
                <a:latin typeface="Calibri"/>
                <a:cs typeface="Calibri"/>
              </a:rPr>
              <a:t> </a:t>
            </a:r>
            <a:r>
              <a:rPr sz="2560" i="1" dirty="0">
                <a:latin typeface="Calibri"/>
                <a:cs typeface="Calibri"/>
              </a:rPr>
              <a:t>working</a:t>
            </a:r>
            <a:r>
              <a:rPr sz="2560" i="1" spc="-69" dirty="0">
                <a:latin typeface="Calibri"/>
                <a:cs typeface="Calibri"/>
              </a:rPr>
              <a:t> </a:t>
            </a:r>
            <a:r>
              <a:rPr sz="2560" i="1" dirty="0">
                <a:latin typeface="Calibri"/>
                <a:cs typeface="Calibri"/>
              </a:rPr>
              <a:t>software</a:t>
            </a:r>
            <a:r>
              <a:rPr sz="2560" i="1" spc="-59" dirty="0">
                <a:latin typeface="Calibri"/>
                <a:cs typeface="Calibri"/>
              </a:rPr>
              <a:t> </a:t>
            </a:r>
            <a:r>
              <a:rPr sz="2560" i="1" spc="-21" dirty="0">
                <a:latin typeface="Calibri"/>
                <a:cs typeface="Calibri"/>
              </a:rPr>
              <a:t>frequently,</a:t>
            </a:r>
            <a:r>
              <a:rPr sz="2560" i="1" spc="-43" dirty="0">
                <a:latin typeface="Calibri"/>
                <a:cs typeface="Calibri"/>
              </a:rPr>
              <a:t> </a:t>
            </a:r>
            <a:r>
              <a:rPr sz="2560" i="1" dirty="0">
                <a:latin typeface="Calibri"/>
                <a:cs typeface="Calibri"/>
              </a:rPr>
              <a:t>ideally</a:t>
            </a:r>
            <a:r>
              <a:rPr sz="2560" i="1" spc="-64" dirty="0">
                <a:latin typeface="Calibri"/>
                <a:cs typeface="Calibri"/>
              </a:rPr>
              <a:t> </a:t>
            </a:r>
            <a:r>
              <a:rPr sz="2560" i="1" dirty="0">
                <a:latin typeface="Calibri"/>
                <a:cs typeface="Calibri"/>
              </a:rPr>
              <a:t>in</a:t>
            </a:r>
            <a:r>
              <a:rPr sz="2560" i="1" spc="-59" dirty="0">
                <a:latin typeface="Calibri"/>
                <a:cs typeface="Calibri"/>
              </a:rPr>
              <a:t> </a:t>
            </a:r>
            <a:r>
              <a:rPr sz="2560" i="1" dirty="0">
                <a:latin typeface="Calibri"/>
                <a:cs typeface="Calibri"/>
              </a:rPr>
              <a:t>a</a:t>
            </a:r>
            <a:r>
              <a:rPr sz="2560" i="1" spc="-59" dirty="0">
                <a:latin typeface="Calibri"/>
                <a:cs typeface="Calibri"/>
              </a:rPr>
              <a:t> </a:t>
            </a:r>
            <a:r>
              <a:rPr sz="2560" i="1" dirty="0">
                <a:latin typeface="Calibri"/>
                <a:cs typeface="Calibri"/>
              </a:rPr>
              <a:t>couple</a:t>
            </a:r>
            <a:r>
              <a:rPr sz="2560" i="1" spc="-53" dirty="0">
                <a:latin typeface="Calibri"/>
                <a:cs typeface="Calibri"/>
              </a:rPr>
              <a:t> </a:t>
            </a:r>
            <a:r>
              <a:rPr sz="2560" i="1" dirty="0">
                <a:latin typeface="Calibri"/>
                <a:cs typeface="Calibri"/>
              </a:rPr>
              <a:t>of</a:t>
            </a:r>
            <a:r>
              <a:rPr sz="2560" i="1" spc="-43" dirty="0">
                <a:latin typeface="Calibri"/>
                <a:cs typeface="Calibri"/>
              </a:rPr>
              <a:t> </a:t>
            </a:r>
            <a:r>
              <a:rPr sz="2560" i="1" spc="-11" dirty="0">
                <a:latin typeface="Calibri"/>
                <a:cs typeface="Calibri"/>
              </a:rPr>
              <a:t>weeks</a:t>
            </a:r>
            <a:r>
              <a:rPr sz="2560" spc="-11" dirty="0">
                <a:latin typeface="Calibri"/>
                <a:cs typeface="Calibri"/>
              </a:rPr>
              <a:t>”</a:t>
            </a:r>
            <a:endParaRPr sz="2560">
              <a:latin typeface="Calibri"/>
              <a:cs typeface="Calibri"/>
            </a:endParaRPr>
          </a:p>
          <a:p>
            <a:pPr marL="256717" indent="-243170">
              <a:spcBef>
                <a:spcPts val="800"/>
              </a:spcBef>
              <a:buFont typeface="Arial MT"/>
              <a:buChar char="•"/>
              <a:tabLst>
                <a:tab pos="256717" algn="l"/>
              </a:tabLst>
            </a:pPr>
            <a:r>
              <a:rPr sz="2347" spc="-21" dirty="0">
                <a:latin typeface="Calibri"/>
                <a:cs typeface="Calibri"/>
              </a:rPr>
              <a:t>Time-</a:t>
            </a:r>
            <a:r>
              <a:rPr sz="2347" dirty="0">
                <a:latin typeface="Calibri"/>
                <a:cs typeface="Calibri"/>
              </a:rPr>
              <a:t>boxing</a:t>
            </a:r>
            <a:r>
              <a:rPr sz="2347" spc="-21" dirty="0">
                <a:latin typeface="Calibri"/>
                <a:cs typeface="Calibri"/>
              </a:rPr>
              <a:t> </a:t>
            </a:r>
            <a:r>
              <a:rPr sz="2347" dirty="0">
                <a:latin typeface="Calibri"/>
                <a:cs typeface="Calibri"/>
              </a:rPr>
              <a:t>is</a:t>
            </a:r>
            <a:r>
              <a:rPr sz="2347" spc="-48" dirty="0">
                <a:latin typeface="Calibri"/>
                <a:cs typeface="Calibri"/>
              </a:rPr>
              <a:t> </a:t>
            </a:r>
            <a:r>
              <a:rPr sz="2347" dirty="0">
                <a:latin typeface="Calibri"/>
                <a:cs typeface="Calibri"/>
              </a:rPr>
              <a:t>a</a:t>
            </a:r>
            <a:r>
              <a:rPr sz="2347" spc="-48" dirty="0">
                <a:latin typeface="Calibri"/>
                <a:cs typeface="Calibri"/>
              </a:rPr>
              <a:t> </a:t>
            </a:r>
            <a:r>
              <a:rPr sz="2347" dirty="0">
                <a:latin typeface="Calibri"/>
                <a:cs typeface="Calibri"/>
              </a:rPr>
              <a:t>way</a:t>
            </a:r>
            <a:r>
              <a:rPr sz="2347" spc="-43" dirty="0">
                <a:latin typeface="Calibri"/>
                <a:cs typeface="Calibri"/>
              </a:rPr>
              <a:t> </a:t>
            </a:r>
            <a:r>
              <a:rPr sz="2347" dirty="0">
                <a:latin typeface="Calibri"/>
                <a:cs typeface="Calibri"/>
              </a:rPr>
              <a:t>to</a:t>
            </a:r>
            <a:r>
              <a:rPr sz="2347" spc="-37" dirty="0">
                <a:latin typeface="Calibri"/>
                <a:cs typeface="Calibri"/>
              </a:rPr>
              <a:t> </a:t>
            </a:r>
            <a:r>
              <a:rPr sz="2347" dirty="0">
                <a:latin typeface="Calibri"/>
                <a:cs typeface="Calibri"/>
              </a:rPr>
              <a:t>achieve</a:t>
            </a:r>
            <a:r>
              <a:rPr sz="2347" spc="-43" dirty="0">
                <a:latin typeface="Calibri"/>
                <a:cs typeface="Calibri"/>
              </a:rPr>
              <a:t> </a:t>
            </a:r>
            <a:r>
              <a:rPr sz="2347" dirty="0">
                <a:latin typeface="Calibri"/>
                <a:cs typeface="Calibri"/>
              </a:rPr>
              <a:t>this</a:t>
            </a:r>
            <a:r>
              <a:rPr sz="2347" spc="-48" dirty="0">
                <a:latin typeface="Calibri"/>
                <a:cs typeface="Calibri"/>
              </a:rPr>
              <a:t> </a:t>
            </a:r>
            <a:r>
              <a:rPr sz="2347" spc="-11" dirty="0">
                <a:latin typeface="Calibri"/>
                <a:cs typeface="Calibri"/>
              </a:rPr>
              <a:t>principle.</a:t>
            </a:r>
            <a:endParaRPr sz="2347">
              <a:latin typeface="Calibri"/>
              <a:cs typeface="Calibri"/>
            </a:endParaRPr>
          </a:p>
          <a:p>
            <a:pPr marL="745090" marR="203206" lvl="1" indent="-243848">
              <a:lnSpc>
                <a:spcPts val="2068"/>
              </a:lnSpc>
              <a:spcBef>
                <a:spcPts val="592"/>
              </a:spcBef>
              <a:buFont typeface="Arial MT"/>
              <a:buChar char="•"/>
              <a:tabLst>
                <a:tab pos="745090" algn="l"/>
              </a:tabLst>
            </a:pPr>
            <a:r>
              <a:rPr sz="1920" dirty="0">
                <a:latin typeface="Calibri"/>
                <a:cs typeface="Calibri"/>
              </a:rPr>
              <a:t>A</a:t>
            </a:r>
            <a:r>
              <a:rPr sz="1920" spc="-48" dirty="0">
                <a:latin typeface="Calibri"/>
                <a:cs typeface="Calibri"/>
              </a:rPr>
              <a:t> </a:t>
            </a:r>
            <a:r>
              <a:rPr sz="1920" spc="-11" dirty="0">
                <a:latin typeface="Calibri"/>
                <a:cs typeface="Calibri"/>
              </a:rPr>
              <a:t>time-</a:t>
            </a:r>
            <a:r>
              <a:rPr sz="1920" dirty="0">
                <a:latin typeface="Calibri"/>
                <a:cs typeface="Calibri"/>
              </a:rPr>
              <a:t>box</a:t>
            </a:r>
            <a:r>
              <a:rPr sz="1920" spc="-48" dirty="0">
                <a:latin typeface="Calibri"/>
                <a:cs typeface="Calibri"/>
              </a:rPr>
              <a:t> </a:t>
            </a:r>
            <a:r>
              <a:rPr sz="1920" dirty="0">
                <a:latin typeface="Calibri"/>
                <a:cs typeface="Calibri"/>
              </a:rPr>
              <a:t>is</a:t>
            </a:r>
            <a:r>
              <a:rPr sz="1920" spc="-53" dirty="0">
                <a:latin typeface="Calibri"/>
                <a:cs typeface="Calibri"/>
              </a:rPr>
              <a:t> </a:t>
            </a:r>
            <a:r>
              <a:rPr sz="1920" dirty="0">
                <a:latin typeface="Calibri"/>
                <a:cs typeface="Calibri"/>
              </a:rPr>
              <a:t>the</a:t>
            </a:r>
            <a:r>
              <a:rPr sz="1920" spc="-27" dirty="0">
                <a:latin typeface="Calibri"/>
                <a:cs typeface="Calibri"/>
              </a:rPr>
              <a:t> </a:t>
            </a:r>
            <a:r>
              <a:rPr sz="1920" dirty="0">
                <a:latin typeface="Calibri"/>
                <a:cs typeface="Calibri"/>
              </a:rPr>
              <a:t>fixed</a:t>
            </a:r>
            <a:r>
              <a:rPr sz="1920" spc="-48" dirty="0">
                <a:latin typeface="Calibri"/>
                <a:cs typeface="Calibri"/>
              </a:rPr>
              <a:t> </a:t>
            </a:r>
            <a:r>
              <a:rPr sz="1920" dirty="0">
                <a:latin typeface="Calibri"/>
                <a:cs typeface="Calibri"/>
              </a:rPr>
              <a:t>time</a:t>
            </a:r>
            <a:r>
              <a:rPr sz="1920" spc="-32" dirty="0">
                <a:latin typeface="Calibri"/>
                <a:cs typeface="Calibri"/>
              </a:rPr>
              <a:t> </a:t>
            </a:r>
            <a:r>
              <a:rPr sz="1920" dirty="0">
                <a:latin typeface="Calibri"/>
                <a:cs typeface="Calibri"/>
              </a:rPr>
              <a:t>period</a:t>
            </a:r>
            <a:r>
              <a:rPr sz="1920" spc="-32" dirty="0">
                <a:latin typeface="Calibri"/>
                <a:cs typeface="Calibri"/>
              </a:rPr>
              <a:t> </a:t>
            </a:r>
            <a:r>
              <a:rPr sz="1920" dirty="0">
                <a:latin typeface="Calibri"/>
                <a:cs typeface="Calibri"/>
              </a:rPr>
              <a:t>during</a:t>
            </a:r>
            <a:r>
              <a:rPr sz="1920" spc="-32" dirty="0">
                <a:latin typeface="Calibri"/>
                <a:cs typeface="Calibri"/>
              </a:rPr>
              <a:t> </a:t>
            </a:r>
            <a:r>
              <a:rPr sz="1920" dirty="0">
                <a:latin typeface="Calibri"/>
                <a:cs typeface="Calibri"/>
              </a:rPr>
              <a:t>which</a:t>
            </a:r>
            <a:r>
              <a:rPr sz="1920" spc="-21" dirty="0">
                <a:latin typeface="Calibri"/>
                <a:cs typeface="Calibri"/>
              </a:rPr>
              <a:t> </a:t>
            </a:r>
            <a:r>
              <a:rPr sz="1920" spc="-11" dirty="0">
                <a:latin typeface="Calibri"/>
                <a:cs typeface="Calibri"/>
              </a:rPr>
              <a:t>development</a:t>
            </a:r>
            <a:r>
              <a:rPr sz="1920" spc="-43" dirty="0">
                <a:latin typeface="Calibri"/>
                <a:cs typeface="Calibri"/>
              </a:rPr>
              <a:t> </a:t>
            </a:r>
            <a:r>
              <a:rPr sz="1920" dirty="0">
                <a:latin typeface="Calibri"/>
                <a:cs typeface="Calibri"/>
              </a:rPr>
              <a:t>team</a:t>
            </a:r>
            <a:r>
              <a:rPr sz="1920" spc="-37" dirty="0">
                <a:latin typeface="Calibri"/>
                <a:cs typeface="Calibri"/>
              </a:rPr>
              <a:t> </a:t>
            </a:r>
            <a:r>
              <a:rPr sz="1920" dirty="0">
                <a:latin typeface="Calibri"/>
                <a:cs typeface="Calibri"/>
              </a:rPr>
              <a:t>members</a:t>
            </a:r>
            <a:r>
              <a:rPr sz="1920" spc="-48" dirty="0">
                <a:latin typeface="Calibri"/>
                <a:cs typeface="Calibri"/>
              </a:rPr>
              <a:t> </a:t>
            </a:r>
            <a:r>
              <a:rPr sz="1920" dirty="0">
                <a:latin typeface="Calibri"/>
                <a:cs typeface="Calibri"/>
              </a:rPr>
              <a:t>agree</a:t>
            </a:r>
            <a:r>
              <a:rPr sz="1920" spc="-37" dirty="0">
                <a:latin typeface="Calibri"/>
                <a:cs typeface="Calibri"/>
              </a:rPr>
              <a:t> </a:t>
            </a:r>
            <a:r>
              <a:rPr sz="1920" spc="-27" dirty="0">
                <a:latin typeface="Calibri"/>
                <a:cs typeface="Calibri"/>
              </a:rPr>
              <a:t>to </a:t>
            </a:r>
            <a:r>
              <a:rPr sz="1920" dirty="0">
                <a:latin typeface="Calibri"/>
                <a:cs typeface="Calibri"/>
              </a:rPr>
              <a:t>complete</a:t>
            </a:r>
            <a:r>
              <a:rPr sz="1920" spc="-37" dirty="0">
                <a:latin typeface="Calibri"/>
                <a:cs typeface="Calibri"/>
              </a:rPr>
              <a:t> </a:t>
            </a:r>
            <a:r>
              <a:rPr sz="1920" dirty="0">
                <a:latin typeface="Calibri"/>
                <a:cs typeface="Calibri"/>
              </a:rPr>
              <a:t>a</a:t>
            </a:r>
            <a:r>
              <a:rPr sz="1920" spc="-69" dirty="0">
                <a:latin typeface="Calibri"/>
                <a:cs typeface="Calibri"/>
              </a:rPr>
              <a:t> </a:t>
            </a:r>
            <a:r>
              <a:rPr sz="1920" dirty="0">
                <a:latin typeface="Calibri"/>
                <a:cs typeface="Calibri"/>
              </a:rPr>
              <a:t>project</a:t>
            </a:r>
            <a:r>
              <a:rPr sz="1920" spc="-64" dirty="0">
                <a:latin typeface="Calibri"/>
                <a:cs typeface="Calibri"/>
              </a:rPr>
              <a:t> </a:t>
            </a:r>
            <a:r>
              <a:rPr sz="1920" spc="-11" dirty="0">
                <a:latin typeface="Calibri"/>
                <a:cs typeface="Calibri"/>
              </a:rPr>
              <a:t>activity.</a:t>
            </a:r>
            <a:endParaRPr sz="1920">
              <a:latin typeface="Calibri"/>
              <a:cs typeface="Calibri"/>
            </a:endParaRPr>
          </a:p>
          <a:p>
            <a:pPr marL="744413" lvl="1" indent="-243170">
              <a:lnSpc>
                <a:spcPts val="2187"/>
              </a:lnSpc>
              <a:spcBef>
                <a:spcPts val="283"/>
              </a:spcBef>
              <a:buFont typeface="Arial MT"/>
              <a:buChar char="•"/>
              <a:tabLst>
                <a:tab pos="744413" algn="l"/>
              </a:tabLst>
            </a:pPr>
            <a:r>
              <a:rPr sz="1920" dirty="0">
                <a:latin typeface="Calibri"/>
                <a:cs typeface="Calibri"/>
              </a:rPr>
              <a:t>Any</a:t>
            </a:r>
            <a:r>
              <a:rPr sz="1920" spc="-48" dirty="0">
                <a:latin typeface="Calibri"/>
                <a:cs typeface="Calibri"/>
              </a:rPr>
              <a:t> </a:t>
            </a:r>
            <a:r>
              <a:rPr sz="1920" spc="-11" dirty="0">
                <a:latin typeface="Calibri"/>
                <a:cs typeface="Calibri"/>
              </a:rPr>
              <a:t>iteration</a:t>
            </a:r>
            <a:r>
              <a:rPr sz="1920" spc="-37" dirty="0">
                <a:latin typeface="Calibri"/>
                <a:cs typeface="Calibri"/>
              </a:rPr>
              <a:t> </a:t>
            </a:r>
            <a:r>
              <a:rPr sz="1920" dirty="0">
                <a:latin typeface="Calibri"/>
                <a:cs typeface="Calibri"/>
              </a:rPr>
              <a:t>resulting</a:t>
            </a:r>
            <a:r>
              <a:rPr sz="1920" spc="-32" dirty="0">
                <a:latin typeface="Calibri"/>
                <a:cs typeface="Calibri"/>
              </a:rPr>
              <a:t> </a:t>
            </a:r>
            <a:r>
              <a:rPr sz="1920" dirty="0">
                <a:latin typeface="Calibri"/>
                <a:cs typeface="Calibri"/>
              </a:rPr>
              <a:t>in</a:t>
            </a:r>
            <a:r>
              <a:rPr sz="1920" spc="-37" dirty="0">
                <a:latin typeface="Calibri"/>
                <a:cs typeface="Calibri"/>
              </a:rPr>
              <a:t> </a:t>
            </a:r>
            <a:r>
              <a:rPr sz="1920" dirty="0">
                <a:latin typeface="Calibri"/>
                <a:cs typeface="Calibri"/>
              </a:rPr>
              <a:t>the</a:t>
            </a:r>
            <a:r>
              <a:rPr sz="1920" spc="-48" dirty="0">
                <a:latin typeface="Calibri"/>
                <a:cs typeface="Calibri"/>
              </a:rPr>
              <a:t> </a:t>
            </a:r>
            <a:r>
              <a:rPr sz="1920" dirty="0">
                <a:latin typeface="Calibri"/>
                <a:cs typeface="Calibri"/>
              </a:rPr>
              <a:t>delivery</a:t>
            </a:r>
            <a:r>
              <a:rPr sz="1920" spc="-37" dirty="0">
                <a:latin typeface="Calibri"/>
                <a:cs typeface="Calibri"/>
              </a:rPr>
              <a:t> </a:t>
            </a:r>
            <a:r>
              <a:rPr sz="1920" dirty="0">
                <a:latin typeface="Calibri"/>
                <a:cs typeface="Calibri"/>
              </a:rPr>
              <a:t>of</a:t>
            </a:r>
            <a:r>
              <a:rPr sz="1920" spc="-53" dirty="0">
                <a:latin typeface="Calibri"/>
                <a:cs typeface="Calibri"/>
              </a:rPr>
              <a:t> </a:t>
            </a:r>
            <a:r>
              <a:rPr sz="1920" dirty="0">
                <a:latin typeface="Calibri"/>
                <a:cs typeface="Calibri"/>
              </a:rPr>
              <a:t>an</a:t>
            </a:r>
            <a:r>
              <a:rPr sz="1920" spc="-48" dirty="0">
                <a:latin typeface="Calibri"/>
                <a:cs typeface="Calibri"/>
              </a:rPr>
              <a:t> </a:t>
            </a:r>
            <a:r>
              <a:rPr sz="1920" dirty="0">
                <a:latin typeface="Calibri"/>
                <a:cs typeface="Calibri"/>
              </a:rPr>
              <a:t>increment</a:t>
            </a:r>
            <a:r>
              <a:rPr sz="1920" spc="-37" dirty="0">
                <a:latin typeface="Calibri"/>
                <a:cs typeface="Calibri"/>
              </a:rPr>
              <a:t> </a:t>
            </a:r>
            <a:r>
              <a:rPr sz="1920" dirty="0">
                <a:latin typeface="Calibri"/>
                <a:cs typeface="Calibri"/>
              </a:rPr>
              <a:t>is</a:t>
            </a:r>
            <a:r>
              <a:rPr sz="1920" spc="-43" dirty="0">
                <a:latin typeface="Calibri"/>
                <a:cs typeface="Calibri"/>
              </a:rPr>
              <a:t> </a:t>
            </a:r>
            <a:r>
              <a:rPr sz="1920" spc="-11" dirty="0">
                <a:latin typeface="Calibri"/>
                <a:cs typeface="Calibri"/>
              </a:rPr>
              <a:t>time-boxed,</a:t>
            </a:r>
            <a:r>
              <a:rPr sz="1920" spc="-43" dirty="0">
                <a:latin typeface="Calibri"/>
                <a:cs typeface="Calibri"/>
              </a:rPr>
              <a:t> </a:t>
            </a:r>
            <a:r>
              <a:rPr sz="1920" dirty="0">
                <a:latin typeface="Calibri"/>
                <a:cs typeface="Calibri"/>
              </a:rPr>
              <a:t>by</a:t>
            </a:r>
            <a:r>
              <a:rPr sz="1920" spc="-48" dirty="0">
                <a:latin typeface="Calibri"/>
                <a:cs typeface="Calibri"/>
              </a:rPr>
              <a:t> </a:t>
            </a:r>
            <a:r>
              <a:rPr sz="1920" dirty="0">
                <a:latin typeface="Calibri"/>
                <a:cs typeface="Calibri"/>
              </a:rPr>
              <a:t>allocating</a:t>
            </a:r>
            <a:r>
              <a:rPr sz="1920" spc="-21" dirty="0">
                <a:latin typeface="Calibri"/>
                <a:cs typeface="Calibri"/>
              </a:rPr>
              <a:t> </a:t>
            </a:r>
            <a:r>
              <a:rPr sz="1920" dirty="0">
                <a:latin typeface="Calibri"/>
                <a:cs typeface="Calibri"/>
              </a:rPr>
              <a:t>a</a:t>
            </a:r>
            <a:r>
              <a:rPr sz="1920" spc="-53" dirty="0">
                <a:latin typeface="Calibri"/>
                <a:cs typeface="Calibri"/>
              </a:rPr>
              <a:t> </a:t>
            </a:r>
            <a:r>
              <a:rPr sz="1920" spc="-11" dirty="0">
                <a:latin typeface="Calibri"/>
                <a:cs typeface="Calibri"/>
              </a:rPr>
              <a:t>fixed</a:t>
            </a:r>
            <a:endParaRPr sz="1920">
              <a:latin typeface="Calibri"/>
              <a:cs typeface="Calibri"/>
            </a:endParaRPr>
          </a:p>
          <a:p>
            <a:pPr marL="745090">
              <a:lnSpc>
                <a:spcPts val="2187"/>
              </a:lnSpc>
            </a:pPr>
            <a:r>
              <a:rPr sz="1920" dirty="0">
                <a:latin typeface="Calibri"/>
                <a:cs typeface="Calibri"/>
              </a:rPr>
              <a:t>period</a:t>
            </a:r>
            <a:r>
              <a:rPr sz="1920" spc="-27" dirty="0">
                <a:latin typeface="Calibri"/>
                <a:cs typeface="Calibri"/>
              </a:rPr>
              <a:t> </a:t>
            </a:r>
            <a:r>
              <a:rPr sz="1920" dirty="0">
                <a:latin typeface="Calibri"/>
                <a:cs typeface="Calibri"/>
              </a:rPr>
              <a:t>of</a:t>
            </a:r>
            <a:r>
              <a:rPr sz="1920" spc="-21" dirty="0">
                <a:latin typeface="Calibri"/>
                <a:cs typeface="Calibri"/>
              </a:rPr>
              <a:t> </a:t>
            </a:r>
            <a:r>
              <a:rPr sz="1920" dirty="0">
                <a:latin typeface="Calibri"/>
                <a:cs typeface="Calibri"/>
              </a:rPr>
              <a:t>time</a:t>
            </a:r>
            <a:r>
              <a:rPr sz="1920" spc="-37" dirty="0">
                <a:latin typeface="Calibri"/>
                <a:cs typeface="Calibri"/>
              </a:rPr>
              <a:t> </a:t>
            </a:r>
            <a:r>
              <a:rPr sz="1920" dirty="0">
                <a:latin typeface="Calibri"/>
                <a:cs typeface="Calibri"/>
              </a:rPr>
              <a:t>to</a:t>
            </a:r>
            <a:r>
              <a:rPr sz="1920" spc="-37" dirty="0">
                <a:latin typeface="Calibri"/>
                <a:cs typeface="Calibri"/>
              </a:rPr>
              <a:t> </a:t>
            </a:r>
            <a:r>
              <a:rPr sz="1920" dirty="0">
                <a:latin typeface="Calibri"/>
                <a:cs typeface="Calibri"/>
              </a:rPr>
              <a:t>the</a:t>
            </a:r>
            <a:r>
              <a:rPr sz="1920" spc="-21" dirty="0">
                <a:latin typeface="Calibri"/>
                <a:cs typeface="Calibri"/>
              </a:rPr>
              <a:t> </a:t>
            </a:r>
            <a:r>
              <a:rPr sz="1920" spc="-11" dirty="0">
                <a:latin typeface="Calibri"/>
                <a:cs typeface="Calibri"/>
              </a:rPr>
              <a:t>iteration</a:t>
            </a:r>
            <a:r>
              <a:rPr sz="1920" spc="-27" dirty="0">
                <a:latin typeface="Calibri"/>
                <a:cs typeface="Calibri"/>
              </a:rPr>
              <a:t> </a:t>
            </a:r>
            <a:r>
              <a:rPr sz="1920" spc="-11" dirty="0">
                <a:latin typeface="Calibri"/>
                <a:cs typeface="Calibri"/>
              </a:rPr>
              <a:t>development</a:t>
            </a:r>
            <a:r>
              <a:rPr sz="1920" spc="-27" dirty="0">
                <a:latin typeface="Calibri"/>
                <a:cs typeface="Calibri"/>
              </a:rPr>
              <a:t> </a:t>
            </a:r>
            <a:r>
              <a:rPr sz="1920" spc="-11" dirty="0">
                <a:latin typeface="Calibri"/>
                <a:cs typeface="Calibri"/>
              </a:rPr>
              <a:t>activities.</a:t>
            </a:r>
            <a:endParaRPr sz="1920">
              <a:latin typeface="Calibri"/>
              <a:cs typeface="Calibri"/>
            </a:endParaRPr>
          </a:p>
          <a:p>
            <a:pPr marL="744413" lvl="1" indent="-243170">
              <a:spcBef>
                <a:spcPts val="309"/>
              </a:spcBef>
              <a:buFont typeface="Arial MT"/>
              <a:buChar char="•"/>
              <a:tabLst>
                <a:tab pos="744413" algn="l"/>
              </a:tabLst>
            </a:pPr>
            <a:r>
              <a:rPr sz="1920" dirty="0">
                <a:latin typeface="Calibri"/>
                <a:cs typeface="Calibri"/>
              </a:rPr>
              <a:t>Any</a:t>
            </a:r>
            <a:r>
              <a:rPr sz="1920" spc="-43" dirty="0">
                <a:latin typeface="Calibri"/>
                <a:cs typeface="Calibri"/>
              </a:rPr>
              <a:t> </a:t>
            </a:r>
            <a:r>
              <a:rPr sz="1920" dirty="0">
                <a:latin typeface="Calibri"/>
                <a:cs typeface="Calibri"/>
              </a:rPr>
              <a:t>undone</a:t>
            </a:r>
            <a:r>
              <a:rPr sz="1920" spc="-21" dirty="0">
                <a:latin typeface="Calibri"/>
                <a:cs typeface="Calibri"/>
              </a:rPr>
              <a:t> </a:t>
            </a:r>
            <a:r>
              <a:rPr sz="1920" dirty="0">
                <a:latin typeface="Calibri"/>
                <a:cs typeface="Calibri"/>
              </a:rPr>
              <a:t>work</a:t>
            </a:r>
            <a:r>
              <a:rPr sz="1920" spc="-48" dirty="0">
                <a:latin typeface="Calibri"/>
                <a:cs typeface="Calibri"/>
              </a:rPr>
              <a:t> </a:t>
            </a:r>
            <a:r>
              <a:rPr sz="1920" dirty="0">
                <a:latin typeface="Calibri"/>
                <a:cs typeface="Calibri"/>
              </a:rPr>
              <a:t>is</a:t>
            </a:r>
            <a:r>
              <a:rPr sz="1920" spc="-43" dirty="0">
                <a:latin typeface="Calibri"/>
                <a:cs typeface="Calibri"/>
              </a:rPr>
              <a:t> </a:t>
            </a:r>
            <a:r>
              <a:rPr sz="1920" dirty="0">
                <a:latin typeface="Calibri"/>
                <a:cs typeface="Calibri"/>
              </a:rPr>
              <a:t>moved</a:t>
            </a:r>
            <a:r>
              <a:rPr sz="1920" spc="-27" dirty="0">
                <a:latin typeface="Calibri"/>
                <a:cs typeface="Calibri"/>
              </a:rPr>
              <a:t> </a:t>
            </a:r>
            <a:r>
              <a:rPr sz="1920" dirty="0">
                <a:latin typeface="Calibri"/>
                <a:cs typeface="Calibri"/>
              </a:rPr>
              <a:t>to</a:t>
            </a:r>
            <a:r>
              <a:rPr sz="1920" spc="-43"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next</a:t>
            </a:r>
            <a:r>
              <a:rPr sz="1920" spc="-37" dirty="0">
                <a:latin typeface="Calibri"/>
                <a:cs typeface="Calibri"/>
              </a:rPr>
              <a:t> </a:t>
            </a:r>
            <a:r>
              <a:rPr sz="1920" spc="-11" dirty="0">
                <a:latin typeface="Calibri"/>
                <a:cs typeface="Calibri"/>
              </a:rPr>
              <a:t>iteration</a:t>
            </a:r>
            <a:r>
              <a:rPr sz="1920" spc="-27" dirty="0">
                <a:latin typeface="Calibri"/>
                <a:cs typeface="Calibri"/>
              </a:rPr>
              <a:t> </a:t>
            </a:r>
            <a:r>
              <a:rPr sz="1920" dirty="0">
                <a:latin typeface="Calibri"/>
                <a:cs typeface="Calibri"/>
              </a:rPr>
              <a:t>or</a:t>
            </a:r>
            <a:r>
              <a:rPr sz="1920" spc="-37" dirty="0">
                <a:latin typeface="Calibri"/>
                <a:cs typeface="Calibri"/>
              </a:rPr>
              <a:t> </a:t>
            </a:r>
            <a:r>
              <a:rPr sz="1920" dirty="0">
                <a:latin typeface="Calibri"/>
                <a:cs typeface="Calibri"/>
              </a:rPr>
              <a:t>into</a:t>
            </a:r>
            <a:r>
              <a:rPr sz="1920" spc="-32" dirty="0">
                <a:latin typeface="Calibri"/>
                <a:cs typeface="Calibri"/>
              </a:rPr>
              <a:t> </a:t>
            </a:r>
            <a:r>
              <a:rPr sz="1920" spc="-11" dirty="0">
                <a:latin typeface="Calibri"/>
                <a:cs typeface="Calibri"/>
              </a:rPr>
              <a:t>subsequent</a:t>
            </a:r>
            <a:r>
              <a:rPr sz="1920" spc="-53" dirty="0">
                <a:latin typeface="Calibri"/>
                <a:cs typeface="Calibri"/>
              </a:rPr>
              <a:t> </a:t>
            </a:r>
            <a:r>
              <a:rPr sz="1920" spc="-11" dirty="0">
                <a:latin typeface="Calibri"/>
                <a:cs typeface="Calibri"/>
              </a:rPr>
              <a:t>iterations.</a:t>
            </a:r>
            <a:endParaRPr sz="1920">
              <a:latin typeface="Calibri"/>
              <a:cs typeface="Calibri"/>
            </a:endParaRPr>
          </a:p>
          <a:p>
            <a:pPr marL="257395" marR="5419" indent="-243848">
              <a:lnSpc>
                <a:spcPts val="2539"/>
              </a:lnSpc>
              <a:spcBef>
                <a:spcPts val="1067"/>
              </a:spcBef>
              <a:buFont typeface="Arial MT"/>
              <a:buChar char="•"/>
              <a:tabLst>
                <a:tab pos="257395" algn="l"/>
              </a:tabLst>
            </a:pPr>
            <a:r>
              <a:rPr sz="2347" dirty="0">
                <a:latin typeface="Calibri"/>
                <a:cs typeface="Calibri"/>
              </a:rPr>
              <a:t>The</a:t>
            </a:r>
            <a:r>
              <a:rPr sz="2347" spc="-59" dirty="0">
                <a:latin typeface="Calibri"/>
                <a:cs typeface="Calibri"/>
              </a:rPr>
              <a:t> </a:t>
            </a:r>
            <a:r>
              <a:rPr sz="2347" dirty="0">
                <a:latin typeface="Calibri"/>
                <a:cs typeface="Calibri"/>
              </a:rPr>
              <a:t>ultimate</a:t>
            </a:r>
            <a:r>
              <a:rPr sz="2347" spc="-53" dirty="0">
                <a:latin typeface="Calibri"/>
                <a:cs typeface="Calibri"/>
              </a:rPr>
              <a:t> </a:t>
            </a:r>
            <a:r>
              <a:rPr sz="2347" dirty="0">
                <a:latin typeface="Calibri"/>
                <a:cs typeface="Calibri"/>
              </a:rPr>
              <a:t>objective</a:t>
            </a:r>
            <a:r>
              <a:rPr sz="2347" spc="-69" dirty="0">
                <a:latin typeface="Calibri"/>
                <a:cs typeface="Calibri"/>
              </a:rPr>
              <a:t> </a:t>
            </a:r>
            <a:r>
              <a:rPr sz="2347" dirty="0">
                <a:latin typeface="Calibri"/>
                <a:cs typeface="Calibri"/>
              </a:rPr>
              <a:t>is</a:t>
            </a:r>
            <a:r>
              <a:rPr sz="2347" spc="-64" dirty="0">
                <a:latin typeface="Calibri"/>
                <a:cs typeface="Calibri"/>
              </a:rPr>
              <a:t> </a:t>
            </a:r>
            <a:r>
              <a:rPr sz="2347" dirty="0">
                <a:latin typeface="Calibri"/>
                <a:cs typeface="Calibri"/>
              </a:rPr>
              <a:t>to</a:t>
            </a:r>
            <a:r>
              <a:rPr sz="2347" spc="-59" dirty="0">
                <a:latin typeface="Calibri"/>
                <a:cs typeface="Calibri"/>
              </a:rPr>
              <a:t> </a:t>
            </a:r>
            <a:r>
              <a:rPr sz="2347" dirty="0">
                <a:latin typeface="Calibri"/>
                <a:cs typeface="Calibri"/>
              </a:rPr>
              <a:t>establish</a:t>
            </a:r>
            <a:r>
              <a:rPr sz="2347" spc="-69" dirty="0">
                <a:latin typeface="Calibri"/>
                <a:cs typeface="Calibri"/>
              </a:rPr>
              <a:t> </a:t>
            </a:r>
            <a:r>
              <a:rPr sz="2347" dirty="0">
                <a:latin typeface="Calibri"/>
                <a:cs typeface="Calibri"/>
              </a:rPr>
              <a:t>a</a:t>
            </a:r>
            <a:r>
              <a:rPr sz="2347" spc="-75" dirty="0">
                <a:latin typeface="Calibri"/>
                <a:cs typeface="Calibri"/>
              </a:rPr>
              <a:t> </a:t>
            </a:r>
            <a:r>
              <a:rPr sz="2347" spc="-11" dirty="0">
                <a:latin typeface="Calibri"/>
                <a:cs typeface="Calibri"/>
              </a:rPr>
              <a:t>development</a:t>
            </a:r>
            <a:r>
              <a:rPr sz="2347" spc="-43" dirty="0">
                <a:latin typeface="Calibri"/>
                <a:cs typeface="Calibri"/>
              </a:rPr>
              <a:t> </a:t>
            </a:r>
            <a:r>
              <a:rPr sz="2347" dirty="0">
                <a:latin typeface="Calibri"/>
                <a:cs typeface="Calibri"/>
              </a:rPr>
              <a:t>rhythm</a:t>
            </a:r>
            <a:r>
              <a:rPr sz="2347" spc="-69" dirty="0">
                <a:latin typeface="Calibri"/>
                <a:cs typeface="Calibri"/>
              </a:rPr>
              <a:t> </a:t>
            </a:r>
            <a:r>
              <a:rPr sz="2347" dirty="0">
                <a:latin typeface="Calibri"/>
                <a:cs typeface="Calibri"/>
              </a:rPr>
              <a:t>for</a:t>
            </a:r>
            <a:r>
              <a:rPr sz="2347" spc="-64" dirty="0">
                <a:latin typeface="Calibri"/>
                <a:cs typeface="Calibri"/>
              </a:rPr>
              <a:t> </a:t>
            </a:r>
            <a:r>
              <a:rPr sz="2347" dirty="0">
                <a:latin typeface="Calibri"/>
                <a:cs typeface="Calibri"/>
              </a:rPr>
              <a:t>the</a:t>
            </a:r>
            <a:r>
              <a:rPr sz="2347" spc="-69" dirty="0">
                <a:latin typeface="Calibri"/>
                <a:cs typeface="Calibri"/>
              </a:rPr>
              <a:t> </a:t>
            </a:r>
            <a:r>
              <a:rPr sz="2347" spc="-11" dirty="0">
                <a:latin typeface="Calibri"/>
                <a:cs typeface="Calibri"/>
              </a:rPr>
              <a:t>software artifacts</a:t>
            </a:r>
            <a:r>
              <a:rPr sz="2347" spc="-80" dirty="0">
                <a:latin typeface="Calibri"/>
                <a:cs typeface="Calibri"/>
              </a:rPr>
              <a:t> </a:t>
            </a:r>
            <a:r>
              <a:rPr sz="2347" dirty="0">
                <a:latin typeface="Calibri"/>
                <a:cs typeface="Calibri"/>
              </a:rPr>
              <a:t>produced</a:t>
            </a:r>
            <a:r>
              <a:rPr sz="2347" spc="-59" dirty="0">
                <a:latin typeface="Calibri"/>
                <a:cs typeface="Calibri"/>
              </a:rPr>
              <a:t> </a:t>
            </a:r>
            <a:r>
              <a:rPr sz="2347" dirty="0">
                <a:latin typeface="Calibri"/>
                <a:cs typeface="Calibri"/>
              </a:rPr>
              <a:t>and</a:t>
            </a:r>
            <a:r>
              <a:rPr sz="2347" spc="-75" dirty="0">
                <a:latin typeface="Calibri"/>
                <a:cs typeface="Calibri"/>
              </a:rPr>
              <a:t> </a:t>
            </a:r>
            <a:r>
              <a:rPr sz="2347" dirty="0">
                <a:latin typeface="Calibri"/>
                <a:cs typeface="Calibri"/>
              </a:rPr>
              <a:t>delivered</a:t>
            </a:r>
            <a:r>
              <a:rPr sz="2347" spc="-64" dirty="0">
                <a:latin typeface="Calibri"/>
                <a:cs typeface="Calibri"/>
              </a:rPr>
              <a:t> </a:t>
            </a:r>
            <a:r>
              <a:rPr sz="2347" dirty="0">
                <a:latin typeface="Calibri"/>
                <a:cs typeface="Calibri"/>
              </a:rPr>
              <a:t>to</a:t>
            </a:r>
            <a:r>
              <a:rPr sz="2347" spc="-48" dirty="0">
                <a:latin typeface="Calibri"/>
                <a:cs typeface="Calibri"/>
              </a:rPr>
              <a:t> </a:t>
            </a:r>
            <a:r>
              <a:rPr sz="2347" spc="-11" dirty="0">
                <a:latin typeface="Calibri"/>
                <a:cs typeface="Calibri"/>
              </a:rPr>
              <a:t>customers.</a:t>
            </a:r>
            <a:endParaRPr sz="2347">
              <a:latin typeface="Calibri"/>
              <a:cs typeface="Calibri"/>
            </a:endParaRPr>
          </a:p>
        </p:txBody>
      </p:sp>
      <p:sp>
        <p:nvSpPr>
          <p:cNvPr id="3" name="object 3"/>
          <p:cNvSpPr txBox="1">
            <a:spLocks noGrp="1"/>
          </p:cNvSpPr>
          <p:nvPr>
            <p:ph type="title"/>
          </p:nvPr>
        </p:nvSpPr>
        <p:spPr>
          <a:xfrm>
            <a:off x="1397001" y="1361529"/>
            <a:ext cx="7006538" cy="681491"/>
          </a:xfrm>
          <a:prstGeom prst="rect">
            <a:avLst/>
          </a:prstGeom>
        </p:spPr>
        <p:txBody>
          <a:bodyPr vert="horz" wrap="square" lIns="0" tIns="86699" rIns="0" bIns="0" rtlCol="0" anchor="ctr">
            <a:spAutoFit/>
          </a:bodyPr>
          <a:lstStyle/>
          <a:p>
            <a:pPr marL="688192" marR="5419" indent="-674645">
              <a:lnSpc>
                <a:spcPts val="4608"/>
              </a:lnSpc>
              <a:spcBef>
                <a:spcPts val="683"/>
              </a:spcBef>
            </a:pPr>
            <a:r>
              <a:rPr sz="4267" spc="-32" dirty="0"/>
              <a:t>Adaptive</a:t>
            </a:r>
            <a:r>
              <a:rPr sz="4267" spc="-192" dirty="0"/>
              <a:t> </a:t>
            </a:r>
            <a:r>
              <a:rPr sz="4267" spc="-32" dirty="0"/>
              <a:t>Planning: </a:t>
            </a:r>
            <a:r>
              <a:rPr sz="4267" spc="-59" dirty="0"/>
              <a:t>Time-</a:t>
            </a:r>
            <a:r>
              <a:rPr sz="4267" spc="-11" dirty="0"/>
              <a:t>boxing</a:t>
            </a:r>
            <a:endParaRPr sz="4267"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1" y="2329641"/>
            <a:ext cx="9521275" cy="5677730"/>
          </a:xfrm>
          <a:prstGeom prst="rect">
            <a:avLst/>
          </a:prstGeom>
        </p:spPr>
        <p:txBody>
          <a:bodyPr vert="horz" wrap="square" lIns="0" tIns="100923" rIns="0" bIns="0" rtlCol="0">
            <a:spAutoFit/>
          </a:bodyPr>
          <a:lstStyle/>
          <a:p>
            <a:pPr marL="256039" indent="-242492">
              <a:spcBef>
                <a:spcPts val="795"/>
              </a:spcBef>
              <a:buFont typeface="Arial MT"/>
              <a:buChar char="•"/>
              <a:tabLst>
                <a:tab pos="256039" algn="l"/>
              </a:tabLst>
            </a:pPr>
            <a:r>
              <a:rPr sz="2987" spc="-37" dirty="0">
                <a:latin typeface="Calibri"/>
                <a:cs typeface="Calibri"/>
              </a:rPr>
              <a:t>“Adaptation</a:t>
            </a:r>
            <a:r>
              <a:rPr sz="2987" spc="-21" dirty="0">
                <a:latin typeface="Calibri"/>
                <a:cs typeface="Calibri"/>
              </a:rPr>
              <a:t> </a:t>
            </a:r>
            <a:r>
              <a:rPr sz="2987" dirty="0">
                <a:latin typeface="Calibri"/>
                <a:cs typeface="Calibri"/>
              </a:rPr>
              <a:t>to</a:t>
            </a:r>
            <a:r>
              <a:rPr sz="2987" spc="-48" dirty="0">
                <a:latin typeface="Calibri"/>
                <a:cs typeface="Calibri"/>
              </a:rPr>
              <a:t> </a:t>
            </a:r>
            <a:r>
              <a:rPr sz="2987" dirty="0">
                <a:latin typeface="Calibri"/>
                <a:cs typeface="Calibri"/>
              </a:rPr>
              <a:t>change”</a:t>
            </a:r>
            <a:r>
              <a:rPr sz="2987" spc="-48" dirty="0">
                <a:latin typeface="Calibri"/>
                <a:cs typeface="Calibri"/>
              </a:rPr>
              <a:t> </a:t>
            </a:r>
            <a:r>
              <a:rPr sz="2987" dirty="0">
                <a:latin typeface="Calibri"/>
                <a:cs typeface="Calibri"/>
              </a:rPr>
              <a:t>is</a:t>
            </a:r>
            <a:r>
              <a:rPr sz="2987" spc="-59" dirty="0">
                <a:latin typeface="Calibri"/>
                <a:cs typeface="Calibri"/>
              </a:rPr>
              <a:t> </a:t>
            </a:r>
            <a:r>
              <a:rPr sz="2987" dirty="0">
                <a:latin typeface="Calibri"/>
                <a:cs typeface="Calibri"/>
              </a:rPr>
              <a:t>a</a:t>
            </a:r>
            <a:r>
              <a:rPr sz="2987" spc="-43" dirty="0">
                <a:latin typeface="Calibri"/>
                <a:cs typeface="Calibri"/>
              </a:rPr>
              <a:t> </a:t>
            </a:r>
            <a:r>
              <a:rPr sz="2987" dirty="0">
                <a:latin typeface="Calibri"/>
                <a:cs typeface="Calibri"/>
              </a:rPr>
              <a:t>key</a:t>
            </a:r>
            <a:r>
              <a:rPr sz="2987" spc="-69" dirty="0">
                <a:latin typeface="Calibri"/>
                <a:cs typeface="Calibri"/>
              </a:rPr>
              <a:t> </a:t>
            </a:r>
            <a:r>
              <a:rPr sz="2987" dirty="0">
                <a:latin typeface="Calibri"/>
                <a:cs typeface="Calibri"/>
              </a:rPr>
              <a:t>value</a:t>
            </a:r>
            <a:r>
              <a:rPr sz="2987" spc="-53" dirty="0">
                <a:latin typeface="Calibri"/>
                <a:cs typeface="Calibri"/>
              </a:rPr>
              <a:t> </a:t>
            </a:r>
            <a:r>
              <a:rPr sz="2987" dirty="0">
                <a:latin typeface="Calibri"/>
                <a:cs typeface="Calibri"/>
              </a:rPr>
              <a:t>in</a:t>
            </a:r>
            <a:r>
              <a:rPr sz="2987" spc="-48" dirty="0">
                <a:latin typeface="Calibri"/>
                <a:cs typeface="Calibri"/>
              </a:rPr>
              <a:t> </a:t>
            </a:r>
            <a:r>
              <a:rPr sz="2987" dirty="0">
                <a:latin typeface="Calibri"/>
                <a:cs typeface="Calibri"/>
              </a:rPr>
              <a:t>the</a:t>
            </a:r>
            <a:r>
              <a:rPr sz="2987" spc="-48" dirty="0">
                <a:latin typeface="Calibri"/>
                <a:cs typeface="Calibri"/>
              </a:rPr>
              <a:t> </a:t>
            </a:r>
            <a:r>
              <a:rPr sz="2987" dirty="0">
                <a:latin typeface="Calibri"/>
                <a:cs typeface="Calibri"/>
              </a:rPr>
              <a:t>Agile</a:t>
            </a:r>
            <a:r>
              <a:rPr sz="2987" spc="-53" dirty="0">
                <a:latin typeface="Calibri"/>
                <a:cs typeface="Calibri"/>
              </a:rPr>
              <a:t> </a:t>
            </a:r>
            <a:r>
              <a:rPr sz="2987" spc="-11" dirty="0">
                <a:latin typeface="Calibri"/>
                <a:cs typeface="Calibri"/>
              </a:rPr>
              <a:t>Manifesto.</a:t>
            </a:r>
            <a:endParaRPr sz="2987">
              <a:latin typeface="Calibri"/>
              <a:cs typeface="Calibri"/>
            </a:endParaRPr>
          </a:p>
          <a:p>
            <a:pPr marL="256039" indent="-242492">
              <a:spcBef>
                <a:spcPts val="688"/>
              </a:spcBef>
              <a:buFont typeface="Arial MT"/>
              <a:buChar char="•"/>
              <a:tabLst>
                <a:tab pos="256039" algn="l"/>
              </a:tabLst>
            </a:pPr>
            <a:r>
              <a:rPr sz="2987" dirty="0">
                <a:latin typeface="Calibri"/>
                <a:cs typeface="Calibri"/>
              </a:rPr>
              <a:t>Evolutionary</a:t>
            </a:r>
            <a:r>
              <a:rPr sz="2987" spc="-112" dirty="0">
                <a:latin typeface="Calibri"/>
                <a:cs typeface="Calibri"/>
              </a:rPr>
              <a:t> </a:t>
            </a:r>
            <a:r>
              <a:rPr sz="2987" dirty="0">
                <a:latin typeface="Calibri"/>
                <a:cs typeface="Calibri"/>
              </a:rPr>
              <a:t>software</a:t>
            </a:r>
            <a:r>
              <a:rPr sz="2987" spc="-112" dirty="0">
                <a:latin typeface="Calibri"/>
                <a:cs typeface="Calibri"/>
              </a:rPr>
              <a:t> </a:t>
            </a:r>
            <a:r>
              <a:rPr sz="2987" spc="-11" dirty="0">
                <a:latin typeface="Calibri"/>
                <a:cs typeface="Calibri"/>
              </a:rPr>
              <a:t>development:</a:t>
            </a:r>
            <a:endParaRPr sz="2987">
              <a:latin typeface="Calibri"/>
              <a:cs typeface="Calibri"/>
            </a:endParaRPr>
          </a:p>
          <a:p>
            <a:pPr marL="743735" lvl="1" indent="-242492">
              <a:spcBef>
                <a:spcPts val="251"/>
              </a:spcBef>
              <a:buFont typeface="Arial MT"/>
              <a:buChar char="•"/>
              <a:tabLst>
                <a:tab pos="743735" algn="l"/>
              </a:tabLst>
            </a:pPr>
            <a:r>
              <a:rPr sz="2560" spc="-21" dirty="0">
                <a:latin typeface="Calibri"/>
                <a:cs typeface="Calibri"/>
              </a:rPr>
              <a:t>early,</a:t>
            </a:r>
            <a:r>
              <a:rPr sz="2560" spc="-75" dirty="0">
                <a:latin typeface="Calibri"/>
                <a:cs typeface="Calibri"/>
              </a:rPr>
              <a:t> </a:t>
            </a:r>
            <a:r>
              <a:rPr sz="2560" spc="-11" dirty="0">
                <a:latin typeface="Calibri"/>
                <a:cs typeface="Calibri"/>
              </a:rPr>
              <a:t>incremental</a:t>
            </a:r>
            <a:r>
              <a:rPr sz="2560" spc="-75" dirty="0">
                <a:latin typeface="Calibri"/>
                <a:cs typeface="Calibri"/>
              </a:rPr>
              <a:t> </a:t>
            </a:r>
            <a:r>
              <a:rPr sz="2560" dirty="0">
                <a:latin typeface="Calibri"/>
                <a:cs typeface="Calibri"/>
              </a:rPr>
              <a:t>and</a:t>
            </a:r>
            <a:r>
              <a:rPr sz="2560" spc="-64" dirty="0">
                <a:latin typeface="Calibri"/>
                <a:cs typeface="Calibri"/>
              </a:rPr>
              <a:t> </a:t>
            </a:r>
            <a:r>
              <a:rPr sz="2560" dirty="0">
                <a:latin typeface="Calibri"/>
                <a:cs typeface="Calibri"/>
              </a:rPr>
              <a:t>continuous</a:t>
            </a:r>
            <a:r>
              <a:rPr sz="2560" spc="-69" dirty="0">
                <a:latin typeface="Calibri"/>
                <a:cs typeface="Calibri"/>
              </a:rPr>
              <a:t> </a:t>
            </a:r>
            <a:r>
              <a:rPr sz="2560" dirty="0">
                <a:latin typeface="Calibri"/>
                <a:cs typeface="Calibri"/>
              </a:rPr>
              <a:t>delivery</a:t>
            </a:r>
            <a:r>
              <a:rPr sz="2560" spc="-53" dirty="0">
                <a:latin typeface="Calibri"/>
                <a:cs typeface="Calibri"/>
              </a:rPr>
              <a:t> </a:t>
            </a:r>
            <a:r>
              <a:rPr sz="2560" dirty="0">
                <a:latin typeface="Calibri"/>
                <a:cs typeface="Calibri"/>
              </a:rPr>
              <a:t>of</a:t>
            </a:r>
            <a:r>
              <a:rPr sz="2560" spc="-64" dirty="0">
                <a:latin typeface="Calibri"/>
                <a:cs typeface="Calibri"/>
              </a:rPr>
              <a:t> </a:t>
            </a:r>
            <a:r>
              <a:rPr sz="2560" dirty="0">
                <a:latin typeface="Calibri"/>
                <a:cs typeface="Calibri"/>
              </a:rPr>
              <a:t>working</a:t>
            </a:r>
            <a:r>
              <a:rPr sz="2560" spc="-80" dirty="0">
                <a:latin typeface="Calibri"/>
                <a:cs typeface="Calibri"/>
              </a:rPr>
              <a:t> </a:t>
            </a:r>
            <a:r>
              <a:rPr sz="2560" spc="-11" dirty="0">
                <a:latin typeface="Calibri"/>
                <a:cs typeface="Calibri"/>
              </a:rPr>
              <a:t>software.</a:t>
            </a:r>
            <a:endParaRPr sz="2560">
              <a:latin typeface="Calibri"/>
              <a:cs typeface="Calibri"/>
            </a:endParaRPr>
          </a:p>
          <a:p>
            <a:pPr marL="743735" lvl="1" indent="-242492">
              <a:spcBef>
                <a:spcPts val="234"/>
              </a:spcBef>
              <a:buFont typeface="Arial MT"/>
              <a:buChar char="•"/>
              <a:tabLst>
                <a:tab pos="743735" algn="l"/>
              </a:tabLst>
            </a:pPr>
            <a:r>
              <a:rPr sz="2560" dirty="0">
                <a:latin typeface="Calibri"/>
                <a:cs typeface="Calibri"/>
              </a:rPr>
              <a:t>The</a:t>
            </a:r>
            <a:r>
              <a:rPr sz="2560" spc="-37" dirty="0">
                <a:latin typeface="Calibri"/>
                <a:cs typeface="Calibri"/>
              </a:rPr>
              <a:t> </a:t>
            </a:r>
            <a:r>
              <a:rPr sz="2560" dirty="0">
                <a:latin typeface="Calibri"/>
                <a:cs typeface="Calibri"/>
              </a:rPr>
              <a:t>software</a:t>
            </a:r>
            <a:r>
              <a:rPr sz="2560" spc="-37" dirty="0">
                <a:latin typeface="Calibri"/>
                <a:cs typeface="Calibri"/>
              </a:rPr>
              <a:t> </a:t>
            </a:r>
            <a:r>
              <a:rPr sz="2560" dirty="0">
                <a:latin typeface="Calibri"/>
                <a:cs typeface="Calibri"/>
              </a:rPr>
              <a:t>is</a:t>
            </a:r>
            <a:r>
              <a:rPr sz="2560" spc="-64" dirty="0">
                <a:latin typeface="Calibri"/>
                <a:cs typeface="Calibri"/>
              </a:rPr>
              <a:t> </a:t>
            </a:r>
            <a:r>
              <a:rPr sz="2560" spc="-11" dirty="0">
                <a:latin typeface="Calibri"/>
                <a:cs typeface="Calibri"/>
              </a:rPr>
              <a:t>developed</a:t>
            </a:r>
            <a:r>
              <a:rPr sz="2560" spc="-16" dirty="0">
                <a:latin typeface="Calibri"/>
                <a:cs typeface="Calibri"/>
              </a:rPr>
              <a:t> </a:t>
            </a:r>
            <a:r>
              <a:rPr sz="2560" spc="-11" dirty="0">
                <a:latin typeface="Calibri"/>
                <a:cs typeface="Calibri"/>
              </a:rPr>
              <a:t>gradually</a:t>
            </a:r>
            <a:r>
              <a:rPr sz="2560" spc="-59" dirty="0">
                <a:latin typeface="Calibri"/>
                <a:cs typeface="Calibri"/>
              </a:rPr>
              <a:t> </a:t>
            </a:r>
            <a:r>
              <a:rPr sz="2560" dirty="0">
                <a:latin typeface="Calibri"/>
                <a:cs typeface="Calibri"/>
              </a:rPr>
              <a:t>with</a:t>
            </a:r>
            <a:r>
              <a:rPr sz="2560" spc="-64" dirty="0">
                <a:latin typeface="Calibri"/>
                <a:cs typeface="Calibri"/>
              </a:rPr>
              <a:t> </a:t>
            </a:r>
            <a:r>
              <a:rPr sz="2560" dirty="0">
                <a:latin typeface="Calibri"/>
                <a:cs typeface="Calibri"/>
              </a:rPr>
              <a:t>small</a:t>
            </a:r>
            <a:r>
              <a:rPr sz="2560" spc="-53" dirty="0">
                <a:latin typeface="Calibri"/>
                <a:cs typeface="Calibri"/>
              </a:rPr>
              <a:t> </a:t>
            </a:r>
            <a:r>
              <a:rPr sz="2560" dirty="0">
                <a:latin typeface="Calibri"/>
                <a:cs typeface="Calibri"/>
              </a:rPr>
              <a:t>portion</a:t>
            </a:r>
            <a:r>
              <a:rPr sz="2560" spc="-43" dirty="0">
                <a:latin typeface="Calibri"/>
                <a:cs typeface="Calibri"/>
              </a:rPr>
              <a:t> </a:t>
            </a:r>
            <a:r>
              <a:rPr sz="2560" dirty="0">
                <a:latin typeface="Calibri"/>
                <a:cs typeface="Calibri"/>
              </a:rPr>
              <a:t>at</a:t>
            </a:r>
            <a:r>
              <a:rPr sz="2560" spc="-43" dirty="0">
                <a:latin typeface="Calibri"/>
                <a:cs typeface="Calibri"/>
              </a:rPr>
              <a:t> </a:t>
            </a:r>
            <a:r>
              <a:rPr sz="2560" dirty="0">
                <a:latin typeface="Calibri"/>
                <a:cs typeface="Calibri"/>
              </a:rPr>
              <a:t>a</a:t>
            </a:r>
            <a:r>
              <a:rPr sz="2560" spc="-43" dirty="0">
                <a:latin typeface="Calibri"/>
                <a:cs typeface="Calibri"/>
              </a:rPr>
              <a:t> </a:t>
            </a:r>
            <a:r>
              <a:rPr sz="2560" spc="-11" dirty="0">
                <a:latin typeface="Calibri"/>
                <a:cs typeface="Calibri"/>
              </a:rPr>
              <a:t>time.</a:t>
            </a:r>
            <a:endParaRPr sz="2560">
              <a:latin typeface="Calibri"/>
              <a:cs typeface="Calibri"/>
            </a:endParaRPr>
          </a:p>
          <a:p>
            <a:pPr marL="256039" marR="1085799" indent="-242492">
              <a:lnSpc>
                <a:spcPct val="90000"/>
              </a:lnSpc>
              <a:spcBef>
                <a:spcPts val="1029"/>
              </a:spcBef>
              <a:buFont typeface="Arial MT"/>
              <a:buChar char="•"/>
              <a:tabLst>
                <a:tab pos="257395" algn="l"/>
              </a:tabLst>
            </a:pPr>
            <a:r>
              <a:rPr sz="2987" dirty="0">
                <a:latin typeface="Calibri"/>
                <a:cs typeface="Calibri"/>
              </a:rPr>
              <a:t>Adaptive</a:t>
            </a:r>
            <a:r>
              <a:rPr sz="2987" spc="-64" dirty="0">
                <a:latin typeface="Calibri"/>
                <a:cs typeface="Calibri"/>
              </a:rPr>
              <a:t> </a:t>
            </a:r>
            <a:r>
              <a:rPr sz="2987" dirty="0">
                <a:latin typeface="Calibri"/>
                <a:cs typeface="Calibri"/>
              </a:rPr>
              <a:t>and</a:t>
            </a:r>
            <a:r>
              <a:rPr sz="2987" spc="-75" dirty="0">
                <a:latin typeface="Calibri"/>
                <a:cs typeface="Calibri"/>
              </a:rPr>
              <a:t> </a:t>
            </a:r>
            <a:r>
              <a:rPr sz="2987" dirty="0">
                <a:latin typeface="Calibri"/>
                <a:cs typeface="Calibri"/>
              </a:rPr>
              <a:t>evolutionary</a:t>
            </a:r>
            <a:r>
              <a:rPr sz="2987" spc="-48" dirty="0">
                <a:latin typeface="Calibri"/>
                <a:cs typeface="Calibri"/>
              </a:rPr>
              <a:t> </a:t>
            </a:r>
            <a:r>
              <a:rPr sz="2987" spc="-11" dirty="0">
                <a:latin typeface="Calibri"/>
                <a:cs typeface="Calibri"/>
              </a:rPr>
              <a:t>refinement</a:t>
            </a:r>
            <a:r>
              <a:rPr sz="2987" spc="-64" dirty="0">
                <a:latin typeface="Calibri"/>
                <a:cs typeface="Calibri"/>
              </a:rPr>
              <a:t> </a:t>
            </a:r>
            <a:r>
              <a:rPr sz="2987" dirty="0">
                <a:latin typeface="Calibri"/>
                <a:cs typeface="Calibri"/>
              </a:rPr>
              <a:t>of</a:t>
            </a:r>
            <a:r>
              <a:rPr sz="2987" spc="-85" dirty="0">
                <a:latin typeface="Calibri"/>
                <a:cs typeface="Calibri"/>
              </a:rPr>
              <a:t> </a:t>
            </a:r>
            <a:r>
              <a:rPr sz="2987" spc="-11" dirty="0">
                <a:latin typeface="Calibri"/>
                <a:cs typeface="Calibri"/>
              </a:rPr>
              <a:t>plans, 	requirements,</a:t>
            </a:r>
            <a:r>
              <a:rPr sz="2987" spc="-69" dirty="0">
                <a:latin typeface="Calibri"/>
                <a:cs typeface="Calibri"/>
              </a:rPr>
              <a:t> </a:t>
            </a:r>
            <a:r>
              <a:rPr sz="2987" dirty="0">
                <a:latin typeface="Calibri"/>
                <a:cs typeface="Calibri"/>
              </a:rPr>
              <a:t>designs</a:t>
            </a:r>
            <a:r>
              <a:rPr sz="2987" spc="-91" dirty="0">
                <a:latin typeface="Calibri"/>
                <a:cs typeface="Calibri"/>
              </a:rPr>
              <a:t> </a:t>
            </a:r>
            <a:r>
              <a:rPr sz="2987" dirty="0">
                <a:latin typeface="Calibri"/>
                <a:cs typeface="Calibri"/>
              </a:rPr>
              <a:t>and</a:t>
            </a:r>
            <a:r>
              <a:rPr sz="2987" spc="-107" dirty="0">
                <a:latin typeface="Calibri"/>
                <a:cs typeface="Calibri"/>
              </a:rPr>
              <a:t> </a:t>
            </a:r>
            <a:r>
              <a:rPr sz="2987" dirty="0">
                <a:latin typeface="Calibri"/>
                <a:cs typeface="Calibri"/>
              </a:rPr>
              <a:t>software</a:t>
            </a:r>
            <a:r>
              <a:rPr sz="2987" spc="-107" dirty="0">
                <a:latin typeface="Calibri"/>
                <a:cs typeface="Calibri"/>
              </a:rPr>
              <a:t> </a:t>
            </a:r>
            <a:r>
              <a:rPr sz="2987" spc="-11" dirty="0">
                <a:latin typeface="Calibri"/>
                <a:cs typeface="Calibri"/>
              </a:rPr>
              <a:t>features,</a:t>
            </a:r>
            <a:r>
              <a:rPr sz="2987" spc="-107" dirty="0">
                <a:latin typeface="Calibri"/>
                <a:cs typeface="Calibri"/>
              </a:rPr>
              <a:t> </a:t>
            </a:r>
            <a:r>
              <a:rPr sz="2987" dirty="0">
                <a:latin typeface="Calibri"/>
                <a:cs typeface="Calibri"/>
              </a:rPr>
              <a:t>at</a:t>
            </a:r>
            <a:r>
              <a:rPr sz="2987" spc="-112" dirty="0">
                <a:latin typeface="Calibri"/>
                <a:cs typeface="Calibri"/>
              </a:rPr>
              <a:t> </a:t>
            </a:r>
            <a:r>
              <a:rPr sz="2987" spc="-21" dirty="0">
                <a:latin typeface="Calibri"/>
                <a:cs typeface="Calibri"/>
              </a:rPr>
              <a:t>each 	</a:t>
            </a:r>
            <a:r>
              <a:rPr sz="2987" spc="-11" dirty="0">
                <a:latin typeface="Calibri"/>
                <a:cs typeface="Calibri"/>
              </a:rPr>
              <a:t>iteration.</a:t>
            </a:r>
            <a:endParaRPr sz="2987">
              <a:latin typeface="Calibri"/>
              <a:cs typeface="Calibri"/>
            </a:endParaRPr>
          </a:p>
          <a:p>
            <a:pPr marL="256039" marR="229623" indent="-242492">
              <a:lnSpc>
                <a:spcPct val="90000"/>
              </a:lnSpc>
              <a:spcBef>
                <a:spcPts val="1077"/>
              </a:spcBef>
              <a:buFont typeface="Arial MT"/>
              <a:buChar char="•"/>
              <a:tabLst>
                <a:tab pos="257395" algn="l"/>
              </a:tabLst>
            </a:pPr>
            <a:r>
              <a:rPr sz="2987" dirty="0">
                <a:latin typeface="Calibri"/>
                <a:cs typeface="Calibri"/>
              </a:rPr>
              <a:t>Instead</a:t>
            </a:r>
            <a:r>
              <a:rPr sz="2987" spc="-75" dirty="0">
                <a:latin typeface="Calibri"/>
                <a:cs typeface="Calibri"/>
              </a:rPr>
              <a:t> </a:t>
            </a:r>
            <a:r>
              <a:rPr sz="2987" dirty="0">
                <a:latin typeface="Calibri"/>
                <a:cs typeface="Calibri"/>
              </a:rPr>
              <a:t>of</a:t>
            </a:r>
            <a:r>
              <a:rPr sz="2987" spc="-80" dirty="0">
                <a:latin typeface="Calibri"/>
                <a:cs typeface="Calibri"/>
              </a:rPr>
              <a:t> </a:t>
            </a:r>
            <a:r>
              <a:rPr sz="2987" dirty="0">
                <a:latin typeface="Calibri"/>
                <a:cs typeface="Calibri"/>
              </a:rPr>
              <a:t>defining</a:t>
            </a:r>
            <a:r>
              <a:rPr sz="2987" spc="-69" dirty="0">
                <a:latin typeface="Calibri"/>
                <a:cs typeface="Calibri"/>
              </a:rPr>
              <a:t> </a:t>
            </a:r>
            <a:r>
              <a:rPr sz="2987" dirty="0">
                <a:latin typeface="Calibri"/>
                <a:cs typeface="Calibri"/>
              </a:rPr>
              <a:t>and</a:t>
            </a:r>
            <a:r>
              <a:rPr sz="2987" spc="-80" dirty="0">
                <a:latin typeface="Calibri"/>
                <a:cs typeface="Calibri"/>
              </a:rPr>
              <a:t> </a:t>
            </a:r>
            <a:r>
              <a:rPr sz="2987" dirty="0">
                <a:latin typeface="Calibri"/>
                <a:cs typeface="Calibri"/>
              </a:rPr>
              <a:t>documenting</a:t>
            </a:r>
            <a:r>
              <a:rPr sz="2987" spc="-59" dirty="0">
                <a:latin typeface="Calibri"/>
                <a:cs typeface="Calibri"/>
              </a:rPr>
              <a:t> </a:t>
            </a:r>
            <a:r>
              <a:rPr sz="2987" dirty="0">
                <a:latin typeface="Calibri"/>
                <a:cs typeface="Calibri"/>
              </a:rPr>
              <a:t>all</a:t>
            </a:r>
            <a:r>
              <a:rPr sz="2987" spc="-96" dirty="0">
                <a:latin typeface="Calibri"/>
                <a:cs typeface="Calibri"/>
              </a:rPr>
              <a:t> </a:t>
            </a:r>
            <a:r>
              <a:rPr sz="2987" spc="-11" dirty="0">
                <a:latin typeface="Calibri"/>
                <a:cs typeface="Calibri"/>
              </a:rPr>
              <a:t>requirements 	upfront</a:t>
            </a:r>
            <a:r>
              <a:rPr sz="2987" spc="-80" dirty="0">
                <a:latin typeface="Calibri"/>
                <a:cs typeface="Calibri"/>
              </a:rPr>
              <a:t> </a:t>
            </a:r>
            <a:r>
              <a:rPr sz="2987" dirty="0">
                <a:latin typeface="Calibri"/>
                <a:cs typeface="Calibri"/>
              </a:rPr>
              <a:t>and</a:t>
            </a:r>
            <a:r>
              <a:rPr sz="2987" spc="-85" dirty="0">
                <a:latin typeface="Calibri"/>
                <a:cs typeface="Calibri"/>
              </a:rPr>
              <a:t> </a:t>
            </a:r>
            <a:r>
              <a:rPr sz="2987" dirty="0">
                <a:latin typeface="Calibri"/>
                <a:cs typeface="Calibri"/>
              </a:rPr>
              <a:t>refusing</a:t>
            </a:r>
            <a:r>
              <a:rPr sz="2987" spc="-101" dirty="0">
                <a:latin typeface="Calibri"/>
                <a:cs typeface="Calibri"/>
              </a:rPr>
              <a:t> </a:t>
            </a:r>
            <a:r>
              <a:rPr sz="2987" dirty="0">
                <a:latin typeface="Calibri"/>
                <a:cs typeface="Calibri"/>
              </a:rPr>
              <a:t>changes</a:t>
            </a:r>
            <a:r>
              <a:rPr sz="2987" spc="-101" dirty="0">
                <a:latin typeface="Calibri"/>
                <a:cs typeface="Calibri"/>
              </a:rPr>
              <a:t> </a:t>
            </a:r>
            <a:r>
              <a:rPr sz="2987" dirty="0">
                <a:latin typeface="Calibri"/>
                <a:cs typeface="Calibri"/>
              </a:rPr>
              <a:t>when</a:t>
            </a:r>
            <a:r>
              <a:rPr sz="2987" spc="-91" dirty="0">
                <a:latin typeface="Calibri"/>
                <a:cs typeface="Calibri"/>
              </a:rPr>
              <a:t> </a:t>
            </a:r>
            <a:r>
              <a:rPr sz="2987" spc="-11" dirty="0">
                <a:latin typeface="Calibri"/>
                <a:cs typeface="Calibri"/>
              </a:rPr>
              <a:t>implementing</a:t>
            </a:r>
            <a:r>
              <a:rPr sz="2987" spc="-85" dirty="0">
                <a:latin typeface="Calibri"/>
                <a:cs typeface="Calibri"/>
              </a:rPr>
              <a:t> </a:t>
            </a:r>
            <a:r>
              <a:rPr sz="2987" spc="-11" dirty="0">
                <a:latin typeface="Calibri"/>
                <a:cs typeface="Calibri"/>
              </a:rPr>
              <a:t>them, 	</a:t>
            </a:r>
            <a:r>
              <a:rPr sz="2987" dirty="0">
                <a:latin typeface="Calibri"/>
                <a:cs typeface="Calibri"/>
              </a:rPr>
              <a:t>agile</a:t>
            </a:r>
            <a:r>
              <a:rPr sz="2987" spc="-85" dirty="0">
                <a:latin typeface="Calibri"/>
                <a:cs typeface="Calibri"/>
              </a:rPr>
              <a:t> </a:t>
            </a:r>
            <a:r>
              <a:rPr sz="2987" dirty="0">
                <a:latin typeface="Calibri"/>
                <a:cs typeface="Calibri"/>
              </a:rPr>
              <a:t>teams</a:t>
            </a:r>
            <a:r>
              <a:rPr sz="2987" spc="-59" dirty="0">
                <a:latin typeface="Calibri"/>
                <a:cs typeface="Calibri"/>
              </a:rPr>
              <a:t> </a:t>
            </a:r>
            <a:r>
              <a:rPr sz="2987" dirty="0">
                <a:latin typeface="Calibri"/>
                <a:cs typeface="Calibri"/>
              </a:rPr>
              <a:t>decide</a:t>
            </a:r>
            <a:r>
              <a:rPr sz="2987" spc="-48" dirty="0">
                <a:latin typeface="Calibri"/>
                <a:cs typeface="Calibri"/>
              </a:rPr>
              <a:t> </a:t>
            </a:r>
            <a:r>
              <a:rPr sz="2987" dirty="0">
                <a:latin typeface="Calibri"/>
                <a:cs typeface="Calibri"/>
              </a:rPr>
              <a:t>on</a:t>
            </a:r>
            <a:r>
              <a:rPr sz="2987" spc="-59" dirty="0">
                <a:latin typeface="Calibri"/>
                <a:cs typeface="Calibri"/>
              </a:rPr>
              <a:t> </a:t>
            </a:r>
            <a:r>
              <a:rPr sz="2987" spc="-21" dirty="0">
                <a:latin typeface="Calibri"/>
                <a:cs typeface="Calibri"/>
              </a:rPr>
              <a:t>requirements</a:t>
            </a:r>
            <a:r>
              <a:rPr sz="2987" spc="-37" dirty="0">
                <a:latin typeface="Calibri"/>
                <a:cs typeface="Calibri"/>
              </a:rPr>
              <a:t> </a:t>
            </a:r>
            <a:r>
              <a:rPr sz="2987" dirty="0">
                <a:latin typeface="Calibri"/>
                <a:cs typeface="Calibri"/>
              </a:rPr>
              <a:t>and</a:t>
            </a:r>
            <a:r>
              <a:rPr sz="2987" spc="-37" dirty="0">
                <a:latin typeface="Calibri"/>
                <a:cs typeface="Calibri"/>
              </a:rPr>
              <a:t> </a:t>
            </a:r>
            <a:r>
              <a:rPr sz="2987" spc="-11" dirty="0">
                <a:latin typeface="Calibri"/>
                <a:cs typeface="Calibri"/>
              </a:rPr>
              <a:t>features</a:t>
            </a:r>
            <a:r>
              <a:rPr sz="2987" spc="-69" dirty="0">
                <a:latin typeface="Calibri"/>
                <a:cs typeface="Calibri"/>
              </a:rPr>
              <a:t> </a:t>
            </a:r>
            <a:r>
              <a:rPr sz="2987" dirty="0">
                <a:latin typeface="Calibri"/>
                <a:cs typeface="Calibri"/>
              </a:rPr>
              <a:t>as</a:t>
            </a:r>
            <a:r>
              <a:rPr sz="2987" spc="-48" dirty="0">
                <a:latin typeface="Calibri"/>
                <a:cs typeface="Calibri"/>
              </a:rPr>
              <a:t> </a:t>
            </a:r>
            <a:r>
              <a:rPr sz="2987" dirty="0">
                <a:latin typeface="Calibri"/>
                <a:cs typeface="Calibri"/>
              </a:rPr>
              <a:t>late</a:t>
            </a:r>
            <a:r>
              <a:rPr sz="2987" spc="-85" dirty="0">
                <a:latin typeface="Calibri"/>
                <a:cs typeface="Calibri"/>
              </a:rPr>
              <a:t> </a:t>
            </a:r>
            <a:r>
              <a:rPr sz="2987" spc="-27" dirty="0">
                <a:latin typeface="Calibri"/>
                <a:cs typeface="Calibri"/>
              </a:rPr>
              <a:t>as 	</a:t>
            </a:r>
            <a:r>
              <a:rPr sz="2987" spc="-11" dirty="0">
                <a:latin typeface="Calibri"/>
                <a:cs typeface="Calibri"/>
              </a:rPr>
              <a:t>possible.</a:t>
            </a:r>
            <a:endParaRPr sz="2987">
              <a:latin typeface="Calibri"/>
              <a:cs typeface="Calibri"/>
            </a:endParaRPr>
          </a:p>
          <a:p>
            <a:pPr marL="256039" indent="-242492">
              <a:spcBef>
                <a:spcPts val="704"/>
              </a:spcBef>
              <a:buFont typeface="Arial MT"/>
              <a:buChar char="•"/>
              <a:tabLst>
                <a:tab pos="256039" algn="l"/>
              </a:tabLst>
            </a:pPr>
            <a:r>
              <a:rPr sz="2987" spc="-21" dirty="0">
                <a:latin typeface="Calibri"/>
                <a:cs typeface="Calibri"/>
              </a:rPr>
              <a:t>Requirements</a:t>
            </a:r>
            <a:r>
              <a:rPr sz="2987" spc="-59" dirty="0">
                <a:latin typeface="Calibri"/>
                <a:cs typeface="Calibri"/>
              </a:rPr>
              <a:t> </a:t>
            </a:r>
            <a:r>
              <a:rPr sz="2987" dirty="0">
                <a:latin typeface="Calibri"/>
                <a:cs typeface="Calibri"/>
              </a:rPr>
              <a:t>are</a:t>
            </a:r>
            <a:r>
              <a:rPr sz="2987" spc="-85" dirty="0">
                <a:latin typeface="Calibri"/>
                <a:cs typeface="Calibri"/>
              </a:rPr>
              <a:t> </a:t>
            </a:r>
            <a:r>
              <a:rPr sz="2987" spc="-11" dirty="0">
                <a:latin typeface="Calibri"/>
                <a:cs typeface="Calibri"/>
              </a:rPr>
              <a:t>gathered</a:t>
            </a:r>
            <a:r>
              <a:rPr sz="2987" spc="-96" dirty="0">
                <a:latin typeface="Calibri"/>
                <a:cs typeface="Calibri"/>
              </a:rPr>
              <a:t> </a:t>
            </a:r>
            <a:r>
              <a:rPr sz="2987" dirty="0">
                <a:latin typeface="Calibri"/>
                <a:cs typeface="Calibri"/>
              </a:rPr>
              <a:t>and</a:t>
            </a:r>
            <a:r>
              <a:rPr sz="2987" spc="-64" dirty="0">
                <a:latin typeface="Calibri"/>
                <a:cs typeface="Calibri"/>
              </a:rPr>
              <a:t> </a:t>
            </a:r>
            <a:r>
              <a:rPr sz="2987" spc="-11" dirty="0">
                <a:latin typeface="Calibri"/>
                <a:cs typeface="Calibri"/>
              </a:rPr>
              <a:t>implemented</a:t>
            </a:r>
            <a:r>
              <a:rPr sz="2987" spc="-64" dirty="0">
                <a:latin typeface="Calibri"/>
                <a:cs typeface="Calibri"/>
              </a:rPr>
              <a:t> </a:t>
            </a:r>
            <a:r>
              <a:rPr sz="2987" spc="-11" dirty="0">
                <a:latin typeface="Calibri"/>
                <a:cs typeface="Calibri"/>
              </a:rPr>
              <a:t>iteratively.</a:t>
            </a:r>
            <a:endParaRPr sz="2987">
              <a:latin typeface="Calibri"/>
              <a:cs typeface="Calibri"/>
            </a:endParaRPr>
          </a:p>
        </p:txBody>
      </p:sp>
      <p:sp>
        <p:nvSpPr>
          <p:cNvPr id="3" name="object 3"/>
          <p:cNvSpPr txBox="1">
            <a:spLocks noGrp="1"/>
          </p:cNvSpPr>
          <p:nvPr>
            <p:ph type="title"/>
          </p:nvPr>
        </p:nvSpPr>
        <p:spPr>
          <a:xfrm>
            <a:off x="1473200" y="1419102"/>
            <a:ext cx="9220200" cy="681491"/>
          </a:xfrm>
          <a:prstGeom prst="rect">
            <a:avLst/>
          </a:prstGeom>
        </p:spPr>
        <p:txBody>
          <a:bodyPr vert="horz" wrap="square" lIns="0" tIns="86699" rIns="0" bIns="0" rtlCol="0" anchor="ctr">
            <a:spAutoFit/>
          </a:bodyPr>
          <a:lstStyle/>
          <a:p>
            <a:pPr marL="13547" marR="5419" indent="279747">
              <a:lnSpc>
                <a:spcPts val="4608"/>
              </a:lnSpc>
              <a:spcBef>
                <a:spcPts val="683"/>
              </a:spcBef>
            </a:pPr>
            <a:r>
              <a:rPr sz="4267" spc="-43" dirty="0"/>
              <a:t>Evolutionary</a:t>
            </a:r>
            <a:r>
              <a:rPr sz="4267" spc="-149" dirty="0"/>
              <a:t> </a:t>
            </a:r>
            <a:r>
              <a:rPr sz="4267" spc="-27" dirty="0"/>
              <a:t>SW </a:t>
            </a:r>
            <a:r>
              <a:rPr sz="4267" spc="-48" dirty="0"/>
              <a:t>Development</a:t>
            </a:r>
            <a:r>
              <a:rPr sz="4267" spc="-176" dirty="0"/>
              <a:t> </a:t>
            </a:r>
            <a:r>
              <a:rPr sz="4267" spc="-11" dirty="0"/>
              <a:t>(1/2)</a:t>
            </a:r>
            <a:endParaRPr sz="4267"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D7A37-2053-1C0E-2D54-AE3B7251365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A7D8767-3490-890E-513A-A4482508DDA1}"/>
              </a:ext>
            </a:extLst>
          </p:cNvPr>
          <p:cNvSpPr txBox="1">
            <a:spLocks noGrp="1"/>
          </p:cNvSpPr>
          <p:nvPr>
            <p:ph type="title"/>
          </p:nvPr>
        </p:nvSpPr>
        <p:spPr>
          <a:xfrm>
            <a:off x="3149600" y="30480"/>
            <a:ext cx="5486400" cy="1790947"/>
          </a:xfrm>
          <a:prstGeom prst="rect">
            <a:avLst/>
          </a:prstGeom>
        </p:spPr>
        <p:txBody>
          <a:bodyPr vert="horz" wrap="square" lIns="0" tIns="1129926" rIns="0" bIns="0" rtlCol="0">
            <a:spAutoFit/>
          </a:bodyPr>
          <a:lstStyle/>
          <a:p>
            <a:r>
              <a:rPr lang="en-US" b="1" dirty="0"/>
              <a:t>Best Use Cases</a:t>
            </a:r>
            <a:r>
              <a:rPr lang="en-US" dirty="0"/>
              <a:t>:</a:t>
            </a:r>
            <a:endParaRPr lang="en-US" b="1" dirty="0"/>
          </a:p>
        </p:txBody>
      </p:sp>
      <p:sp>
        <p:nvSpPr>
          <p:cNvPr id="6" name="TextBox 5">
            <a:extLst>
              <a:ext uri="{FF2B5EF4-FFF2-40B4-BE49-F238E27FC236}">
                <a16:creationId xmlns:a16="http://schemas.microsoft.com/office/drawing/2014/main" id="{4EA76458-0052-72EE-DD1D-008D84403702}"/>
              </a:ext>
            </a:extLst>
          </p:cNvPr>
          <p:cNvSpPr txBox="1"/>
          <p:nvPr/>
        </p:nvSpPr>
        <p:spPr>
          <a:xfrm>
            <a:off x="901700" y="4038600"/>
            <a:ext cx="11201400" cy="3600986"/>
          </a:xfrm>
          <a:prstGeom prst="rect">
            <a:avLst/>
          </a:prstGeom>
          <a:noFill/>
        </p:spPr>
        <p:txBody>
          <a:bodyPr wrap="square">
            <a:spAutoFit/>
          </a:bodyPr>
          <a:lstStyle/>
          <a:p>
            <a:pPr marL="571500" indent="-571500">
              <a:buFont typeface="Wingdings" panose="05000000000000000000" pitchFamily="2" charset="2"/>
              <a:buChar char="§"/>
            </a:pPr>
            <a:r>
              <a:rPr lang="en-US" sz="3800" dirty="0"/>
              <a:t>When delivering completed, functional parts early benefits customers.</a:t>
            </a:r>
          </a:p>
          <a:p>
            <a:pPr marL="571500" indent="-571500">
              <a:buFont typeface="Wingdings" panose="05000000000000000000" pitchFamily="2" charset="2"/>
              <a:buChar char="§"/>
            </a:pPr>
            <a:r>
              <a:rPr lang="en-US" sz="3800" dirty="0"/>
              <a:t>Projects with well-defined requirements for each increment.</a:t>
            </a:r>
          </a:p>
          <a:p>
            <a:pPr marL="571500" indent="-571500">
              <a:buFont typeface="Wingdings" panose="05000000000000000000" pitchFamily="2" charset="2"/>
              <a:buChar char="§"/>
            </a:pPr>
            <a:r>
              <a:rPr lang="en-US" sz="3800" dirty="0"/>
              <a:t>Ideal for traditional or hybrid project approaches that benefit from clear, segmented phases.</a:t>
            </a:r>
          </a:p>
        </p:txBody>
      </p:sp>
    </p:spTree>
    <p:extLst>
      <p:ext uri="{BB962C8B-B14F-4D97-AF65-F5344CB8AC3E}">
        <p14:creationId xmlns:p14="http://schemas.microsoft.com/office/powerpoint/2010/main" val="13394578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1" y="2537697"/>
            <a:ext cx="9464379" cy="4589718"/>
          </a:xfrm>
          <a:prstGeom prst="rect">
            <a:avLst/>
          </a:prstGeom>
        </p:spPr>
        <p:txBody>
          <a:bodyPr vert="horz" wrap="square" lIns="0" tIns="65024" rIns="0" bIns="0" rtlCol="0">
            <a:spAutoFit/>
          </a:bodyPr>
          <a:lstStyle/>
          <a:p>
            <a:pPr marL="256039" marR="282457" indent="-242492">
              <a:lnSpc>
                <a:spcPts val="3221"/>
              </a:lnSpc>
              <a:spcBef>
                <a:spcPts val="512"/>
              </a:spcBef>
              <a:buFont typeface="Arial MT"/>
              <a:buChar char="•"/>
              <a:tabLst>
                <a:tab pos="257395" algn="l"/>
              </a:tabLst>
            </a:pPr>
            <a:r>
              <a:rPr sz="2987" dirty="0">
                <a:latin typeface="Calibri"/>
                <a:cs typeface="Calibri"/>
              </a:rPr>
              <a:t>For</a:t>
            </a:r>
            <a:r>
              <a:rPr sz="2987" spc="-101" dirty="0">
                <a:latin typeface="Calibri"/>
                <a:cs typeface="Calibri"/>
              </a:rPr>
              <a:t> </a:t>
            </a:r>
            <a:r>
              <a:rPr sz="2987" dirty="0">
                <a:latin typeface="Calibri"/>
                <a:cs typeface="Calibri"/>
              </a:rPr>
              <a:t>every</a:t>
            </a:r>
            <a:r>
              <a:rPr sz="2987" spc="-107" dirty="0">
                <a:latin typeface="Calibri"/>
                <a:cs typeface="Calibri"/>
              </a:rPr>
              <a:t> </a:t>
            </a:r>
            <a:r>
              <a:rPr sz="2987" spc="-11" dirty="0">
                <a:latin typeface="Calibri"/>
                <a:cs typeface="Calibri"/>
              </a:rPr>
              <a:t>iteration</a:t>
            </a:r>
            <a:r>
              <a:rPr sz="2987" spc="-101" dirty="0">
                <a:latin typeface="Calibri"/>
                <a:cs typeface="Calibri"/>
              </a:rPr>
              <a:t> </a:t>
            </a:r>
            <a:r>
              <a:rPr sz="2987" dirty="0">
                <a:latin typeface="Calibri"/>
                <a:cs typeface="Calibri"/>
              </a:rPr>
              <a:t>software</a:t>
            </a:r>
            <a:r>
              <a:rPr sz="2987" spc="-101" dirty="0">
                <a:latin typeface="Calibri"/>
                <a:cs typeface="Calibri"/>
              </a:rPr>
              <a:t> </a:t>
            </a:r>
            <a:r>
              <a:rPr sz="2987" spc="-11" dirty="0">
                <a:latin typeface="Calibri"/>
                <a:cs typeface="Calibri"/>
              </a:rPr>
              <a:t>components</a:t>
            </a:r>
            <a:r>
              <a:rPr sz="2987" spc="-59" dirty="0">
                <a:latin typeface="Calibri"/>
                <a:cs typeface="Calibri"/>
              </a:rPr>
              <a:t> </a:t>
            </a:r>
            <a:r>
              <a:rPr sz="2987" dirty="0">
                <a:latin typeface="Calibri"/>
                <a:cs typeface="Calibri"/>
              </a:rPr>
              <a:t>are</a:t>
            </a:r>
            <a:r>
              <a:rPr sz="2987" spc="-101" dirty="0">
                <a:latin typeface="Calibri"/>
                <a:cs typeface="Calibri"/>
              </a:rPr>
              <a:t> </a:t>
            </a:r>
            <a:r>
              <a:rPr sz="2987" spc="-11" dirty="0">
                <a:latin typeface="Calibri"/>
                <a:cs typeface="Calibri"/>
              </a:rPr>
              <a:t>presented</a:t>
            </a:r>
            <a:r>
              <a:rPr sz="2987" spc="-80" dirty="0">
                <a:latin typeface="Calibri"/>
                <a:cs typeface="Calibri"/>
              </a:rPr>
              <a:t> </a:t>
            </a:r>
            <a:r>
              <a:rPr sz="2987" spc="-27" dirty="0">
                <a:latin typeface="Calibri"/>
                <a:cs typeface="Calibri"/>
              </a:rPr>
              <a:t>to 	</a:t>
            </a:r>
            <a:r>
              <a:rPr sz="2987" spc="-11" dirty="0">
                <a:latin typeface="Calibri"/>
                <a:cs typeface="Calibri"/>
              </a:rPr>
              <a:t>customers</a:t>
            </a:r>
            <a:r>
              <a:rPr sz="2987" spc="-107" dirty="0">
                <a:latin typeface="Calibri"/>
                <a:cs typeface="Calibri"/>
              </a:rPr>
              <a:t> </a:t>
            </a:r>
            <a:r>
              <a:rPr sz="2987" dirty="0">
                <a:latin typeface="Calibri"/>
                <a:cs typeface="Calibri"/>
              </a:rPr>
              <a:t>for</a:t>
            </a:r>
            <a:r>
              <a:rPr sz="2987" spc="-133" dirty="0">
                <a:latin typeface="Calibri"/>
                <a:cs typeface="Calibri"/>
              </a:rPr>
              <a:t> </a:t>
            </a:r>
            <a:r>
              <a:rPr sz="2987" spc="-11" dirty="0">
                <a:latin typeface="Calibri"/>
                <a:cs typeface="Calibri"/>
              </a:rPr>
              <a:t>review.</a:t>
            </a:r>
            <a:endParaRPr sz="2987">
              <a:latin typeface="Calibri"/>
              <a:cs typeface="Calibri"/>
            </a:endParaRPr>
          </a:p>
          <a:p>
            <a:pPr marL="256039" marR="5419" indent="-242492">
              <a:lnSpc>
                <a:spcPts val="3232"/>
              </a:lnSpc>
              <a:spcBef>
                <a:spcPts val="1072"/>
              </a:spcBef>
              <a:buFont typeface="Arial MT"/>
              <a:buChar char="•"/>
              <a:tabLst>
                <a:tab pos="257395" algn="l"/>
              </a:tabLst>
            </a:pPr>
            <a:r>
              <a:rPr sz="2987" dirty="0">
                <a:latin typeface="Calibri"/>
                <a:cs typeface="Calibri"/>
              </a:rPr>
              <a:t>These</a:t>
            </a:r>
            <a:r>
              <a:rPr sz="2987" spc="-59" dirty="0">
                <a:latin typeface="Calibri"/>
                <a:cs typeface="Calibri"/>
              </a:rPr>
              <a:t> </a:t>
            </a:r>
            <a:r>
              <a:rPr sz="2987" spc="-11" dirty="0">
                <a:latin typeface="Calibri"/>
                <a:cs typeface="Calibri"/>
              </a:rPr>
              <a:t>components</a:t>
            </a:r>
            <a:r>
              <a:rPr sz="2987" spc="-16" dirty="0">
                <a:latin typeface="Calibri"/>
                <a:cs typeface="Calibri"/>
              </a:rPr>
              <a:t> </a:t>
            </a:r>
            <a:r>
              <a:rPr sz="2987" dirty="0">
                <a:latin typeface="Calibri"/>
                <a:cs typeface="Calibri"/>
              </a:rPr>
              <a:t>are</a:t>
            </a:r>
            <a:r>
              <a:rPr sz="2987" spc="-64" dirty="0">
                <a:latin typeface="Calibri"/>
                <a:cs typeface="Calibri"/>
              </a:rPr>
              <a:t> </a:t>
            </a:r>
            <a:r>
              <a:rPr sz="2987" dirty="0">
                <a:latin typeface="Calibri"/>
                <a:cs typeface="Calibri"/>
              </a:rPr>
              <a:t>not</a:t>
            </a:r>
            <a:r>
              <a:rPr sz="2987" spc="-53" dirty="0">
                <a:latin typeface="Calibri"/>
                <a:cs typeface="Calibri"/>
              </a:rPr>
              <a:t> </a:t>
            </a:r>
            <a:r>
              <a:rPr sz="2987" spc="-11" dirty="0">
                <a:latin typeface="Calibri"/>
                <a:cs typeface="Calibri"/>
              </a:rPr>
              <a:t>integrated</a:t>
            </a:r>
            <a:r>
              <a:rPr sz="2987" spc="-59" dirty="0">
                <a:latin typeface="Calibri"/>
                <a:cs typeface="Calibri"/>
              </a:rPr>
              <a:t> </a:t>
            </a:r>
            <a:r>
              <a:rPr sz="2987" dirty="0">
                <a:latin typeface="Calibri"/>
                <a:cs typeface="Calibri"/>
              </a:rPr>
              <a:t>as</a:t>
            </a:r>
            <a:r>
              <a:rPr sz="2987" spc="-59" dirty="0">
                <a:latin typeface="Calibri"/>
                <a:cs typeface="Calibri"/>
              </a:rPr>
              <a:t> </a:t>
            </a:r>
            <a:r>
              <a:rPr sz="2987" dirty="0">
                <a:latin typeface="Calibri"/>
                <a:cs typeface="Calibri"/>
              </a:rPr>
              <a:t>a</a:t>
            </a:r>
            <a:r>
              <a:rPr sz="2987" spc="-53" dirty="0">
                <a:latin typeface="Calibri"/>
                <a:cs typeface="Calibri"/>
              </a:rPr>
              <a:t> </a:t>
            </a:r>
            <a:r>
              <a:rPr sz="2987" dirty="0">
                <a:latin typeface="Calibri"/>
                <a:cs typeface="Calibri"/>
              </a:rPr>
              <a:t>full</a:t>
            </a:r>
            <a:r>
              <a:rPr sz="2987" spc="-37" dirty="0">
                <a:latin typeface="Calibri"/>
                <a:cs typeface="Calibri"/>
              </a:rPr>
              <a:t> </a:t>
            </a:r>
            <a:r>
              <a:rPr sz="2987" spc="-11" dirty="0">
                <a:latin typeface="Calibri"/>
                <a:cs typeface="Calibri"/>
              </a:rPr>
              <a:t>system:</a:t>
            </a:r>
            <a:r>
              <a:rPr sz="2987" spc="-48" dirty="0">
                <a:latin typeface="Calibri"/>
                <a:cs typeface="Calibri"/>
              </a:rPr>
              <a:t> </a:t>
            </a:r>
            <a:r>
              <a:rPr sz="2987" spc="-27" dirty="0">
                <a:latin typeface="Calibri"/>
                <a:cs typeface="Calibri"/>
              </a:rPr>
              <a:t>and 	</a:t>
            </a:r>
            <a:r>
              <a:rPr sz="2987" dirty="0">
                <a:latin typeface="Calibri"/>
                <a:cs typeface="Calibri"/>
              </a:rPr>
              <a:t>rework</a:t>
            </a:r>
            <a:r>
              <a:rPr sz="2987" spc="-107" dirty="0">
                <a:latin typeface="Calibri"/>
                <a:cs typeface="Calibri"/>
              </a:rPr>
              <a:t> </a:t>
            </a:r>
            <a:r>
              <a:rPr sz="2987" dirty="0">
                <a:latin typeface="Calibri"/>
                <a:cs typeface="Calibri"/>
              </a:rPr>
              <a:t>or</a:t>
            </a:r>
            <a:r>
              <a:rPr sz="2987" spc="-101" dirty="0">
                <a:latin typeface="Calibri"/>
                <a:cs typeface="Calibri"/>
              </a:rPr>
              <a:t> </a:t>
            </a:r>
            <a:r>
              <a:rPr sz="2987" dirty="0">
                <a:latin typeface="Calibri"/>
                <a:cs typeface="Calibri"/>
              </a:rPr>
              <a:t>additional</a:t>
            </a:r>
            <a:r>
              <a:rPr sz="2987" spc="-80" dirty="0">
                <a:latin typeface="Calibri"/>
                <a:cs typeface="Calibri"/>
              </a:rPr>
              <a:t> </a:t>
            </a:r>
            <a:r>
              <a:rPr sz="2987" spc="-11" dirty="0">
                <a:latin typeface="Calibri"/>
                <a:cs typeface="Calibri"/>
              </a:rPr>
              <a:t>features</a:t>
            </a:r>
            <a:r>
              <a:rPr sz="2987" spc="-96" dirty="0">
                <a:latin typeface="Calibri"/>
                <a:cs typeface="Calibri"/>
              </a:rPr>
              <a:t> </a:t>
            </a:r>
            <a:r>
              <a:rPr sz="2987" dirty="0">
                <a:latin typeface="Calibri"/>
                <a:cs typeface="Calibri"/>
              </a:rPr>
              <a:t>would</a:t>
            </a:r>
            <a:r>
              <a:rPr sz="2987" spc="-91" dirty="0">
                <a:latin typeface="Calibri"/>
                <a:cs typeface="Calibri"/>
              </a:rPr>
              <a:t> </a:t>
            </a:r>
            <a:r>
              <a:rPr sz="2987" dirty="0">
                <a:latin typeface="Calibri"/>
                <a:cs typeface="Calibri"/>
              </a:rPr>
              <a:t>not</a:t>
            </a:r>
            <a:r>
              <a:rPr sz="2987" spc="-91" dirty="0">
                <a:latin typeface="Calibri"/>
                <a:cs typeface="Calibri"/>
              </a:rPr>
              <a:t> </a:t>
            </a:r>
            <a:r>
              <a:rPr sz="2987" dirty="0">
                <a:latin typeface="Calibri"/>
                <a:cs typeface="Calibri"/>
              </a:rPr>
              <a:t>marginally</a:t>
            </a:r>
            <a:r>
              <a:rPr sz="2987" spc="-101" dirty="0">
                <a:latin typeface="Calibri"/>
                <a:cs typeface="Calibri"/>
              </a:rPr>
              <a:t> </a:t>
            </a:r>
            <a:r>
              <a:rPr sz="2987" spc="-11" dirty="0">
                <a:latin typeface="Calibri"/>
                <a:cs typeface="Calibri"/>
              </a:rPr>
              <a:t>increase 	</a:t>
            </a:r>
            <a:r>
              <a:rPr sz="2987" dirty="0">
                <a:latin typeface="Calibri"/>
                <a:cs typeface="Calibri"/>
              </a:rPr>
              <a:t>the</a:t>
            </a:r>
            <a:r>
              <a:rPr sz="2987" spc="-85" dirty="0">
                <a:latin typeface="Calibri"/>
                <a:cs typeface="Calibri"/>
              </a:rPr>
              <a:t> </a:t>
            </a:r>
            <a:r>
              <a:rPr sz="2987" dirty="0">
                <a:latin typeface="Calibri"/>
                <a:cs typeface="Calibri"/>
              </a:rPr>
              <a:t>project</a:t>
            </a:r>
            <a:r>
              <a:rPr sz="2987" spc="-80" dirty="0">
                <a:latin typeface="Calibri"/>
                <a:cs typeface="Calibri"/>
              </a:rPr>
              <a:t> </a:t>
            </a:r>
            <a:r>
              <a:rPr sz="2987" spc="-21" dirty="0">
                <a:latin typeface="Calibri"/>
                <a:cs typeface="Calibri"/>
              </a:rPr>
              <a:t>cost.</a:t>
            </a:r>
            <a:endParaRPr sz="2987">
              <a:latin typeface="Calibri"/>
              <a:cs typeface="Calibri"/>
            </a:endParaRPr>
          </a:p>
          <a:p>
            <a:pPr marL="256039" marR="673290" indent="-242492">
              <a:lnSpc>
                <a:spcPct val="90000"/>
              </a:lnSpc>
              <a:spcBef>
                <a:spcPts val="1003"/>
              </a:spcBef>
              <a:buFont typeface="Arial MT"/>
              <a:buChar char="•"/>
              <a:tabLst>
                <a:tab pos="257395" algn="l"/>
              </a:tabLst>
            </a:pPr>
            <a:r>
              <a:rPr sz="2987" dirty="0">
                <a:latin typeface="Calibri"/>
                <a:cs typeface="Calibri"/>
              </a:rPr>
              <a:t>Developers</a:t>
            </a:r>
            <a:r>
              <a:rPr sz="2987" spc="-69" dirty="0">
                <a:latin typeface="Calibri"/>
                <a:cs typeface="Calibri"/>
              </a:rPr>
              <a:t> </a:t>
            </a:r>
            <a:r>
              <a:rPr sz="2987" dirty="0">
                <a:latin typeface="Calibri"/>
                <a:cs typeface="Calibri"/>
              </a:rPr>
              <a:t>are</a:t>
            </a:r>
            <a:r>
              <a:rPr sz="2987" spc="-69" dirty="0">
                <a:latin typeface="Calibri"/>
                <a:cs typeface="Calibri"/>
              </a:rPr>
              <a:t> </a:t>
            </a:r>
            <a:r>
              <a:rPr sz="2987" dirty="0">
                <a:latin typeface="Calibri"/>
                <a:cs typeface="Calibri"/>
              </a:rPr>
              <a:t>able</a:t>
            </a:r>
            <a:r>
              <a:rPr sz="2987" spc="-69" dirty="0">
                <a:latin typeface="Calibri"/>
                <a:cs typeface="Calibri"/>
              </a:rPr>
              <a:t> </a:t>
            </a:r>
            <a:r>
              <a:rPr sz="2987" dirty="0">
                <a:latin typeface="Calibri"/>
                <a:cs typeface="Calibri"/>
              </a:rPr>
              <a:t>to</a:t>
            </a:r>
            <a:r>
              <a:rPr sz="2987" spc="-75" dirty="0">
                <a:latin typeface="Calibri"/>
                <a:cs typeface="Calibri"/>
              </a:rPr>
              <a:t> </a:t>
            </a:r>
            <a:r>
              <a:rPr sz="2987" dirty="0">
                <a:latin typeface="Calibri"/>
                <a:cs typeface="Calibri"/>
              </a:rPr>
              <a:t>include</a:t>
            </a:r>
            <a:r>
              <a:rPr sz="2987" spc="-27" dirty="0">
                <a:latin typeface="Calibri"/>
                <a:cs typeface="Calibri"/>
              </a:rPr>
              <a:t> </a:t>
            </a:r>
            <a:r>
              <a:rPr sz="2987" spc="-11" dirty="0">
                <a:latin typeface="Calibri"/>
                <a:cs typeface="Calibri"/>
              </a:rPr>
              <a:t>features</a:t>
            </a:r>
            <a:r>
              <a:rPr sz="2987" spc="-75" dirty="0">
                <a:latin typeface="Calibri"/>
                <a:cs typeface="Calibri"/>
              </a:rPr>
              <a:t> </a:t>
            </a:r>
            <a:r>
              <a:rPr sz="2987" dirty="0">
                <a:latin typeface="Calibri"/>
                <a:cs typeface="Calibri"/>
              </a:rPr>
              <a:t>needed</a:t>
            </a:r>
            <a:r>
              <a:rPr sz="2987" spc="-64" dirty="0">
                <a:latin typeface="Calibri"/>
                <a:cs typeface="Calibri"/>
              </a:rPr>
              <a:t> </a:t>
            </a:r>
            <a:r>
              <a:rPr sz="2987" dirty="0">
                <a:latin typeface="Calibri"/>
                <a:cs typeface="Calibri"/>
              </a:rPr>
              <a:t>by</a:t>
            </a:r>
            <a:r>
              <a:rPr sz="2987" spc="-69" dirty="0">
                <a:latin typeface="Calibri"/>
                <a:cs typeface="Calibri"/>
              </a:rPr>
              <a:t> </a:t>
            </a:r>
            <a:r>
              <a:rPr sz="2987" spc="-27" dirty="0">
                <a:latin typeface="Calibri"/>
                <a:cs typeface="Calibri"/>
              </a:rPr>
              <a:t>the 	</a:t>
            </a:r>
            <a:r>
              <a:rPr sz="2987" spc="-11" dirty="0">
                <a:latin typeface="Calibri"/>
                <a:cs typeface="Calibri"/>
              </a:rPr>
              <a:t>customers,</a:t>
            </a:r>
            <a:r>
              <a:rPr sz="2987" spc="-43" dirty="0">
                <a:latin typeface="Calibri"/>
                <a:cs typeface="Calibri"/>
              </a:rPr>
              <a:t> </a:t>
            </a:r>
            <a:r>
              <a:rPr sz="2987" dirty="0">
                <a:latin typeface="Calibri"/>
                <a:cs typeface="Calibri"/>
              </a:rPr>
              <a:t>and</a:t>
            </a:r>
            <a:r>
              <a:rPr sz="2987" spc="-53" dirty="0">
                <a:latin typeface="Calibri"/>
                <a:cs typeface="Calibri"/>
              </a:rPr>
              <a:t> </a:t>
            </a:r>
            <a:r>
              <a:rPr sz="2987" spc="-21" dirty="0">
                <a:latin typeface="Calibri"/>
                <a:cs typeface="Calibri"/>
              </a:rPr>
              <a:t>system</a:t>
            </a:r>
            <a:r>
              <a:rPr sz="2987" spc="-69" dirty="0">
                <a:latin typeface="Calibri"/>
                <a:cs typeface="Calibri"/>
              </a:rPr>
              <a:t> </a:t>
            </a:r>
            <a:r>
              <a:rPr sz="2987" spc="-21" dirty="0">
                <a:latin typeface="Calibri"/>
                <a:cs typeface="Calibri"/>
              </a:rPr>
              <a:t>integration</a:t>
            </a:r>
            <a:r>
              <a:rPr sz="2987" spc="-85" dirty="0">
                <a:latin typeface="Calibri"/>
                <a:cs typeface="Calibri"/>
              </a:rPr>
              <a:t> </a:t>
            </a:r>
            <a:r>
              <a:rPr sz="2987" dirty="0">
                <a:latin typeface="Calibri"/>
                <a:cs typeface="Calibri"/>
              </a:rPr>
              <a:t>will</a:t>
            </a:r>
            <a:r>
              <a:rPr sz="2987" spc="-64" dirty="0">
                <a:latin typeface="Calibri"/>
                <a:cs typeface="Calibri"/>
              </a:rPr>
              <a:t> </a:t>
            </a:r>
            <a:r>
              <a:rPr sz="2987" dirty="0">
                <a:latin typeface="Calibri"/>
                <a:cs typeface="Calibri"/>
              </a:rPr>
              <a:t>only</a:t>
            </a:r>
            <a:r>
              <a:rPr sz="2987" spc="-69" dirty="0">
                <a:latin typeface="Calibri"/>
                <a:cs typeface="Calibri"/>
              </a:rPr>
              <a:t> </a:t>
            </a:r>
            <a:r>
              <a:rPr sz="2987" dirty="0">
                <a:latin typeface="Calibri"/>
                <a:cs typeface="Calibri"/>
              </a:rPr>
              <a:t>occur</a:t>
            </a:r>
            <a:r>
              <a:rPr sz="2987" spc="-64" dirty="0">
                <a:latin typeface="Calibri"/>
                <a:cs typeface="Calibri"/>
              </a:rPr>
              <a:t> </a:t>
            </a:r>
            <a:r>
              <a:rPr sz="2987" spc="-21" dirty="0">
                <a:latin typeface="Calibri"/>
                <a:cs typeface="Calibri"/>
              </a:rPr>
              <a:t>when 	</a:t>
            </a:r>
            <a:r>
              <a:rPr sz="2987" spc="-11" dirty="0">
                <a:latin typeface="Calibri"/>
                <a:cs typeface="Calibri"/>
              </a:rPr>
              <a:t>customers</a:t>
            </a:r>
            <a:r>
              <a:rPr sz="2987" spc="-85" dirty="0">
                <a:latin typeface="Calibri"/>
                <a:cs typeface="Calibri"/>
              </a:rPr>
              <a:t> </a:t>
            </a:r>
            <a:r>
              <a:rPr sz="2987" dirty="0">
                <a:latin typeface="Calibri"/>
                <a:cs typeface="Calibri"/>
              </a:rPr>
              <a:t>have</a:t>
            </a:r>
            <a:r>
              <a:rPr sz="2987" spc="-112" dirty="0">
                <a:latin typeface="Calibri"/>
                <a:cs typeface="Calibri"/>
              </a:rPr>
              <a:t> </a:t>
            </a:r>
            <a:r>
              <a:rPr sz="2987" dirty="0">
                <a:latin typeface="Calibri"/>
                <a:cs typeface="Calibri"/>
              </a:rPr>
              <a:t>no</a:t>
            </a:r>
            <a:r>
              <a:rPr sz="2987" spc="-101" dirty="0">
                <a:latin typeface="Calibri"/>
                <a:cs typeface="Calibri"/>
              </a:rPr>
              <a:t> </a:t>
            </a:r>
            <a:r>
              <a:rPr sz="2987" dirty="0">
                <a:latin typeface="Calibri"/>
                <a:cs typeface="Calibri"/>
              </a:rPr>
              <a:t>additional</a:t>
            </a:r>
            <a:r>
              <a:rPr sz="2987" spc="-96" dirty="0">
                <a:latin typeface="Calibri"/>
                <a:cs typeface="Calibri"/>
              </a:rPr>
              <a:t> </a:t>
            </a:r>
            <a:r>
              <a:rPr sz="2987" spc="-11" dirty="0">
                <a:latin typeface="Calibri"/>
                <a:cs typeface="Calibri"/>
              </a:rPr>
              <a:t>requirements.</a:t>
            </a:r>
            <a:endParaRPr sz="2987">
              <a:latin typeface="Calibri"/>
              <a:cs typeface="Calibri"/>
            </a:endParaRPr>
          </a:p>
          <a:p>
            <a:pPr marL="2044256" marR="321066" indent="-1598557">
              <a:lnSpc>
                <a:spcPts val="3232"/>
              </a:lnSpc>
              <a:spcBef>
                <a:spcPts val="1104"/>
              </a:spcBef>
            </a:pPr>
            <a:r>
              <a:rPr sz="2987" b="1" dirty="0">
                <a:latin typeface="Calibri"/>
                <a:cs typeface="Calibri"/>
              </a:rPr>
              <a:t>The</a:t>
            </a:r>
            <a:r>
              <a:rPr sz="2987" b="1" spc="-64" dirty="0">
                <a:latin typeface="Calibri"/>
                <a:cs typeface="Calibri"/>
              </a:rPr>
              <a:t> </a:t>
            </a:r>
            <a:r>
              <a:rPr sz="2987" b="1" dirty="0">
                <a:latin typeface="Calibri"/>
                <a:cs typeface="Calibri"/>
              </a:rPr>
              <a:t>goal</a:t>
            </a:r>
            <a:r>
              <a:rPr sz="2987" b="1" spc="-59" dirty="0">
                <a:latin typeface="Calibri"/>
                <a:cs typeface="Calibri"/>
              </a:rPr>
              <a:t> </a:t>
            </a:r>
            <a:r>
              <a:rPr sz="2987" b="1" dirty="0">
                <a:latin typeface="Calibri"/>
                <a:cs typeface="Calibri"/>
              </a:rPr>
              <a:t>is</a:t>
            </a:r>
            <a:r>
              <a:rPr sz="2987" b="1" spc="-64" dirty="0">
                <a:latin typeface="Calibri"/>
                <a:cs typeface="Calibri"/>
              </a:rPr>
              <a:t> </a:t>
            </a:r>
            <a:r>
              <a:rPr sz="2987" b="1" dirty="0">
                <a:latin typeface="Calibri"/>
                <a:cs typeface="Calibri"/>
              </a:rPr>
              <a:t>to</a:t>
            </a:r>
            <a:r>
              <a:rPr sz="2987" b="1" spc="-64" dirty="0">
                <a:latin typeface="Calibri"/>
                <a:cs typeface="Calibri"/>
              </a:rPr>
              <a:t> </a:t>
            </a:r>
            <a:r>
              <a:rPr sz="2987" b="1" dirty="0">
                <a:latin typeface="Calibri"/>
                <a:cs typeface="Calibri"/>
              </a:rPr>
              <a:t>satisfy</a:t>
            </a:r>
            <a:r>
              <a:rPr sz="2987" b="1" spc="-59" dirty="0">
                <a:latin typeface="Calibri"/>
                <a:cs typeface="Calibri"/>
              </a:rPr>
              <a:t> </a:t>
            </a:r>
            <a:r>
              <a:rPr sz="2987" b="1" spc="-11" dirty="0">
                <a:latin typeface="Calibri"/>
                <a:cs typeface="Calibri"/>
              </a:rPr>
              <a:t>customers</a:t>
            </a:r>
            <a:r>
              <a:rPr sz="2987" b="1" spc="-53" dirty="0">
                <a:latin typeface="Calibri"/>
                <a:cs typeface="Calibri"/>
              </a:rPr>
              <a:t> </a:t>
            </a:r>
            <a:r>
              <a:rPr sz="2987" b="1" dirty="0">
                <a:latin typeface="Calibri"/>
                <a:cs typeface="Calibri"/>
              </a:rPr>
              <a:t>with</a:t>
            </a:r>
            <a:r>
              <a:rPr sz="2987" b="1" spc="-64" dirty="0">
                <a:latin typeface="Calibri"/>
                <a:cs typeface="Calibri"/>
              </a:rPr>
              <a:t> </a:t>
            </a:r>
            <a:r>
              <a:rPr sz="2987" b="1" dirty="0">
                <a:latin typeface="Calibri"/>
                <a:cs typeface="Calibri"/>
              </a:rPr>
              <a:t>a</a:t>
            </a:r>
            <a:r>
              <a:rPr sz="2987" b="1" spc="-53" dirty="0">
                <a:latin typeface="Calibri"/>
                <a:cs typeface="Calibri"/>
              </a:rPr>
              <a:t> </a:t>
            </a:r>
            <a:r>
              <a:rPr sz="2987" b="1" spc="-11" dirty="0">
                <a:latin typeface="Calibri"/>
                <a:cs typeface="Calibri"/>
              </a:rPr>
              <a:t>complete</a:t>
            </a:r>
            <a:r>
              <a:rPr sz="2987" b="1" spc="-48" dirty="0">
                <a:latin typeface="Calibri"/>
                <a:cs typeface="Calibri"/>
              </a:rPr>
              <a:t> </a:t>
            </a:r>
            <a:r>
              <a:rPr sz="2987" b="1" spc="-11" dirty="0">
                <a:latin typeface="Calibri"/>
                <a:cs typeface="Calibri"/>
              </a:rPr>
              <a:t>system </a:t>
            </a:r>
            <a:r>
              <a:rPr sz="2987" b="1" dirty="0">
                <a:latin typeface="Calibri"/>
                <a:cs typeface="Calibri"/>
              </a:rPr>
              <a:t>containing</a:t>
            </a:r>
            <a:r>
              <a:rPr sz="2987" b="1" spc="-107" dirty="0">
                <a:latin typeface="Calibri"/>
                <a:cs typeface="Calibri"/>
              </a:rPr>
              <a:t> </a:t>
            </a:r>
            <a:r>
              <a:rPr sz="2987" b="1" dirty="0">
                <a:latin typeface="Calibri"/>
                <a:cs typeface="Calibri"/>
              </a:rPr>
              <a:t>all</a:t>
            </a:r>
            <a:r>
              <a:rPr sz="2987" b="1" spc="-91" dirty="0">
                <a:latin typeface="Calibri"/>
                <a:cs typeface="Calibri"/>
              </a:rPr>
              <a:t> </a:t>
            </a:r>
            <a:r>
              <a:rPr sz="2987" b="1" dirty="0">
                <a:latin typeface="Calibri"/>
                <a:cs typeface="Calibri"/>
              </a:rPr>
              <a:t>functions</a:t>
            </a:r>
            <a:r>
              <a:rPr sz="2987" b="1" spc="-117" dirty="0">
                <a:latin typeface="Calibri"/>
                <a:cs typeface="Calibri"/>
              </a:rPr>
              <a:t> </a:t>
            </a:r>
            <a:r>
              <a:rPr sz="2987" b="1" dirty="0">
                <a:latin typeface="Calibri"/>
                <a:cs typeface="Calibri"/>
              </a:rPr>
              <a:t>they</a:t>
            </a:r>
            <a:r>
              <a:rPr sz="2987" b="1" spc="-101" dirty="0">
                <a:latin typeface="Calibri"/>
                <a:cs typeface="Calibri"/>
              </a:rPr>
              <a:t> </a:t>
            </a:r>
            <a:r>
              <a:rPr sz="2987" b="1" spc="-11" dirty="0">
                <a:latin typeface="Calibri"/>
                <a:cs typeface="Calibri"/>
              </a:rPr>
              <a:t>desire</a:t>
            </a:r>
            <a:endParaRPr sz="2987">
              <a:latin typeface="Calibri"/>
              <a:cs typeface="Calibri"/>
            </a:endParaRPr>
          </a:p>
        </p:txBody>
      </p:sp>
      <p:sp>
        <p:nvSpPr>
          <p:cNvPr id="3" name="object 3"/>
          <p:cNvSpPr txBox="1">
            <a:spLocks noGrp="1"/>
          </p:cNvSpPr>
          <p:nvPr>
            <p:ph type="title"/>
          </p:nvPr>
        </p:nvSpPr>
        <p:spPr>
          <a:xfrm>
            <a:off x="1244600" y="1485766"/>
            <a:ext cx="8763000" cy="681491"/>
          </a:xfrm>
          <a:prstGeom prst="rect">
            <a:avLst/>
          </a:prstGeom>
        </p:spPr>
        <p:txBody>
          <a:bodyPr vert="horz" wrap="square" lIns="0" tIns="86699" rIns="0" bIns="0" rtlCol="0" anchor="ctr">
            <a:spAutoFit/>
          </a:bodyPr>
          <a:lstStyle/>
          <a:p>
            <a:pPr marL="13547" marR="5419" indent="279747">
              <a:lnSpc>
                <a:spcPts val="4608"/>
              </a:lnSpc>
              <a:spcBef>
                <a:spcPts val="683"/>
              </a:spcBef>
            </a:pPr>
            <a:r>
              <a:rPr sz="4267" spc="-43" dirty="0"/>
              <a:t>Evolutionary</a:t>
            </a:r>
            <a:r>
              <a:rPr sz="4267" spc="-176" dirty="0"/>
              <a:t> </a:t>
            </a:r>
            <a:r>
              <a:rPr sz="4267" spc="-27" dirty="0"/>
              <a:t>SW </a:t>
            </a:r>
            <a:r>
              <a:rPr sz="4267" spc="-53" dirty="0"/>
              <a:t>Development</a:t>
            </a:r>
            <a:r>
              <a:rPr sz="4267" spc="-128" dirty="0"/>
              <a:t> </a:t>
            </a:r>
            <a:r>
              <a:rPr sz="4267" spc="-11" dirty="0"/>
              <a:t>(2/2)</a:t>
            </a:r>
            <a:endParaRPr sz="4267"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685800"/>
            <a:ext cx="8357616" cy="881810"/>
          </a:xfrm>
          <a:prstGeom prst="rect">
            <a:avLst/>
          </a:prstGeom>
        </p:spPr>
        <p:txBody>
          <a:bodyPr vert="horz" wrap="square" lIns="0" tIns="222978" rIns="0" bIns="0" rtlCol="0" anchor="ctr">
            <a:spAutoFit/>
          </a:bodyPr>
          <a:lstStyle/>
          <a:p>
            <a:pPr marL="139535">
              <a:lnSpc>
                <a:spcPct val="100000"/>
              </a:lnSpc>
              <a:spcBef>
                <a:spcPts val="101"/>
              </a:spcBef>
            </a:pPr>
            <a:r>
              <a:rPr sz="4267" spc="-32" dirty="0"/>
              <a:t>Continuous</a:t>
            </a:r>
            <a:r>
              <a:rPr sz="4267" spc="-192" dirty="0"/>
              <a:t> </a:t>
            </a:r>
            <a:r>
              <a:rPr sz="4267" dirty="0"/>
              <a:t>User</a:t>
            </a:r>
            <a:r>
              <a:rPr sz="4267" spc="-192" dirty="0"/>
              <a:t> </a:t>
            </a:r>
            <a:r>
              <a:rPr sz="4267" spc="-37" dirty="0"/>
              <a:t>Involvement</a:t>
            </a:r>
            <a:endParaRPr sz="4267" dirty="0"/>
          </a:p>
        </p:txBody>
      </p:sp>
      <p:sp>
        <p:nvSpPr>
          <p:cNvPr id="3" name="object 3"/>
          <p:cNvSpPr txBox="1"/>
          <p:nvPr/>
        </p:nvSpPr>
        <p:spPr>
          <a:xfrm>
            <a:off x="1709860" y="2344929"/>
            <a:ext cx="9402741" cy="5533480"/>
          </a:xfrm>
          <a:prstGeom prst="rect">
            <a:avLst/>
          </a:prstGeom>
        </p:spPr>
        <p:txBody>
          <a:bodyPr vert="horz" wrap="square" lIns="0" tIns="140885" rIns="0" bIns="0" rtlCol="0">
            <a:spAutoFit/>
          </a:bodyPr>
          <a:lstStyle/>
          <a:p>
            <a:pPr marL="257395" marR="1190112" indent="-243848">
              <a:lnSpc>
                <a:spcPct val="70000"/>
              </a:lnSpc>
              <a:spcBef>
                <a:spcPts val="1109"/>
              </a:spcBef>
              <a:buFont typeface="Arial MT"/>
              <a:buChar char="•"/>
              <a:tabLst>
                <a:tab pos="257395" algn="l"/>
              </a:tabLst>
            </a:pPr>
            <a:r>
              <a:rPr sz="2773" dirty="0">
                <a:latin typeface="Calibri"/>
                <a:cs typeface="Calibri"/>
              </a:rPr>
              <a:t>Agile</a:t>
            </a:r>
            <a:r>
              <a:rPr sz="2773" spc="-59" dirty="0">
                <a:latin typeface="Calibri"/>
                <a:cs typeface="Calibri"/>
              </a:rPr>
              <a:t> </a:t>
            </a:r>
            <a:r>
              <a:rPr sz="2773" dirty="0">
                <a:latin typeface="Calibri"/>
                <a:cs typeface="Calibri"/>
              </a:rPr>
              <a:t>methodologies</a:t>
            </a:r>
            <a:r>
              <a:rPr sz="2773" spc="-43" dirty="0">
                <a:latin typeface="Calibri"/>
                <a:cs typeface="Calibri"/>
              </a:rPr>
              <a:t> </a:t>
            </a:r>
            <a:r>
              <a:rPr sz="2773" dirty="0">
                <a:latin typeface="Calibri"/>
                <a:cs typeface="Calibri"/>
              </a:rPr>
              <a:t>emphasize</a:t>
            </a:r>
            <a:r>
              <a:rPr sz="2773" spc="-80" dirty="0">
                <a:latin typeface="Calibri"/>
                <a:cs typeface="Calibri"/>
              </a:rPr>
              <a:t> </a:t>
            </a:r>
            <a:r>
              <a:rPr sz="2773" dirty="0">
                <a:latin typeface="Calibri"/>
                <a:cs typeface="Calibri"/>
              </a:rPr>
              <a:t>in</a:t>
            </a:r>
            <a:r>
              <a:rPr sz="2773" spc="-32" dirty="0">
                <a:latin typeface="Calibri"/>
                <a:cs typeface="Calibri"/>
              </a:rPr>
              <a:t> </a:t>
            </a:r>
            <a:r>
              <a:rPr sz="2773" dirty="0">
                <a:latin typeface="Calibri"/>
                <a:cs typeface="Calibri"/>
              </a:rPr>
              <a:t>early</a:t>
            </a:r>
            <a:r>
              <a:rPr sz="2773" spc="-37" dirty="0">
                <a:latin typeface="Calibri"/>
                <a:cs typeface="Calibri"/>
              </a:rPr>
              <a:t> </a:t>
            </a:r>
            <a:r>
              <a:rPr sz="2773" dirty="0">
                <a:latin typeface="Calibri"/>
                <a:cs typeface="Calibri"/>
              </a:rPr>
              <a:t>and</a:t>
            </a:r>
            <a:r>
              <a:rPr sz="2773" spc="-32" dirty="0">
                <a:latin typeface="Calibri"/>
                <a:cs typeface="Calibri"/>
              </a:rPr>
              <a:t> </a:t>
            </a:r>
            <a:r>
              <a:rPr sz="2773" spc="-11" dirty="0">
                <a:latin typeface="Calibri"/>
                <a:cs typeface="Calibri"/>
              </a:rPr>
              <a:t>continuous communication/involvement</a:t>
            </a:r>
            <a:r>
              <a:rPr sz="2773" spc="-85" dirty="0">
                <a:latin typeface="Calibri"/>
                <a:cs typeface="Calibri"/>
              </a:rPr>
              <a:t> </a:t>
            </a:r>
            <a:r>
              <a:rPr sz="2773" dirty="0">
                <a:latin typeface="Calibri"/>
                <a:cs typeface="Calibri"/>
              </a:rPr>
              <a:t>with</a:t>
            </a:r>
            <a:r>
              <a:rPr sz="2773" spc="-59" dirty="0">
                <a:latin typeface="Calibri"/>
                <a:cs typeface="Calibri"/>
              </a:rPr>
              <a:t> </a:t>
            </a:r>
            <a:r>
              <a:rPr sz="2773" dirty="0">
                <a:latin typeface="Calibri"/>
                <a:cs typeface="Calibri"/>
              </a:rPr>
              <a:t>the</a:t>
            </a:r>
            <a:r>
              <a:rPr sz="2773" spc="-69" dirty="0">
                <a:latin typeface="Calibri"/>
                <a:cs typeface="Calibri"/>
              </a:rPr>
              <a:t> </a:t>
            </a:r>
            <a:r>
              <a:rPr sz="2773" spc="-11" dirty="0">
                <a:latin typeface="Calibri"/>
                <a:cs typeface="Calibri"/>
              </a:rPr>
              <a:t>customers.</a:t>
            </a:r>
            <a:endParaRPr sz="2773" dirty="0">
              <a:latin typeface="Calibri"/>
              <a:cs typeface="Calibri"/>
            </a:endParaRPr>
          </a:p>
          <a:p>
            <a:pPr marL="257395" marR="24385" indent="-243848">
              <a:lnSpc>
                <a:spcPct val="70000"/>
              </a:lnSpc>
              <a:spcBef>
                <a:spcPts val="1060"/>
              </a:spcBef>
              <a:buFont typeface="Arial MT"/>
              <a:buChar char="•"/>
              <a:tabLst>
                <a:tab pos="257395" algn="l"/>
              </a:tabLst>
            </a:pPr>
            <a:r>
              <a:rPr sz="2773" dirty="0">
                <a:latin typeface="Calibri"/>
                <a:cs typeface="Calibri"/>
              </a:rPr>
              <a:t>In</a:t>
            </a:r>
            <a:r>
              <a:rPr sz="2773" spc="-43" dirty="0">
                <a:latin typeface="Calibri"/>
                <a:cs typeface="Calibri"/>
              </a:rPr>
              <a:t> </a:t>
            </a:r>
            <a:r>
              <a:rPr sz="2773" dirty="0">
                <a:latin typeface="Calibri"/>
                <a:cs typeface="Calibri"/>
              </a:rPr>
              <a:t>every</a:t>
            </a:r>
            <a:r>
              <a:rPr sz="2773" spc="-64" dirty="0">
                <a:latin typeface="Calibri"/>
                <a:cs typeface="Calibri"/>
              </a:rPr>
              <a:t> </a:t>
            </a:r>
            <a:r>
              <a:rPr sz="2773" spc="-11" dirty="0">
                <a:latin typeface="Calibri"/>
                <a:cs typeface="Calibri"/>
              </a:rPr>
              <a:t>iteration,</a:t>
            </a:r>
            <a:r>
              <a:rPr sz="2773" spc="-53" dirty="0">
                <a:latin typeface="Calibri"/>
                <a:cs typeface="Calibri"/>
              </a:rPr>
              <a:t> </a:t>
            </a:r>
            <a:r>
              <a:rPr sz="2773" dirty="0">
                <a:latin typeface="Calibri"/>
                <a:cs typeface="Calibri"/>
              </a:rPr>
              <a:t>the</a:t>
            </a:r>
            <a:r>
              <a:rPr sz="2773" spc="-53" dirty="0">
                <a:latin typeface="Calibri"/>
                <a:cs typeface="Calibri"/>
              </a:rPr>
              <a:t> </a:t>
            </a:r>
            <a:r>
              <a:rPr sz="2773" dirty="0">
                <a:latin typeface="Calibri"/>
                <a:cs typeface="Calibri"/>
              </a:rPr>
              <a:t>development</a:t>
            </a:r>
            <a:r>
              <a:rPr sz="2773" spc="-69" dirty="0">
                <a:latin typeface="Calibri"/>
                <a:cs typeface="Calibri"/>
              </a:rPr>
              <a:t> </a:t>
            </a:r>
            <a:r>
              <a:rPr sz="2773" dirty="0">
                <a:latin typeface="Calibri"/>
                <a:cs typeface="Calibri"/>
              </a:rPr>
              <a:t>team</a:t>
            </a:r>
            <a:r>
              <a:rPr sz="2773" spc="-59" dirty="0">
                <a:latin typeface="Calibri"/>
                <a:cs typeface="Calibri"/>
              </a:rPr>
              <a:t> </a:t>
            </a:r>
            <a:r>
              <a:rPr sz="2773" dirty="0">
                <a:latin typeface="Calibri"/>
                <a:cs typeface="Calibri"/>
              </a:rPr>
              <a:t>and</a:t>
            </a:r>
            <a:r>
              <a:rPr sz="2773" spc="-43" dirty="0">
                <a:latin typeface="Calibri"/>
                <a:cs typeface="Calibri"/>
              </a:rPr>
              <a:t> </a:t>
            </a:r>
            <a:r>
              <a:rPr sz="2773" dirty="0">
                <a:latin typeface="Calibri"/>
                <a:cs typeface="Calibri"/>
              </a:rPr>
              <a:t>the</a:t>
            </a:r>
            <a:r>
              <a:rPr sz="2773" spc="-48" dirty="0">
                <a:latin typeface="Calibri"/>
                <a:cs typeface="Calibri"/>
              </a:rPr>
              <a:t> </a:t>
            </a:r>
            <a:r>
              <a:rPr sz="2773" spc="-11" dirty="0">
                <a:latin typeface="Calibri"/>
                <a:cs typeface="Calibri"/>
              </a:rPr>
              <a:t>customers</a:t>
            </a:r>
            <a:r>
              <a:rPr sz="2773" spc="-69" dirty="0">
                <a:latin typeface="Calibri"/>
                <a:cs typeface="Calibri"/>
              </a:rPr>
              <a:t> </a:t>
            </a:r>
            <a:r>
              <a:rPr sz="2773" spc="-27" dirty="0">
                <a:latin typeface="Calibri"/>
                <a:cs typeface="Calibri"/>
              </a:rPr>
              <a:t>(or </a:t>
            </a:r>
            <a:r>
              <a:rPr sz="2773" dirty="0">
                <a:latin typeface="Calibri"/>
                <a:cs typeface="Calibri"/>
              </a:rPr>
              <a:t>customer</a:t>
            </a:r>
            <a:r>
              <a:rPr sz="2773" spc="-48" dirty="0">
                <a:latin typeface="Calibri"/>
                <a:cs typeface="Calibri"/>
              </a:rPr>
              <a:t> </a:t>
            </a:r>
            <a:r>
              <a:rPr sz="2773" spc="-21" dirty="0">
                <a:latin typeface="Calibri"/>
                <a:cs typeface="Calibri"/>
              </a:rPr>
              <a:t>representatives)</a:t>
            </a:r>
            <a:r>
              <a:rPr sz="2773" spc="-59" dirty="0">
                <a:latin typeface="Calibri"/>
                <a:cs typeface="Calibri"/>
              </a:rPr>
              <a:t> </a:t>
            </a:r>
            <a:r>
              <a:rPr sz="2773" dirty="0">
                <a:latin typeface="Calibri"/>
                <a:cs typeface="Calibri"/>
              </a:rPr>
              <a:t>hold</a:t>
            </a:r>
            <a:r>
              <a:rPr sz="2773" spc="-32" dirty="0">
                <a:latin typeface="Calibri"/>
                <a:cs typeface="Calibri"/>
              </a:rPr>
              <a:t> </a:t>
            </a:r>
            <a:r>
              <a:rPr sz="2773" dirty="0">
                <a:latin typeface="Calibri"/>
                <a:cs typeface="Calibri"/>
              </a:rPr>
              <a:t>a</a:t>
            </a:r>
            <a:r>
              <a:rPr sz="2773" spc="-11" dirty="0">
                <a:latin typeface="Calibri"/>
                <a:cs typeface="Calibri"/>
              </a:rPr>
              <a:t> </a:t>
            </a:r>
            <a:r>
              <a:rPr sz="2773" dirty="0">
                <a:latin typeface="Calibri"/>
                <a:cs typeface="Calibri"/>
              </a:rPr>
              <a:t>meeting,</a:t>
            </a:r>
            <a:r>
              <a:rPr sz="2773" spc="-53" dirty="0">
                <a:latin typeface="Calibri"/>
                <a:cs typeface="Calibri"/>
              </a:rPr>
              <a:t> </a:t>
            </a:r>
            <a:r>
              <a:rPr sz="2773" spc="-11" dirty="0">
                <a:latin typeface="Calibri"/>
                <a:cs typeface="Calibri"/>
              </a:rPr>
              <a:t>where:</a:t>
            </a:r>
            <a:endParaRPr sz="2773" dirty="0">
              <a:latin typeface="Calibri"/>
              <a:cs typeface="Calibri"/>
            </a:endParaRPr>
          </a:p>
          <a:p>
            <a:pPr marL="745090" marR="18289" lvl="1" indent="-243848">
              <a:lnSpc>
                <a:spcPct val="70000"/>
              </a:lnSpc>
              <a:spcBef>
                <a:spcPts val="543"/>
              </a:spcBef>
              <a:buFont typeface="Arial MT"/>
              <a:buChar char="•"/>
              <a:tabLst>
                <a:tab pos="745090" algn="l"/>
              </a:tabLst>
            </a:pPr>
            <a:r>
              <a:rPr sz="2347" dirty="0">
                <a:latin typeface="Calibri"/>
                <a:cs typeface="Calibri"/>
              </a:rPr>
              <a:t>team</a:t>
            </a:r>
            <a:r>
              <a:rPr sz="2347" spc="-48" dirty="0">
                <a:latin typeface="Calibri"/>
                <a:cs typeface="Calibri"/>
              </a:rPr>
              <a:t> </a:t>
            </a:r>
            <a:r>
              <a:rPr sz="2347" dirty="0">
                <a:latin typeface="Calibri"/>
                <a:cs typeface="Calibri"/>
              </a:rPr>
              <a:t>members</a:t>
            </a:r>
            <a:r>
              <a:rPr sz="2347" spc="-37" dirty="0">
                <a:latin typeface="Calibri"/>
                <a:cs typeface="Calibri"/>
              </a:rPr>
              <a:t> </a:t>
            </a:r>
            <a:r>
              <a:rPr sz="2347" spc="-11" dirty="0">
                <a:latin typeface="Calibri"/>
                <a:cs typeface="Calibri"/>
              </a:rPr>
              <a:t>communicate</a:t>
            </a:r>
            <a:r>
              <a:rPr sz="2347" spc="-5" dirty="0">
                <a:latin typeface="Calibri"/>
                <a:cs typeface="Calibri"/>
              </a:rPr>
              <a:t> </a:t>
            </a:r>
            <a:r>
              <a:rPr sz="2347" dirty="0">
                <a:latin typeface="Calibri"/>
                <a:cs typeface="Calibri"/>
              </a:rPr>
              <a:t>and</a:t>
            </a:r>
            <a:r>
              <a:rPr sz="2347" spc="-69" dirty="0">
                <a:latin typeface="Calibri"/>
                <a:cs typeface="Calibri"/>
              </a:rPr>
              <a:t> </a:t>
            </a:r>
            <a:r>
              <a:rPr sz="2347" dirty="0">
                <a:latin typeface="Calibri"/>
                <a:cs typeface="Calibri"/>
              </a:rPr>
              <a:t>report</a:t>
            </a:r>
            <a:r>
              <a:rPr sz="2347" spc="-64" dirty="0">
                <a:latin typeface="Calibri"/>
                <a:cs typeface="Calibri"/>
              </a:rPr>
              <a:t> </a:t>
            </a:r>
            <a:r>
              <a:rPr sz="2347" dirty="0">
                <a:latin typeface="Calibri"/>
                <a:cs typeface="Calibri"/>
              </a:rPr>
              <a:t>their</a:t>
            </a:r>
            <a:r>
              <a:rPr sz="2347" spc="-59" dirty="0">
                <a:latin typeface="Calibri"/>
                <a:cs typeface="Calibri"/>
              </a:rPr>
              <a:t> </a:t>
            </a:r>
            <a:r>
              <a:rPr sz="2347" dirty="0">
                <a:latin typeface="Calibri"/>
                <a:cs typeface="Calibri"/>
              </a:rPr>
              <a:t>work</a:t>
            </a:r>
            <a:r>
              <a:rPr sz="2347" spc="-64" dirty="0">
                <a:latin typeface="Calibri"/>
                <a:cs typeface="Calibri"/>
              </a:rPr>
              <a:t> </a:t>
            </a:r>
            <a:r>
              <a:rPr sz="2347" dirty="0">
                <a:latin typeface="Calibri"/>
                <a:cs typeface="Calibri"/>
              </a:rPr>
              <a:t>done</a:t>
            </a:r>
            <a:r>
              <a:rPr sz="2347" spc="-69" dirty="0">
                <a:latin typeface="Calibri"/>
                <a:cs typeface="Calibri"/>
              </a:rPr>
              <a:t> </a:t>
            </a:r>
            <a:r>
              <a:rPr sz="2347" dirty="0">
                <a:latin typeface="Calibri"/>
                <a:cs typeface="Calibri"/>
              </a:rPr>
              <a:t>in</a:t>
            </a:r>
            <a:r>
              <a:rPr sz="2347" spc="-53" dirty="0">
                <a:latin typeface="Calibri"/>
                <a:cs typeface="Calibri"/>
              </a:rPr>
              <a:t> </a:t>
            </a:r>
            <a:r>
              <a:rPr sz="2347" dirty="0">
                <a:latin typeface="Calibri"/>
                <a:cs typeface="Calibri"/>
              </a:rPr>
              <a:t>the</a:t>
            </a:r>
            <a:r>
              <a:rPr sz="2347" spc="-69" dirty="0">
                <a:latin typeface="Calibri"/>
                <a:cs typeface="Calibri"/>
              </a:rPr>
              <a:t> </a:t>
            </a:r>
            <a:r>
              <a:rPr sz="2347" spc="-11" dirty="0">
                <a:latin typeface="Calibri"/>
                <a:cs typeface="Calibri"/>
              </a:rPr>
              <a:t>current iteration</a:t>
            </a:r>
            <a:endParaRPr sz="2347" dirty="0">
              <a:latin typeface="Calibri"/>
              <a:cs typeface="Calibri"/>
            </a:endParaRPr>
          </a:p>
          <a:p>
            <a:pPr marL="744413" lvl="1" indent="-243170">
              <a:lnSpc>
                <a:spcPts val="2075"/>
              </a:lnSpc>
              <a:buFont typeface="Arial MT"/>
              <a:buChar char="•"/>
              <a:tabLst>
                <a:tab pos="744413" algn="l"/>
              </a:tabLst>
            </a:pPr>
            <a:r>
              <a:rPr sz="2347" spc="-11" dirty="0">
                <a:latin typeface="Calibri"/>
                <a:cs typeface="Calibri"/>
              </a:rPr>
              <a:t>customers</a:t>
            </a:r>
            <a:r>
              <a:rPr sz="2347" spc="-53" dirty="0">
                <a:latin typeface="Calibri"/>
                <a:cs typeface="Calibri"/>
              </a:rPr>
              <a:t> </a:t>
            </a:r>
            <a:r>
              <a:rPr sz="2347" dirty="0">
                <a:latin typeface="Calibri"/>
                <a:cs typeface="Calibri"/>
              </a:rPr>
              <a:t>provide</a:t>
            </a:r>
            <a:r>
              <a:rPr sz="2347" spc="-96" dirty="0">
                <a:latin typeface="Calibri"/>
                <a:cs typeface="Calibri"/>
              </a:rPr>
              <a:t> </a:t>
            </a:r>
            <a:r>
              <a:rPr sz="2347" dirty="0">
                <a:latin typeface="Calibri"/>
                <a:cs typeface="Calibri"/>
              </a:rPr>
              <a:t>feedback</a:t>
            </a:r>
            <a:r>
              <a:rPr sz="2347" spc="-53" dirty="0">
                <a:latin typeface="Calibri"/>
                <a:cs typeface="Calibri"/>
              </a:rPr>
              <a:t> </a:t>
            </a:r>
            <a:r>
              <a:rPr sz="2347" dirty="0">
                <a:latin typeface="Calibri"/>
                <a:cs typeface="Calibri"/>
              </a:rPr>
              <a:t>on</a:t>
            </a:r>
            <a:r>
              <a:rPr sz="2347" spc="-75" dirty="0">
                <a:latin typeface="Calibri"/>
                <a:cs typeface="Calibri"/>
              </a:rPr>
              <a:t> </a:t>
            </a:r>
            <a:r>
              <a:rPr sz="2347" dirty="0">
                <a:latin typeface="Calibri"/>
                <a:cs typeface="Calibri"/>
              </a:rPr>
              <a:t>the</a:t>
            </a:r>
            <a:r>
              <a:rPr sz="2347" spc="-59" dirty="0">
                <a:latin typeface="Calibri"/>
                <a:cs typeface="Calibri"/>
              </a:rPr>
              <a:t> </a:t>
            </a:r>
            <a:r>
              <a:rPr sz="2347" dirty="0">
                <a:latin typeface="Calibri"/>
                <a:cs typeface="Calibri"/>
              </a:rPr>
              <a:t>delivered</a:t>
            </a:r>
            <a:r>
              <a:rPr sz="2347" spc="-75" dirty="0">
                <a:latin typeface="Calibri"/>
                <a:cs typeface="Calibri"/>
              </a:rPr>
              <a:t> </a:t>
            </a:r>
            <a:r>
              <a:rPr sz="2347" dirty="0">
                <a:latin typeface="Calibri"/>
                <a:cs typeface="Calibri"/>
              </a:rPr>
              <a:t>software</a:t>
            </a:r>
            <a:r>
              <a:rPr sz="2347" spc="-64" dirty="0">
                <a:latin typeface="Calibri"/>
                <a:cs typeface="Calibri"/>
              </a:rPr>
              <a:t> </a:t>
            </a:r>
            <a:r>
              <a:rPr sz="2347" dirty="0">
                <a:latin typeface="Calibri"/>
                <a:cs typeface="Calibri"/>
              </a:rPr>
              <a:t>to</a:t>
            </a:r>
            <a:r>
              <a:rPr sz="2347" spc="-64" dirty="0">
                <a:latin typeface="Calibri"/>
                <a:cs typeface="Calibri"/>
              </a:rPr>
              <a:t> </a:t>
            </a:r>
            <a:r>
              <a:rPr sz="2347" dirty="0">
                <a:latin typeface="Calibri"/>
                <a:cs typeface="Calibri"/>
              </a:rPr>
              <a:t>refine</a:t>
            </a:r>
            <a:r>
              <a:rPr sz="2347" spc="-59" dirty="0">
                <a:latin typeface="Calibri"/>
                <a:cs typeface="Calibri"/>
              </a:rPr>
              <a:t> </a:t>
            </a:r>
            <a:r>
              <a:rPr sz="2347" spc="-11" dirty="0">
                <a:latin typeface="Calibri"/>
                <a:cs typeface="Calibri"/>
              </a:rPr>
              <a:t>current</a:t>
            </a:r>
            <a:endParaRPr sz="2347" dirty="0">
              <a:latin typeface="Calibri"/>
              <a:cs typeface="Calibri"/>
            </a:endParaRPr>
          </a:p>
          <a:p>
            <a:pPr marL="745090">
              <a:lnSpc>
                <a:spcPts val="1973"/>
              </a:lnSpc>
            </a:pPr>
            <a:r>
              <a:rPr sz="2347" spc="-11" dirty="0">
                <a:latin typeface="Calibri"/>
                <a:cs typeface="Calibri"/>
              </a:rPr>
              <a:t>features</a:t>
            </a:r>
            <a:r>
              <a:rPr sz="2347" spc="-37" dirty="0">
                <a:latin typeface="Calibri"/>
                <a:cs typeface="Calibri"/>
              </a:rPr>
              <a:t> </a:t>
            </a:r>
            <a:r>
              <a:rPr sz="2347" dirty="0">
                <a:latin typeface="Calibri"/>
                <a:cs typeface="Calibri"/>
              </a:rPr>
              <a:t>and</a:t>
            </a:r>
            <a:r>
              <a:rPr sz="2347" spc="-64" dirty="0">
                <a:latin typeface="Calibri"/>
                <a:cs typeface="Calibri"/>
              </a:rPr>
              <a:t> </a:t>
            </a:r>
            <a:r>
              <a:rPr sz="2347" dirty="0">
                <a:latin typeface="Calibri"/>
                <a:cs typeface="Calibri"/>
              </a:rPr>
              <a:t>propose</a:t>
            </a:r>
            <a:r>
              <a:rPr sz="2347" spc="-59" dirty="0">
                <a:latin typeface="Calibri"/>
                <a:cs typeface="Calibri"/>
              </a:rPr>
              <a:t> </a:t>
            </a:r>
            <a:r>
              <a:rPr sz="2347" dirty="0">
                <a:latin typeface="Calibri"/>
                <a:cs typeface="Calibri"/>
              </a:rPr>
              <a:t>additional</a:t>
            </a:r>
            <a:r>
              <a:rPr sz="2347" spc="-107" dirty="0">
                <a:latin typeface="Calibri"/>
                <a:cs typeface="Calibri"/>
              </a:rPr>
              <a:t> </a:t>
            </a:r>
            <a:r>
              <a:rPr sz="2347" spc="-11" dirty="0">
                <a:latin typeface="Calibri"/>
                <a:cs typeface="Calibri"/>
              </a:rPr>
              <a:t>features</a:t>
            </a:r>
            <a:r>
              <a:rPr sz="2347" spc="-37" dirty="0">
                <a:latin typeface="Calibri"/>
                <a:cs typeface="Calibri"/>
              </a:rPr>
              <a:t> </a:t>
            </a:r>
            <a:r>
              <a:rPr sz="2347" dirty="0">
                <a:latin typeface="Calibri"/>
                <a:cs typeface="Calibri"/>
              </a:rPr>
              <a:t>to</a:t>
            </a:r>
            <a:r>
              <a:rPr sz="2347" spc="-53" dirty="0">
                <a:latin typeface="Calibri"/>
                <a:cs typeface="Calibri"/>
              </a:rPr>
              <a:t> </a:t>
            </a:r>
            <a:r>
              <a:rPr sz="2347" dirty="0">
                <a:latin typeface="Calibri"/>
                <a:cs typeface="Calibri"/>
              </a:rPr>
              <a:t>be</a:t>
            </a:r>
            <a:r>
              <a:rPr sz="2347" spc="-59" dirty="0">
                <a:latin typeface="Calibri"/>
                <a:cs typeface="Calibri"/>
              </a:rPr>
              <a:t> </a:t>
            </a:r>
            <a:r>
              <a:rPr sz="2347" dirty="0">
                <a:latin typeface="Calibri"/>
                <a:cs typeface="Calibri"/>
              </a:rPr>
              <a:t>developed</a:t>
            </a:r>
            <a:r>
              <a:rPr sz="2347" spc="-43" dirty="0">
                <a:latin typeface="Calibri"/>
                <a:cs typeface="Calibri"/>
              </a:rPr>
              <a:t> </a:t>
            </a:r>
            <a:r>
              <a:rPr sz="2347" dirty="0">
                <a:latin typeface="Calibri"/>
                <a:cs typeface="Calibri"/>
              </a:rPr>
              <a:t>in</a:t>
            </a:r>
            <a:r>
              <a:rPr sz="2347" spc="-53" dirty="0">
                <a:latin typeface="Calibri"/>
                <a:cs typeface="Calibri"/>
              </a:rPr>
              <a:t> </a:t>
            </a:r>
            <a:r>
              <a:rPr sz="2347" dirty="0">
                <a:latin typeface="Calibri"/>
                <a:cs typeface="Calibri"/>
              </a:rPr>
              <a:t>the</a:t>
            </a:r>
            <a:r>
              <a:rPr sz="2347" spc="-48" dirty="0">
                <a:latin typeface="Calibri"/>
                <a:cs typeface="Calibri"/>
              </a:rPr>
              <a:t> </a:t>
            </a:r>
            <a:r>
              <a:rPr sz="2347" spc="-21" dirty="0">
                <a:latin typeface="Calibri"/>
                <a:cs typeface="Calibri"/>
              </a:rPr>
              <a:t>next</a:t>
            </a:r>
            <a:endParaRPr sz="2347" dirty="0">
              <a:latin typeface="Calibri"/>
              <a:cs typeface="Calibri"/>
            </a:endParaRPr>
          </a:p>
          <a:p>
            <a:pPr marL="745090">
              <a:lnSpc>
                <a:spcPts val="2395"/>
              </a:lnSpc>
            </a:pPr>
            <a:r>
              <a:rPr sz="2347" spc="-11" dirty="0">
                <a:latin typeface="Calibri"/>
                <a:cs typeface="Calibri"/>
              </a:rPr>
              <a:t>iteration.</a:t>
            </a:r>
            <a:endParaRPr sz="2347" dirty="0">
              <a:latin typeface="Calibri"/>
              <a:cs typeface="Calibri"/>
            </a:endParaRPr>
          </a:p>
          <a:p>
            <a:pPr marL="257395" indent="-243848">
              <a:lnSpc>
                <a:spcPts val="3168"/>
              </a:lnSpc>
              <a:spcBef>
                <a:spcPts val="75"/>
              </a:spcBef>
              <a:buFont typeface="Arial MT"/>
              <a:buChar char="•"/>
              <a:tabLst>
                <a:tab pos="257395" algn="l"/>
              </a:tabLst>
            </a:pPr>
            <a:r>
              <a:rPr sz="2773" dirty="0">
                <a:latin typeface="Calibri"/>
                <a:cs typeface="Calibri"/>
              </a:rPr>
              <a:t>Frequent</a:t>
            </a:r>
            <a:r>
              <a:rPr sz="2773" spc="-122" dirty="0">
                <a:latin typeface="Calibri"/>
                <a:cs typeface="Calibri"/>
              </a:rPr>
              <a:t> </a:t>
            </a:r>
            <a:r>
              <a:rPr sz="2773" dirty="0">
                <a:latin typeface="Calibri"/>
                <a:cs typeface="Calibri"/>
              </a:rPr>
              <a:t>software</a:t>
            </a:r>
            <a:r>
              <a:rPr sz="2773" spc="-96" dirty="0">
                <a:latin typeface="Calibri"/>
                <a:cs typeface="Calibri"/>
              </a:rPr>
              <a:t> </a:t>
            </a:r>
            <a:r>
              <a:rPr sz="2773" dirty="0">
                <a:latin typeface="Calibri"/>
                <a:cs typeface="Calibri"/>
              </a:rPr>
              <a:t>releases</a:t>
            </a:r>
            <a:r>
              <a:rPr sz="2773" spc="-117" dirty="0">
                <a:latin typeface="Calibri"/>
                <a:cs typeface="Calibri"/>
              </a:rPr>
              <a:t> </a:t>
            </a:r>
            <a:r>
              <a:rPr sz="2773" dirty="0">
                <a:latin typeface="Calibri"/>
                <a:cs typeface="Calibri"/>
              </a:rPr>
              <a:t>allow</a:t>
            </a:r>
            <a:r>
              <a:rPr sz="2773" spc="-80" dirty="0">
                <a:latin typeface="Calibri"/>
                <a:cs typeface="Calibri"/>
              </a:rPr>
              <a:t> </a:t>
            </a:r>
            <a:r>
              <a:rPr sz="2773" spc="-11" dirty="0">
                <a:latin typeface="Calibri"/>
                <a:cs typeface="Calibri"/>
              </a:rPr>
              <a:t>customers</a:t>
            </a:r>
            <a:r>
              <a:rPr sz="2773" spc="-112" dirty="0">
                <a:latin typeface="Calibri"/>
                <a:cs typeface="Calibri"/>
              </a:rPr>
              <a:t> </a:t>
            </a:r>
            <a:r>
              <a:rPr sz="2773" spc="-27" dirty="0">
                <a:latin typeface="Calibri"/>
                <a:cs typeface="Calibri"/>
              </a:rPr>
              <a:t>to:</a:t>
            </a:r>
            <a:endParaRPr sz="2773" dirty="0">
              <a:latin typeface="Calibri"/>
              <a:cs typeface="Calibri"/>
            </a:endParaRPr>
          </a:p>
          <a:p>
            <a:pPr marL="744413" lvl="1" indent="-243170">
              <a:lnSpc>
                <a:spcPts val="2507"/>
              </a:lnSpc>
              <a:buFont typeface="Arial MT"/>
              <a:buChar char="•"/>
              <a:tabLst>
                <a:tab pos="744413" algn="l"/>
              </a:tabLst>
            </a:pPr>
            <a:r>
              <a:rPr sz="2347" dirty="0">
                <a:latin typeface="Calibri"/>
                <a:cs typeface="Calibri"/>
              </a:rPr>
              <a:t>acquire</a:t>
            </a:r>
            <a:r>
              <a:rPr sz="2347" spc="-91" dirty="0">
                <a:latin typeface="Calibri"/>
                <a:cs typeface="Calibri"/>
              </a:rPr>
              <a:t> </a:t>
            </a:r>
            <a:r>
              <a:rPr sz="2347" dirty="0">
                <a:latin typeface="Calibri"/>
                <a:cs typeface="Calibri"/>
              </a:rPr>
              <a:t>sufficient</a:t>
            </a:r>
            <a:r>
              <a:rPr sz="2347" spc="-64" dirty="0">
                <a:latin typeface="Calibri"/>
                <a:cs typeface="Calibri"/>
              </a:rPr>
              <a:t> </a:t>
            </a:r>
            <a:r>
              <a:rPr sz="2347" dirty="0">
                <a:latin typeface="Calibri"/>
                <a:cs typeface="Calibri"/>
              </a:rPr>
              <a:t>knowledge</a:t>
            </a:r>
            <a:r>
              <a:rPr sz="2347" spc="-37" dirty="0">
                <a:latin typeface="Calibri"/>
                <a:cs typeface="Calibri"/>
              </a:rPr>
              <a:t> </a:t>
            </a:r>
            <a:r>
              <a:rPr sz="2347" dirty="0">
                <a:latin typeface="Calibri"/>
                <a:cs typeface="Calibri"/>
              </a:rPr>
              <a:t>on</a:t>
            </a:r>
            <a:r>
              <a:rPr sz="2347" spc="-59" dirty="0">
                <a:latin typeface="Calibri"/>
                <a:cs typeface="Calibri"/>
              </a:rPr>
              <a:t> </a:t>
            </a:r>
            <a:r>
              <a:rPr sz="2347" dirty="0">
                <a:latin typeface="Calibri"/>
                <a:cs typeface="Calibri"/>
              </a:rPr>
              <a:t>the</a:t>
            </a:r>
            <a:r>
              <a:rPr sz="2347" spc="-69" dirty="0">
                <a:latin typeface="Calibri"/>
                <a:cs typeface="Calibri"/>
              </a:rPr>
              <a:t> </a:t>
            </a:r>
            <a:r>
              <a:rPr sz="2347" dirty="0">
                <a:latin typeface="Calibri"/>
                <a:cs typeface="Calibri"/>
              </a:rPr>
              <a:t>current</a:t>
            </a:r>
            <a:r>
              <a:rPr sz="2347" spc="-69" dirty="0">
                <a:latin typeface="Calibri"/>
                <a:cs typeface="Calibri"/>
              </a:rPr>
              <a:t> </a:t>
            </a:r>
            <a:r>
              <a:rPr sz="2347" dirty="0">
                <a:latin typeface="Calibri"/>
                <a:cs typeface="Calibri"/>
              </a:rPr>
              <a:t>release</a:t>
            </a:r>
            <a:r>
              <a:rPr sz="2347" spc="-69" dirty="0">
                <a:latin typeface="Calibri"/>
                <a:cs typeface="Calibri"/>
              </a:rPr>
              <a:t> </a:t>
            </a:r>
            <a:r>
              <a:rPr sz="2347" dirty="0">
                <a:latin typeface="Calibri"/>
                <a:cs typeface="Calibri"/>
              </a:rPr>
              <a:t>of</a:t>
            </a:r>
            <a:r>
              <a:rPr sz="2347" spc="-59" dirty="0">
                <a:latin typeface="Calibri"/>
                <a:cs typeface="Calibri"/>
              </a:rPr>
              <a:t> </a:t>
            </a:r>
            <a:r>
              <a:rPr sz="2347" dirty="0">
                <a:latin typeface="Calibri"/>
                <a:cs typeface="Calibri"/>
              </a:rPr>
              <a:t>the</a:t>
            </a:r>
            <a:r>
              <a:rPr sz="2347" spc="-59" dirty="0">
                <a:latin typeface="Calibri"/>
                <a:cs typeface="Calibri"/>
              </a:rPr>
              <a:t> </a:t>
            </a:r>
            <a:r>
              <a:rPr sz="2347" spc="-11" dirty="0">
                <a:latin typeface="Calibri"/>
                <a:cs typeface="Calibri"/>
              </a:rPr>
              <a:t>system</a:t>
            </a:r>
            <a:endParaRPr sz="2347" dirty="0">
              <a:latin typeface="Calibri"/>
              <a:cs typeface="Calibri"/>
            </a:endParaRPr>
          </a:p>
          <a:p>
            <a:pPr marL="744413" lvl="1" indent="-243170">
              <a:lnSpc>
                <a:spcPts val="2240"/>
              </a:lnSpc>
              <a:buFont typeface="Arial MT"/>
              <a:buChar char="•"/>
              <a:tabLst>
                <a:tab pos="744413" algn="l"/>
              </a:tabLst>
            </a:pPr>
            <a:r>
              <a:rPr sz="2347" dirty="0">
                <a:latin typeface="Calibri"/>
                <a:cs typeface="Calibri"/>
              </a:rPr>
              <a:t>provide</a:t>
            </a:r>
            <a:r>
              <a:rPr sz="2347" spc="-64" dirty="0">
                <a:latin typeface="Calibri"/>
                <a:cs typeface="Calibri"/>
              </a:rPr>
              <a:t> </a:t>
            </a:r>
            <a:r>
              <a:rPr sz="2347" spc="-11" dirty="0">
                <a:latin typeface="Calibri"/>
                <a:cs typeface="Calibri"/>
              </a:rPr>
              <a:t>feedback</a:t>
            </a:r>
            <a:r>
              <a:rPr sz="2347" spc="-53" dirty="0">
                <a:latin typeface="Calibri"/>
                <a:cs typeface="Calibri"/>
              </a:rPr>
              <a:t> </a:t>
            </a:r>
            <a:r>
              <a:rPr sz="2347" dirty="0">
                <a:latin typeface="Calibri"/>
                <a:cs typeface="Calibri"/>
              </a:rPr>
              <a:t>to</a:t>
            </a:r>
            <a:r>
              <a:rPr sz="2347" spc="-48" dirty="0">
                <a:latin typeface="Calibri"/>
                <a:cs typeface="Calibri"/>
              </a:rPr>
              <a:t> </a:t>
            </a:r>
            <a:r>
              <a:rPr sz="2347" dirty="0">
                <a:latin typeface="Calibri"/>
                <a:cs typeface="Calibri"/>
              </a:rPr>
              <a:t>refine</a:t>
            </a:r>
            <a:r>
              <a:rPr sz="2347" spc="-59" dirty="0">
                <a:latin typeface="Calibri"/>
                <a:cs typeface="Calibri"/>
              </a:rPr>
              <a:t> </a:t>
            </a:r>
            <a:r>
              <a:rPr sz="2347" dirty="0">
                <a:latin typeface="Calibri"/>
                <a:cs typeface="Calibri"/>
              </a:rPr>
              <a:t>the</a:t>
            </a:r>
            <a:r>
              <a:rPr sz="2347" spc="-37" dirty="0">
                <a:latin typeface="Calibri"/>
                <a:cs typeface="Calibri"/>
              </a:rPr>
              <a:t> </a:t>
            </a:r>
            <a:r>
              <a:rPr sz="2347" spc="-11" dirty="0">
                <a:latin typeface="Calibri"/>
                <a:cs typeface="Calibri"/>
              </a:rPr>
              <a:t>requirements</a:t>
            </a:r>
            <a:r>
              <a:rPr sz="2347" spc="-37" dirty="0">
                <a:latin typeface="Calibri"/>
                <a:cs typeface="Calibri"/>
              </a:rPr>
              <a:t> </a:t>
            </a:r>
            <a:r>
              <a:rPr sz="2347" dirty="0">
                <a:latin typeface="Calibri"/>
                <a:cs typeface="Calibri"/>
              </a:rPr>
              <a:t>provided</a:t>
            </a:r>
            <a:r>
              <a:rPr sz="2347" spc="-64" dirty="0">
                <a:latin typeface="Calibri"/>
                <a:cs typeface="Calibri"/>
              </a:rPr>
              <a:t> </a:t>
            </a:r>
            <a:r>
              <a:rPr sz="2347" dirty="0">
                <a:latin typeface="Calibri"/>
                <a:cs typeface="Calibri"/>
              </a:rPr>
              <a:t>in</a:t>
            </a:r>
            <a:r>
              <a:rPr sz="2347" spc="-59" dirty="0">
                <a:latin typeface="Calibri"/>
                <a:cs typeface="Calibri"/>
              </a:rPr>
              <a:t> </a:t>
            </a:r>
            <a:r>
              <a:rPr sz="2347" dirty="0">
                <a:latin typeface="Calibri"/>
                <a:cs typeface="Calibri"/>
              </a:rPr>
              <a:t>the</a:t>
            </a:r>
            <a:r>
              <a:rPr sz="2347" spc="-37" dirty="0">
                <a:latin typeface="Calibri"/>
                <a:cs typeface="Calibri"/>
              </a:rPr>
              <a:t> </a:t>
            </a:r>
            <a:r>
              <a:rPr sz="2347" spc="-11" dirty="0">
                <a:latin typeface="Calibri"/>
                <a:cs typeface="Calibri"/>
              </a:rPr>
              <a:t>current</a:t>
            </a:r>
            <a:endParaRPr sz="2347" dirty="0">
              <a:latin typeface="Calibri"/>
              <a:cs typeface="Calibri"/>
            </a:endParaRPr>
          </a:p>
          <a:p>
            <a:pPr marL="745090">
              <a:lnSpc>
                <a:spcPts val="2395"/>
              </a:lnSpc>
            </a:pPr>
            <a:r>
              <a:rPr sz="2347" spc="-11" dirty="0">
                <a:latin typeface="Calibri"/>
                <a:cs typeface="Calibri"/>
              </a:rPr>
              <a:t>release</a:t>
            </a:r>
            <a:endParaRPr sz="2347" dirty="0">
              <a:latin typeface="Calibri"/>
              <a:cs typeface="Calibri"/>
            </a:endParaRPr>
          </a:p>
          <a:p>
            <a:pPr marL="257395" marR="173403" indent="-243848">
              <a:lnSpc>
                <a:spcPct val="70000"/>
              </a:lnSpc>
              <a:spcBef>
                <a:spcPts val="1060"/>
              </a:spcBef>
              <a:buFont typeface="Arial MT"/>
              <a:buChar char="•"/>
              <a:tabLst>
                <a:tab pos="257395" algn="l"/>
              </a:tabLst>
            </a:pPr>
            <a:r>
              <a:rPr sz="2773" dirty="0">
                <a:latin typeface="Calibri"/>
                <a:cs typeface="Calibri"/>
              </a:rPr>
              <a:t>Frequent</a:t>
            </a:r>
            <a:r>
              <a:rPr sz="2773" spc="-128" dirty="0">
                <a:latin typeface="Calibri"/>
                <a:cs typeface="Calibri"/>
              </a:rPr>
              <a:t> </a:t>
            </a:r>
            <a:r>
              <a:rPr sz="2773" dirty="0">
                <a:latin typeface="Calibri"/>
                <a:cs typeface="Calibri"/>
              </a:rPr>
              <a:t>software</a:t>
            </a:r>
            <a:r>
              <a:rPr sz="2773" spc="-101" dirty="0">
                <a:latin typeface="Calibri"/>
                <a:cs typeface="Calibri"/>
              </a:rPr>
              <a:t> </a:t>
            </a:r>
            <a:r>
              <a:rPr sz="2773" dirty="0">
                <a:latin typeface="Calibri"/>
                <a:cs typeface="Calibri"/>
              </a:rPr>
              <a:t>releases</a:t>
            </a:r>
            <a:r>
              <a:rPr sz="2773" spc="-117" dirty="0">
                <a:latin typeface="Calibri"/>
                <a:cs typeface="Calibri"/>
              </a:rPr>
              <a:t> </a:t>
            </a:r>
            <a:r>
              <a:rPr sz="2773" dirty="0">
                <a:latin typeface="Calibri"/>
                <a:cs typeface="Calibri"/>
              </a:rPr>
              <a:t>allow</a:t>
            </a:r>
            <a:r>
              <a:rPr sz="2773" spc="-75" dirty="0">
                <a:latin typeface="Calibri"/>
                <a:cs typeface="Calibri"/>
              </a:rPr>
              <a:t> </a:t>
            </a:r>
            <a:r>
              <a:rPr sz="2773" dirty="0">
                <a:latin typeface="Calibri"/>
                <a:cs typeface="Calibri"/>
              </a:rPr>
              <a:t>development</a:t>
            </a:r>
            <a:r>
              <a:rPr sz="2773" spc="-117" dirty="0">
                <a:latin typeface="Calibri"/>
                <a:cs typeface="Calibri"/>
              </a:rPr>
              <a:t> </a:t>
            </a:r>
            <a:r>
              <a:rPr sz="2773" dirty="0">
                <a:latin typeface="Calibri"/>
                <a:cs typeface="Calibri"/>
              </a:rPr>
              <a:t>team</a:t>
            </a:r>
            <a:r>
              <a:rPr sz="2773" spc="-101" dirty="0">
                <a:latin typeface="Calibri"/>
                <a:cs typeface="Calibri"/>
              </a:rPr>
              <a:t> </a:t>
            </a:r>
            <a:r>
              <a:rPr sz="2773" spc="-11" dirty="0">
                <a:latin typeface="Calibri"/>
                <a:cs typeface="Calibri"/>
              </a:rPr>
              <a:t>members </a:t>
            </a:r>
            <a:r>
              <a:rPr sz="2773" spc="-27" dirty="0">
                <a:latin typeface="Calibri"/>
                <a:cs typeface="Calibri"/>
              </a:rPr>
              <a:t>to:</a:t>
            </a:r>
            <a:endParaRPr sz="2773" dirty="0">
              <a:latin typeface="Calibri"/>
              <a:cs typeface="Calibri"/>
            </a:endParaRPr>
          </a:p>
          <a:p>
            <a:pPr marL="744413" lvl="1" indent="-243170">
              <a:lnSpc>
                <a:spcPts val="2091"/>
              </a:lnSpc>
              <a:buFont typeface="Arial MT"/>
              <a:buChar char="•"/>
              <a:tabLst>
                <a:tab pos="744413" algn="l"/>
              </a:tabLst>
            </a:pPr>
            <a:r>
              <a:rPr sz="2347" dirty="0">
                <a:latin typeface="Calibri"/>
                <a:cs typeface="Calibri"/>
              </a:rPr>
              <a:t>be</a:t>
            </a:r>
            <a:r>
              <a:rPr sz="2347" spc="-69" dirty="0">
                <a:latin typeface="Calibri"/>
                <a:cs typeface="Calibri"/>
              </a:rPr>
              <a:t> </a:t>
            </a:r>
            <a:r>
              <a:rPr sz="2347" spc="-21" dirty="0">
                <a:latin typeface="Calibri"/>
                <a:cs typeface="Calibri"/>
              </a:rPr>
              <a:t>well-</a:t>
            </a:r>
            <a:r>
              <a:rPr sz="2347" dirty="0">
                <a:latin typeface="Calibri"/>
                <a:cs typeface="Calibri"/>
              </a:rPr>
              <a:t>informed</a:t>
            </a:r>
            <a:r>
              <a:rPr sz="2347" spc="-48" dirty="0">
                <a:latin typeface="Calibri"/>
                <a:cs typeface="Calibri"/>
              </a:rPr>
              <a:t> </a:t>
            </a:r>
            <a:r>
              <a:rPr sz="2347" dirty="0">
                <a:latin typeface="Calibri"/>
                <a:cs typeface="Calibri"/>
              </a:rPr>
              <a:t>and</a:t>
            </a:r>
            <a:r>
              <a:rPr sz="2347" spc="-69" dirty="0">
                <a:latin typeface="Calibri"/>
                <a:cs typeface="Calibri"/>
              </a:rPr>
              <a:t> </a:t>
            </a:r>
            <a:r>
              <a:rPr sz="2347" spc="-11" dirty="0">
                <a:latin typeface="Calibri"/>
                <a:cs typeface="Calibri"/>
              </a:rPr>
              <a:t>competent</a:t>
            </a:r>
            <a:r>
              <a:rPr sz="2347" spc="-32" dirty="0">
                <a:latin typeface="Calibri"/>
                <a:cs typeface="Calibri"/>
              </a:rPr>
              <a:t> </a:t>
            </a:r>
            <a:r>
              <a:rPr sz="2347" dirty="0">
                <a:latin typeface="Calibri"/>
                <a:cs typeface="Calibri"/>
              </a:rPr>
              <a:t>to</a:t>
            </a:r>
            <a:r>
              <a:rPr sz="2347" spc="-43" dirty="0">
                <a:latin typeface="Calibri"/>
                <a:cs typeface="Calibri"/>
              </a:rPr>
              <a:t> </a:t>
            </a:r>
            <a:r>
              <a:rPr sz="2347" dirty="0">
                <a:latin typeface="Calibri"/>
                <a:cs typeface="Calibri"/>
              </a:rPr>
              <a:t>consider</a:t>
            </a:r>
            <a:r>
              <a:rPr sz="2347" spc="-96" dirty="0">
                <a:latin typeface="Calibri"/>
                <a:cs typeface="Calibri"/>
              </a:rPr>
              <a:t> </a:t>
            </a:r>
            <a:r>
              <a:rPr sz="2347" dirty="0">
                <a:latin typeface="Calibri"/>
                <a:cs typeface="Calibri"/>
              </a:rPr>
              <a:t>needed</a:t>
            </a:r>
            <a:r>
              <a:rPr sz="2347" spc="-53" dirty="0">
                <a:latin typeface="Calibri"/>
                <a:cs typeface="Calibri"/>
              </a:rPr>
              <a:t> </a:t>
            </a:r>
            <a:r>
              <a:rPr sz="2347" dirty="0">
                <a:latin typeface="Calibri"/>
                <a:cs typeface="Calibri"/>
              </a:rPr>
              <a:t>adjustments</a:t>
            </a:r>
            <a:r>
              <a:rPr sz="2347" spc="-48" dirty="0">
                <a:latin typeface="Calibri"/>
                <a:cs typeface="Calibri"/>
              </a:rPr>
              <a:t> </a:t>
            </a:r>
            <a:r>
              <a:rPr sz="2347" spc="-21" dirty="0">
                <a:latin typeface="Calibri"/>
                <a:cs typeface="Calibri"/>
              </a:rPr>
              <a:t>that</a:t>
            </a:r>
            <a:endParaRPr sz="2347" dirty="0">
              <a:latin typeface="Calibri"/>
              <a:cs typeface="Calibri"/>
            </a:endParaRPr>
          </a:p>
          <a:p>
            <a:pPr marL="745090">
              <a:lnSpc>
                <a:spcPts val="2395"/>
              </a:lnSpc>
            </a:pPr>
            <a:r>
              <a:rPr sz="2347" dirty="0">
                <a:latin typeface="Calibri"/>
                <a:cs typeface="Calibri"/>
              </a:rPr>
              <a:t>emerge</a:t>
            </a:r>
            <a:r>
              <a:rPr sz="2347" spc="-43" dirty="0">
                <a:latin typeface="Calibri"/>
                <a:cs typeface="Calibri"/>
              </a:rPr>
              <a:t> </a:t>
            </a:r>
            <a:r>
              <a:rPr sz="2347" dirty="0">
                <a:latin typeface="Calibri"/>
                <a:cs typeface="Calibri"/>
              </a:rPr>
              <a:t>during</a:t>
            </a:r>
            <a:r>
              <a:rPr sz="2347" spc="-75" dirty="0">
                <a:latin typeface="Calibri"/>
                <a:cs typeface="Calibri"/>
              </a:rPr>
              <a:t> </a:t>
            </a:r>
            <a:r>
              <a:rPr sz="2347" dirty="0">
                <a:latin typeface="Calibri"/>
                <a:cs typeface="Calibri"/>
              </a:rPr>
              <a:t>the</a:t>
            </a:r>
            <a:r>
              <a:rPr sz="2347" spc="-43" dirty="0">
                <a:latin typeface="Calibri"/>
                <a:cs typeface="Calibri"/>
              </a:rPr>
              <a:t> </a:t>
            </a:r>
            <a:r>
              <a:rPr sz="2347" spc="-11" dirty="0">
                <a:latin typeface="Calibri"/>
                <a:cs typeface="Calibri"/>
              </a:rPr>
              <a:t>development</a:t>
            </a:r>
            <a:r>
              <a:rPr sz="2347" spc="-48" dirty="0">
                <a:latin typeface="Calibri"/>
                <a:cs typeface="Calibri"/>
              </a:rPr>
              <a:t> </a:t>
            </a:r>
            <a:r>
              <a:rPr sz="2347" spc="-27" dirty="0">
                <a:latin typeface="Calibri"/>
                <a:cs typeface="Calibri"/>
              </a:rPr>
              <a:t>life-</a:t>
            </a:r>
            <a:r>
              <a:rPr sz="2347" spc="-11" dirty="0">
                <a:latin typeface="Calibri"/>
                <a:cs typeface="Calibri"/>
              </a:rPr>
              <a:t>cycle</a:t>
            </a:r>
            <a:endParaRPr sz="2347" dirty="0">
              <a:latin typeface="Calibri"/>
              <a:cs typeface="Calibri"/>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1295400"/>
            <a:ext cx="6960616" cy="808499"/>
          </a:xfrm>
          <a:prstGeom prst="rect">
            <a:avLst/>
          </a:prstGeom>
        </p:spPr>
        <p:txBody>
          <a:bodyPr vert="horz" wrap="square" lIns="0" tIns="85479" rIns="0" bIns="0" rtlCol="0" anchor="ctr">
            <a:spAutoFit/>
          </a:bodyPr>
          <a:lstStyle/>
          <a:p>
            <a:pPr marL="785731">
              <a:lnSpc>
                <a:spcPct val="100000"/>
              </a:lnSpc>
              <a:spcBef>
                <a:spcPts val="107"/>
              </a:spcBef>
            </a:pPr>
            <a:r>
              <a:rPr spc="-43" dirty="0"/>
              <a:t>Self-</a:t>
            </a:r>
            <a:r>
              <a:rPr spc="-53" dirty="0"/>
              <a:t>organizing</a:t>
            </a:r>
            <a:r>
              <a:rPr spc="-160" dirty="0"/>
              <a:t> </a:t>
            </a:r>
            <a:r>
              <a:rPr spc="-11" dirty="0"/>
              <a:t>teams</a:t>
            </a:r>
            <a:endParaRPr dirty="0"/>
          </a:p>
        </p:txBody>
      </p:sp>
      <p:sp>
        <p:nvSpPr>
          <p:cNvPr id="3" name="object 3"/>
          <p:cNvSpPr txBox="1"/>
          <p:nvPr/>
        </p:nvSpPr>
        <p:spPr>
          <a:xfrm>
            <a:off x="1803400" y="3352800"/>
            <a:ext cx="9398000" cy="2853431"/>
          </a:xfrm>
          <a:prstGeom prst="rect">
            <a:avLst/>
          </a:prstGeom>
        </p:spPr>
        <p:txBody>
          <a:bodyPr vert="horz" wrap="square" lIns="0" tIns="104987" rIns="0" bIns="0" rtlCol="0">
            <a:spAutoFit/>
          </a:bodyPr>
          <a:lstStyle/>
          <a:p>
            <a:pPr marL="256039" indent="-242492">
              <a:spcBef>
                <a:spcPts val="827"/>
              </a:spcBef>
              <a:buFont typeface="Arial MT"/>
              <a:buChar char="•"/>
              <a:tabLst>
                <a:tab pos="256039" algn="l"/>
              </a:tabLst>
            </a:pPr>
            <a:r>
              <a:rPr sz="2987" dirty="0">
                <a:latin typeface="Calibri"/>
                <a:cs typeface="Calibri"/>
              </a:rPr>
              <a:t>Agile</a:t>
            </a:r>
            <a:r>
              <a:rPr sz="2987" spc="-75" dirty="0">
                <a:latin typeface="Calibri"/>
                <a:cs typeface="Calibri"/>
              </a:rPr>
              <a:t> </a:t>
            </a:r>
            <a:r>
              <a:rPr sz="2987" dirty="0">
                <a:latin typeface="Calibri"/>
                <a:cs typeface="Calibri"/>
              </a:rPr>
              <a:t>teams</a:t>
            </a:r>
            <a:r>
              <a:rPr sz="2987" spc="-80" dirty="0">
                <a:latin typeface="Calibri"/>
                <a:cs typeface="Calibri"/>
              </a:rPr>
              <a:t> </a:t>
            </a:r>
            <a:r>
              <a:rPr sz="2987" dirty="0">
                <a:latin typeface="Calibri"/>
                <a:cs typeface="Calibri"/>
              </a:rPr>
              <a:t>are</a:t>
            </a:r>
            <a:r>
              <a:rPr sz="2987" spc="-69" dirty="0">
                <a:latin typeface="Calibri"/>
                <a:cs typeface="Calibri"/>
              </a:rPr>
              <a:t> </a:t>
            </a:r>
            <a:r>
              <a:rPr sz="2987" spc="-11" dirty="0">
                <a:latin typeface="Calibri"/>
                <a:cs typeface="Calibri"/>
              </a:rPr>
              <a:t>self-</a:t>
            </a:r>
            <a:r>
              <a:rPr sz="2987" dirty="0">
                <a:latin typeface="Calibri"/>
                <a:cs typeface="Calibri"/>
              </a:rPr>
              <a:t>organizing</a:t>
            </a:r>
            <a:r>
              <a:rPr sz="2987" spc="-64" dirty="0">
                <a:latin typeface="Calibri"/>
                <a:cs typeface="Calibri"/>
              </a:rPr>
              <a:t> </a:t>
            </a:r>
            <a:r>
              <a:rPr sz="2987" dirty="0">
                <a:latin typeface="Calibri"/>
                <a:cs typeface="Calibri"/>
              </a:rPr>
              <a:t>and</a:t>
            </a:r>
            <a:r>
              <a:rPr sz="2987" spc="-69" dirty="0">
                <a:latin typeface="Calibri"/>
                <a:cs typeface="Calibri"/>
              </a:rPr>
              <a:t> </a:t>
            </a:r>
            <a:r>
              <a:rPr sz="2987" spc="-11" dirty="0">
                <a:latin typeface="Calibri"/>
                <a:cs typeface="Calibri"/>
              </a:rPr>
              <a:t>self-managing.</a:t>
            </a:r>
            <a:endParaRPr sz="2987" dirty="0">
              <a:latin typeface="Calibri"/>
              <a:cs typeface="Calibri"/>
            </a:endParaRPr>
          </a:p>
          <a:p>
            <a:pPr marL="256039" indent="-242492">
              <a:spcBef>
                <a:spcPts val="715"/>
              </a:spcBef>
              <a:buFont typeface="Arial MT"/>
              <a:buChar char="•"/>
              <a:tabLst>
                <a:tab pos="256039" algn="l"/>
              </a:tabLst>
            </a:pPr>
            <a:r>
              <a:rPr sz="2987" dirty="0">
                <a:latin typeface="Calibri"/>
                <a:cs typeface="Calibri"/>
              </a:rPr>
              <a:t>Agile</a:t>
            </a:r>
            <a:r>
              <a:rPr sz="2987" spc="-69" dirty="0">
                <a:latin typeface="Calibri"/>
                <a:cs typeface="Calibri"/>
              </a:rPr>
              <a:t> </a:t>
            </a:r>
            <a:r>
              <a:rPr sz="2987" dirty="0">
                <a:latin typeface="Calibri"/>
                <a:cs typeface="Calibri"/>
              </a:rPr>
              <a:t>team</a:t>
            </a:r>
            <a:r>
              <a:rPr sz="2987" spc="-75" dirty="0">
                <a:latin typeface="Calibri"/>
                <a:cs typeface="Calibri"/>
              </a:rPr>
              <a:t> </a:t>
            </a:r>
            <a:r>
              <a:rPr sz="2987" dirty="0">
                <a:latin typeface="Calibri"/>
                <a:cs typeface="Calibri"/>
              </a:rPr>
              <a:t>members</a:t>
            </a:r>
            <a:r>
              <a:rPr sz="2987" spc="-48" dirty="0">
                <a:latin typeface="Calibri"/>
                <a:cs typeface="Calibri"/>
              </a:rPr>
              <a:t> </a:t>
            </a:r>
            <a:r>
              <a:rPr sz="2987" dirty="0">
                <a:latin typeface="Calibri"/>
                <a:cs typeface="Calibri"/>
              </a:rPr>
              <a:t>are</a:t>
            </a:r>
            <a:r>
              <a:rPr sz="2987" spc="-69" dirty="0">
                <a:latin typeface="Calibri"/>
                <a:cs typeface="Calibri"/>
              </a:rPr>
              <a:t> </a:t>
            </a:r>
            <a:r>
              <a:rPr sz="2987" spc="-11" dirty="0">
                <a:latin typeface="Calibri"/>
                <a:cs typeface="Calibri"/>
              </a:rPr>
              <a:t>accountable:</a:t>
            </a:r>
            <a:endParaRPr sz="2987" dirty="0">
              <a:latin typeface="Calibri"/>
              <a:cs typeface="Calibri"/>
            </a:endParaRPr>
          </a:p>
          <a:p>
            <a:pPr marL="745090" lvl="1" indent="-243848">
              <a:spcBef>
                <a:spcPts val="213"/>
              </a:spcBef>
              <a:buFont typeface="Arial MT"/>
              <a:buChar char="•"/>
              <a:tabLst>
                <a:tab pos="745090" algn="l"/>
              </a:tabLst>
            </a:pPr>
            <a:r>
              <a:rPr sz="2773" dirty="0">
                <a:latin typeface="Calibri"/>
                <a:cs typeface="Calibri"/>
              </a:rPr>
              <a:t>to</a:t>
            </a:r>
            <a:r>
              <a:rPr sz="2773" spc="-59" dirty="0">
                <a:latin typeface="Calibri"/>
                <a:cs typeface="Calibri"/>
              </a:rPr>
              <a:t> </a:t>
            </a:r>
            <a:r>
              <a:rPr sz="2773" dirty="0">
                <a:latin typeface="Calibri"/>
                <a:cs typeface="Calibri"/>
              </a:rPr>
              <a:t>deliver</a:t>
            </a:r>
            <a:r>
              <a:rPr sz="2773" spc="-69" dirty="0">
                <a:latin typeface="Calibri"/>
                <a:cs typeface="Calibri"/>
              </a:rPr>
              <a:t> </a:t>
            </a:r>
            <a:r>
              <a:rPr sz="2773" dirty="0">
                <a:latin typeface="Calibri"/>
                <a:cs typeface="Calibri"/>
              </a:rPr>
              <a:t>results</a:t>
            </a:r>
            <a:r>
              <a:rPr sz="2773" spc="-69" dirty="0">
                <a:latin typeface="Calibri"/>
                <a:cs typeface="Calibri"/>
              </a:rPr>
              <a:t> </a:t>
            </a:r>
            <a:r>
              <a:rPr sz="2773" dirty="0">
                <a:latin typeface="Calibri"/>
                <a:cs typeface="Calibri"/>
              </a:rPr>
              <a:t>that</a:t>
            </a:r>
            <a:r>
              <a:rPr sz="2773" spc="-64" dirty="0">
                <a:latin typeface="Calibri"/>
                <a:cs typeface="Calibri"/>
              </a:rPr>
              <a:t> </a:t>
            </a:r>
            <a:r>
              <a:rPr sz="2773" dirty="0">
                <a:latin typeface="Calibri"/>
                <a:cs typeface="Calibri"/>
              </a:rPr>
              <a:t>meet</a:t>
            </a:r>
            <a:r>
              <a:rPr sz="2773" spc="-59" dirty="0">
                <a:latin typeface="Calibri"/>
                <a:cs typeface="Calibri"/>
              </a:rPr>
              <a:t> </a:t>
            </a:r>
            <a:r>
              <a:rPr sz="2773" dirty="0">
                <a:latin typeface="Calibri"/>
                <a:cs typeface="Calibri"/>
              </a:rPr>
              <a:t>customer</a:t>
            </a:r>
            <a:r>
              <a:rPr sz="2773" spc="-85" dirty="0">
                <a:latin typeface="Calibri"/>
                <a:cs typeface="Calibri"/>
              </a:rPr>
              <a:t> </a:t>
            </a:r>
            <a:r>
              <a:rPr sz="2773" spc="-11" dirty="0">
                <a:latin typeface="Calibri"/>
                <a:cs typeface="Calibri"/>
              </a:rPr>
              <a:t>needs.</a:t>
            </a:r>
            <a:endParaRPr sz="2773" dirty="0">
              <a:latin typeface="Calibri"/>
              <a:cs typeface="Calibri"/>
            </a:endParaRPr>
          </a:p>
          <a:p>
            <a:pPr marL="745090" marR="667872" lvl="1" indent="-243848">
              <a:lnSpc>
                <a:spcPts val="2997"/>
              </a:lnSpc>
              <a:spcBef>
                <a:spcPts val="581"/>
              </a:spcBef>
              <a:buFont typeface="Arial MT"/>
              <a:buChar char="•"/>
              <a:tabLst>
                <a:tab pos="745090" algn="l"/>
              </a:tabLst>
            </a:pPr>
            <a:r>
              <a:rPr sz="2773" dirty="0">
                <a:latin typeface="Calibri"/>
                <a:cs typeface="Calibri"/>
              </a:rPr>
              <a:t>to</a:t>
            </a:r>
            <a:r>
              <a:rPr sz="2773" spc="-48" dirty="0">
                <a:latin typeface="Calibri"/>
                <a:cs typeface="Calibri"/>
              </a:rPr>
              <a:t> </a:t>
            </a:r>
            <a:r>
              <a:rPr sz="2773" dirty="0">
                <a:latin typeface="Calibri"/>
                <a:cs typeface="Calibri"/>
              </a:rPr>
              <a:t>each</a:t>
            </a:r>
            <a:r>
              <a:rPr sz="2773" spc="-59" dirty="0">
                <a:latin typeface="Calibri"/>
                <a:cs typeface="Calibri"/>
              </a:rPr>
              <a:t> </a:t>
            </a:r>
            <a:r>
              <a:rPr sz="2773" dirty="0">
                <a:latin typeface="Calibri"/>
                <a:cs typeface="Calibri"/>
              </a:rPr>
              <a:t>other</a:t>
            </a:r>
            <a:r>
              <a:rPr sz="2773" spc="-53" dirty="0">
                <a:latin typeface="Calibri"/>
                <a:cs typeface="Calibri"/>
              </a:rPr>
              <a:t> </a:t>
            </a:r>
            <a:r>
              <a:rPr sz="2773" dirty="0">
                <a:latin typeface="Calibri"/>
                <a:cs typeface="Calibri"/>
              </a:rPr>
              <a:t>and</a:t>
            </a:r>
            <a:r>
              <a:rPr sz="2773" spc="-48" dirty="0">
                <a:latin typeface="Calibri"/>
                <a:cs typeface="Calibri"/>
              </a:rPr>
              <a:t> </a:t>
            </a:r>
            <a:r>
              <a:rPr sz="2773" dirty="0">
                <a:latin typeface="Calibri"/>
                <a:cs typeface="Calibri"/>
              </a:rPr>
              <a:t>to</a:t>
            </a:r>
            <a:r>
              <a:rPr sz="2773" spc="-43" dirty="0">
                <a:latin typeface="Calibri"/>
                <a:cs typeface="Calibri"/>
              </a:rPr>
              <a:t> </a:t>
            </a:r>
            <a:r>
              <a:rPr sz="2773" dirty="0">
                <a:latin typeface="Calibri"/>
                <a:cs typeface="Calibri"/>
              </a:rPr>
              <a:t>other</a:t>
            </a:r>
            <a:r>
              <a:rPr sz="2773" spc="-43" dirty="0">
                <a:latin typeface="Calibri"/>
                <a:cs typeface="Calibri"/>
              </a:rPr>
              <a:t> </a:t>
            </a:r>
            <a:r>
              <a:rPr sz="2773" dirty="0">
                <a:latin typeface="Calibri"/>
                <a:cs typeface="Calibri"/>
              </a:rPr>
              <a:t>external</a:t>
            </a:r>
            <a:r>
              <a:rPr sz="2773" spc="-75" dirty="0">
                <a:latin typeface="Calibri"/>
                <a:cs typeface="Calibri"/>
              </a:rPr>
              <a:t> </a:t>
            </a:r>
            <a:r>
              <a:rPr sz="2773" dirty="0">
                <a:latin typeface="Calibri"/>
                <a:cs typeface="Calibri"/>
              </a:rPr>
              <a:t>teams</a:t>
            </a:r>
            <a:r>
              <a:rPr sz="2773" spc="-69" dirty="0">
                <a:latin typeface="Calibri"/>
                <a:cs typeface="Calibri"/>
              </a:rPr>
              <a:t> </a:t>
            </a:r>
            <a:r>
              <a:rPr sz="2773" dirty="0">
                <a:latin typeface="Calibri"/>
                <a:cs typeface="Calibri"/>
              </a:rPr>
              <a:t>for</a:t>
            </a:r>
            <a:r>
              <a:rPr sz="2773" spc="-37" dirty="0">
                <a:latin typeface="Calibri"/>
                <a:cs typeface="Calibri"/>
              </a:rPr>
              <a:t> </a:t>
            </a:r>
            <a:r>
              <a:rPr sz="2773" spc="-11" dirty="0">
                <a:latin typeface="Calibri"/>
                <a:cs typeface="Calibri"/>
              </a:rPr>
              <a:t>delivering </a:t>
            </a:r>
            <a:r>
              <a:rPr sz="2773" dirty="0">
                <a:latin typeface="Calibri"/>
                <a:cs typeface="Calibri"/>
              </a:rPr>
              <a:t>quality</a:t>
            </a:r>
            <a:r>
              <a:rPr sz="2773" spc="-48" dirty="0">
                <a:latin typeface="Calibri"/>
                <a:cs typeface="Calibri"/>
              </a:rPr>
              <a:t> </a:t>
            </a:r>
            <a:r>
              <a:rPr sz="2773" dirty="0">
                <a:latin typeface="Calibri"/>
                <a:cs typeface="Calibri"/>
              </a:rPr>
              <a:t>work</a:t>
            </a:r>
            <a:r>
              <a:rPr sz="2773" spc="-21" dirty="0">
                <a:latin typeface="Calibri"/>
                <a:cs typeface="Calibri"/>
              </a:rPr>
              <a:t> </a:t>
            </a:r>
            <a:r>
              <a:rPr sz="2773" dirty="0">
                <a:latin typeface="Calibri"/>
                <a:cs typeface="Calibri"/>
              </a:rPr>
              <a:t>on</a:t>
            </a:r>
            <a:r>
              <a:rPr sz="2773" spc="-32" dirty="0">
                <a:latin typeface="Calibri"/>
                <a:cs typeface="Calibri"/>
              </a:rPr>
              <a:t> </a:t>
            </a:r>
            <a:r>
              <a:rPr sz="2773" spc="-11" dirty="0">
                <a:latin typeface="Calibri"/>
                <a:cs typeface="Calibri"/>
              </a:rPr>
              <a:t>time.</a:t>
            </a:r>
            <a:endParaRPr sz="2773" dirty="0">
              <a:latin typeface="Calibri"/>
              <a:cs typeface="Calibri"/>
            </a:endParaRPr>
          </a:p>
          <a:p>
            <a:pPr marL="745090" lvl="1" indent="-243848">
              <a:spcBef>
                <a:spcPts val="149"/>
              </a:spcBef>
              <a:buFont typeface="Arial MT"/>
              <a:buChar char="•"/>
              <a:tabLst>
                <a:tab pos="745090" algn="l"/>
              </a:tabLst>
            </a:pPr>
            <a:r>
              <a:rPr sz="2773" dirty="0">
                <a:latin typeface="Calibri"/>
                <a:cs typeface="Calibri"/>
              </a:rPr>
              <a:t>to</a:t>
            </a:r>
            <a:r>
              <a:rPr sz="2773" spc="-64" dirty="0">
                <a:latin typeface="Calibri"/>
                <a:cs typeface="Calibri"/>
              </a:rPr>
              <a:t> </a:t>
            </a:r>
            <a:r>
              <a:rPr sz="2773" dirty="0">
                <a:latin typeface="Calibri"/>
                <a:cs typeface="Calibri"/>
              </a:rPr>
              <a:t>keep</a:t>
            </a:r>
            <a:r>
              <a:rPr sz="2773" spc="-91" dirty="0">
                <a:latin typeface="Calibri"/>
                <a:cs typeface="Calibri"/>
              </a:rPr>
              <a:t> </a:t>
            </a:r>
            <a:r>
              <a:rPr sz="2773" dirty="0">
                <a:latin typeface="Calibri"/>
                <a:cs typeface="Calibri"/>
              </a:rPr>
              <a:t>a</a:t>
            </a:r>
            <a:r>
              <a:rPr sz="2773" spc="-53" dirty="0">
                <a:latin typeface="Calibri"/>
                <a:cs typeface="Calibri"/>
              </a:rPr>
              <a:t> </a:t>
            </a:r>
            <a:r>
              <a:rPr sz="2773" dirty="0">
                <a:latin typeface="Calibri"/>
                <a:cs typeface="Calibri"/>
              </a:rPr>
              <a:t>continuous</a:t>
            </a:r>
            <a:r>
              <a:rPr sz="2773" spc="-59" dirty="0">
                <a:latin typeface="Calibri"/>
                <a:cs typeface="Calibri"/>
              </a:rPr>
              <a:t> </a:t>
            </a:r>
            <a:r>
              <a:rPr sz="2773" dirty="0">
                <a:latin typeface="Calibri"/>
                <a:cs typeface="Calibri"/>
              </a:rPr>
              <a:t>flow</a:t>
            </a:r>
            <a:r>
              <a:rPr sz="2773" spc="-53" dirty="0">
                <a:latin typeface="Calibri"/>
                <a:cs typeface="Calibri"/>
              </a:rPr>
              <a:t> </a:t>
            </a:r>
            <a:r>
              <a:rPr sz="2773" dirty="0">
                <a:latin typeface="Calibri"/>
                <a:cs typeface="Calibri"/>
              </a:rPr>
              <a:t>of</a:t>
            </a:r>
            <a:r>
              <a:rPr sz="2773" spc="-59" dirty="0">
                <a:latin typeface="Calibri"/>
                <a:cs typeface="Calibri"/>
              </a:rPr>
              <a:t> </a:t>
            </a:r>
            <a:r>
              <a:rPr sz="2773" dirty="0">
                <a:latin typeface="Calibri"/>
                <a:cs typeface="Calibri"/>
              </a:rPr>
              <a:t>development</a:t>
            </a:r>
            <a:r>
              <a:rPr sz="2773" spc="-91" dirty="0">
                <a:latin typeface="Calibri"/>
                <a:cs typeface="Calibri"/>
              </a:rPr>
              <a:t> </a:t>
            </a:r>
            <a:r>
              <a:rPr sz="2773" dirty="0">
                <a:latin typeface="Calibri"/>
                <a:cs typeface="Calibri"/>
              </a:rPr>
              <a:t>in</a:t>
            </a:r>
            <a:r>
              <a:rPr sz="2773" spc="-64" dirty="0">
                <a:latin typeface="Calibri"/>
                <a:cs typeface="Calibri"/>
              </a:rPr>
              <a:t> </a:t>
            </a:r>
            <a:r>
              <a:rPr sz="2773" dirty="0">
                <a:latin typeface="Calibri"/>
                <a:cs typeface="Calibri"/>
              </a:rPr>
              <a:t>every</a:t>
            </a:r>
            <a:r>
              <a:rPr sz="2773" spc="-85" dirty="0">
                <a:latin typeface="Calibri"/>
                <a:cs typeface="Calibri"/>
              </a:rPr>
              <a:t> </a:t>
            </a:r>
            <a:r>
              <a:rPr sz="2773" spc="-11" dirty="0">
                <a:latin typeface="Calibri"/>
                <a:cs typeface="Calibri"/>
              </a:rPr>
              <a:t>iteration.</a:t>
            </a:r>
            <a:endParaRPr sz="2773" dirty="0">
              <a:latin typeface="Calibri"/>
              <a:cs typeface="Calibri"/>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66800"/>
            <a:ext cx="7620000" cy="808499"/>
          </a:xfrm>
          <a:prstGeom prst="rect">
            <a:avLst/>
          </a:prstGeom>
        </p:spPr>
        <p:txBody>
          <a:bodyPr vert="horz" wrap="square" lIns="0" tIns="85479" rIns="0" bIns="0" rtlCol="0" anchor="ctr">
            <a:spAutoFit/>
          </a:bodyPr>
          <a:lstStyle/>
          <a:p>
            <a:pPr marL="785054">
              <a:lnSpc>
                <a:spcPct val="100000"/>
              </a:lnSpc>
              <a:spcBef>
                <a:spcPts val="107"/>
              </a:spcBef>
            </a:pPr>
            <a:r>
              <a:rPr spc="-64" dirty="0"/>
              <a:t>Cross-</a:t>
            </a:r>
            <a:r>
              <a:rPr spc="-37" dirty="0"/>
              <a:t>functional</a:t>
            </a:r>
            <a:r>
              <a:rPr spc="-160" dirty="0"/>
              <a:t> </a:t>
            </a:r>
            <a:r>
              <a:rPr spc="-11" dirty="0"/>
              <a:t>teams</a:t>
            </a:r>
            <a:endParaRPr dirty="0"/>
          </a:p>
        </p:txBody>
      </p:sp>
      <p:sp>
        <p:nvSpPr>
          <p:cNvPr id="3" name="object 3"/>
          <p:cNvSpPr txBox="1"/>
          <p:nvPr/>
        </p:nvSpPr>
        <p:spPr>
          <a:xfrm>
            <a:off x="1625600" y="3261523"/>
            <a:ext cx="9393259" cy="4087273"/>
          </a:xfrm>
          <a:prstGeom prst="rect">
            <a:avLst/>
          </a:prstGeom>
        </p:spPr>
        <p:txBody>
          <a:bodyPr vert="horz" wrap="square" lIns="0" tIns="65024" rIns="0" bIns="0" rtlCol="0">
            <a:spAutoFit/>
          </a:bodyPr>
          <a:lstStyle/>
          <a:p>
            <a:pPr marL="256039" marR="82637" indent="-242492">
              <a:lnSpc>
                <a:spcPts val="3221"/>
              </a:lnSpc>
              <a:spcBef>
                <a:spcPts val="512"/>
              </a:spcBef>
              <a:buFont typeface="Arial MT"/>
              <a:buChar char="•"/>
              <a:tabLst>
                <a:tab pos="257395" algn="l"/>
              </a:tabLst>
            </a:pPr>
            <a:r>
              <a:rPr sz="2987" spc="-32" dirty="0">
                <a:latin typeface="Calibri"/>
                <a:cs typeface="Calibri"/>
              </a:rPr>
              <a:t>Cross-</a:t>
            </a:r>
            <a:r>
              <a:rPr sz="2987" dirty="0">
                <a:latin typeface="Calibri"/>
                <a:cs typeface="Calibri"/>
              </a:rPr>
              <a:t>functional</a:t>
            </a:r>
            <a:r>
              <a:rPr sz="2987" spc="-32" dirty="0">
                <a:latin typeface="Calibri"/>
                <a:cs typeface="Calibri"/>
              </a:rPr>
              <a:t> </a:t>
            </a:r>
            <a:r>
              <a:rPr sz="2987" dirty="0">
                <a:latin typeface="Calibri"/>
                <a:cs typeface="Calibri"/>
              </a:rPr>
              <a:t>teams</a:t>
            </a:r>
            <a:r>
              <a:rPr sz="2987" spc="-91" dirty="0">
                <a:latin typeface="Calibri"/>
                <a:cs typeface="Calibri"/>
              </a:rPr>
              <a:t> </a:t>
            </a:r>
            <a:r>
              <a:rPr sz="2987" dirty="0">
                <a:latin typeface="Calibri"/>
                <a:cs typeface="Calibri"/>
              </a:rPr>
              <a:t>are</a:t>
            </a:r>
            <a:r>
              <a:rPr sz="2987" spc="-80" dirty="0">
                <a:latin typeface="Calibri"/>
                <a:cs typeface="Calibri"/>
              </a:rPr>
              <a:t> </a:t>
            </a:r>
            <a:r>
              <a:rPr sz="2987" dirty="0">
                <a:latin typeface="Calibri"/>
                <a:cs typeface="Calibri"/>
              </a:rPr>
              <a:t>groups</a:t>
            </a:r>
            <a:r>
              <a:rPr sz="2987" spc="-53" dirty="0">
                <a:latin typeface="Calibri"/>
                <a:cs typeface="Calibri"/>
              </a:rPr>
              <a:t> </a:t>
            </a:r>
            <a:r>
              <a:rPr sz="2987" dirty="0">
                <a:latin typeface="Calibri"/>
                <a:cs typeface="Calibri"/>
              </a:rPr>
              <a:t>of</a:t>
            </a:r>
            <a:r>
              <a:rPr sz="2987" spc="-85" dirty="0">
                <a:latin typeface="Calibri"/>
                <a:cs typeface="Calibri"/>
              </a:rPr>
              <a:t> </a:t>
            </a:r>
            <a:r>
              <a:rPr sz="2987" dirty="0">
                <a:latin typeface="Calibri"/>
                <a:cs typeface="Calibri"/>
              </a:rPr>
              <a:t>people</a:t>
            </a:r>
            <a:r>
              <a:rPr sz="2987" spc="-80" dirty="0">
                <a:latin typeface="Calibri"/>
                <a:cs typeface="Calibri"/>
              </a:rPr>
              <a:t> </a:t>
            </a:r>
            <a:r>
              <a:rPr sz="2987" dirty="0">
                <a:latin typeface="Calibri"/>
                <a:cs typeface="Calibri"/>
              </a:rPr>
              <a:t>from</a:t>
            </a:r>
            <a:r>
              <a:rPr sz="2987" spc="-75" dirty="0">
                <a:latin typeface="Calibri"/>
                <a:cs typeface="Calibri"/>
              </a:rPr>
              <a:t> </a:t>
            </a:r>
            <a:r>
              <a:rPr sz="2987" spc="-11" dirty="0">
                <a:latin typeface="Calibri"/>
                <a:cs typeface="Calibri"/>
              </a:rPr>
              <a:t>different 	</a:t>
            </a:r>
            <a:r>
              <a:rPr sz="2987" dirty="0">
                <a:latin typeface="Calibri"/>
                <a:cs typeface="Calibri"/>
              </a:rPr>
              <a:t>functional</a:t>
            </a:r>
            <a:r>
              <a:rPr sz="2987" spc="-144" dirty="0">
                <a:latin typeface="Calibri"/>
                <a:cs typeface="Calibri"/>
              </a:rPr>
              <a:t> </a:t>
            </a:r>
            <a:r>
              <a:rPr sz="2987" spc="-11" dirty="0">
                <a:latin typeface="Calibri"/>
                <a:cs typeface="Calibri"/>
              </a:rPr>
              <a:t>areas:</a:t>
            </a:r>
            <a:endParaRPr sz="2987" dirty="0">
              <a:latin typeface="Calibri"/>
              <a:cs typeface="Calibri"/>
            </a:endParaRPr>
          </a:p>
          <a:p>
            <a:pPr marL="745090" marR="5419" lvl="1" indent="-243848">
              <a:lnSpc>
                <a:spcPct val="90000"/>
              </a:lnSpc>
              <a:spcBef>
                <a:spcPts val="516"/>
              </a:spcBef>
              <a:buFont typeface="Arial MT"/>
              <a:buChar char="•"/>
              <a:tabLst>
                <a:tab pos="745090" algn="l"/>
              </a:tabLst>
            </a:pPr>
            <a:r>
              <a:rPr sz="2773" dirty="0">
                <a:latin typeface="Calibri"/>
                <a:cs typeface="Calibri"/>
              </a:rPr>
              <a:t>Groups</a:t>
            </a:r>
            <a:r>
              <a:rPr sz="2773" spc="-75" dirty="0">
                <a:latin typeface="Calibri"/>
                <a:cs typeface="Calibri"/>
              </a:rPr>
              <a:t> </a:t>
            </a:r>
            <a:r>
              <a:rPr sz="2773" dirty="0">
                <a:latin typeface="Calibri"/>
                <a:cs typeface="Calibri"/>
              </a:rPr>
              <a:t>are</a:t>
            </a:r>
            <a:r>
              <a:rPr sz="2773" spc="-43" dirty="0">
                <a:latin typeface="Calibri"/>
                <a:cs typeface="Calibri"/>
              </a:rPr>
              <a:t> </a:t>
            </a:r>
            <a:r>
              <a:rPr sz="2773" dirty="0">
                <a:latin typeface="Calibri"/>
                <a:cs typeface="Calibri"/>
              </a:rPr>
              <a:t>formed</a:t>
            </a:r>
            <a:r>
              <a:rPr sz="2773" spc="-69" dirty="0">
                <a:latin typeface="Calibri"/>
                <a:cs typeface="Calibri"/>
              </a:rPr>
              <a:t> </a:t>
            </a:r>
            <a:r>
              <a:rPr sz="2773" dirty="0">
                <a:latin typeface="Calibri"/>
                <a:cs typeface="Calibri"/>
              </a:rPr>
              <a:t>not</a:t>
            </a:r>
            <a:r>
              <a:rPr sz="2773" spc="-48" dirty="0">
                <a:latin typeface="Calibri"/>
                <a:cs typeface="Calibri"/>
              </a:rPr>
              <a:t> </a:t>
            </a:r>
            <a:r>
              <a:rPr sz="2773" dirty="0">
                <a:latin typeface="Calibri"/>
                <a:cs typeface="Calibri"/>
              </a:rPr>
              <a:t>only</a:t>
            </a:r>
            <a:r>
              <a:rPr sz="2773" spc="-43" dirty="0">
                <a:latin typeface="Calibri"/>
                <a:cs typeface="Calibri"/>
              </a:rPr>
              <a:t> </a:t>
            </a:r>
            <a:r>
              <a:rPr sz="2773" dirty="0">
                <a:latin typeface="Calibri"/>
                <a:cs typeface="Calibri"/>
              </a:rPr>
              <a:t>with</a:t>
            </a:r>
            <a:r>
              <a:rPr sz="2773" spc="-53" dirty="0">
                <a:latin typeface="Calibri"/>
                <a:cs typeface="Calibri"/>
              </a:rPr>
              <a:t> </a:t>
            </a:r>
            <a:r>
              <a:rPr sz="2773" dirty="0">
                <a:latin typeface="Calibri"/>
                <a:cs typeface="Calibri"/>
              </a:rPr>
              <a:t>technical</a:t>
            </a:r>
            <a:r>
              <a:rPr sz="2773" spc="-80" dirty="0">
                <a:latin typeface="Calibri"/>
                <a:cs typeface="Calibri"/>
              </a:rPr>
              <a:t> </a:t>
            </a:r>
            <a:r>
              <a:rPr sz="2773" dirty="0">
                <a:latin typeface="Calibri"/>
                <a:cs typeface="Calibri"/>
              </a:rPr>
              <a:t>specialists</a:t>
            </a:r>
            <a:r>
              <a:rPr sz="2773" spc="-91" dirty="0">
                <a:latin typeface="Calibri"/>
                <a:cs typeface="Calibri"/>
              </a:rPr>
              <a:t> </a:t>
            </a:r>
            <a:r>
              <a:rPr sz="2773" spc="-11" dirty="0">
                <a:latin typeface="Calibri"/>
                <a:cs typeface="Calibri"/>
              </a:rPr>
              <a:t>(e.g., </a:t>
            </a:r>
            <a:r>
              <a:rPr sz="2773" dirty="0">
                <a:latin typeface="Calibri"/>
                <a:cs typeface="Calibri"/>
              </a:rPr>
              <a:t>designers,</a:t>
            </a:r>
            <a:r>
              <a:rPr sz="2773" spc="-96" dirty="0">
                <a:latin typeface="Calibri"/>
                <a:cs typeface="Calibri"/>
              </a:rPr>
              <a:t> </a:t>
            </a:r>
            <a:r>
              <a:rPr sz="2773" dirty="0">
                <a:latin typeface="Calibri"/>
                <a:cs typeface="Calibri"/>
              </a:rPr>
              <a:t>developers,</a:t>
            </a:r>
            <a:r>
              <a:rPr sz="2773" spc="-85" dirty="0">
                <a:latin typeface="Calibri"/>
                <a:cs typeface="Calibri"/>
              </a:rPr>
              <a:t> </a:t>
            </a:r>
            <a:r>
              <a:rPr sz="2773" dirty="0">
                <a:latin typeface="Calibri"/>
                <a:cs typeface="Calibri"/>
              </a:rPr>
              <a:t>quality</a:t>
            </a:r>
            <a:r>
              <a:rPr sz="2773" spc="-64" dirty="0">
                <a:latin typeface="Calibri"/>
                <a:cs typeface="Calibri"/>
              </a:rPr>
              <a:t> </a:t>
            </a:r>
            <a:r>
              <a:rPr sz="2773" dirty="0">
                <a:latin typeface="Calibri"/>
                <a:cs typeface="Calibri"/>
              </a:rPr>
              <a:t>assurance</a:t>
            </a:r>
            <a:r>
              <a:rPr sz="2773" spc="-80" dirty="0">
                <a:latin typeface="Calibri"/>
                <a:cs typeface="Calibri"/>
              </a:rPr>
              <a:t> </a:t>
            </a:r>
            <a:r>
              <a:rPr sz="2773" spc="-11" dirty="0">
                <a:latin typeface="Calibri"/>
                <a:cs typeface="Calibri"/>
              </a:rPr>
              <a:t>engineers/testers, </a:t>
            </a:r>
            <a:r>
              <a:rPr sz="2773" dirty="0">
                <a:latin typeface="Calibri"/>
                <a:cs typeface="Calibri"/>
              </a:rPr>
              <a:t>etc.)</a:t>
            </a:r>
            <a:r>
              <a:rPr sz="2773" spc="-59" dirty="0">
                <a:latin typeface="Calibri"/>
                <a:cs typeface="Calibri"/>
              </a:rPr>
              <a:t> </a:t>
            </a:r>
            <a:r>
              <a:rPr sz="2773" dirty="0">
                <a:latin typeface="Calibri"/>
                <a:cs typeface="Calibri"/>
              </a:rPr>
              <a:t>but</a:t>
            </a:r>
            <a:r>
              <a:rPr sz="2773" spc="-75" dirty="0">
                <a:latin typeface="Calibri"/>
                <a:cs typeface="Calibri"/>
              </a:rPr>
              <a:t> </a:t>
            </a:r>
            <a:r>
              <a:rPr sz="2773" dirty="0">
                <a:latin typeface="Calibri"/>
                <a:cs typeface="Calibri"/>
              </a:rPr>
              <a:t>also</a:t>
            </a:r>
            <a:r>
              <a:rPr sz="2773" spc="-53" dirty="0">
                <a:latin typeface="Calibri"/>
                <a:cs typeface="Calibri"/>
              </a:rPr>
              <a:t> </a:t>
            </a:r>
            <a:r>
              <a:rPr sz="2773" dirty="0">
                <a:latin typeface="Calibri"/>
                <a:cs typeface="Calibri"/>
              </a:rPr>
              <a:t>consist</a:t>
            </a:r>
            <a:r>
              <a:rPr sz="2773" spc="-75" dirty="0">
                <a:latin typeface="Calibri"/>
                <a:cs typeface="Calibri"/>
              </a:rPr>
              <a:t> </a:t>
            </a:r>
            <a:r>
              <a:rPr sz="2773" dirty="0">
                <a:latin typeface="Calibri"/>
                <a:cs typeface="Calibri"/>
              </a:rPr>
              <a:t>of</a:t>
            </a:r>
            <a:r>
              <a:rPr sz="2773" spc="-64" dirty="0">
                <a:latin typeface="Calibri"/>
                <a:cs typeface="Calibri"/>
              </a:rPr>
              <a:t> </a:t>
            </a:r>
            <a:r>
              <a:rPr sz="2773" dirty="0">
                <a:latin typeface="Calibri"/>
                <a:cs typeface="Calibri"/>
              </a:rPr>
              <a:t>persons</a:t>
            </a:r>
            <a:r>
              <a:rPr sz="2773" spc="-85" dirty="0">
                <a:latin typeface="Calibri"/>
                <a:cs typeface="Calibri"/>
              </a:rPr>
              <a:t> </a:t>
            </a:r>
            <a:r>
              <a:rPr sz="2773" dirty="0">
                <a:latin typeface="Calibri"/>
                <a:cs typeface="Calibri"/>
              </a:rPr>
              <a:t>like</a:t>
            </a:r>
            <a:r>
              <a:rPr sz="2773" spc="-53" dirty="0">
                <a:latin typeface="Calibri"/>
                <a:cs typeface="Calibri"/>
              </a:rPr>
              <a:t> </a:t>
            </a:r>
            <a:r>
              <a:rPr sz="2773" dirty="0">
                <a:latin typeface="Calibri"/>
                <a:cs typeface="Calibri"/>
              </a:rPr>
              <a:t>business</a:t>
            </a:r>
            <a:r>
              <a:rPr sz="2773" spc="-96" dirty="0">
                <a:latin typeface="Calibri"/>
                <a:cs typeface="Calibri"/>
              </a:rPr>
              <a:t> </a:t>
            </a:r>
            <a:r>
              <a:rPr sz="2773" spc="-11" dirty="0">
                <a:latin typeface="Calibri"/>
                <a:cs typeface="Calibri"/>
              </a:rPr>
              <a:t>analysts, marketing</a:t>
            </a:r>
            <a:r>
              <a:rPr sz="2773" spc="-53" dirty="0">
                <a:latin typeface="Calibri"/>
                <a:cs typeface="Calibri"/>
              </a:rPr>
              <a:t> </a:t>
            </a:r>
            <a:r>
              <a:rPr sz="2773" dirty="0">
                <a:latin typeface="Calibri"/>
                <a:cs typeface="Calibri"/>
              </a:rPr>
              <a:t>specialists</a:t>
            </a:r>
            <a:r>
              <a:rPr sz="2773" spc="-85" dirty="0">
                <a:latin typeface="Calibri"/>
                <a:cs typeface="Calibri"/>
              </a:rPr>
              <a:t> </a:t>
            </a:r>
            <a:r>
              <a:rPr sz="2773" dirty="0">
                <a:latin typeface="Calibri"/>
                <a:cs typeface="Calibri"/>
              </a:rPr>
              <a:t>or</a:t>
            </a:r>
            <a:r>
              <a:rPr sz="2773" spc="-32" dirty="0">
                <a:latin typeface="Calibri"/>
                <a:cs typeface="Calibri"/>
              </a:rPr>
              <a:t> </a:t>
            </a:r>
            <a:r>
              <a:rPr sz="2773" dirty="0">
                <a:latin typeface="Calibri"/>
                <a:cs typeface="Calibri"/>
              </a:rPr>
              <a:t>other</a:t>
            </a:r>
            <a:r>
              <a:rPr sz="2773" spc="-48" dirty="0">
                <a:latin typeface="Calibri"/>
                <a:cs typeface="Calibri"/>
              </a:rPr>
              <a:t> </a:t>
            </a:r>
            <a:r>
              <a:rPr sz="2773" dirty="0">
                <a:latin typeface="Calibri"/>
                <a:cs typeface="Calibri"/>
              </a:rPr>
              <a:t>people</a:t>
            </a:r>
            <a:r>
              <a:rPr sz="2773" spc="-69" dirty="0">
                <a:latin typeface="Calibri"/>
                <a:cs typeface="Calibri"/>
              </a:rPr>
              <a:t> </a:t>
            </a:r>
            <a:r>
              <a:rPr sz="2773" dirty="0">
                <a:latin typeface="Calibri"/>
                <a:cs typeface="Calibri"/>
              </a:rPr>
              <a:t>taking</a:t>
            </a:r>
            <a:r>
              <a:rPr sz="2773" spc="-43" dirty="0">
                <a:latin typeface="Calibri"/>
                <a:cs typeface="Calibri"/>
              </a:rPr>
              <a:t> </a:t>
            </a:r>
            <a:r>
              <a:rPr sz="2773" dirty="0">
                <a:latin typeface="Calibri"/>
                <a:cs typeface="Calibri"/>
              </a:rPr>
              <a:t>an</a:t>
            </a:r>
            <a:r>
              <a:rPr sz="2773" spc="-43" dirty="0">
                <a:latin typeface="Calibri"/>
                <a:cs typeface="Calibri"/>
              </a:rPr>
              <a:t> </a:t>
            </a:r>
            <a:r>
              <a:rPr sz="2773" dirty="0">
                <a:latin typeface="Calibri"/>
                <a:cs typeface="Calibri"/>
              </a:rPr>
              <a:t>active</a:t>
            </a:r>
            <a:r>
              <a:rPr sz="2773" spc="-53" dirty="0">
                <a:latin typeface="Calibri"/>
                <a:cs typeface="Calibri"/>
              </a:rPr>
              <a:t> </a:t>
            </a:r>
            <a:r>
              <a:rPr sz="2773" dirty="0">
                <a:latin typeface="Calibri"/>
                <a:cs typeface="Calibri"/>
              </a:rPr>
              <a:t>part</a:t>
            </a:r>
            <a:r>
              <a:rPr sz="2773" spc="-53" dirty="0">
                <a:latin typeface="Calibri"/>
                <a:cs typeface="Calibri"/>
              </a:rPr>
              <a:t> </a:t>
            </a:r>
            <a:r>
              <a:rPr sz="2773" spc="-27" dirty="0">
                <a:latin typeface="Calibri"/>
                <a:cs typeface="Calibri"/>
              </a:rPr>
              <a:t>in </a:t>
            </a:r>
            <a:r>
              <a:rPr sz="2773" dirty="0">
                <a:latin typeface="Calibri"/>
                <a:cs typeface="Calibri"/>
              </a:rPr>
              <a:t>the</a:t>
            </a:r>
            <a:r>
              <a:rPr sz="2773" spc="-11" dirty="0">
                <a:latin typeface="Calibri"/>
                <a:cs typeface="Calibri"/>
              </a:rPr>
              <a:t> project.</a:t>
            </a:r>
            <a:endParaRPr sz="2773" dirty="0">
              <a:latin typeface="Calibri"/>
              <a:cs typeface="Calibri"/>
            </a:endParaRPr>
          </a:p>
          <a:p>
            <a:pPr marL="745090" marR="608942" lvl="1" indent="-243848">
              <a:lnSpc>
                <a:spcPct val="90400"/>
              </a:lnSpc>
              <a:spcBef>
                <a:spcPts val="512"/>
              </a:spcBef>
              <a:buFont typeface="Arial MT"/>
              <a:buChar char="•"/>
              <a:tabLst>
                <a:tab pos="745090" algn="l"/>
              </a:tabLst>
            </a:pPr>
            <a:r>
              <a:rPr sz="2773" dirty="0">
                <a:latin typeface="Calibri"/>
                <a:cs typeface="Calibri"/>
              </a:rPr>
              <a:t>A</a:t>
            </a:r>
            <a:r>
              <a:rPr sz="2773" spc="-37" dirty="0">
                <a:latin typeface="Calibri"/>
                <a:cs typeface="Calibri"/>
              </a:rPr>
              <a:t> </a:t>
            </a:r>
            <a:r>
              <a:rPr sz="2773" spc="-21" dirty="0">
                <a:latin typeface="Calibri"/>
                <a:cs typeface="Calibri"/>
              </a:rPr>
              <a:t>cross-</a:t>
            </a:r>
            <a:r>
              <a:rPr sz="2773" dirty="0">
                <a:latin typeface="Calibri"/>
                <a:cs typeface="Calibri"/>
              </a:rPr>
              <a:t>functional</a:t>
            </a:r>
            <a:r>
              <a:rPr sz="2773" spc="-59" dirty="0">
                <a:latin typeface="Calibri"/>
                <a:cs typeface="Calibri"/>
              </a:rPr>
              <a:t> </a:t>
            </a:r>
            <a:r>
              <a:rPr sz="2773" dirty="0">
                <a:latin typeface="Calibri"/>
                <a:cs typeface="Calibri"/>
              </a:rPr>
              <a:t>team</a:t>
            </a:r>
            <a:r>
              <a:rPr sz="2773" spc="-43" dirty="0">
                <a:latin typeface="Calibri"/>
                <a:cs typeface="Calibri"/>
              </a:rPr>
              <a:t> </a:t>
            </a:r>
            <a:r>
              <a:rPr sz="2773" dirty="0">
                <a:latin typeface="Calibri"/>
                <a:cs typeface="Calibri"/>
              </a:rPr>
              <a:t>possesses</a:t>
            </a:r>
            <a:r>
              <a:rPr sz="2773" spc="-75" dirty="0">
                <a:latin typeface="Calibri"/>
                <a:cs typeface="Calibri"/>
              </a:rPr>
              <a:t> </a:t>
            </a:r>
            <a:r>
              <a:rPr sz="2773" dirty="0">
                <a:latin typeface="Calibri"/>
                <a:cs typeface="Calibri"/>
              </a:rPr>
              <a:t>all</a:t>
            </a:r>
            <a:r>
              <a:rPr sz="2773" spc="-27" dirty="0">
                <a:latin typeface="Calibri"/>
                <a:cs typeface="Calibri"/>
              </a:rPr>
              <a:t> </a:t>
            </a:r>
            <a:r>
              <a:rPr sz="2773" dirty="0">
                <a:latin typeface="Calibri"/>
                <a:cs typeface="Calibri"/>
              </a:rPr>
              <a:t>required</a:t>
            </a:r>
            <a:r>
              <a:rPr sz="2773" spc="-59" dirty="0">
                <a:latin typeface="Calibri"/>
                <a:cs typeface="Calibri"/>
              </a:rPr>
              <a:t> </a:t>
            </a:r>
            <a:r>
              <a:rPr sz="2773" spc="-11" dirty="0">
                <a:latin typeface="Calibri"/>
                <a:cs typeface="Calibri"/>
              </a:rPr>
              <a:t>domain </a:t>
            </a:r>
            <a:r>
              <a:rPr sz="2773" dirty="0">
                <a:latin typeface="Calibri"/>
                <a:cs typeface="Calibri"/>
              </a:rPr>
              <a:t>knowledge</a:t>
            </a:r>
            <a:r>
              <a:rPr sz="2773" spc="-48" dirty="0">
                <a:latin typeface="Calibri"/>
                <a:cs typeface="Calibri"/>
              </a:rPr>
              <a:t> </a:t>
            </a:r>
            <a:r>
              <a:rPr sz="2773" dirty="0">
                <a:latin typeface="Calibri"/>
                <a:cs typeface="Calibri"/>
              </a:rPr>
              <a:t>and</a:t>
            </a:r>
            <a:r>
              <a:rPr sz="2773" spc="-43" dirty="0">
                <a:latin typeface="Calibri"/>
                <a:cs typeface="Calibri"/>
              </a:rPr>
              <a:t> </a:t>
            </a:r>
            <a:r>
              <a:rPr sz="2773" dirty="0">
                <a:latin typeface="Calibri"/>
                <a:cs typeface="Calibri"/>
              </a:rPr>
              <a:t>skills,</a:t>
            </a:r>
            <a:r>
              <a:rPr sz="2773" spc="-43" dirty="0">
                <a:latin typeface="Calibri"/>
                <a:cs typeface="Calibri"/>
              </a:rPr>
              <a:t> </a:t>
            </a:r>
            <a:r>
              <a:rPr sz="2773" dirty="0">
                <a:latin typeface="Calibri"/>
                <a:cs typeface="Calibri"/>
              </a:rPr>
              <a:t>without</a:t>
            </a:r>
            <a:r>
              <a:rPr sz="2773" spc="-32" dirty="0">
                <a:latin typeface="Calibri"/>
                <a:cs typeface="Calibri"/>
              </a:rPr>
              <a:t> </a:t>
            </a:r>
            <a:r>
              <a:rPr sz="2773" dirty="0">
                <a:latin typeface="Calibri"/>
                <a:cs typeface="Calibri"/>
              </a:rPr>
              <a:t>the</a:t>
            </a:r>
            <a:r>
              <a:rPr sz="2773" spc="-53" dirty="0">
                <a:latin typeface="Calibri"/>
                <a:cs typeface="Calibri"/>
              </a:rPr>
              <a:t> </a:t>
            </a:r>
            <a:r>
              <a:rPr sz="2773" dirty="0">
                <a:latin typeface="Calibri"/>
                <a:cs typeface="Calibri"/>
              </a:rPr>
              <a:t>need</a:t>
            </a:r>
            <a:r>
              <a:rPr sz="2773" spc="-53" dirty="0">
                <a:latin typeface="Calibri"/>
                <a:cs typeface="Calibri"/>
              </a:rPr>
              <a:t> </a:t>
            </a:r>
            <a:r>
              <a:rPr sz="2773" dirty="0">
                <a:latin typeface="Calibri"/>
                <a:cs typeface="Calibri"/>
              </a:rPr>
              <a:t>to</a:t>
            </a:r>
            <a:r>
              <a:rPr sz="2773" spc="-37" dirty="0">
                <a:latin typeface="Calibri"/>
                <a:cs typeface="Calibri"/>
              </a:rPr>
              <a:t> </a:t>
            </a:r>
            <a:r>
              <a:rPr sz="2773" dirty="0">
                <a:latin typeface="Calibri"/>
                <a:cs typeface="Calibri"/>
              </a:rPr>
              <a:t>rely</a:t>
            </a:r>
            <a:r>
              <a:rPr sz="2773" spc="-27" dirty="0">
                <a:latin typeface="Calibri"/>
                <a:cs typeface="Calibri"/>
              </a:rPr>
              <a:t> </a:t>
            </a:r>
            <a:r>
              <a:rPr sz="2773" dirty="0">
                <a:latin typeface="Calibri"/>
                <a:cs typeface="Calibri"/>
              </a:rPr>
              <a:t>on</a:t>
            </a:r>
            <a:r>
              <a:rPr sz="2773" spc="-37" dirty="0">
                <a:latin typeface="Calibri"/>
                <a:cs typeface="Calibri"/>
              </a:rPr>
              <a:t> </a:t>
            </a:r>
            <a:r>
              <a:rPr sz="2773" spc="-11" dirty="0">
                <a:latin typeface="Calibri"/>
                <a:cs typeface="Calibri"/>
              </a:rPr>
              <a:t>others </a:t>
            </a:r>
            <a:r>
              <a:rPr sz="2773" dirty="0">
                <a:latin typeface="Calibri"/>
                <a:cs typeface="Calibri"/>
              </a:rPr>
              <a:t>outside</a:t>
            </a:r>
            <a:r>
              <a:rPr sz="2773" spc="-27" dirty="0">
                <a:latin typeface="Calibri"/>
                <a:cs typeface="Calibri"/>
              </a:rPr>
              <a:t> </a:t>
            </a:r>
            <a:r>
              <a:rPr sz="2773" dirty="0">
                <a:latin typeface="Calibri"/>
                <a:cs typeface="Calibri"/>
              </a:rPr>
              <a:t>of the</a:t>
            </a:r>
            <a:r>
              <a:rPr sz="2773" spc="-16" dirty="0">
                <a:latin typeface="Calibri"/>
                <a:cs typeface="Calibri"/>
              </a:rPr>
              <a:t> </a:t>
            </a:r>
            <a:r>
              <a:rPr sz="2773" spc="-11" dirty="0">
                <a:latin typeface="Calibri"/>
                <a:cs typeface="Calibri"/>
              </a:rPr>
              <a:t>team.</a:t>
            </a:r>
            <a:endParaRPr sz="2773" dirty="0">
              <a:latin typeface="Calibri"/>
              <a:cs typeface="Calibri"/>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2098" y="1154097"/>
            <a:ext cx="3835061" cy="1458049"/>
          </a:xfrm>
          <a:prstGeom prst="rect">
            <a:avLst/>
          </a:prstGeom>
        </p:spPr>
        <p:txBody>
          <a:bodyPr vert="horz" wrap="square" lIns="0" tIns="13547" rIns="0" bIns="0" rtlCol="0" anchor="ctr">
            <a:spAutoFit/>
          </a:bodyPr>
          <a:lstStyle/>
          <a:p>
            <a:pPr marL="13547">
              <a:lnSpc>
                <a:spcPct val="100000"/>
              </a:lnSpc>
              <a:spcBef>
                <a:spcPts val="107"/>
              </a:spcBef>
            </a:pPr>
            <a:r>
              <a:rPr spc="-43" dirty="0"/>
              <a:t>Lightweight</a:t>
            </a:r>
            <a:r>
              <a:rPr spc="-139" dirty="0"/>
              <a:t> </a:t>
            </a:r>
            <a:r>
              <a:rPr spc="-11" dirty="0"/>
              <a:t>process</a:t>
            </a:r>
          </a:p>
        </p:txBody>
      </p:sp>
      <p:sp>
        <p:nvSpPr>
          <p:cNvPr id="3" name="object 3"/>
          <p:cNvSpPr txBox="1"/>
          <p:nvPr/>
        </p:nvSpPr>
        <p:spPr>
          <a:xfrm>
            <a:off x="1709861" y="2615726"/>
            <a:ext cx="9106747" cy="3769815"/>
          </a:xfrm>
          <a:prstGeom prst="rect">
            <a:avLst/>
          </a:prstGeom>
        </p:spPr>
        <p:txBody>
          <a:bodyPr vert="horz" wrap="square" lIns="0" tIns="65024" rIns="0" bIns="0" rtlCol="0">
            <a:spAutoFit/>
          </a:bodyPr>
          <a:lstStyle/>
          <a:p>
            <a:pPr marL="256039" marR="286521" indent="-242492">
              <a:lnSpc>
                <a:spcPts val="3221"/>
              </a:lnSpc>
              <a:spcBef>
                <a:spcPts val="512"/>
              </a:spcBef>
              <a:buFont typeface="Arial MT"/>
              <a:buChar char="•"/>
              <a:tabLst>
                <a:tab pos="257395" algn="l"/>
              </a:tabLst>
            </a:pPr>
            <a:r>
              <a:rPr sz="2987" spc="-11" dirty="0">
                <a:latin typeface="Calibri"/>
                <a:cs typeface="Calibri"/>
              </a:rPr>
              <a:t>Instead</a:t>
            </a:r>
            <a:r>
              <a:rPr sz="2987" spc="-69" dirty="0">
                <a:latin typeface="Calibri"/>
                <a:cs typeface="Calibri"/>
              </a:rPr>
              <a:t> </a:t>
            </a:r>
            <a:r>
              <a:rPr sz="2987" dirty="0">
                <a:latin typeface="Calibri"/>
                <a:cs typeface="Calibri"/>
              </a:rPr>
              <a:t>of</a:t>
            </a:r>
            <a:r>
              <a:rPr sz="2987" spc="-75" dirty="0">
                <a:latin typeface="Calibri"/>
                <a:cs typeface="Calibri"/>
              </a:rPr>
              <a:t> </a:t>
            </a:r>
            <a:r>
              <a:rPr sz="2987" dirty="0">
                <a:latin typeface="Calibri"/>
                <a:cs typeface="Calibri"/>
              </a:rPr>
              <a:t>“heavy”</a:t>
            </a:r>
            <a:r>
              <a:rPr sz="2987" spc="-64" dirty="0">
                <a:latin typeface="Calibri"/>
                <a:cs typeface="Calibri"/>
              </a:rPr>
              <a:t> </a:t>
            </a:r>
            <a:r>
              <a:rPr sz="2987" spc="-11" dirty="0">
                <a:latin typeface="Calibri"/>
                <a:cs typeface="Calibri"/>
              </a:rPr>
              <a:t>documentation,</a:t>
            </a:r>
            <a:r>
              <a:rPr sz="2987" spc="-32" dirty="0">
                <a:latin typeface="Calibri"/>
                <a:cs typeface="Calibri"/>
              </a:rPr>
              <a:t> </a:t>
            </a:r>
            <a:r>
              <a:rPr sz="2987" dirty="0">
                <a:latin typeface="Calibri"/>
                <a:cs typeface="Calibri"/>
              </a:rPr>
              <a:t>agile</a:t>
            </a:r>
            <a:r>
              <a:rPr sz="2987" spc="-101" dirty="0">
                <a:latin typeface="Calibri"/>
                <a:cs typeface="Calibri"/>
              </a:rPr>
              <a:t> </a:t>
            </a:r>
            <a:r>
              <a:rPr sz="2987" spc="-11" dirty="0">
                <a:latin typeface="Calibri"/>
                <a:cs typeface="Calibri"/>
              </a:rPr>
              <a:t>emphasizes</a:t>
            </a:r>
            <a:r>
              <a:rPr sz="2987" spc="-53" dirty="0">
                <a:latin typeface="Calibri"/>
                <a:cs typeface="Calibri"/>
              </a:rPr>
              <a:t> </a:t>
            </a:r>
            <a:r>
              <a:rPr sz="2987" spc="-27" dirty="0">
                <a:latin typeface="Calibri"/>
                <a:cs typeface="Calibri"/>
              </a:rPr>
              <a:t>on 	</a:t>
            </a:r>
            <a:r>
              <a:rPr sz="2987" spc="-11" dirty="0">
                <a:latin typeface="Calibri"/>
                <a:cs typeface="Calibri"/>
              </a:rPr>
              <a:t>customer</a:t>
            </a:r>
            <a:r>
              <a:rPr sz="2987" spc="-85" dirty="0">
                <a:latin typeface="Calibri"/>
                <a:cs typeface="Calibri"/>
              </a:rPr>
              <a:t> </a:t>
            </a:r>
            <a:r>
              <a:rPr sz="2987" spc="-11" dirty="0">
                <a:latin typeface="Calibri"/>
                <a:cs typeface="Calibri"/>
              </a:rPr>
              <a:t>feedback</a:t>
            </a:r>
            <a:r>
              <a:rPr sz="2987" spc="-96" dirty="0">
                <a:latin typeface="Calibri"/>
                <a:cs typeface="Calibri"/>
              </a:rPr>
              <a:t> </a:t>
            </a:r>
            <a:r>
              <a:rPr sz="2987" dirty="0">
                <a:latin typeface="Calibri"/>
                <a:cs typeface="Calibri"/>
              </a:rPr>
              <a:t>and</a:t>
            </a:r>
            <a:r>
              <a:rPr sz="2987" spc="-96" dirty="0">
                <a:latin typeface="Calibri"/>
                <a:cs typeface="Calibri"/>
              </a:rPr>
              <a:t> </a:t>
            </a:r>
            <a:r>
              <a:rPr sz="2987" dirty="0">
                <a:latin typeface="Calibri"/>
                <a:cs typeface="Calibri"/>
              </a:rPr>
              <a:t>teams</a:t>
            </a:r>
            <a:r>
              <a:rPr sz="2987" spc="-107" dirty="0">
                <a:latin typeface="Calibri"/>
                <a:cs typeface="Calibri"/>
              </a:rPr>
              <a:t> </a:t>
            </a:r>
            <a:r>
              <a:rPr sz="2987" spc="-11" dirty="0">
                <a:latin typeface="Calibri"/>
                <a:cs typeface="Calibri"/>
              </a:rPr>
              <a:t>communication.</a:t>
            </a:r>
            <a:endParaRPr sz="2987">
              <a:latin typeface="Calibri"/>
              <a:cs typeface="Calibri"/>
            </a:endParaRPr>
          </a:p>
          <a:p>
            <a:pPr marL="256039" marR="5419" indent="-242492">
              <a:lnSpc>
                <a:spcPts val="3221"/>
              </a:lnSpc>
              <a:spcBef>
                <a:spcPts val="1083"/>
              </a:spcBef>
              <a:buFont typeface="Arial MT"/>
              <a:buChar char="•"/>
              <a:tabLst>
                <a:tab pos="257395" algn="l"/>
              </a:tabLst>
            </a:pPr>
            <a:r>
              <a:rPr sz="2987" dirty="0">
                <a:latin typeface="Calibri"/>
                <a:cs typeface="Calibri"/>
              </a:rPr>
              <a:t>Change</a:t>
            </a:r>
            <a:r>
              <a:rPr sz="2987" spc="-91" dirty="0">
                <a:latin typeface="Calibri"/>
                <a:cs typeface="Calibri"/>
              </a:rPr>
              <a:t> </a:t>
            </a:r>
            <a:r>
              <a:rPr sz="2987" dirty="0">
                <a:latin typeface="Calibri"/>
                <a:cs typeface="Calibri"/>
              </a:rPr>
              <a:t>is</a:t>
            </a:r>
            <a:r>
              <a:rPr sz="2987" spc="-80" dirty="0">
                <a:latin typeface="Calibri"/>
                <a:cs typeface="Calibri"/>
              </a:rPr>
              <a:t> </a:t>
            </a:r>
            <a:r>
              <a:rPr sz="2987" spc="-11" dirty="0">
                <a:latin typeface="Calibri"/>
                <a:cs typeface="Calibri"/>
              </a:rPr>
              <a:t>embraced:</a:t>
            </a:r>
            <a:r>
              <a:rPr sz="2987" spc="-69" dirty="0">
                <a:latin typeface="Calibri"/>
                <a:cs typeface="Calibri"/>
              </a:rPr>
              <a:t> </a:t>
            </a:r>
            <a:r>
              <a:rPr sz="2987" dirty="0">
                <a:latin typeface="Calibri"/>
                <a:cs typeface="Calibri"/>
              </a:rPr>
              <a:t>iterate</a:t>
            </a:r>
            <a:r>
              <a:rPr sz="2987" spc="-85" dirty="0">
                <a:latin typeface="Calibri"/>
                <a:cs typeface="Calibri"/>
              </a:rPr>
              <a:t> </a:t>
            </a:r>
            <a:r>
              <a:rPr sz="2987" dirty="0">
                <a:latin typeface="Calibri"/>
                <a:cs typeface="Calibri"/>
              </a:rPr>
              <a:t>often,</a:t>
            </a:r>
            <a:r>
              <a:rPr sz="2987" spc="-85" dirty="0">
                <a:latin typeface="Calibri"/>
                <a:cs typeface="Calibri"/>
              </a:rPr>
              <a:t> </a:t>
            </a:r>
            <a:r>
              <a:rPr sz="2987" dirty="0">
                <a:latin typeface="Calibri"/>
                <a:cs typeface="Calibri"/>
              </a:rPr>
              <a:t>design</a:t>
            </a:r>
            <a:r>
              <a:rPr sz="2987" spc="-80" dirty="0">
                <a:latin typeface="Calibri"/>
                <a:cs typeface="Calibri"/>
              </a:rPr>
              <a:t> </a:t>
            </a:r>
            <a:r>
              <a:rPr sz="2987" dirty="0">
                <a:latin typeface="Calibri"/>
                <a:cs typeface="Calibri"/>
              </a:rPr>
              <a:t>and</a:t>
            </a:r>
            <a:r>
              <a:rPr sz="2987" spc="-80" dirty="0">
                <a:latin typeface="Calibri"/>
                <a:cs typeface="Calibri"/>
              </a:rPr>
              <a:t> </a:t>
            </a:r>
            <a:r>
              <a:rPr sz="2987" spc="-11" dirty="0">
                <a:latin typeface="Calibri"/>
                <a:cs typeface="Calibri"/>
              </a:rPr>
              <a:t>redesign, 	</a:t>
            </a:r>
            <a:r>
              <a:rPr sz="2987" dirty="0">
                <a:latin typeface="Calibri"/>
                <a:cs typeface="Calibri"/>
              </a:rPr>
              <a:t>code</a:t>
            </a:r>
            <a:r>
              <a:rPr sz="2987" spc="-85" dirty="0">
                <a:latin typeface="Calibri"/>
                <a:cs typeface="Calibri"/>
              </a:rPr>
              <a:t> </a:t>
            </a:r>
            <a:r>
              <a:rPr sz="2987" dirty="0">
                <a:latin typeface="Calibri"/>
                <a:cs typeface="Calibri"/>
              </a:rPr>
              <a:t>and</a:t>
            </a:r>
            <a:r>
              <a:rPr sz="2987" spc="-91" dirty="0">
                <a:latin typeface="Calibri"/>
                <a:cs typeface="Calibri"/>
              </a:rPr>
              <a:t> </a:t>
            </a:r>
            <a:r>
              <a:rPr sz="2987" dirty="0">
                <a:latin typeface="Calibri"/>
                <a:cs typeface="Calibri"/>
              </a:rPr>
              <a:t>test</a:t>
            </a:r>
            <a:r>
              <a:rPr sz="2987" spc="-85" dirty="0">
                <a:latin typeface="Calibri"/>
                <a:cs typeface="Calibri"/>
              </a:rPr>
              <a:t> </a:t>
            </a:r>
            <a:r>
              <a:rPr sz="2987" spc="-27" dirty="0">
                <a:latin typeface="Calibri"/>
                <a:cs typeface="Calibri"/>
              </a:rPr>
              <a:t>frequently,</a:t>
            </a:r>
            <a:r>
              <a:rPr sz="2987" spc="-64" dirty="0">
                <a:latin typeface="Calibri"/>
                <a:cs typeface="Calibri"/>
              </a:rPr>
              <a:t> </a:t>
            </a:r>
            <a:r>
              <a:rPr sz="2987" dirty="0">
                <a:latin typeface="Calibri"/>
                <a:cs typeface="Calibri"/>
              </a:rPr>
              <a:t>keep</a:t>
            </a:r>
            <a:r>
              <a:rPr sz="2987" spc="-96" dirty="0">
                <a:latin typeface="Calibri"/>
                <a:cs typeface="Calibri"/>
              </a:rPr>
              <a:t> </a:t>
            </a:r>
            <a:r>
              <a:rPr sz="2987" dirty="0">
                <a:latin typeface="Calibri"/>
                <a:cs typeface="Calibri"/>
              </a:rPr>
              <a:t>the</a:t>
            </a:r>
            <a:r>
              <a:rPr sz="2987" spc="-91" dirty="0">
                <a:latin typeface="Calibri"/>
                <a:cs typeface="Calibri"/>
              </a:rPr>
              <a:t> </a:t>
            </a:r>
            <a:r>
              <a:rPr sz="2987" spc="-11" dirty="0">
                <a:latin typeface="Calibri"/>
                <a:cs typeface="Calibri"/>
              </a:rPr>
              <a:t>customer</a:t>
            </a:r>
            <a:r>
              <a:rPr sz="2987" spc="-75" dirty="0">
                <a:latin typeface="Calibri"/>
                <a:cs typeface="Calibri"/>
              </a:rPr>
              <a:t> </a:t>
            </a:r>
            <a:r>
              <a:rPr sz="2987" spc="-11" dirty="0">
                <a:latin typeface="Calibri"/>
                <a:cs typeface="Calibri"/>
              </a:rPr>
              <a:t>involved</a:t>
            </a:r>
            <a:r>
              <a:rPr sz="2987" spc="-75" dirty="0">
                <a:latin typeface="Calibri"/>
                <a:cs typeface="Calibri"/>
              </a:rPr>
              <a:t> </a:t>
            </a:r>
            <a:r>
              <a:rPr sz="2987" spc="-27" dirty="0">
                <a:latin typeface="Calibri"/>
                <a:cs typeface="Calibri"/>
              </a:rPr>
              <a:t>and 	</a:t>
            </a:r>
            <a:r>
              <a:rPr sz="2987" spc="-11" dirty="0">
                <a:latin typeface="Calibri"/>
                <a:cs typeface="Calibri"/>
              </a:rPr>
              <a:t>informed.</a:t>
            </a:r>
            <a:endParaRPr sz="2987">
              <a:latin typeface="Calibri"/>
              <a:cs typeface="Calibri"/>
            </a:endParaRPr>
          </a:p>
          <a:p>
            <a:pPr marL="256039" marR="100926" indent="-242492">
              <a:lnSpc>
                <a:spcPts val="3221"/>
              </a:lnSpc>
              <a:spcBef>
                <a:spcPts val="1083"/>
              </a:spcBef>
              <a:buFont typeface="Arial MT"/>
              <a:buChar char="•"/>
              <a:tabLst>
                <a:tab pos="257395" algn="l"/>
              </a:tabLst>
            </a:pPr>
            <a:r>
              <a:rPr sz="2987" dirty="0">
                <a:latin typeface="Calibri"/>
                <a:cs typeface="Calibri"/>
              </a:rPr>
              <a:t>Deliver</a:t>
            </a:r>
            <a:r>
              <a:rPr sz="2987" spc="-75" dirty="0">
                <a:latin typeface="Calibri"/>
                <a:cs typeface="Calibri"/>
              </a:rPr>
              <a:t> </a:t>
            </a:r>
            <a:r>
              <a:rPr sz="2987" dirty="0">
                <a:latin typeface="Calibri"/>
                <a:cs typeface="Calibri"/>
              </a:rPr>
              <a:t>software</a:t>
            </a:r>
            <a:r>
              <a:rPr sz="2987" spc="-75" dirty="0">
                <a:latin typeface="Calibri"/>
                <a:cs typeface="Calibri"/>
              </a:rPr>
              <a:t> </a:t>
            </a:r>
            <a:r>
              <a:rPr sz="2987" dirty="0">
                <a:latin typeface="Calibri"/>
                <a:cs typeface="Calibri"/>
              </a:rPr>
              <a:t>to</a:t>
            </a:r>
            <a:r>
              <a:rPr sz="2987" spc="-80" dirty="0">
                <a:latin typeface="Calibri"/>
                <a:cs typeface="Calibri"/>
              </a:rPr>
              <a:t> </a:t>
            </a:r>
            <a:r>
              <a:rPr sz="2987" dirty="0">
                <a:latin typeface="Calibri"/>
                <a:cs typeface="Calibri"/>
              </a:rPr>
              <a:t>the</a:t>
            </a:r>
            <a:r>
              <a:rPr sz="2987" spc="-64" dirty="0">
                <a:latin typeface="Calibri"/>
                <a:cs typeface="Calibri"/>
              </a:rPr>
              <a:t> </a:t>
            </a:r>
            <a:r>
              <a:rPr sz="2987" spc="-11" dirty="0">
                <a:latin typeface="Calibri"/>
                <a:cs typeface="Calibri"/>
              </a:rPr>
              <a:t>customer</a:t>
            </a:r>
            <a:r>
              <a:rPr sz="2987" spc="-53" dirty="0">
                <a:latin typeface="Calibri"/>
                <a:cs typeface="Calibri"/>
              </a:rPr>
              <a:t> </a:t>
            </a:r>
            <a:r>
              <a:rPr sz="2987" dirty="0">
                <a:latin typeface="Calibri"/>
                <a:cs typeface="Calibri"/>
              </a:rPr>
              <a:t>in</a:t>
            </a:r>
            <a:r>
              <a:rPr sz="2987" spc="-75" dirty="0">
                <a:latin typeface="Calibri"/>
                <a:cs typeface="Calibri"/>
              </a:rPr>
              <a:t> </a:t>
            </a:r>
            <a:r>
              <a:rPr sz="2987" dirty="0">
                <a:latin typeface="Calibri"/>
                <a:cs typeface="Calibri"/>
              </a:rPr>
              <a:t>short</a:t>
            </a:r>
            <a:r>
              <a:rPr sz="2987" spc="-64" dirty="0">
                <a:latin typeface="Calibri"/>
                <a:cs typeface="Calibri"/>
              </a:rPr>
              <a:t> </a:t>
            </a:r>
            <a:r>
              <a:rPr sz="2987" spc="-11" dirty="0">
                <a:latin typeface="Calibri"/>
                <a:cs typeface="Calibri"/>
              </a:rPr>
              <a:t>iterations</a:t>
            </a:r>
            <a:r>
              <a:rPr sz="2987" spc="-69" dirty="0">
                <a:latin typeface="Calibri"/>
                <a:cs typeface="Calibri"/>
              </a:rPr>
              <a:t> </a:t>
            </a:r>
            <a:r>
              <a:rPr sz="2987" spc="-11" dirty="0">
                <a:latin typeface="Calibri"/>
                <a:cs typeface="Calibri"/>
              </a:rPr>
              <a:t>(e.g., 	</a:t>
            </a:r>
            <a:r>
              <a:rPr sz="2987" dirty="0">
                <a:latin typeface="Calibri"/>
                <a:cs typeface="Calibri"/>
              </a:rPr>
              <a:t>every</a:t>
            </a:r>
            <a:r>
              <a:rPr sz="2987" spc="-37" dirty="0">
                <a:latin typeface="Calibri"/>
                <a:cs typeface="Calibri"/>
              </a:rPr>
              <a:t> </a:t>
            </a:r>
            <a:r>
              <a:rPr sz="2987" dirty="0">
                <a:latin typeface="Calibri"/>
                <a:cs typeface="Calibri"/>
              </a:rPr>
              <a:t>2</a:t>
            </a:r>
            <a:r>
              <a:rPr sz="2987" spc="-11" dirty="0">
                <a:latin typeface="Calibri"/>
                <a:cs typeface="Calibri"/>
              </a:rPr>
              <a:t> weeks).</a:t>
            </a:r>
            <a:endParaRPr sz="2987">
              <a:latin typeface="Calibri"/>
              <a:cs typeface="Calibri"/>
            </a:endParaRPr>
          </a:p>
          <a:p>
            <a:pPr marL="256039" indent="-242492">
              <a:spcBef>
                <a:spcPts val="661"/>
              </a:spcBef>
              <a:buFont typeface="Arial MT"/>
              <a:buChar char="•"/>
              <a:tabLst>
                <a:tab pos="256039" algn="l"/>
              </a:tabLst>
            </a:pPr>
            <a:r>
              <a:rPr sz="2987" dirty="0">
                <a:latin typeface="Calibri"/>
                <a:cs typeface="Calibri"/>
              </a:rPr>
              <a:t>Identify</a:t>
            </a:r>
            <a:r>
              <a:rPr sz="2987" spc="-112" dirty="0">
                <a:latin typeface="Calibri"/>
                <a:cs typeface="Calibri"/>
              </a:rPr>
              <a:t> </a:t>
            </a:r>
            <a:r>
              <a:rPr sz="2987" dirty="0">
                <a:latin typeface="Calibri"/>
                <a:cs typeface="Calibri"/>
              </a:rPr>
              <a:t>and</a:t>
            </a:r>
            <a:r>
              <a:rPr sz="2987" spc="-101" dirty="0">
                <a:latin typeface="Calibri"/>
                <a:cs typeface="Calibri"/>
              </a:rPr>
              <a:t> </a:t>
            </a:r>
            <a:r>
              <a:rPr sz="2987" dirty="0">
                <a:latin typeface="Calibri"/>
                <a:cs typeface="Calibri"/>
              </a:rPr>
              <a:t>eliminate</a:t>
            </a:r>
            <a:r>
              <a:rPr sz="2987" spc="-112" dirty="0">
                <a:latin typeface="Calibri"/>
                <a:cs typeface="Calibri"/>
              </a:rPr>
              <a:t> </a:t>
            </a:r>
            <a:r>
              <a:rPr sz="2987" dirty="0">
                <a:latin typeface="Calibri"/>
                <a:cs typeface="Calibri"/>
              </a:rPr>
              <a:t>defects</a:t>
            </a:r>
            <a:r>
              <a:rPr sz="2987" spc="-101" dirty="0">
                <a:latin typeface="Calibri"/>
                <a:cs typeface="Calibri"/>
              </a:rPr>
              <a:t> </a:t>
            </a:r>
            <a:r>
              <a:rPr sz="2987" spc="-21" dirty="0">
                <a:latin typeface="Calibri"/>
                <a:cs typeface="Calibri"/>
              </a:rPr>
              <a:t>early,</a:t>
            </a:r>
            <a:r>
              <a:rPr sz="2987" spc="-107" dirty="0">
                <a:latin typeface="Calibri"/>
                <a:cs typeface="Calibri"/>
              </a:rPr>
              <a:t> </a:t>
            </a:r>
            <a:r>
              <a:rPr sz="2987" dirty="0">
                <a:latin typeface="Calibri"/>
                <a:cs typeface="Calibri"/>
              </a:rPr>
              <a:t>thus</a:t>
            </a:r>
            <a:r>
              <a:rPr sz="2987" spc="-85" dirty="0">
                <a:latin typeface="Calibri"/>
                <a:cs typeface="Calibri"/>
              </a:rPr>
              <a:t> </a:t>
            </a:r>
            <a:r>
              <a:rPr sz="2987" dirty="0">
                <a:latin typeface="Calibri"/>
                <a:cs typeface="Calibri"/>
              </a:rPr>
              <a:t>reducing</a:t>
            </a:r>
            <a:r>
              <a:rPr sz="2987" spc="-85" dirty="0">
                <a:latin typeface="Calibri"/>
                <a:cs typeface="Calibri"/>
              </a:rPr>
              <a:t> </a:t>
            </a:r>
            <a:r>
              <a:rPr sz="2987" spc="-11" dirty="0">
                <a:latin typeface="Calibri"/>
                <a:cs typeface="Calibri"/>
              </a:rPr>
              <a:t>costs.</a:t>
            </a:r>
            <a:endParaRPr sz="2987">
              <a:latin typeface="Calibri"/>
              <a:cs typeface="Calibri"/>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0064" y="763228"/>
            <a:ext cx="8758936" cy="888932"/>
          </a:xfrm>
          <a:prstGeom prst="rect">
            <a:avLst/>
          </a:prstGeom>
        </p:spPr>
        <p:txBody>
          <a:bodyPr vert="horz" wrap="square" lIns="0" tIns="165134" rIns="0" bIns="0" rtlCol="0" anchor="ctr">
            <a:spAutoFit/>
          </a:bodyPr>
          <a:lstStyle/>
          <a:p>
            <a:pPr marL="289908">
              <a:lnSpc>
                <a:spcPct val="100000"/>
              </a:lnSpc>
              <a:spcBef>
                <a:spcPts val="107"/>
              </a:spcBef>
            </a:pPr>
            <a:r>
              <a:rPr spc="-59" dirty="0"/>
              <a:t>Human-</a:t>
            </a:r>
            <a:r>
              <a:rPr spc="-27" dirty="0"/>
              <a:t>centric</a:t>
            </a:r>
            <a:r>
              <a:rPr spc="-128" dirty="0"/>
              <a:t> </a:t>
            </a:r>
            <a:r>
              <a:rPr spc="-43" dirty="0"/>
              <a:t>approach</a:t>
            </a:r>
            <a:r>
              <a:rPr spc="-122" dirty="0"/>
              <a:t> </a:t>
            </a:r>
            <a:r>
              <a:rPr spc="-11" dirty="0"/>
              <a:t>(1/2)</a:t>
            </a:r>
          </a:p>
        </p:txBody>
      </p:sp>
      <p:sp>
        <p:nvSpPr>
          <p:cNvPr id="3" name="object 3"/>
          <p:cNvSpPr txBox="1"/>
          <p:nvPr/>
        </p:nvSpPr>
        <p:spPr>
          <a:xfrm>
            <a:off x="1709861" y="2382070"/>
            <a:ext cx="8842587" cy="3587499"/>
          </a:xfrm>
          <a:prstGeom prst="rect">
            <a:avLst/>
          </a:prstGeom>
        </p:spPr>
        <p:txBody>
          <a:bodyPr vert="horz" wrap="square" lIns="0" tIns="104309" rIns="0" bIns="0" rtlCol="0">
            <a:spAutoFit/>
          </a:bodyPr>
          <a:lstStyle/>
          <a:p>
            <a:pPr marL="256039" indent="-242492">
              <a:spcBef>
                <a:spcPts val="821"/>
              </a:spcBef>
              <a:buFont typeface="Arial MT"/>
              <a:buChar char="•"/>
              <a:tabLst>
                <a:tab pos="256039" algn="l"/>
              </a:tabLst>
            </a:pPr>
            <a:r>
              <a:rPr sz="2987" dirty="0">
                <a:latin typeface="Calibri"/>
                <a:cs typeface="Calibri"/>
              </a:rPr>
              <a:t>Reliance</a:t>
            </a:r>
            <a:r>
              <a:rPr sz="2987" spc="-91" dirty="0">
                <a:latin typeface="Calibri"/>
                <a:cs typeface="Calibri"/>
              </a:rPr>
              <a:t> </a:t>
            </a:r>
            <a:r>
              <a:rPr sz="2987" dirty="0">
                <a:latin typeface="Calibri"/>
                <a:cs typeface="Calibri"/>
              </a:rPr>
              <a:t>on</a:t>
            </a:r>
            <a:r>
              <a:rPr sz="2987" spc="-80" dirty="0">
                <a:latin typeface="Calibri"/>
                <a:cs typeface="Calibri"/>
              </a:rPr>
              <a:t> </a:t>
            </a:r>
            <a:r>
              <a:rPr sz="2987" dirty="0">
                <a:latin typeface="Calibri"/>
                <a:cs typeface="Calibri"/>
              </a:rPr>
              <a:t>people</a:t>
            </a:r>
            <a:r>
              <a:rPr sz="2987" spc="-80" dirty="0">
                <a:latin typeface="Calibri"/>
                <a:cs typeface="Calibri"/>
              </a:rPr>
              <a:t> </a:t>
            </a:r>
            <a:r>
              <a:rPr sz="2987" dirty="0">
                <a:latin typeface="Calibri"/>
                <a:cs typeface="Calibri"/>
              </a:rPr>
              <a:t>and</a:t>
            </a:r>
            <a:r>
              <a:rPr sz="2987" spc="-64" dirty="0">
                <a:latin typeface="Calibri"/>
                <a:cs typeface="Calibri"/>
              </a:rPr>
              <a:t> </a:t>
            </a:r>
            <a:r>
              <a:rPr sz="2987" dirty="0">
                <a:latin typeface="Calibri"/>
                <a:cs typeface="Calibri"/>
              </a:rPr>
              <a:t>the</a:t>
            </a:r>
            <a:r>
              <a:rPr sz="2987" spc="-91" dirty="0">
                <a:latin typeface="Calibri"/>
                <a:cs typeface="Calibri"/>
              </a:rPr>
              <a:t> </a:t>
            </a:r>
            <a:r>
              <a:rPr sz="2987" spc="-11" dirty="0">
                <a:latin typeface="Calibri"/>
                <a:cs typeface="Calibri"/>
              </a:rPr>
              <a:t>interaction</a:t>
            </a:r>
            <a:r>
              <a:rPr sz="2987" spc="-69" dirty="0">
                <a:latin typeface="Calibri"/>
                <a:cs typeface="Calibri"/>
              </a:rPr>
              <a:t> </a:t>
            </a:r>
            <a:r>
              <a:rPr sz="2987" dirty="0">
                <a:latin typeface="Calibri"/>
                <a:cs typeface="Calibri"/>
              </a:rPr>
              <a:t>between</a:t>
            </a:r>
            <a:r>
              <a:rPr sz="2987" spc="-85" dirty="0">
                <a:latin typeface="Calibri"/>
                <a:cs typeface="Calibri"/>
              </a:rPr>
              <a:t> </a:t>
            </a:r>
            <a:r>
              <a:rPr sz="2987" spc="-11" dirty="0">
                <a:latin typeface="Calibri"/>
                <a:cs typeface="Calibri"/>
              </a:rPr>
              <a:t>them.</a:t>
            </a:r>
            <a:endParaRPr sz="2987" dirty="0">
              <a:latin typeface="Calibri"/>
              <a:cs typeface="Calibri"/>
            </a:endParaRPr>
          </a:p>
          <a:p>
            <a:pPr marL="256039" indent="-242492">
              <a:spcBef>
                <a:spcPts val="715"/>
              </a:spcBef>
              <a:buFont typeface="Arial MT"/>
              <a:buChar char="•"/>
              <a:tabLst>
                <a:tab pos="256039" algn="l"/>
              </a:tabLst>
            </a:pPr>
            <a:r>
              <a:rPr sz="2987" spc="-11" dirty="0">
                <a:latin typeface="Calibri"/>
                <a:cs typeface="Calibri"/>
              </a:rPr>
              <a:t>Development</a:t>
            </a:r>
            <a:r>
              <a:rPr sz="2987" spc="-27" dirty="0">
                <a:latin typeface="Calibri"/>
                <a:cs typeface="Calibri"/>
              </a:rPr>
              <a:t> </a:t>
            </a:r>
            <a:r>
              <a:rPr sz="2987" dirty="0">
                <a:latin typeface="Calibri"/>
                <a:cs typeface="Calibri"/>
              </a:rPr>
              <a:t>is</a:t>
            </a:r>
            <a:r>
              <a:rPr sz="2987" spc="-48" dirty="0">
                <a:latin typeface="Calibri"/>
                <a:cs typeface="Calibri"/>
              </a:rPr>
              <a:t> </a:t>
            </a:r>
            <a:r>
              <a:rPr sz="2987" dirty="0">
                <a:latin typeface="Calibri"/>
                <a:cs typeface="Calibri"/>
              </a:rPr>
              <a:t>not</a:t>
            </a:r>
            <a:r>
              <a:rPr sz="2987" spc="-43" dirty="0">
                <a:latin typeface="Calibri"/>
                <a:cs typeface="Calibri"/>
              </a:rPr>
              <a:t> </a:t>
            </a:r>
            <a:r>
              <a:rPr sz="2987" spc="-32" dirty="0">
                <a:latin typeface="Calibri"/>
                <a:cs typeface="Calibri"/>
              </a:rPr>
              <a:t>process-</a:t>
            </a:r>
            <a:r>
              <a:rPr sz="2987" dirty="0">
                <a:latin typeface="Calibri"/>
                <a:cs typeface="Calibri"/>
              </a:rPr>
              <a:t>centric,</a:t>
            </a:r>
            <a:r>
              <a:rPr sz="2987" spc="5" dirty="0">
                <a:latin typeface="Calibri"/>
                <a:cs typeface="Calibri"/>
              </a:rPr>
              <a:t> </a:t>
            </a:r>
            <a:r>
              <a:rPr sz="2987" dirty="0">
                <a:latin typeface="Calibri"/>
                <a:cs typeface="Calibri"/>
              </a:rPr>
              <a:t>but</a:t>
            </a:r>
            <a:r>
              <a:rPr sz="2987" spc="-27" dirty="0">
                <a:latin typeface="Calibri"/>
                <a:cs typeface="Calibri"/>
              </a:rPr>
              <a:t> human-</a:t>
            </a:r>
            <a:r>
              <a:rPr sz="2987" spc="-11" dirty="0">
                <a:latin typeface="Calibri"/>
                <a:cs typeface="Calibri"/>
              </a:rPr>
              <a:t>centric.</a:t>
            </a:r>
            <a:endParaRPr sz="2987" dirty="0">
              <a:latin typeface="Calibri"/>
              <a:cs typeface="Calibri"/>
            </a:endParaRPr>
          </a:p>
          <a:p>
            <a:pPr marL="256039" marR="538497" indent="-242492">
              <a:lnSpc>
                <a:spcPts val="3221"/>
              </a:lnSpc>
              <a:spcBef>
                <a:spcPts val="1115"/>
              </a:spcBef>
              <a:buFont typeface="Arial MT"/>
              <a:buChar char="•"/>
              <a:tabLst>
                <a:tab pos="257395" algn="l"/>
              </a:tabLst>
            </a:pPr>
            <a:r>
              <a:rPr sz="2987" dirty="0">
                <a:latin typeface="Calibri"/>
                <a:cs typeface="Calibri"/>
              </a:rPr>
              <a:t>Frequent</a:t>
            </a:r>
            <a:r>
              <a:rPr sz="2987" spc="-107" dirty="0">
                <a:latin typeface="Calibri"/>
                <a:cs typeface="Calibri"/>
              </a:rPr>
              <a:t> </a:t>
            </a:r>
            <a:r>
              <a:rPr sz="2987" dirty="0">
                <a:latin typeface="Calibri"/>
                <a:cs typeface="Calibri"/>
              </a:rPr>
              <a:t>and</a:t>
            </a:r>
            <a:r>
              <a:rPr sz="2987" spc="-117" dirty="0">
                <a:latin typeface="Calibri"/>
                <a:cs typeface="Calibri"/>
              </a:rPr>
              <a:t> </a:t>
            </a:r>
            <a:r>
              <a:rPr sz="2987" spc="-11" dirty="0">
                <a:latin typeface="Calibri"/>
                <a:cs typeface="Calibri"/>
              </a:rPr>
              <a:t>effective</a:t>
            </a:r>
            <a:r>
              <a:rPr sz="2987" spc="-155" dirty="0">
                <a:latin typeface="Calibri"/>
                <a:cs typeface="Calibri"/>
              </a:rPr>
              <a:t> </a:t>
            </a:r>
            <a:r>
              <a:rPr sz="2987" dirty="0">
                <a:latin typeface="Calibri"/>
                <a:cs typeface="Calibri"/>
              </a:rPr>
              <a:t>personal</a:t>
            </a:r>
            <a:r>
              <a:rPr sz="2987" spc="-117" dirty="0">
                <a:latin typeface="Calibri"/>
                <a:cs typeface="Calibri"/>
              </a:rPr>
              <a:t> </a:t>
            </a:r>
            <a:r>
              <a:rPr sz="2987" spc="-11" dirty="0">
                <a:latin typeface="Calibri"/>
                <a:cs typeface="Calibri"/>
              </a:rPr>
              <a:t>communication</a:t>
            </a:r>
            <a:r>
              <a:rPr sz="2987" spc="-112" dirty="0">
                <a:latin typeface="Calibri"/>
                <a:cs typeface="Calibri"/>
              </a:rPr>
              <a:t> </a:t>
            </a:r>
            <a:r>
              <a:rPr sz="2987" spc="-27" dirty="0">
                <a:latin typeface="Calibri"/>
                <a:cs typeface="Calibri"/>
              </a:rPr>
              <a:t>and 	</a:t>
            </a:r>
            <a:r>
              <a:rPr sz="2987" spc="-11" dirty="0">
                <a:latin typeface="Calibri"/>
                <a:cs typeface="Calibri"/>
              </a:rPr>
              <a:t>collaboration</a:t>
            </a:r>
            <a:r>
              <a:rPr sz="2987" spc="-107" dirty="0">
                <a:latin typeface="Calibri"/>
                <a:cs typeface="Calibri"/>
              </a:rPr>
              <a:t> </a:t>
            </a:r>
            <a:r>
              <a:rPr sz="2987" dirty="0">
                <a:latin typeface="Calibri"/>
                <a:cs typeface="Calibri"/>
              </a:rPr>
              <a:t>between</a:t>
            </a:r>
            <a:r>
              <a:rPr sz="2987" spc="-96" dirty="0">
                <a:latin typeface="Calibri"/>
                <a:cs typeface="Calibri"/>
              </a:rPr>
              <a:t> </a:t>
            </a:r>
            <a:r>
              <a:rPr sz="2987" dirty="0">
                <a:latin typeface="Calibri"/>
                <a:cs typeface="Calibri"/>
              </a:rPr>
              <a:t>the</a:t>
            </a:r>
            <a:r>
              <a:rPr sz="2987" spc="-96" dirty="0">
                <a:latin typeface="Calibri"/>
                <a:cs typeface="Calibri"/>
              </a:rPr>
              <a:t> </a:t>
            </a:r>
            <a:r>
              <a:rPr sz="2987" dirty="0">
                <a:latin typeface="Calibri"/>
                <a:cs typeface="Calibri"/>
              </a:rPr>
              <a:t>project</a:t>
            </a:r>
            <a:r>
              <a:rPr sz="2987" spc="-96" dirty="0">
                <a:latin typeface="Calibri"/>
                <a:cs typeface="Calibri"/>
              </a:rPr>
              <a:t> </a:t>
            </a:r>
            <a:r>
              <a:rPr sz="2987" spc="-11" dirty="0">
                <a:latin typeface="Calibri"/>
                <a:cs typeface="Calibri"/>
              </a:rPr>
              <a:t>stakeholders.</a:t>
            </a:r>
            <a:endParaRPr sz="2987" dirty="0">
              <a:latin typeface="Calibri"/>
              <a:cs typeface="Calibri"/>
            </a:endParaRPr>
          </a:p>
          <a:p>
            <a:pPr marL="256039" indent="-242492">
              <a:spcBef>
                <a:spcPts val="661"/>
              </a:spcBef>
              <a:buFont typeface="Arial MT"/>
              <a:buChar char="•"/>
              <a:tabLst>
                <a:tab pos="256039" algn="l"/>
              </a:tabLst>
            </a:pPr>
            <a:r>
              <a:rPr sz="2987" spc="-11" dirty="0">
                <a:latin typeface="Calibri"/>
                <a:cs typeface="Calibri"/>
              </a:rPr>
              <a:t>Intensive</a:t>
            </a:r>
            <a:r>
              <a:rPr sz="2987" spc="-80" dirty="0">
                <a:latin typeface="Calibri"/>
                <a:cs typeface="Calibri"/>
              </a:rPr>
              <a:t> </a:t>
            </a:r>
            <a:r>
              <a:rPr sz="2987" dirty="0">
                <a:latin typeface="Calibri"/>
                <a:cs typeface="Calibri"/>
              </a:rPr>
              <a:t>teamwork</a:t>
            </a:r>
            <a:r>
              <a:rPr sz="2987" spc="-91" dirty="0">
                <a:latin typeface="Calibri"/>
                <a:cs typeface="Calibri"/>
              </a:rPr>
              <a:t> </a:t>
            </a:r>
            <a:r>
              <a:rPr sz="2987" dirty="0">
                <a:latin typeface="Calibri"/>
                <a:cs typeface="Calibri"/>
              </a:rPr>
              <a:t>and</a:t>
            </a:r>
            <a:r>
              <a:rPr sz="2987" spc="-64" dirty="0">
                <a:latin typeface="Calibri"/>
                <a:cs typeface="Calibri"/>
              </a:rPr>
              <a:t> </a:t>
            </a:r>
            <a:r>
              <a:rPr sz="2987" dirty="0">
                <a:latin typeface="Calibri"/>
                <a:cs typeface="Calibri"/>
              </a:rPr>
              <a:t>high</a:t>
            </a:r>
            <a:r>
              <a:rPr sz="2987" spc="-75" dirty="0">
                <a:latin typeface="Calibri"/>
                <a:cs typeface="Calibri"/>
              </a:rPr>
              <a:t> </a:t>
            </a:r>
            <a:r>
              <a:rPr sz="2987" dirty="0">
                <a:latin typeface="Calibri"/>
                <a:cs typeface="Calibri"/>
              </a:rPr>
              <a:t>task</a:t>
            </a:r>
            <a:r>
              <a:rPr sz="2987" spc="-64" dirty="0">
                <a:latin typeface="Calibri"/>
                <a:cs typeface="Calibri"/>
              </a:rPr>
              <a:t> </a:t>
            </a:r>
            <a:r>
              <a:rPr sz="2987" spc="-11" dirty="0">
                <a:latin typeface="Calibri"/>
                <a:cs typeface="Calibri"/>
              </a:rPr>
              <a:t>interdependence.</a:t>
            </a:r>
            <a:endParaRPr sz="2987" dirty="0">
              <a:latin typeface="Calibri"/>
              <a:cs typeface="Calibri"/>
            </a:endParaRPr>
          </a:p>
          <a:p>
            <a:pPr marL="256039" marR="220140" indent="-242492">
              <a:lnSpc>
                <a:spcPts val="3221"/>
              </a:lnSpc>
              <a:spcBef>
                <a:spcPts val="1131"/>
              </a:spcBef>
              <a:buFont typeface="Arial MT"/>
              <a:buChar char="•"/>
              <a:tabLst>
                <a:tab pos="257395" algn="l"/>
              </a:tabLst>
            </a:pPr>
            <a:r>
              <a:rPr sz="2987" dirty="0">
                <a:latin typeface="Calibri"/>
                <a:cs typeface="Calibri"/>
              </a:rPr>
              <a:t>Avoid</a:t>
            </a:r>
            <a:r>
              <a:rPr sz="2987" spc="-75" dirty="0">
                <a:latin typeface="Calibri"/>
                <a:cs typeface="Calibri"/>
              </a:rPr>
              <a:t> </a:t>
            </a:r>
            <a:r>
              <a:rPr sz="2987" dirty="0">
                <a:latin typeface="Calibri"/>
                <a:cs typeface="Calibri"/>
              </a:rPr>
              <a:t>‘burnout’</a:t>
            </a:r>
            <a:r>
              <a:rPr sz="2987" spc="-16" dirty="0">
                <a:latin typeface="Calibri"/>
                <a:cs typeface="Calibri"/>
              </a:rPr>
              <a:t> </a:t>
            </a:r>
            <a:r>
              <a:rPr sz="2987" dirty="0">
                <a:latin typeface="Calibri"/>
                <a:cs typeface="Calibri"/>
              </a:rPr>
              <a:t>of</a:t>
            </a:r>
            <a:r>
              <a:rPr sz="2987" spc="-75" dirty="0">
                <a:latin typeface="Calibri"/>
                <a:cs typeface="Calibri"/>
              </a:rPr>
              <a:t> </a:t>
            </a:r>
            <a:r>
              <a:rPr sz="2987" dirty="0">
                <a:latin typeface="Calibri"/>
                <a:cs typeface="Calibri"/>
              </a:rPr>
              <a:t>team</a:t>
            </a:r>
            <a:r>
              <a:rPr sz="2987" spc="-64" dirty="0">
                <a:latin typeface="Calibri"/>
                <a:cs typeface="Calibri"/>
              </a:rPr>
              <a:t> </a:t>
            </a:r>
            <a:r>
              <a:rPr sz="2987" dirty="0">
                <a:latin typeface="Calibri"/>
                <a:cs typeface="Calibri"/>
              </a:rPr>
              <a:t>members</a:t>
            </a:r>
            <a:r>
              <a:rPr sz="2987" spc="-48" dirty="0">
                <a:latin typeface="Calibri"/>
                <a:cs typeface="Calibri"/>
              </a:rPr>
              <a:t> </a:t>
            </a:r>
            <a:r>
              <a:rPr sz="2987" dirty="0">
                <a:latin typeface="Calibri"/>
                <a:cs typeface="Calibri"/>
              </a:rPr>
              <a:t>(allow</a:t>
            </a:r>
            <a:r>
              <a:rPr sz="2987" spc="-69" dirty="0">
                <a:latin typeface="Calibri"/>
                <a:cs typeface="Calibri"/>
              </a:rPr>
              <a:t> </a:t>
            </a:r>
            <a:r>
              <a:rPr sz="2987" dirty="0">
                <a:latin typeface="Calibri"/>
                <a:cs typeface="Calibri"/>
              </a:rPr>
              <a:t>a</a:t>
            </a:r>
            <a:r>
              <a:rPr sz="2987" spc="-75" dirty="0">
                <a:latin typeface="Calibri"/>
                <a:cs typeface="Calibri"/>
              </a:rPr>
              <a:t> </a:t>
            </a:r>
            <a:r>
              <a:rPr sz="2987" spc="-11" dirty="0">
                <a:latin typeface="Calibri"/>
                <a:cs typeface="Calibri"/>
              </a:rPr>
              <a:t>sustainable 	</a:t>
            </a:r>
            <a:r>
              <a:rPr sz="2987" dirty="0">
                <a:latin typeface="Calibri"/>
                <a:cs typeface="Calibri"/>
              </a:rPr>
              <a:t>rhythm</a:t>
            </a:r>
            <a:r>
              <a:rPr sz="2987" spc="-48" dirty="0">
                <a:latin typeface="Calibri"/>
                <a:cs typeface="Calibri"/>
              </a:rPr>
              <a:t> </a:t>
            </a:r>
            <a:r>
              <a:rPr sz="2987" dirty="0">
                <a:latin typeface="Calibri"/>
                <a:cs typeface="Calibri"/>
              </a:rPr>
              <a:t>of</a:t>
            </a:r>
            <a:r>
              <a:rPr sz="2987" spc="-85" dirty="0">
                <a:latin typeface="Calibri"/>
                <a:cs typeface="Calibri"/>
              </a:rPr>
              <a:t> </a:t>
            </a:r>
            <a:r>
              <a:rPr sz="2987" spc="-11" dirty="0">
                <a:latin typeface="Calibri"/>
                <a:cs typeface="Calibri"/>
              </a:rPr>
              <a:t>work).</a:t>
            </a:r>
            <a:endParaRPr sz="2987" dirty="0">
              <a:latin typeface="Calibri"/>
              <a:cs typeface="Calibri"/>
            </a:endParaRPr>
          </a:p>
        </p:txBody>
      </p:sp>
      <p:pic>
        <p:nvPicPr>
          <p:cNvPr id="4" name="object 4"/>
          <p:cNvPicPr/>
          <p:nvPr/>
        </p:nvPicPr>
        <p:blipFill>
          <a:blip r:embed="rId2" cstate="print"/>
          <a:stretch>
            <a:fillRect/>
          </a:stretch>
        </p:blipFill>
        <p:spPr>
          <a:xfrm>
            <a:off x="5117389" y="5997804"/>
            <a:ext cx="2095911" cy="2103636"/>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990600"/>
            <a:ext cx="9348216" cy="888932"/>
          </a:xfrm>
          <a:prstGeom prst="rect">
            <a:avLst/>
          </a:prstGeom>
        </p:spPr>
        <p:txBody>
          <a:bodyPr vert="horz" wrap="square" lIns="0" tIns="165134" rIns="0" bIns="0" rtlCol="0" anchor="ctr">
            <a:spAutoFit/>
          </a:bodyPr>
          <a:lstStyle/>
          <a:p>
            <a:pPr marL="222850">
              <a:lnSpc>
                <a:spcPct val="100000"/>
              </a:lnSpc>
              <a:spcBef>
                <a:spcPts val="107"/>
              </a:spcBef>
            </a:pPr>
            <a:r>
              <a:rPr spc="-59" dirty="0"/>
              <a:t>Human-</a:t>
            </a:r>
            <a:r>
              <a:rPr spc="-27" dirty="0"/>
              <a:t>centric</a:t>
            </a:r>
            <a:r>
              <a:rPr spc="-128" dirty="0"/>
              <a:t> </a:t>
            </a:r>
            <a:r>
              <a:rPr spc="-43" dirty="0"/>
              <a:t>approach</a:t>
            </a:r>
            <a:r>
              <a:rPr spc="-122" dirty="0"/>
              <a:t> </a:t>
            </a:r>
            <a:r>
              <a:rPr spc="-11" dirty="0"/>
              <a:t>(2/2)</a:t>
            </a:r>
          </a:p>
        </p:txBody>
      </p:sp>
      <p:sp>
        <p:nvSpPr>
          <p:cNvPr id="3" name="object 3"/>
          <p:cNvSpPr txBox="1"/>
          <p:nvPr/>
        </p:nvSpPr>
        <p:spPr>
          <a:xfrm>
            <a:off x="1709860" y="2429079"/>
            <a:ext cx="9137227" cy="4910810"/>
          </a:xfrm>
          <a:prstGeom prst="rect">
            <a:avLst/>
          </a:prstGeom>
        </p:spPr>
        <p:txBody>
          <a:bodyPr vert="horz" wrap="square" lIns="0" tIns="104309" rIns="0" bIns="0" rtlCol="0">
            <a:spAutoFit/>
          </a:bodyPr>
          <a:lstStyle/>
          <a:p>
            <a:pPr marL="256039" indent="-242492">
              <a:spcBef>
                <a:spcPts val="821"/>
              </a:spcBef>
              <a:buFont typeface="Arial MT"/>
              <a:buChar char="•"/>
              <a:tabLst>
                <a:tab pos="256039" algn="l"/>
              </a:tabLst>
            </a:pPr>
            <a:r>
              <a:rPr sz="2987" spc="-11" dirty="0">
                <a:latin typeface="Calibri"/>
                <a:cs typeface="Calibri"/>
              </a:rPr>
              <a:t>Co-</a:t>
            </a:r>
            <a:r>
              <a:rPr sz="2987" dirty="0">
                <a:latin typeface="Calibri"/>
                <a:cs typeface="Calibri"/>
              </a:rPr>
              <a:t>located</a:t>
            </a:r>
            <a:r>
              <a:rPr sz="2987" spc="-133" dirty="0">
                <a:latin typeface="Calibri"/>
                <a:cs typeface="Calibri"/>
              </a:rPr>
              <a:t> </a:t>
            </a:r>
            <a:r>
              <a:rPr sz="2987" dirty="0">
                <a:latin typeface="Calibri"/>
                <a:cs typeface="Calibri"/>
              </a:rPr>
              <a:t>teams,</a:t>
            </a:r>
            <a:r>
              <a:rPr sz="2987" spc="-117" dirty="0">
                <a:latin typeface="Calibri"/>
                <a:cs typeface="Calibri"/>
              </a:rPr>
              <a:t> </a:t>
            </a:r>
            <a:r>
              <a:rPr sz="2987" dirty="0">
                <a:latin typeface="Calibri"/>
                <a:cs typeface="Calibri"/>
              </a:rPr>
              <a:t>where</a:t>
            </a:r>
            <a:r>
              <a:rPr sz="2987" spc="-117" dirty="0">
                <a:latin typeface="Calibri"/>
                <a:cs typeface="Calibri"/>
              </a:rPr>
              <a:t> </a:t>
            </a:r>
            <a:r>
              <a:rPr sz="2987" spc="-11" dirty="0">
                <a:latin typeface="Calibri"/>
                <a:cs typeface="Calibri"/>
              </a:rPr>
              <a:t>possible.</a:t>
            </a:r>
            <a:endParaRPr sz="2987">
              <a:latin typeface="Calibri"/>
              <a:cs typeface="Calibri"/>
            </a:endParaRPr>
          </a:p>
          <a:p>
            <a:pPr marL="256039" marR="541206" indent="-242492">
              <a:lnSpc>
                <a:spcPts val="3221"/>
              </a:lnSpc>
              <a:spcBef>
                <a:spcPts val="1125"/>
              </a:spcBef>
              <a:buFont typeface="Arial MT"/>
              <a:buChar char="•"/>
              <a:tabLst>
                <a:tab pos="257395" algn="l"/>
              </a:tabLst>
            </a:pPr>
            <a:r>
              <a:rPr sz="2987" dirty="0">
                <a:latin typeface="Calibri"/>
                <a:cs typeface="Calibri"/>
              </a:rPr>
              <a:t>Daily</a:t>
            </a:r>
            <a:r>
              <a:rPr sz="2987" spc="-64" dirty="0">
                <a:latin typeface="Calibri"/>
                <a:cs typeface="Calibri"/>
              </a:rPr>
              <a:t> </a:t>
            </a:r>
            <a:r>
              <a:rPr sz="2987" spc="-43" dirty="0">
                <a:latin typeface="Calibri"/>
                <a:cs typeface="Calibri"/>
              </a:rPr>
              <a:t>“stand-</a:t>
            </a:r>
            <a:r>
              <a:rPr sz="2987" dirty="0">
                <a:latin typeface="Calibri"/>
                <a:cs typeface="Calibri"/>
              </a:rPr>
              <a:t>up”</a:t>
            </a:r>
            <a:r>
              <a:rPr sz="2987" spc="-11" dirty="0">
                <a:latin typeface="Calibri"/>
                <a:cs typeface="Calibri"/>
              </a:rPr>
              <a:t> </a:t>
            </a:r>
            <a:r>
              <a:rPr sz="2987" dirty="0">
                <a:latin typeface="Calibri"/>
                <a:cs typeface="Calibri"/>
              </a:rPr>
              <a:t>meetings,</a:t>
            </a:r>
            <a:r>
              <a:rPr sz="2987" spc="-53" dirty="0">
                <a:latin typeface="Calibri"/>
                <a:cs typeface="Calibri"/>
              </a:rPr>
              <a:t> </a:t>
            </a:r>
            <a:r>
              <a:rPr sz="2987" spc="-11" dirty="0">
                <a:latin typeface="Calibri"/>
                <a:cs typeface="Calibri"/>
              </a:rPr>
              <a:t>facilitated</a:t>
            </a:r>
            <a:r>
              <a:rPr sz="2987" spc="-69" dirty="0">
                <a:latin typeface="Calibri"/>
                <a:cs typeface="Calibri"/>
              </a:rPr>
              <a:t> </a:t>
            </a:r>
            <a:r>
              <a:rPr sz="2987" dirty="0">
                <a:latin typeface="Calibri"/>
                <a:cs typeface="Calibri"/>
              </a:rPr>
              <a:t>release</a:t>
            </a:r>
            <a:r>
              <a:rPr sz="2987" spc="-75" dirty="0">
                <a:latin typeface="Calibri"/>
                <a:cs typeface="Calibri"/>
              </a:rPr>
              <a:t> </a:t>
            </a:r>
            <a:r>
              <a:rPr sz="2987" spc="-11" dirty="0">
                <a:latin typeface="Calibri"/>
                <a:cs typeface="Calibri"/>
              </a:rPr>
              <a:t>planning 	</a:t>
            </a:r>
            <a:r>
              <a:rPr sz="2987" dirty="0">
                <a:latin typeface="Calibri"/>
                <a:cs typeface="Calibri"/>
              </a:rPr>
              <a:t>workshops</a:t>
            </a:r>
            <a:r>
              <a:rPr sz="2987" spc="-80" dirty="0">
                <a:latin typeface="Calibri"/>
                <a:cs typeface="Calibri"/>
              </a:rPr>
              <a:t> </a:t>
            </a:r>
            <a:r>
              <a:rPr sz="2987" dirty="0">
                <a:latin typeface="Calibri"/>
                <a:cs typeface="Calibri"/>
              </a:rPr>
              <a:t>&amp;</a:t>
            </a:r>
            <a:r>
              <a:rPr sz="2987" spc="-112" dirty="0">
                <a:latin typeface="Calibri"/>
                <a:cs typeface="Calibri"/>
              </a:rPr>
              <a:t> </a:t>
            </a:r>
            <a:r>
              <a:rPr sz="2987" spc="-11" dirty="0">
                <a:latin typeface="Calibri"/>
                <a:cs typeface="Calibri"/>
              </a:rPr>
              <a:t>retrospective</a:t>
            </a:r>
            <a:r>
              <a:rPr sz="2987" spc="-91" dirty="0">
                <a:latin typeface="Calibri"/>
                <a:cs typeface="Calibri"/>
              </a:rPr>
              <a:t> </a:t>
            </a:r>
            <a:r>
              <a:rPr sz="2987" spc="-11" dirty="0">
                <a:latin typeface="Calibri"/>
                <a:cs typeface="Calibri"/>
              </a:rPr>
              <a:t>meetings.</a:t>
            </a:r>
            <a:endParaRPr sz="2987">
              <a:latin typeface="Calibri"/>
              <a:cs typeface="Calibri"/>
            </a:endParaRPr>
          </a:p>
          <a:p>
            <a:pPr marL="256039" marR="1094605" indent="-242492">
              <a:lnSpc>
                <a:spcPts val="3221"/>
              </a:lnSpc>
              <a:spcBef>
                <a:spcPts val="1077"/>
              </a:spcBef>
              <a:buFont typeface="Arial MT"/>
              <a:buChar char="•"/>
              <a:tabLst>
                <a:tab pos="257395" algn="l"/>
              </a:tabLst>
            </a:pPr>
            <a:r>
              <a:rPr sz="2987" spc="-27" dirty="0">
                <a:latin typeface="Calibri"/>
                <a:cs typeface="Calibri"/>
              </a:rPr>
              <a:t>“Agile”</a:t>
            </a:r>
            <a:r>
              <a:rPr sz="2987" spc="-75" dirty="0">
                <a:latin typeface="Calibri"/>
                <a:cs typeface="Calibri"/>
              </a:rPr>
              <a:t> </a:t>
            </a:r>
            <a:r>
              <a:rPr sz="2987" spc="-11" dirty="0">
                <a:latin typeface="Calibri"/>
                <a:cs typeface="Calibri"/>
              </a:rPr>
              <a:t>physical</a:t>
            </a:r>
            <a:r>
              <a:rPr sz="2987" spc="-53" dirty="0">
                <a:latin typeface="Calibri"/>
                <a:cs typeface="Calibri"/>
              </a:rPr>
              <a:t> </a:t>
            </a:r>
            <a:r>
              <a:rPr sz="2987" dirty="0">
                <a:latin typeface="Calibri"/>
                <a:cs typeface="Calibri"/>
              </a:rPr>
              <a:t>design</a:t>
            </a:r>
            <a:r>
              <a:rPr sz="2987" spc="-43" dirty="0">
                <a:latin typeface="Calibri"/>
                <a:cs typeface="Calibri"/>
              </a:rPr>
              <a:t> </a:t>
            </a:r>
            <a:r>
              <a:rPr sz="2987" dirty="0">
                <a:latin typeface="Calibri"/>
                <a:cs typeface="Calibri"/>
              </a:rPr>
              <a:t>of</a:t>
            </a:r>
            <a:r>
              <a:rPr sz="2987" spc="-80" dirty="0">
                <a:latin typeface="Calibri"/>
                <a:cs typeface="Calibri"/>
              </a:rPr>
              <a:t> </a:t>
            </a:r>
            <a:r>
              <a:rPr sz="2987" dirty="0">
                <a:latin typeface="Calibri"/>
                <a:cs typeface="Calibri"/>
              </a:rPr>
              <a:t>the</a:t>
            </a:r>
            <a:r>
              <a:rPr sz="2987" spc="-59" dirty="0">
                <a:latin typeface="Calibri"/>
                <a:cs typeface="Calibri"/>
              </a:rPr>
              <a:t> </a:t>
            </a:r>
            <a:r>
              <a:rPr sz="2987" spc="-11" dirty="0">
                <a:latin typeface="Calibri"/>
                <a:cs typeface="Calibri"/>
              </a:rPr>
              <a:t>workspace</a:t>
            </a:r>
            <a:r>
              <a:rPr sz="2987" spc="-69" dirty="0">
                <a:latin typeface="Calibri"/>
                <a:cs typeface="Calibri"/>
              </a:rPr>
              <a:t> </a:t>
            </a:r>
            <a:r>
              <a:rPr sz="2987" dirty="0">
                <a:latin typeface="Calibri"/>
                <a:cs typeface="Calibri"/>
              </a:rPr>
              <a:t>and</a:t>
            </a:r>
            <a:r>
              <a:rPr sz="2987" spc="-69" dirty="0">
                <a:latin typeface="Calibri"/>
                <a:cs typeface="Calibri"/>
              </a:rPr>
              <a:t> </a:t>
            </a:r>
            <a:r>
              <a:rPr sz="2987" spc="-11" dirty="0">
                <a:latin typeface="Calibri"/>
                <a:cs typeface="Calibri"/>
              </a:rPr>
              <a:t>other 	communication</a:t>
            </a:r>
            <a:r>
              <a:rPr sz="2987" spc="-128" dirty="0">
                <a:latin typeface="Calibri"/>
                <a:cs typeface="Calibri"/>
              </a:rPr>
              <a:t> </a:t>
            </a:r>
            <a:r>
              <a:rPr sz="2987" spc="-11" dirty="0">
                <a:latin typeface="Calibri"/>
                <a:cs typeface="Calibri"/>
              </a:rPr>
              <a:t>tools:</a:t>
            </a:r>
            <a:endParaRPr sz="2987">
              <a:latin typeface="Calibri"/>
              <a:cs typeface="Calibri"/>
            </a:endParaRPr>
          </a:p>
          <a:p>
            <a:pPr marL="745090" marR="5419" lvl="1" indent="-243848">
              <a:lnSpc>
                <a:spcPts val="2421"/>
              </a:lnSpc>
              <a:spcBef>
                <a:spcPts val="571"/>
              </a:spcBef>
              <a:buFont typeface="Arial MT"/>
              <a:buChar char="•"/>
              <a:tabLst>
                <a:tab pos="745090" algn="l"/>
              </a:tabLst>
            </a:pPr>
            <a:r>
              <a:rPr sz="2240" spc="-11" dirty="0">
                <a:latin typeface="Calibri"/>
                <a:cs typeface="Calibri"/>
              </a:rPr>
              <a:t>Open-</a:t>
            </a:r>
            <a:r>
              <a:rPr sz="2240" dirty="0">
                <a:latin typeface="Calibri"/>
                <a:cs typeface="Calibri"/>
              </a:rPr>
              <a:t>plan</a:t>
            </a:r>
            <a:r>
              <a:rPr sz="2240" spc="-107" dirty="0">
                <a:latin typeface="Calibri"/>
                <a:cs typeface="Calibri"/>
              </a:rPr>
              <a:t> </a:t>
            </a:r>
            <a:r>
              <a:rPr sz="2240" dirty="0">
                <a:latin typeface="Calibri"/>
                <a:cs typeface="Calibri"/>
              </a:rPr>
              <a:t>workspace</a:t>
            </a:r>
            <a:r>
              <a:rPr sz="2240" spc="-64" dirty="0">
                <a:latin typeface="Calibri"/>
                <a:cs typeface="Calibri"/>
              </a:rPr>
              <a:t> </a:t>
            </a:r>
            <a:r>
              <a:rPr sz="2240" dirty="0">
                <a:latin typeface="Calibri"/>
                <a:cs typeface="Calibri"/>
              </a:rPr>
              <a:t>and</a:t>
            </a:r>
            <a:r>
              <a:rPr sz="2240" spc="-80" dirty="0">
                <a:latin typeface="Calibri"/>
                <a:cs typeface="Calibri"/>
              </a:rPr>
              <a:t> </a:t>
            </a:r>
            <a:r>
              <a:rPr sz="2240" dirty="0">
                <a:latin typeface="Calibri"/>
                <a:cs typeface="Calibri"/>
              </a:rPr>
              <a:t>offices</a:t>
            </a:r>
            <a:r>
              <a:rPr sz="2240" spc="-53" dirty="0">
                <a:latin typeface="Calibri"/>
                <a:cs typeface="Calibri"/>
              </a:rPr>
              <a:t> </a:t>
            </a:r>
            <a:r>
              <a:rPr sz="2240" dirty="0">
                <a:latin typeface="Calibri"/>
                <a:cs typeface="Calibri"/>
              </a:rPr>
              <a:t>where</a:t>
            </a:r>
            <a:r>
              <a:rPr sz="2240" spc="-64" dirty="0">
                <a:latin typeface="Calibri"/>
                <a:cs typeface="Calibri"/>
              </a:rPr>
              <a:t> </a:t>
            </a:r>
            <a:r>
              <a:rPr sz="2240" dirty="0">
                <a:latin typeface="Calibri"/>
                <a:cs typeface="Calibri"/>
              </a:rPr>
              <a:t>everyone</a:t>
            </a:r>
            <a:r>
              <a:rPr sz="2240" spc="-48" dirty="0">
                <a:latin typeface="Calibri"/>
                <a:cs typeface="Calibri"/>
              </a:rPr>
              <a:t> </a:t>
            </a:r>
            <a:r>
              <a:rPr sz="2240" dirty="0">
                <a:latin typeface="Calibri"/>
                <a:cs typeface="Calibri"/>
              </a:rPr>
              <a:t>(including</a:t>
            </a:r>
            <a:r>
              <a:rPr sz="2240" spc="-69" dirty="0">
                <a:latin typeface="Calibri"/>
                <a:cs typeface="Calibri"/>
              </a:rPr>
              <a:t> </a:t>
            </a:r>
            <a:r>
              <a:rPr sz="2240" spc="-11" dirty="0">
                <a:latin typeface="Calibri"/>
                <a:cs typeface="Calibri"/>
              </a:rPr>
              <a:t>developers, testers,</a:t>
            </a:r>
            <a:r>
              <a:rPr sz="2240" spc="-69" dirty="0">
                <a:latin typeface="Calibri"/>
                <a:cs typeface="Calibri"/>
              </a:rPr>
              <a:t> </a:t>
            </a:r>
            <a:r>
              <a:rPr sz="2240" dirty="0">
                <a:latin typeface="Calibri"/>
                <a:cs typeface="Calibri"/>
              </a:rPr>
              <a:t>business</a:t>
            </a:r>
            <a:r>
              <a:rPr sz="2240" spc="-53" dirty="0">
                <a:latin typeface="Calibri"/>
                <a:cs typeface="Calibri"/>
              </a:rPr>
              <a:t> </a:t>
            </a:r>
            <a:r>
              <a:rPr sz="2240" dirty="0">
                <a:latin typeface="Calibri"/>
                <a:cs typeface="Calibri"/>
              </a:rPr>
              <a:t>experts,</a:t>
            </a:r>
            <a:r>
              <a:rPr sz="2240" spc="-64" dirty="0">
                <a:latin typeface="Calibri"/>
                <a:cs typeface="Calibri"/>
              </a:rPr>
              <a:t> </a:t>
            </a:r>
            <a:r>
              <a:rPr sz="2240" dirty="0">
                <a:latin typeface="Calibri"/>
                <a:cs typeface="Calibri"/>
              </a:rPr>
              <a:t>etc.)</a:t>
            </a:r>
            <a:r>
              <a:rPr sz="2240" spc="-85" dirty="0">
                <a:latin typeface="Calibri"/>
                <a:cs typeface="Calibri"/>
              </a:rPr>
              <a:t> </a:t>
            </a:r>
            <a:r>
              <a:rPr sz="2240" dirty="0">
                <a:latin typeface="Calibri"/>
                <a:cs typeface="Calibri"/>
              </a:rPr>
              <a:t>sits</a:t>
            </a:r>
            <a:r>
              <a:rPr sz="2240" spc="-64" dirty="0">
                <a:latin typeface="Calibri"/>
                <a:cs typeface="Calibri"/>
              </a:rPr>
              <a:t> </a:t>
            </a:r>
            <a:r>
              <a:rPr sz="2240" dirty="0">
                <a:latin typeface="Calibri"/>
                <a:cs typeface="Calibri"/>
              </a:rPr>
              <a:t>and</a:t>
            </a:r>
            <a:r>
              <a:rPr sz="2240" spc="-80" dirty="0">
                <a:latin typeface="Calibri"/>
                <a:cs typeface="Calibri"/>
              </a:rPr>
              <a:t> </a:t>
            </a:r>
            <a:r>
              <a:rPr sz="2240" spc="-11" dirty="0">
                <a:latin typeface="Calibri"/>
                <a:cs typeface="Calibri"/>
              </a:rPr>
              <a:t>interacts</a:t>
            </a:r>
            <a:endParaRPr sz="2240">
              <a:latin typeface="Calibri"/>
              <a:cs typeface="Calibri"/>
            </a:endParaRPr>
          </a:p>
          <a:p>
            <a:pPr marL="745090" marR="28449" lvl="1" indent="-243848">
              <a:lnSpc>
                <a:spcPts val="2421"/>
              </a:lnSpc>
              <a:spcBef>
                <a:spcPts val="533"/>
              </a:spcBef>
              <a:buFont typeface="Arial MT"/>
              <a:buChar char="•"/>
              <a:tabLst>
                <a:tab pos="745090" algn="l"/>
              </a:tabLst>
            </a:pPr>
            <a:r>
              <a:rPr sz="2240" spc="-21" dirty="0">
                <a:latin typeface="Calibri"/>
                <a:cs typeface="Calibri"/>
              </a:rPr>
              <a:t>Effective</a:t>
            </a:r>
            <a:r>
              <a:rPr sz="2240" spc="-53" dirty="0">
                <a:latin typeface="Calibri"/>
                <a:cs typeface="Calibri"/>
              </a:rPr>
              <a:t> </a:t>
            </a:r>
            <a:r>
              <a:rPr sz="2240" dirty="0">
                <a:latin typeface="Calibri"/>
                <a:cs typeface="Calibri"/>
              </a:rPr>
              <a:t>use</a:t>
            </a:r>
            <a:r>
              <a:rPr sz="2240" spc="-53" dirty="0">
                <a:latin typeface="Calibri"/>
                <a:cs typeface="Calibri"/>
              </a:rPr>
              <a:t> </a:t>
            </a:r>
            <a:r>
              <a:rPr sz="2240" dirty="0">
                <a:latin typeface="Calibri"/>
                <a:cs typeface="Calibri"/>
              </a:rPr>
              <a:t>of</a:t>
            </a:r>
            <a:r>
              <a:rPr sz="2240" spc="-75" dirty="0">
                <a:latin typeface="Calibri"/>
                <a:cs typeface="Calibri"/>
              </a:rPr>
              <a:t> </a:t>
            </a:r>
            <a:r>
              <a:rPr sz="2240" dirty="0">
                <a:latin typeface="Calibri"/>
                <a:cs typeface="Calibri"/>
              </a:rPr>
              <a:t>physical</a:t>
            </a:r>
            <a:r>
              <a:rPr sz="2240" spc="-64" dirty="0">
                <a:latin typeface="Calibri"/>
                <a:cs typeface="Calibri"/>
              </a:rPr>
              <a:t> </a:t>
            </a:r>
            <a:r>
              <a:rPr sz="2240" dirty="0">
                <a:latin typeface="Calibri"/>
                <a:cs typeface="Calibri"/>
              </a:rPr>
              <a:t>tools</a:t>
            </a:r>
            <a:r>
              <a:rPr sz="2240" spc="-43" dirty="0">
                <a:latin typeface="Calibri"/>
                <a:cs typeface="Calibri"/>
              </a:rPr>
              <a:t> </a:t>
            </a:r>
            <a:r>
              <a:rPr sz="2240" dirty="0">
                <a:latin typeface="Calibri"/>
                <a:cs typeface="Calibri"/>
              </a:rPr>
              <a:t>for</a:t>
            </a:r>
            <a:r>
              <a:rPr sz="2240" spc="-53" dirty="0">
                <a:latin typeface="Calibri"/>
                <a:cs typeface="Calibri"/>
              </a:rPr>
              <a:t> </a:t>
            </a:r>
            <a:r>
              <a:rPr sz="2240" dirty="0">
                <a:latin typeface="Calibri"/>
                <a:cs typeface="Calibri"/>
              </a:rPr>
              <a:t>communication</a:t>
            </a:r>
            <a:r>
              <a:rPr sz="2240" spc="-69" dirty="0">
                <a:latin typeface="Calibri"/>
                <a:cs typeface="Calibri"/>
              </a:rPr>
              <a:t> </a:t>
            </a:r>
            <a:r>
              <a:rPr sz="2240" dirty="0">
                <a:latin typeface="Calibri"/>
                <a:cs typeface="Calibri"/>
              </a:rPr>
              <a:t>and</a:t>
            </a:r>
            <a:r>
              <a:rPr sz="2240" spc="-80" dirty="0">
                <a:latin typeface="Calibri"/>
                <a:cs typeface="Calibri"/>
              </a:rPr>
              <a:t> </a:t>
            </a:r>
            <a:r>
              <a:rPr sz="2240" spc="-11" dirty="0">
                <a:latin typeface="Calibri"/>
                <a:cs typeface="Calibri"/>
              </a:rPr>
              <a:t>collaboration</a:t>
            </a:r>
            <a:r>
              <a:rPr sz="2240" spc="-37" dirty="0">
                <a:latin typeface="Calibri"/>
                <a:cs typeface="Calibri"/>
              </a:rPr>
              <a:t> </a:t>
            </a:r>
            <a:r>
              <a:rPr sz="2240" spc="-11" dirty="0">
                <a:latin typeface="Calibri"/>
                <a:cs typeface="Calibri"/>
              </a:rPr>
              <a:t>(e.g., </a:t>
            </a:r>
            <a:r>
              <a:rPr sz="2240" dirty="0">
                <a:latin typeface="Calibri"/>
                <a:cs typeface="Calibri"/>
              </a:rPr>
              <a:t>visible</a:t>
            </a:r>
            <a:r>
              <a:rPr sz="2240" spc="-48" dirty="0">
                <a:latin typeface="Calibri"/>
                <a:cs typeface="Calibri"/>
              </a:rPr>
              <a:t> </a:t>
            </a:r>
            <a:r>
              <a:rPr sz="2240" dirty="0">
                <a:latin typeface="Calibri"/>
                <a:cs typeface="Calibri"/>
              </a:rPr>
              <a:t>white</a:t>
            </a:r>
            <a:r>
              <a:rPr sz="2240" spc="-75" dirty="0">
                <a:latin typeface="Calibri"/>
                <a:cs typeface="Calibri"/>
              </a:rPr>
              <a:t> </a:t>
            </a:r>
            <a:r>
              <a:rPr sz="2240" dirty="0">
                <a:latin typeface="Calibri"/>
                <a:cs typeface="Calibri"/>
              </a:rPr>
              <a:t>boards,</a:t>
            </a:r>
            <a:r>
              <a:rPr sz="2240" spc="-75" dirty="0">
                <a:latin typeface="Calibri"/>
                <a:cs typeface="Calibri"/>
              </a:rPr>
              <a:t> </a:t>
            </a:r>
            <a:r>
              <a:rPr sz="2240" dirty="0">
                <a:latin typeface="Calibri"/>
                <a:cs typeface="Calibri"/>
              </a:rPr>
              <a:t>task</a:t>
            </a:r>
            <a:r>
              <a:rPr sz="2240" spc="-85" dirty="0">
                <a:latin typeface="Calibri"/>
                <a:cs typeface="Calibri"/>
              </a:rPr>
              <a:t> </a:t>
            </a:r>
            <a:r>
              <a:rPr sz="2240" dirty="0">
                <a:latin typeface="Calibri"/>
                <a:cs typeface="Calibri"/>
              </a:rPr>
              <a:t>boards,</a:t>
            </a:r>
            <a:r>
              <a:rPr sz="2240" spc="-75" dirty="0">
                <a:latin typeface="Calibri"/>
                <a:cs typeface="Calibri"/>
              </a:rPr>
              <a:t> </a:t>
            </a:r>
            <a:r>
              <a:rPr sz="2240" dirty="0">
                <a:latin typeface="Calibri"/>
                <a:cs typeface="Calibri"/>
              </a:rPr>
              <a:t>status</a:t>
            </a:r>
            <a:r>
              <a:rPr sz="2240" spc="-75" dirty="0">
                <a:latin typeface="Calibri"/>
                <a:cs typeface="Calibri"/>
              </a:rPr>
              <a:t> </a:t>
            </a:r>
            <a:r>
              <a:rPr sz="2240" spc="-11" dirty="0">
                <a:latin typeface="Calibri"/>
                <a:cs typeface="Calibri"/>
              </a:rPr>
              <a:t>boards)</a:t>
            </a:r>
            <a:endParaRPr sz="2240">
              <a:latin typeface="Calibri"/>
              <a:cs typeface="Calibri"/>
            </a:endParaRPr>
          </a:p>
          <a:p>
            <a:pPr marL="745090" marR="209980" lvl="1" indent="-243848">
              <a:lnSpc>
                <a:spcPts val="2421"/>
              </a:lnSpc>
              <a:spcBef>
                <a:spcPts val="523"/>
              </a:spcBef>
              <a:buFont typeface="Arial MT"/>
              <a:buChar char="•"/>
              <a:tabLst>
                <a:tab pos="745090" algn="l"/>
              </a:tabLst>
            </a:pPr>
            <a:r>
              <a:rPr sz="2240" dirty="0">
                <a:latin typeface="Calibri"/>
                <a:cs typeface="Calibri"/>
              </a:rPr>
              <a:t>Use</a:t>
            </a:r>
            <a:r>
              <a:rPr sz="2240" spc="-32" dirty="0">
                <a:latin typeface="Calibri"/>
                <a:cs typeface="Calibri"/>
              </a:rPr>
              <a:t> </a:t>
            </a:r>
            <a:r>
              <a:rPr sz="2240" dirty="0">
                <a:latin typeface="Calibri"/>
                <a:cs typeface="Calibri"/>
              </a:rPr>
              <a:t>of</a:t>
            </a:r>
            <a:r>
              <a:rPr sz="2240" spc="-32" dirty="0">
                <a:latin typeface="Calibri"/>
                <a:cs typeface="Calibri"/>
              </a:rPr>
              <a:t> </a:t>
            </a:r>
            <a:r>
              <a:rPr sz="2240" spc="-21" dirty="0">
                <a:latin typeface="Calibri"/>
                <a:cs typeface="Calibri"/>
              </a:rPr>
              <a:t>post-</a:t>
            </a:r>
            <a:r>
              <a:rPr sz="2240" dirty="0">
                <a:latin typeface="Calibri"/>
                <a:cs typeface="Calibri"/>
              </a:rPr>
              <a:t>it</a:t>
            </a:r>
            <a:r>
              <a:rPr sz="2240" spc="-48" dirty="0">
                <a:latin typeface="Calibri"/>
                <a:cs typeface="Calibri"/>
              </a:rPr>
              <a:t> </a:t>
            </a:r>
            <a:r>
              <a:rPr sz="2240" dirty="0">
                <a:latin typeface="Calibri"/>
                <a:cs typeface="Calibri"/>
              </a:rPr>
              <a:t>notes</a:t>
            </a:r>
            <a:r>
              <a:rPr sz="2240" spc="-32" dirty="0">
                <a:latin typeface="Calibri"/>
                <a:cs typeface="Calibri"/>
              </a:rPr>
              <a:t> </a:t>
            </a:r>
            <a:r>
              <a:rPr sz="2240" dirty="0">
                <a:latin typeface="Calibri"/>
                <a:cs typeface="Calibri"/>
              </a:rPr>
              <a:t>to</a:t>
            </a:r>
            <a:r>
              <a:rPr sz="2240" spc="-43" dirty="0">
                <a:latin typeface="Calibri"/>
                <a:cs typeface="Calibri"/>
              </a:rPr>
              <a:t> </a:t>
            </a:r>
            <a:r>
              <a:rPr sz="2240" dirty="0">
                <a:latin typeface="Calibri"/>
                <a:cs typeface="Calibri"/>
              </a:rPr>
              <a:t>denote</a:t>
            </a:r>
            <a:r>
              <a:rPr sz="2240" spc="-37" dirty="0">
                <a:latin typeface="Calibri"/>
                <a:cs typeface="Calibri"/>
              </a:rPr>
              <a:t> </a:t>
            </a:r>
            <a:r>
              <a:rPr sz="2240" dirty="0">
                <a:latin typeface="Calibri"/>
                <a:cs typeface="Calibri"/>
              </a:rPr>
              <a:t>the</a:t>
            </a:r>
            <a:r>
              <a:rPr sz="2240" spc="-53" dirty="0">
                <a:latin typeface="Calibri"/>
                <a:cs typeface="Calibri"/>
              </a:rPr>
              <a:t> </a:t>
            </a:r>
            <a:r>
              <a:rPr sz="2240" dirty="0">
                <a:latin typeface="Calibri"/>
                <a:cs typeface="Calibri"/>
              </a:rPr>
              <a:t>software</a:t>
            </a:r>
            <a:r>
              <a:rPr sz="2240" spc="-37" dirty="0">
                <a:latin typeface="Calibri"/>
                <a:cs typeface="Calibri"/>
              </a:rPr>
              <a:t> </a:t>
            </a:r>
            <a:r>
              <a:rPr sz="2240" spc="-11" dirty="0">
                <a:latin typeface="Calibri"/>
                <a:cs typeface="Calibri"/>
              </a:rPr>
              <a:t>features</a:t>
            </a:r>
            <a:r>
              <a:rPr sz="2240" spc="-48" dirty="0">
                <a:latin typeface="Calibri"/>
                <a:cs typeface="Calibri"/>
              </a:rPr>
              <a:t> </a:t>
            </a:r>
            <a:r>
              <a:rPr sz="2240" dirty="0">
                <a:latin typeface="Calibri"/>
                <a:cs typeface="Calibri"/>
              </a:rPr>
              <a:t>and</a:t>
            </a:r>
            <a:r>
              <a:rPr sz="2240" spc="-59" dirty="0">
                <a:latin typeface="Calibri"/>
                <a:cs typeface="Calibri"/>
              </a:rPr>
              <a:t> </a:t>
            </a:r>
            <a:r>
              <a:rPr sz="2240" dirty="0">
                <a:latin typeface="Calibri"/>
                <a:cs typeface="Calibri"/>
              </a:rPr>
              <a:t>their</a:t>
            </a:r>
            <a:r>
              <a:rPr sz="2240" spc="-27" dirty="0">
                <a:latin typeface="Calibri"/>
                <a:cs typeface="Calibri"/>
              </a:rPr>
              <a:t> </a:t>
            </a:r>
            <a:r>
              <a:rPr sz="2240" dirty="0">
                <a:latin typeface="Calibri"/>
                <a:cs typeface="Calibri"/>
              </a:rPr>
              <a:t>status</a:t>
            </a:r>
            <a:r>
              <a:rPr sz="2240" spc="-43" dirty="0">
                <a:latin typeface="Calibri"/>
                <a:cs typeface="Calibri"/>
              </a:rPr>
              <a:t> </a:t>
            </a:r>
            <a:r>
              <a:rPr sz="2240" spc="-27" dirty="0">
                <a:latin typeface="Calibri"/>
                <a:cs typeface="Calibri"/>
              </a:rPr>
              <a:t>of </a:t>
            </a:r>
            <a:r>
              <a:rPr sz="2240" spc="-11" dirty="0">
                <a:latin typeface="Calibri"/>
                <a:cs typeface="Calibri"/>
              </a:rPr>
              <a:t>implementation.</a:t>
            </a:r>
            <a:endParaRPr sz="2240">
              <a:latin typeface="Calibri"/>
              <a:cs typeface="Calibri"/>
            </a:endParaRPr>
          </a:p>
          <a:p>
            <a:pPr marL="744413" lvl="1" indent="-243170">
              <a:spcBef>
                <a:spcPts val="234"/>
              </a:spcBef>
              <a:buFont typeface="Arial MT"/>
              <a:buChar char="•"/>
              <a:tabLst>
                <a:tab pos="744413" algn="l"/>
              </a:tabLst>
            </a:pPr>
            <a:r>
              <a:rPr sz="2240" dirty="0">
                <a:latin typeface="Calibri"/>
                <a:cs typeface="Calibri"/>
              </a:rPr>
              <a:t>Use</a:t>
            </a:r>
            <a:r>
              <a:rPr sz="2240" spc="-43" dirty="0">
                <a:latin typeface="Calibri"/>
                <a:cs typeface="Calibri"/>
              </a:rPr>
              <a:t> </a:t>
            </a:r>
            <a:r>
              <a:rPr sz="2240" dirty="0">
                <a:latin typeface="Calibri"/>
                <a:cs typeface="Calibri"/>
              </a:rPr>
              <a:t>of</a:t>
            </a:r>
            <a:r>
              <a:rPr sz="2240" spc="-43" dirty="0">
                <a:latin typeface="Calibri"/>
                <a:cs typeface="Calibri"/>
              </a:rPr>
              <a:t> </a:t>
            </a:r>
            <a:r>
              <a:rPr sz="2240" dirty="0">
                <a:latin typeface="Calibri"/>
                <a:cs typeface="Calibri"/>
              </a:rPr>
              <a:t>cards</a:t>
            </a:r>
            <a:r>
              <a:rPr sz="2240" spc="-59" dirty="0">
                <a:latin typeface="Calibri"/>
                <a:cs typeface="Calibri"/>
              </a:rPr>
              <a:t> </a:t>
            </a:r>
            <a:r>
              <a:rPr sz="2240" dirty="0">
                <a:latin typeface="Calibri"/>
                <a:cs typeface="Calibri"/>
              </a:rPr>
              <a:t>(e.g.,</a:t>
            </a:r>
            <a:r>
              <a:rPr sz="2240" spc="-48" dirty="0">
                <a:latin typeface="Calibri"/>
                <a:cs typeface="Calibri"/>
              </a:rPr>
              <a:t> </a:t>
            </a:r>
            <a:r>
              <a:rPr sz="2240" dirty="0">
                <a:latin typeface="Calibri"/>
                <a:cs typeface="Calibri"/>
              </a:rPr>
              <a:t>user</a:t>
            </a:r>
            <a:r>
              <a:rPr sz="2240" spc="-37" dirty="0">
                <a:latin typeface="Calibri"/>
                <a:cs typeface="Calibri"/>
              </a:rPr>
              <a:t> </a:t>
            </a:r>
            <a:r>
              <a:rPr sz="2240" dirty="0">
                <a:latin typeface="Calibri"/>
                <a:cs typeface="Calibri"/>
              </a:rPr>
              <a:t>story</a:t>
            </a:r>
            <a:r>
              <a:rPr sz="2240" spc="-43" dirty="0">
                <a:latin typeface="Calibri"/>
                <a:cs typeface="Calibri"/>
              </a:rPr>
              <a:t> </a:t>
            </a:r>
            <a:r>
              <a:rPr sz="2240" dirty="0">
                <a:latin typeface="Calibri"/>
                <a:cs typeface="Calibri"/>
              </a:rPr>
              <a:t>cards)</a:t>
            </a:r>
            <a:r>
              <a:rPr sz="2240" spc="-53" dirty="0">
                <a:latin typeface="Calibri"/>
                <a:cs typeface="Calibri"/>
              </a:rPr>
              <a:t> </a:t>
            </a:r>
            <a:r>
              <a:rPr sz="2240" dirty="0">
                <a:latin typeface="Calibri"/>
                <a:cs typeface="Calibri"/>
              </a:rPr>
              <a:t>to</a:t>
            </a:r>
            <a:r>
              <a:rPr sz="2240" spc="-53" dirty="0">
                <a:latin typeface="Calibri"/>
                <a:cs typeface="Calibri"/>
              </a:rPr>
              <a:t> </a:t>
            </a:r>
            <a:r>
              <a:rPr sz="2240" dirty="0">
                <a:latin typeface="Calibri"/>
                <a:cs typeface="Calibri"/>
              </a:rPr>
              <a:t>specify</a:t>
            </a:r>
            <a:r>
              <a:rPr sz="2240" spc="-32" dirty="0">
                <a:latin typeface="Calibri"/>
                <a:cs typeface="Calibri"/>
              </a:rPr>
              <a:t> </a:t>
            </a:r>
            <a:r>
              <a:rPr sz="2240" dirty="0">
                <a:latin typeface="Calibri"/>
                <a:cs typeface="Calibri"/>
              </a:rPr>
              <a:t>the</a:t>
            </a:r>
            <a:r>
              <a:rPr sz="2240" spc="-48" dirty="0">
                <a:latin typeface="Calibri"/>
                <a:cs typeface="Calibri"/>
              </a:rPr>
              <a:t> </a:t>
            </a:r>
            <a:r>
              <a:rPr sz="2240" spc="-11" dirty="0">
                <a:latin typeface="Calibri"/>
                <a:cs typeface="Calibri"/>
              </a:rPr>
              <a:t>requirements.</a:t>
            </a:r>
            <a:endParaRPr sz="2240">
              <a:latin typeface="Calibri"/>
              <a:cs typeface="Calibri"/>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3280" y="4541977"/>
            <a:ext cx="10180320" cy="669649"/>
          </a:xfrm>
          <a:prstGeom prst="rect">
            <a:avLst/>
          </a:prstGeom>
        </p:spPr>
        <p:txBody>
          <a:bodyPr vert="horz" wrap="square" lIns="0" tIns="12869" rIns="0" bIns="0" rtlCol="0" anchor="ctr">
            <a:spAutoFit/>
          </a:bodyPr>
          <a:lstStyle/>
          <a:p>
            <a:pPr marL="13547">
              <a:lnSpc>
                <a:spcPct val="100000"/>
              </a:lnSpc>
              <a:spcBef>
                <a:spcPts val="101"/>
              </a:spcBef>
            </a:pPr>
            <a:r>
              <a:rPr sz="4267" b="1" dirty="0"/>
              <a:t>Agile</a:t>
            </a:r>
            <a:r>
              <a:rPr sz="4267" b="1" spc="-197" dirty="0"/>
              <a:t> </a:t>
            </a:r>
            <a:r>
              <a:rPr sz="4267" b="1" dirty="0"/>
              <a:t>vs.</a:t>
            </a:r>
            <a:r>
              <a:rPr sz="4267" b="1" spc="-155" dirty="0"/>
              <a:t> </a:t>
            </a:r>
            <a:r>
              <a:rPr sz="4267" b="1" spc="-69" dirty="0"/>
              <a:t>Traditional</a:t>
            </a:r>
            <a:r>
              <a:rPr sz="4267" b="1" spc="-171" dirty="0"/>
              <a:t> </a:t>
            </a:r>
            <a:r>
              <a:rPr sz="4267" b="1" spc="-48" dirty="0"/>
              <a:t>Software</a:t>
            </a:r>
            <a:r>
              <a:rPr sz="4267" b="1" spc="-192" dirty="0"/>
              <a:t> </a:t>
            </a:r>
            <a:r>
              <a:rPr sz="4267" b="1" spc="-11" dirty="0"/>
              <a:t>Development</a:t>
            </a:r>
            <a:endParaRPr sz="4267"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11701" y="8130384"/>
            <a:ext cx="193040" cy="210656"/>
          </a:xfrm>
          <a:prstGeom prst="rect">
            <a:avLst/>
          </a:prstGeom>
        </p:spPr>
        <p:txBody>
          <a:bodyPr vert="horz" wrap="square" lIns="0" tIns="13547" rIns="0" bIns="0" rtlCol="0">
            <a:spAutoFit/>
          </a:bodyPr>
          <a:lstStyle/>
          <a:p>
            <a:pPr marL="13547">
              <a:spcBef>
                <a:spcPts val="107"/>
              </a:spcBef>
            </a:pPr>
            <a:r>
              <a:rPr sz="1280" spc="-27" dirty="0">
                <a:solidFill>
                  <a:srgbClr val="888888"/>
                </a:solidFill>
                <a:latin typeface="Calibri"/>
                <a:cs typeface="Calibri"/>
              </a:rPr>
              <a:t>37</a:t>
            </a:r>
            <a:endParaRPr sz="1280">
              <a:latin typeface="Calibri"/>
              <a:cs typeface="Calibri"/>
            </a:endParaRPr>
          </a:p>
        </p:txBody>
      </p:sp>
      <p:sp>
        <p:nvSpPr>
          <p:cNvPr id="3" name="object 3"/>
          <p:cNvSpPr txBox="1">
            <a:spLocks noGrp="1"/>
          </p:cNvSpPr>
          <p:nvPr>
            <p:ph type="title"/>
          </p:nvPr>
        </p:nvSpPr>
        <p:spPr>
          <a:xfrm>
            <a:off x="962627" y="566401"/>
            <a:ext cx="11549074" cy="1166794"/>
          </a:xfrm>
          <a:prstGeom prst="rect">
            <a:avLst/>
          </a:prstGeom>
        </p:spPr>
        <p:txBody>
          <a:bodyPr vert="horz" wrap="square" lIns="0" tIns="79248" rIns="0" bIns="0" rtlCol="0" anchor="ctr">
            <a:spAutoFit/>
          </a:bodyPr>
          <a:lstStyle/>
          <a:p>
            <a:pPr marL="850757" marR="5419" indent="-837888">
              <a:lnSpc>
                <a:spcPts val="4149"/>
              </a:lnSpc>
              <a:spcBef>
                <a:spcPts val="624"/>
              </a:spcBef>
            </a:pPr>
            <a:r>
              <a:rPr dirty="0"/>
              <a:t>Agile</a:t>
            </a:r>
            <a:r>
              <a:rPr spc="-128" dirty="0"/>
              <a:t> </a:t>
            </a:r>
            <a:r>
              <a:rPr dirty="0"/>
              <a:t>vs</a:t>
            </a:r>
            <a:r>
              <a:rPr spc="-128" dirty="0"/>
              <a:t> </a:t>
            </a:r>
            <a:r>
              <a:rPr spc="-64" dirty="0"/>
              <a:t>Traditional</a:t>
            </a:r>
            <a:r>
              <a:rPr spc="-128" dirty="0"/>
              <a:t> </a:t>
            </a:r>
            <a:r>
              <a:rPr spc="-37" dirty="0"/>
              <a:t>(Plan-</a:t>
            </a:r>
            <a:r>
              <a:rPr spc="-11" dirty="0"/>
              <a:t>based) </a:t>
            </a:r>
            <a:r>
              <a:rPr spc="-37" dirty="0"/>
              <a:t>Software</a:t>
            </a:r>
            <a:r>
              <a:rPr spc="-149" dirty="0"/>
              <a:t> </a:t>
            </a:r>
            <a:r>
              <a:rPr spc="-11" dirty="0"/>
              <a:t>Development</a:t>
            </a:r>
          </a:p>
        </p:txBody>
      </p:sp>
      <p:grpSp>
        <p:nvGrpSpPr>
          <p:cNvPr id="4" name="object 4"/>
          <p:cNvGrpSpPr/>
          <p:nvPr/>
        </p:nvGrpSpPr>
        <p:grpSpPr>
          <a:xfrm>
            <a:off x="4135526" y="4023360"/>
            <a:ext cx="1014645" cy="580475"/>
            <a:chOff x="3877055" y="2628900"/>
            <a:chExt cx="951230" cy="544195"/>
          </a:xfrm>
        </p:grpSpPr>
        <p:sp>
          <p:nvSpPr>
            <p:cNvPr id="5" name="object 5"/>
            <p:cNvSpPr/>
            <p:nvPr/>
          </p:nvSpPr>
          <p:spPr>
            <a:xfrm>
              <a:off x="3878579" y="2630423"/>
              <a:ext cx="948055" cy="541020"/>
            </a:xfrm>
            <a:custGeom>
              <a:avLst/>
              <a:gdLst/>
              <a:ahLst/>
              <a:cxnLst/>
              <a:rect l="l" t="t" r="r" b="b"/>
              <a:pathLst>
                <a:path w="948054" h="541019">
                  <a:moveTo>
                    <a:pt x="677037" y="0"/>
                  </a:moveTo>
                  <a:lnTo>
                    <a:pt x="677037" y="135254"/>
                  </a:lnTo>
                  <a:lnTo>
                    <a:pt x="0" y="135254"/>
                  </a:lnTo>
                  <a:lnTo>
                    <a:pt x="0" y="405764"/>
                  </a:lnTo>
                  <a:lnTo>
                    <a:pt x="677037" y="405764"/>
                  </a:lnTo>
                  <a:lnTo>
                    <a:pt x="677037" y="541020"/>
                  </a:lnTo>
                  <a:lnTo>
                    <a:pt x="947928" y="270510"/>
                  </a:lnTo>
                  <a:lnTo>
                    <a:pt x="677037" y="0"/>
                  </a:lnTo>
                  <a:close/>
                </a:path>
              </a:pathLst>
            </a:custGeom>
            <a:solidFill>
              <a:srgbClr val="000000"/>
            </a:solidFill>
          </p:spPr>
          <p:txBody>
            <a:bodyPr wrap="square" lIns="0" tIns="0" rIns="0" bIns="0" rtlCol="0"/>
            <a:lstStyle/>
            <a:p>
              <a:endParaRPr sz="1920"/>
            </a:p>
          </p:txBody>
        </p:sp>
        <p:sp>
          <p:nvSpPr>
            <p:cNvPr id="6" name="object 6"/>
            <p:cNvSpPr/>
            <p:nvPr/>
          </p:nvSpPr>
          <p:spPr>
            <a:xfrm>
              <a:off x="3878579" y="2630423"/>
              <a:ext cx="948055" cy="541020"/>
            </a:xfrm>
            <a:custGeom>
              <a:avLst/>
              <a:gdLst/>
              <a:ahLst/>
              <a:cxnLst/>
              <a:rect l="l" t="t" r="r" b="b"/>
              <a:pathLst>
                <a:path w="948054" h="541019">
                  <a:moveTo>
                    <a:pt x="947928" y="270510"/>
                  </a:moveTo>
                  <a:lnTo>
                    <a:pt x="677037" y="0"/>
                  </a:lnTo>
                  <a:lnTo>
                    <a:pt x="677037" y="135254"/>
                  </a:lnTo>
                  <a:lnTo>
                    <a:pt x="0" y="135254"/>
                  </a:lnTo>
                  <a:lnTo>
                    <a:pt x="0" y="405764"/>
                  </a:lnTo>
                  <a:lnTo>
                    <a:pt x="677037" y="405764"/>
                  </a:lnTo>
                  <a:lnTo>
                    <a:pt x="677037" y="541020"/>
                  </a:lnTo>
                  <a:lnTo>
                    <a:pt x="947928" y="270510"/>
                  </a:lnTo>
                  <a:close/>
                </a:path>
              </a:pathLst>
            </a:custGeom>
            <a:ln w="3175">
              <a:solidFill>
                <a:srgbClr val="000000"/>
              </a:solidFill>
            </a:ln>
          </p:spPr>
          <p:txBody>
            <a:bodyPr wrap="square" lIns="0" tIns="0" rIns="0" bIns="0" rtlCol="0"/>
            <a:lstStyle/>
            <a:p>
              <a:endParaRPr sz="1920"/>
            </a:p>
          </p:txBody>
        </p:sp>
      </p:grpSp>
      <p:sp>
        <p:nvSpPr>
          <p:cNvPr id="7" name="object 7"/>
          <p:cNvSpPr txBox="1"/>
          <p:nvPr/>
        </p:nvSpPr>
        <p:spPr>
          <a:xfrm>
            <a:off x="4212743" y="4114773"/>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dirty="0">
              <a:latin typeface="Arial Black"/>
              <a:cs typeface="Calibri Light" panose="020F0302020204030204" pitchFamily="34" charset="0"/>
            </a:endParaRPr>
          </a:p>
        </p:txBody>
      </p:sp>
      <p:sp>
        <p:nvSpPr>
          <p:cNvPr id="8" name="object 8"/>
          <p:cNvSpPr/>
          <p:nvPr/>
        </p:nvSpPr>
        <p:spPr>
          <a:xfrm>
            <a:off x="1757274" y="4024985"/>
            <a:ext cx="2308352" cy="577088"/>
          </a:xfrm>
          <a:custGeom>
            <a:avLst/>
            <a:gdLst/>
            <a:ahLst/>
            <a:cxnLst/>
            <a:rect l="l" t="t" r="r" b="b"/>
            <a:pathLst>
              <a:path w="2164079" h="541019">
                <a:moveTo>
                  <a:pt x="135255" y="541020"/>
                </a:moveTo>
                <a:lnTo>
                  <a:pt x="2028825" y="541020"/>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9" name="object 9"/>
          <p:cNvSpPr txBox="1"/>
          <p:nvPr/>
        </p:nvSpPr>
        <p:spPr>
          <a:xfrm>
            <a:off x="2192122" y="4029050"/>
            <a:ext cx="1221232" cy="406607"/>
          </a:xfrm>
          <a:prstGeom prst="rect">
            <a:avLst/>
          </a:prstGeom>
        </p:spPr>
        <p:txBody>
          <a:bodyPr vert="horz" wrap="square" lIns="0" tIns="21675" rIns="0" bIns="0" rtlCol="0">
            <a:spAutoFit/>
          </a:bodyPr>
          <a:lstStyle/>
          <a:p>
            <a:pPr marL="13547" marR="5419" indent="192369">
              <a:lnSpc>
                <a:spcPts val="1515"/>
              </a:lnSpc>
              <a:spcBef>
                <a:spcPts val="171"/>
              </a:spcBef>
            </a:pPr>
            <a:r>
              <a:rPr sz="1280" spc="-11" dirty="0">
                <a:latin typeface="Arial Black"/>
                <a:cs typeface="Calibri Light" panose="020F0302020204030204" pitchFamily="34" charset="0"/>
              </a:rPr>
              <a:t>Customer Collaboration</a:t>
            </a:r>
            <a:endParaRPr sz="1280">
              <a:latin typeface="Arial Black"/>
              <a:cs typeface="Calibri Light" panose="020F0302020204030204" pitchFamily="34" charset="0"/>
            </a:endParaRPr>
          </a:p>
        </p:txBody>
      </p:sp>
      <p:sp>
        <p:nvSpPr>
          <p:cNvPr id="10" name="object 10"/>
          <p:cNvSpPr/>
          <p:nvPr/>
        </p:nvSpPr>
        <p:spPr>
          <a:xfrm>
            <a:off x="1757274" y="4818278"/>
            <a:ext cx="2308352" cy="579120"/>
          </a:xfrm>
          <a:custGeom>
            <a:avLst/>
            <a:gdLst/>
            <a:ahLst/>
            <a:cxnLst/>
            <a:rect l="l" t="t" r="r" b="b"/>
            <a:pathLst>
              <a:path w="2164079" h="542925">
                <a:moveTo>
                  <a:pt x="135255" y="542544"/>
                </a:moveTo>
                <a:lnTo>
                  <a:pt x="2028825" y="542544"/>
                </a:lnTo>
                <a:lnTo>
                  <a:pt x="2071567" y="535631"/>
                </a:lnTo>
                <a:lnTo>
                  <a:pt x="2108694" y="516379"/>
                </a:lnTo>
                <a:lnTo>
                  <a:pt x="2137976" y="487021"/>
                </a:lnTo>
                <a:lnTo>
                  <a:pt x="2157182" y="449787"/>
                </a:lnTo>
                <a:lnTo>
                  <a:pt x="2164080" y="406907"/>
                </a:lnTo>
                <a:lnTo>
                  <a:pt x="2164080" y="135636"/>
                </a:lnTo>
                <a:lnTo>
                  <a:pt x="2157182" y="92756"/>
                </a:lnTo>
                <a:lnTo>
                  <a:pt x="2137976" y="55522"/>
                </a:lnTo>
                <a:lnTo>
                  <a:pt x="2108694" y="26164"/>
                </a:lnTo>
                <a:lnTo>
                  <a:pt x="2071567" y="6912"/>
                </a:lnTo>
                <a:lnTo>
                  <a:pt x="2028825" y="0"/>
                </a:lnTo>
                <a:lnTo>
                  <a:pt x="135255" y="0"/>
                </a:lnTo>
                <a:lnTo>
                  <a:pt x="92512" y="6912"/>
                </a:lnTo>
                <a:lnTo>
                  <a:pt x="55385" y="26164"/>
                </a:lnTo>
                <a:lnTo>
                  <a:pt x="26103" y="55522"/>
                </a:lnTo>
                <a:lnTo>
                  <a:pt x="6897" y="92756"/>
                </a:lnTo>
                <a:lnTo>
                  <a:pt x="0" y="135636"/>
                </a:lnTo>
                <a:lnTo>
                  <a:pt x="0" y="406907"/>
                </a:lnTo>
                <a:lnTo>
                  <a:pt x="6897" y="449787"/>
                </a:lnTo>
                <a:lnTo>
                  <a:pt x="26103" y="487021"/>
                </a:lnTo>
                <a:lnTo>
                  <a:pt x="55385" y="516379"/>
                </a:lnTo>
                <a:lnTo>
                  <a:pt x="92512" y="535631"/>
                </a:lnTo>
                <a:lnTo>
                  <a:pt x="135255" y="542544"/>
                </a:lnTo>
                <a:close/>
              </a:path>
            </a:pathLst>
          </a:custGeom>
          <a:ln w="3175">
            <a:solidFill>
              <a:srgbClr val="000000"/>
            </a:solidFill>
          </a:ln>
        </p:spPr>
        <p:txBody>
          <a:bodyPr wrap="square" lIns="0" tIns="0" rIns="0" bIns="0" rtlCol="0"/>
          <a:lstStyle/>
          <a:p>
            <a:endParaRPr sz="1920"/>
          </a:p>
        </p:txBody>
      </p:sp>
      <p:sp>
        <p:nvSpPr>
          <p:cNvPr id="11" name="object 11"/>
          <p:cNvSpPr txBox="1"/>
          <p:nvPr/>
        </p:nvSpPr>
        <p:spPr>
          <a:xfrm>
            <a:off x="2420654" y="4822288"/>
            <a:ext cx="831765" cy="407291"/>
          </a:xfrm>
          <a:prstGeom prst="rect">
            <a:avLst/>
          </a:prstGeom>
        </p:spPr>
        <p:txBody>
          <a:bodyPr vert="horz" wrap="square" lIns="0" tIns="22352" rIns="0" bIns="0" rtlCol="0">
            <a:spAutoFit/>
          </a:bodyPr>
          <a:lstStyle/>
          <a:p>
            <a:pPr marL="13547" marR="5419" indent="48092">
              <a:lnSpc>
                <a:spcPts val="1515"/>
              </a:lnSpc>
              <a:spcBef>
                <a:spcPts val="176"/>
              </a:spcBef>
            </a:pPr>
            <a:r>
              <a:rPr sz="1280" spc="-11" dirty="0">
                <a:latin typeface="Arial Black"/>
                <a:cs typeface="Calibri Light" panose="020F0302020204030204" pitchFamily="34" charset="0"/>
              </a:rPr>
              <a:t>Working Software</a:t>
            </a:r>
            <a:endParaRPr sz="1280">
              <a:latin typeface="Arial Black"/>
              <a:cs typeface="Calibri Light" panose="020F0302020204030204" pitchFamily="34" charset="0"/>
            </a:endParaRPr>
          </a:p>
        </p:txBody>
      </p:sp>
      <p:sp>
        <p:nvSpPr>
          <p:cNvPr id="12" name="object 12"/>
          <p:cNvSpPr/>
          <p:nvPr/>
        </p:nvSpPr>
        <p:spPr>
          <a:xfrm>
            <a:off x="1757274" y="5613196"/>
            <a:ext cx="2308352" cy="577088"/>
          </a:xfrm>
          <a:custGeom>
            <a:avLst/>
            <a:gdLst/>
            <a:ahLst/>
            <a:cxnLst/>
            <a:rect l="l" t="t" r="r" b="b"/>
            <a:pathLst>
              <a:path w="2164079" h="541020">
                <a:moveTo>
                  <a:pt x="135255" y="541019"/>
                </a:moveTo>
                <a:lnTo>
                  <a:pt x="2028825" y="541019"/>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19"/>
                </a:lnTo>
                <a:close/>
              </a:path>
            </a:pathLst>
          </a:custGeom>
          <a:ln w="3175">
            <a:solidFill>
              <a:srgbClr val="000000"/>
            </a:solidFill>
          </a:ln>
        </p:spPr>
        <p:txBody>
          <a:bodyPr wrap="square" lIns="0" tIns="0" rIns="0" bIns="0" rtlCol="0"/>
          <a:lstStyle/>
          <a:p>
            <a:endParaRPr sz="1920"/>
          </a:p>
        </p:txBody>
      </p:sp>
      <p:sp>
        <p:nvSpPr>
          <p:cNvPr id="13" name="object 13"/>
          <p:cNvSpPr txBox="1"/>
          <p:nvPr/>
        </p:nvSpPr>
        <p:spPr>
          <a:xfrm>
            <a:off x="2204041" y="5616582"/>
            <a:ext cx="1387179" cy="406607"/>
          </a:xfrm>
          <a:prstGeom prst="rect">
            <a:avLst/>
          </a:prstGeom>
        </p:spPr>
        <p:txBody>
          <a:bodyPr vert="horz" wrap="square" lIns="0" tIns="21675" rIns="0" bIns="0" rtlCol="0">
            <a:spAutoFit/>
          </a:bodyPr>
          <a:lstStyle/>
          <a:p>
            <a:pPr marL="61639" marR="5419" indent="-48770">
              <a:lnSpc>
                <a:spcPts val="1515"/>
              </a:lnSpc>
              <a:spcBef>
                <a:spcPts val="171"/>
              </a:spcBef>
              <a:tabLst>
                <a:tab pos="1228044" algn="l"/>
              </a:tabLst>
            </a:pPr>
            <a:r>
              <a:rPr sz="1280" spc="-11" dirty="0">
                <a:latin typeface="Arial Black"/>
                <a:cs typeface="Calibri Light" panose="020F0302020204030204" pitchFamily="34" charset="0"/>
              </a:rPr>
              <a:t>Individuals</a:t>
            </a:r>
            <a:r>
              <a:rPr sz="1280" dirty="0">
                <a:latin typeface="Arial Black"/>
                <a:cs typeface="Calibri Light" panose="020F0302020204030204" pitchFamily="34" charset="0"/>
              </a:rPr>
              <a:t>	</a:t>
            </a:r>
            <a:r>
              <a:rPr sz="1280" spc="-53" dirty="0">
                <a:latin typeface="Arial Black"/>
                <a:cs typeface="Calibri Light" panose="020F0302020204030204" pitchFamily="34" charset="0"/>
              </a:rPr>
              <a:t>&amp; </a:t>
            </a:r>
            <a:r>
              <a:rPr sz="1280" spc="-11" dirty="0">
                <a:latin typeface="Arial Black"/>
                <a:cs typeface="Calibri Light" panose="020F0302020204030204" pitchFamily="34" charset="0"/>
              </a:rPr>
              <a:t>Interactions</a:t>
            </a:r>
            <a:endParaRPr sz="1280">
              <a:latin typeface="Arial Black"/>
              <a:cs typeface="Calibri Light" panose="020F0302020204030204" pitchFamily="34" charset="0"/>
            </a:endParaRPr>
          </a:p>
        </p:txBody>
      </p:sp>
      <p:sp>
        <p:nvSpPr>
          <p:cNvPr id="14" name="object 14"/>
          <p:cNvSpPr/>
          <p:nvPr/>
        </p:nvSpPr>
        <p:spPr>
          <a:xfrm>
            <a:off x="1757274" y="6406490"/>
            <a:ext cx="2308352" cy="577088"/>
          </a:xfrm>
          <a:custGeom>
            <a:avLst/>
            <a:gdLst/>
            <a:ahLst/>
            <a:cxnLst/>
            <a:rect l="l" t="t" r="r" b="b"/>
            <a:pathLst>
              <a:path w="2164079" h="541020">
                <a:moveTo>
                  <a:pt x="135255" y="541020"/>
                </a:moveTo>
                <a:lnTo>
                  <a:pt x="2028825" y="541020"/>
                </a:lnTo>
                <a:lnTo>
                  <a:pt x="2071567" y="534122"/>
                </a:lnTo>
                <a:lnTo>
                  <a:pt x="2108694" y="514916"/>
                </a:lnTo>
                <a:lnTo>
                  <a:pt x="2137976" y="485634"/>
                </a:lnTo>
                <a:lnTo>
                  <a:pt x="2157182" y="448507"/>
                </a:lnTo>
                <a:lnTo>
                  <a:pt x="2164080" y="405765"/>
                </a:lnTo>
                <a:lnTo>
                  <a:pt x="2164080" y="135255"/>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5"/>
                </a:lnTo>
                <a:lnTo>
                  <a:pt x="0" y="405765"/>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15" name="object 15"/>
          <p:cNvSpPr txBox="1"/>
          <p:nvPr/>
        </p:nvSpPr>
        <p:spPr>
          <a:xfrm>
            <a:off x="2288302" y="6410554"/>
            <a:ext cx="1064767" cy="406607"/>
          </a:xfrm>
          <a:prstGeom prst="rect">
            <a:avLst/>
          </a:prstGeom>
        </p:spPr>
        <p:txBody>
          <a:bodyPr vert="horz" wrap="square" lIns="0" tIns="21675" rIns="0" bIns="0" rtlCol="0">
            <a:spAutoFit/>
          </a:bodyPr>
          <a:lstStyle/>
          <a:p>
            <a:pPr marL="85347" marR="5419" indent="-72477">
              <a:lnSpc>
                <a:spcPts val="1515"/>
              </a:lnSpc>
              <a:spcBef>
                <a:spcPts val="171"/>
              </a:spcBef>
            </a:pPr>
            <a:r>
              <a:rPr sz="1280" spc="-11" dirty="0">
                <a:latin typeface="Arial Black"/>
                <a:cs typeface="Calibri Light" panose="020F0302020204030204" pitchFamily="34" charset="0"/>
              </a:rPr>
              <a:t>Responding </a:t>
            </a:r>
            <a:r>
              <a:rPr sz="1280" dirty="0">
                <a:latin typeface="Arial Black"/>
                <a:cs typeface="Calibri Light" panose="020F0302020204030204" pitchFamily="34" charset="0"/>
              </a:rPr>
              <a:t>to</a:t>
            </a:r>
            <a:r>
              <a:rPr sz="1280" spc="-11" dirty="0">
                <a:latin typeface="Arial Black"/>
                <a:cs typeface="Calibri Light" panose="020F0302020204030204" pitchFamily="34" charset="0"/>
              </a:rPr>
              <a:t> Change</a:t>
            </a:r>
            <a:endParaRPr sz="1280">
              <a:latin typeface="Arial Black"/>
              <a:cs typeface="Calibri Light" panose="020F0302020204030204" pitchFamily="34" charset="0"/>
            </a:endParaRPr>
          </a:p>
        </p:txBody>
      </p:sp>
      <p:sp>
        <p:nvSpPr>
          <p:cNvPr id="16" name="object 16"/>
          <p:cNvSpPr/>
          <p:nvPr/>
        </p:nvSpPr>
        <p:spPr>
          <a:xfrm>
            <a:off x="5219802" y="4024985"/>
            <a:ext cx="2308352" cy="577088"/>
          </a:xfrm>
          <a:custGeom>
            <a:avLst/>
            <a:gdLst/>
            <a:ahLst/>
            <a:cxnLst/>
            <a:rect l="l" t="t" r="r" b="b"/>
            <a:pathLst>
              <a:path w="2164079" h="541019">
                <a:moveTo>
                  <a:pt x="135255" y="541020"/>
                </a:moveTo>
                <a:lnTo>
                  <a:pt x="2028825" y="541020"/>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17" name="object 17"/>
          <p:cNvSpPr txBox="1"/>
          <p:nvPr/>
        </p:nvSpPr>
        <p:spPr>
          <a:xfrm>
            <a:off x="5559687" y="4029050"/>
            <a:ext cx="1399371" cy="406607"/>
          </a:xfrm>
          <a:prstGeom prst="rect">
            <a:avLst/>
          </a:prstGeom>
        </p:spPr>
        <p:txBody>
          <a:bodyPr vert="horz" wrap="square" lIns="0" tIns="21675" rIns="0" bIns="0" rtlCol="0">
            <a:spAutoFit/>
          </a:bodyPr>
          <a:lstStyle/>
          <a:p>
            <a:pPr marL="169339" marR="5419" indent="-156469">
              <a:lnSpc>
                <a:spcPts val="1515"/>
              </a:lnSpc>
              <a:spcBef>
                <a:spcPts val="171"/>
              </a:spcBef>
            </a:pPr>
            <a:r>
              <a:rPr sz="1280" dirty="0">
                <a:latin typeface="Arial Black"/>
                <a:cs typeface="Calibri Light" panose="020F0302020204030204" pitchFamily="34" charset="0"/>
              </a:rPr>
              <a:t>Early</a:t>
            </a:r>
            <a:r>
              <a:rPr sz="1280" spc="16" dirty="0">
                <a:latin typeface="Arial Black"/>
                <a:cs typeface="Calibri Light" panose="020F0302020204030204" pitchFamily="34" charset="0"/>
              </a:rPr>
              <a:t> </a:t>
            </a:r>
            <a:r>
              <a:rPr sz="1280" spc="-11" dirty="0">
                <a:latin typeface="Arial Black"/>
                <a:cs typeface="Calibri Light" panose="020F0302020204030204" pitchFamily="34" charset="0"/>
              </a:rPr>
              <a:t>Customer Involvement</a:t>
            </a:r>
            <a:endParaRPr sz="1280" dirty="0">
              <a:latin typeface="Arial Black"/>
              <a:cs typeface="Calibri Light" panose="020F0302020204030204" pitchFamily="34" charset="0"/>
            </a:endParaRPr>
          </a:p>
        </p:txBody>
      </p:sp>
      <p:sp>
        <p:nvSpPr>
          <p:cNvPr id="18" name="object 18"/>
          <p:cNvSpPr/>
          <p:nvPr/>
        </p:nvSpPr>
        <p:spPr>
          <a:xfrm>
            <a:off x="5219802" y="4818278"/>
            <a:ext cx="2308352" cy="579120"/>
          </a:xfrm>
          <a:custGeom>
            <a:avLst/>
            <a:gdLst/>
            <a:ahLst/>
            <a:cxnLst/>
            <a:rect l="l" t="t" r="r" b="b"/>
            <a:pathLst>
              <a:path w="2164079" h="542925">
                <a:moveTo>
                  <a:pt x="135255" y="542544"/>
                </a:moveTo>
                <a:lnTo>
                  <a:pt x="2028825" y="542544"/>
                </a:lnTo>
                <a:lnTo>
                  <a:pt x="2071567" y="535631"/>
                </a:lnTo>
                <a:lnTo>
                  <a:pt x="2108694" y="516379"/>
                </a:lnTo>
                <a:lnTo>
                  <a:pt x="2137976" y="487021"/>
                </a:lnTo>
                <a:lnTo>
                  <a:pt x="2157182" y="449787"/>
                </a:lnTo>
                <a:lnTo>
                  <a:pt x="2164080" y="406907"/>
                </a:lnTo>
                <a:lnTo>
                  <a:pt x="2164080" y="135636"/>
                </a:lnTo>
                <a:lnTo>
                  <a:pt x="2157182" y="92756"/>
                </a:lnTo>
                <a:lnTo>
                  <a:pt x="2137976" y="55522"/>
                </a:lnTo>
                <a:lnTo>
                  <a:pt x="2108694" y="26164"/>
                </a:lnTo>
                <a:lnTo>
                  <a:pt x="2071567" y="6912"/>
                </a:lnTo>
                <a:lnTo>
                  <a:pt x="2028825" y="0"/>
                </a:lnTo>
                <a:lnTo>
                  <a:pt x="135255" y="0"/>
                </a:lnTo>
                <a:lnTo>
                  <a:pt x="92512" y="6912"/>
                </a:lnTo>
                <a:lnTo>
                  <a:pt x="55385" y="26164"/>
                </a:lnTo>
                <a:lnTo>
                  <a:pt x="26103" y="55522"/>
                </a:lnTo>
                <a:lnTo>
                  <a:pt x="6897" y="92756"/>
                </a:lnTo>
                <a:lnTo>
                  <a:pt x="0" y="135636"/>
                </a:lnTo>
                <a:lnTo>
                  <a:pt x="0" y="406907"/>
                </a:lnTo>
                <a:lnTo>
                  <a:pt x="6897" y="449787"/>
                </a:lnTo>
                <a:lnTo>
                  <a:pt x="26103" y="487021"/>
                </a:lnTo>
                <a:lnTo>
                  <a:pt x="55385" y="516379"/>
                </a:lnTo>
                <a:lnTo>
                  <a:pt x="92512" y="535631"/>
                </a:lnTo>
                <a:lnTo>
                  <a:pt x="135255" y="542544"/>
                </a:lnTo>
                <a:close/>
              </a:path>
            </a:pathLst>
          </a:custGeom>
          <a:ln w="3175">
            <a:solidFill>
              <a:srgbClr val="000000"/>
            </a:solidFill>
          </a:ln>
        </p:spPr>
        <p:txBody>
          <a:bodyPr wrap="square" lIns="0" tIns="0" rIns="0" bIns="0" rtlCol="0"/>
          <a:lstStyle/>
          <a:p>
            <a:endParaRPr sz="1920"/>
          </a:p>
        </p:txBody>
      </p:sp>
      <p:sp>
        <p:nvSpPr>
          <p:cNvPr id="19" name="object 19"/>
          <p:cNvSpPr txBox="1"/>
          <p:nvPr/>
        </p:nvSpPr>
        <p:spPr>
          <a:xfrm>
            <a:off x="5667924" y="4822288"/>
            <a:ext cx="1185333" cy="407291"/>
          </a:xfrm>
          <a:prstGeom prst="rect">
            <a:avLst/>
          </a:prstGeom>
        </p:spPr>
        <p:txBody>
          <a:bodyPr vert="horz" wrap="square" lIns="0" tIns="22352" rIns="0" bIns="0" rtlCol="0">
            <a:spAutoFit/>
          </a:bodyPr>
          <a:lstStyle/>
          <a:p>
            <a:pPr marL="13547" marR="5419" indent="240461">
              <a:lnSpc>
                <a:spcPts val="1515"/>
              </a:lnSpc>
              <a:spcBef>
                <a:spcPts val="176"/>
              </a:spcBef>
            </a:pPr>
            <a:r>
              <a:rPr sz="1280" spc="-11" dirty="0">
                <a:latin typeface="Arial Black"/>
                <a:cs typeface="Calibri Light" panose="020F0302020204030204" pitchFamily="34" charset="0"/>
              </a:rPr>
              <a:t>Iterative Development</a:t>
            </a:r>
            <a:endParaRPr sz="1280">
              <a:latin typeface="Arial Black"/>
              <a:cs typeface="Calibri Light" panose="020F0302020204030204" pitchFamily="34" charset="0"/>
            </a:endParaRPr>
          </a:p>
        </p:txBody>
      </p:sp>
      <p:sp>
        <p:nvSpPr>
          <p:cNvPr id="20" name="object 20"/>
          <p:cNvSpPr/>
          <p:nvPr/>
        </p:nvSpPr>
        <p:spPr>
          <a:xfrm>
            <a:off x="5219802" y="5613196"/>
            <a:ext cx="2308352" cy="577088"/>
          </a:xfrm>
          <a:custGeom>
            <a:avLst/>
            <a:gdLst/>
            <a:ahLst/>
            <a:cxnLst/>
            <a:rect l="l" t="t" r="r" b="b"/>
            <a:pathLst>
              <a:path w="2164079" h="541020">
                <a:moveTo>
                  <a:pt x="135255" y="541019"/>
                </a:moveTo>
                <a:lnTo>
                  <a:pt x="2028825" y="541019"/>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19"/>
                </a:lnTo>
                <a:close/>
              </a:path>
            </a:pathLst>
          </a:custGeom>
          <a:ln w="3175">
            <a:solidFill>
              <a:srgbClr val="000000"/>
            </a:solidFill>
          </a:ln>
        </p:spPr>
        <p:txBody>
          <a:bodyPr wrap="square" lIns="0" tIns="0" rIns="0" bIns="0" rtlCol="0"/>
          <a:lstStyle/>
          <a:p>
            <a:endParaRPr sz="1920"/>
          </a:p>
        </p:txBody>
      </p:sp>
      <p:sp>
        <p:nvSpPr>
          <p:cNvPr id="21" name="object 21"/>
          <p:cNvSpPr txBox="1"/>
          <p:nvPr/>
        </p:nvSpPr>
        <p:spPr>
          <a:xfrm>
            <a:off x="5559688" y="5616583"/>
            <a:ext cx="1385147" cy="406607"/>
          </a:xfrm>
          <a:prstGeom prst="rect">
            <a:avLst/>
          </a:prstGeom>
        </p:spPr>
        <p:txBody>
          <a:bodyPr vert="horz" wrap="square" lIns="0" tIns="21675" rIns="0" bIns="0" rtlCol="0">
            <a:spAutoFit/>
          </a:bodyPr>
          <a:lstStyle/>
          <a:p>
            <a:pPr marL="457891" marR="5419" indent="-445022">
              <a:lnSpc>
                <a:spcPts val="1515"/>
              </a:lnSpc>
              <a:spcBef>
                <a:spcPts val="171"/>
              </a:spcBef>
            </a:pPr>
            <a:r>
              <a:rPr sz="1280" dirty="0">
                <a:latin typeface="Arial Black"/>
                <a:cs typeface="Calibri Light" panose="020F0302020204030204" pitchFamily="34" charset="0"/>
              </a:rPr>
              <a:t>Self</a:t>
            </a:r>
            <a:r>
              <a:rPr sz="1280" spc="53" dirty="0">
                <a:latin typeface="Arial Black"/>
                <a:cs typeface="Calibri Light" panose="020F0302020204030204" pitchFamily="34" charset="0"/>
              </a:rPr>
              <a:t> </a:t>
            </a:r>
            <a:r>
              <a:rPr sz="1280" spc="-11" dirty="0">
                <a:latin typeface="Arial Black"/>
                <a:cs typeface="Calibri Light" panose="020F0302020204030204" pitchFamily="34" charset="0"/>
              </a:rPr>
              <a:t>Organizing Teams</a:t>
            </a:r>
            <a:endParaRPr sz="1280">
              <a:latin typeface="Arial Black"/>
              <a:cs typeface="Calibri Light" panose="020F0302020204030204" pitchFamily="34" charset="0"/>
            </a:endParaRPr>
          </a:p>
        </p:txBody>
      </p:sp>
      <p:sp>
        <p:nvSpPr>
          <p:cNvPr id="22" name="object 22"/>
          <p:cNvSpPr/>
          <p:nvPr/>
        </p:nvSpPr>
        <p:spPr>
          <a:xfrm>
            <a:off x="5219802" y="6406490"/>
            <a:ext cx="2308352" cy="577088"/>
          </a:xfrm>
          <a:custGeom>
            <a:avLst/>
            <a:gdLst/>
            <a:ahLst/>
            <a:cxnLst/>
            <a:rect l="l" t="t" r="r" b="b"/>
            <a:pathLst>
              <a:path w="2164079" h="541020">
                <a:moveTo>
                  <a:pt x="135255" y="541020"/>
                </a:moveTo>
                <a:lnTo>
                  <a:pt x="2028825" y="541020"/>
                </a:lnTo>
                <a:lnTo>
                  <a:pt x="2071567" y="534122"/>
                </a:lnTo>
                <a:lnTo>
                  <a:pt x="2108694" y="514916"/>
                </a:lnTo>
                <a:lnTo>
                  <a:pt x="2137976" y="485634"/>
                </a:lnTo>
                <a:lnTo>
                  <a:pt x="2157182" y="448507"/>
                </a:lnTo>
                <a:lnTo>
                  <a:pt x="2164080" y="405765"/>
                </a:lnTo>
                <a:lnTo>
                  <a:pt x="2164080" y="135255"/>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5"/>
                </a:lnTo>
                <a:lnTo>
                  <a:pt x="0" y="405765"/>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23" name="object 23"/>
          <p:cNvSpPr txBox="1"/>
          <p:nvPr/>
        </p:nvSpPr>
        <p:spPr>
          <a:xfrm>
            <a:off x="5703958" y="6410554"/>
            <a:ext cx="1133856" cy="406607"/>
          </a:xfrm>
          <a:prstGeom prst="rect">
            <a:avLst/>
          </a:prstGeom>
        </p:spPr>
        <p:txBody>
          <a:bodyPr vert="horz" wrap="square" lIns="0" tIns="21675" rIns="0" bIns="0" rtlCol="0">
            <a:spAutoFit/>
          </a:bodyPr>
          <a:lstStyle/>
          <a:p>
            <a:pPr marL="13547" marR="5419" indent="23707">
              <a:lnSpc>
                <a:spcPts val="1515"/>
              </a:lnSpc>
              <a:spcBef>
                <a:spcPts val="171"/>
              </a:spcBef>
            </a:pPr>
            <a:r>
              <a:rPr sz="1280" spc="-11" dirty="0">
                <a:latin typeface="Arial Black"/>
                <a:cs typeface="Calibri Light" panose="020F0302020204030204" pitchFamily="34" charset="0"/>
              </a:rPr>
              <a:t>Adaptability </a:t>
            </a:r>
            <a:r>
              <a:rPr sz="1280" dirty="0">
                <a:latin typeface="Arial Black"/>
                <a:cs typeface="Calibri Light" panose="020F0302020204030204" pitchFamily="34" charset="0"/>
              </a:rPr>
              <a:t>or</a:t>
            </a:r>
            <a:r>
              <a:rPr sz="1280" spc="-11" dirty="0">
                <a:latin typeface="Arial Black"/>
                <a:cs typeface="Calibri Light" panose="020F0302020204030204" pitchFamily="34" charset="0"/>
              </a:rPr>
              <a:t> Flexibility</a:t>
            </a:r>
            <a:endParaRPr sz="1280">
              <a:latin typeface="Arial Black"/>
              <a:cs typeface="Calibri Light" panose="020F0302020204030204" pitchFamily="34" charset="0"/>
            </a:endParaRPr>
          </a:p>
        </p:txBody>
      </p:sp>
      <p:sp>
        <p:nvSpPr>
          <p:cNvPr id="24" name="object 24"/>
          <p:cNvSpPr/>
          <p:nvPr/>
        </p:nvSpPr>
        <p:spPr>
          <a:xfrm>
            <a:off x="8682329" y="4024985"/>
            <a:ext cx="2310384" cy="577088"/>
          </a:xfrm>
          <a:custGeom>
            <a:avLst/>
            <a:gdLst/>
            <a:ahLst/>
            <a:cxnLst/>
            <a:rect l="l" t="t" r="r" b="b"/>
            <a:pathLst>
              <a:path w="2165984" h="541019">
                <a:moveTo>
                  <a:pt x="135382" y="541020"/>
                </a:moveTo>
                <a:lnTo>
                  <a:pt x="2030222" y="541020"/>
                </a:lnTo>
                <a:lnTo>
                  <a:pt x="2073026" y="534122"/>
                </a:lnTo>
                <a:lnTo>
                  <a:pt x="2110191" y="514916"/>
                </a:lnTo>
                <a:lnTo>
                  <a:pt x="2139492" y="485634"/>
                </a:lnTo>
                <a:lnTo>
                  <a:pt x="2158705" y="448507"/>
                </a:lnTo>
                <a:lnTo>
                  <a:pt x="2165604" y="405764"/>
                </a:lnTo>
                <a:lnTo>
                  <a:pt x="2165604" y="135254"/>
                </a:lnTo>
                <a:lnTo>
                  <a:pt x="2158705" y="92512"/>
                </a:lnTo>
                <a:lnTo>
                  <a:pt x="2139492" y="55385"/>
                </a:lnTo>
                <a:lnTo>
                  <a:pt x="2110191" y="26103"/>
                </a:lnTo>
                <a:lnTo>
                  <a:pt x="2073026" y="6897"/>
                </a:lnTo>
                <a:lnTo>
                  <a:pt x="2030222" y="0"/>
                </a:lnTo>
                <a:lnTo>
                  <a:pt x="135382" y="0"/>
                </a:lnTo>
                <a:lnTo>
                  <a:pt x="92577" y="6897"/>
                </a:lnTo>
                <a:lnTo>
                  <a:pt x="55412" y="26103"/>
                </a:lnTo>
                <a:lnTo>
                  <a:pt x="26111" y="55385"/>
                </a:lnTo>
                <a:lnTo>
                  <a:pt x="6898" y="92512"/>
                </a:lnTo>
                <a:lnTo>
                  <a:pt x="0" y="135254"/>
                </a:lnTo>
                <a:lnTo>
                  <a:pt x="0" y="405764"/>
                </a:lnTo>
                <a:lnTo>
                  <a:pt x="6898" y="448507"/>
                </a:lnTo>
                <a:lnTo>
                  <a:pt x="26111" y="485634"/>
                </a:lnTo>
                <a:lnTo>
                  <a:pt x="55412" y="514916"/>
                </a:lnTo>
                <a:lnTo>
                  <a:pt x="92577" y="534122"/>
                </a:lnTo>
                <a:lnTo>
                  <a:pt x="135382" y="541020"/>
                </a:lnTo>
                <a:close/>
              </a:path>
            </a:pathLst>
          </a:custGeom>
          <a:ln w="3175">
            <a:solidFill>
              <a:srgbClr val="000000"/>
            </a:solidFill>
          </a:ln>
        </p:spPr>
        <p:txBody>
          <a:bodyPr wrap="square" lIns="0" tIns="0" rIns="0" bIns="0" rtlCol="0"/>
          <a:lstStyle/>
          <a:p>
            <a:endParaRPr sz="1920"/>
          </a:p>
        </p:txBody>
      </p:sp>
      <p:sp>
        <p:nvSpPr>
          <p:cNvPr id="25" name="object 25"/>
          <p:cNvSpPr txBox="1"/>
          <p:nvPr/>
        </p:nvSpPr>
        <p:spPr>
          <a:xfrm>
            <a:off x="9215932" y="4029050"/>
            <a:ext cx="1065445" cy="406607"/>
          </a:xfrm>
          <a:prstGeom prst="rect">
            <a:avLst/>
          </a:prstGeom>
        </p:spPr>
        <p:txBody>
          <a:bodyPr vert="horz" wrap="square" lIns="0" tIns="21675" rIns="0" bIns="0" rtlCol="0">
            <a:spAutoFit/>
          </a:bodyPr>
          <a:lstStyle/>
          <a:p>
            <a:pPr marL="13547" marR="5419" indent="144277">
              <a:lnSpc>
                <a:spcPts val="1515"/>
              </a:lnSpc>
              <a:spcBef>
                <a:spcPts val="171"/>
              </a:spcBef>
            </a:pPr>
            <a:r>
              <a:rPr sz="1280" spc="-11" dirty="0">
                <a:latin typeface="Arial Black"/>
                <a:cs typeface="Calibri Light" panose="020F0302020204030204" pitchFamily="34" charset="0"/>
              </a:rPr>
              <a:t>Contract Negotiation</a:t>
            </a:r>
            <a:endParaRPr sz="1280" dirty="0">
              <a:latin typeface="Arial Black"/>
              <a:cs typeface="Calibri Light" panose="020F0302020204030204" pitchFamily="34" charset="0"/>
            </a:endParaRPr>
          </a:p>
        </p:txBody>
      </p:sp>
      <p:sp>
        <p:nvSpPr>
          <p:cNvPr id="26" name="object 26"/>
          <p:cNvSpPr/>
          <p:nvPr/>
        </p:nvSpPr>
        <p:spPr>
          <a:xfrm>
            <a:off x="8682329" y="4818278"/>
            <a:ext cx="2310384" cy="579120"/>
          </a:xfrm>
          <a:custGeom>
            <a:avLst/>
            <a:gdLst/>
            <a:ahLst/>
            <a:cxnLst/>
            <a:rect l="l" t="t" r="r" b="b"/>
            <a:pathLst>
              <a:path w="2165984" h="542925">
                <a:moveTo>
                  <a:pt x="135382" y="542544"/>
                </a:moveTo>
                <a:lnTo>
                  <a:pt x="2030222" y="542544"/>
                </a:lnTo>
                <a:lnTo>
                  <a:pt x="2073026" y="535631"/>
                </a:lnTo>
                <a:lnTo>
                  <a:pt x="2110191" y="516379"/>
                </a:lnTo>
                <a:lnTo>
                  <a:pt x="2139492" y="487021"/>
                </a:lnTo>
                <a:lnTo>
                  <a:pt x="2158705" y="449787"/>
                </a:lnTo>
                <a:lnTo>
                  <a:pt x="2165604" y="406907"/>
                </a:lnTo>
                <a:lnTo>
                  <a:pt x="2165604" y="135636"/>
                </a:lnTo>
                <a:lnTo>
                  <a:pt x="2158705" y="92756"/>
                </a:lnTo>
                <a:lnTo>
                  <a:pt x="2139492" y="55522"/>
                </a:lnTo>
                <a:lnTo>
                  <a:pt x="2110191" y="26164"/>
                </a:lnTo>
                <a:lnTo>
                  <a:pt x="2073026" y="6912"/>
                </a:lnTo>
                <a:lnTo>
                  <a:pt x="2030222" y="0"/>
                </a:lnTo>
                <a:lnTo>
                  <a:pt x="135382" y="0"/>
                </a:lnTo>
                <a:lnTo>
                  <a:pt x="92577" y="6912"/>
                </a:lnTo>
                <a:lnTo>
                  <a:pt x="55412" y="26164"/>
                </a:lnTo>
                <a:lnTo>
                  <a:pt x="26111" y="55522"/>
                </a:lnTo>
                <a:lnTo>
                  <a:pt x="6898" y="92756"/>
                </a:lnTo>
                <a:lnTo>
                  <a:pt x="0" y="135636"/>
                </a:lnTo>
                <a:lnTo>
                  <a:pt x="0" y="406907"/>
                </a:lnTo>
                <a:lnTo>
                  <a:pt x="6898" y="449787"/>
                </a:lnTo>
                <a:lnTo>
                  <a:pt x="26111" y="487021"/>
                </a:lnTo>
                <a:lnTo>
                  <a:pt x="55412" y="516379"/>
                </a:lnTo>
                <a:lnTo>
                  <a:pt x="92577" y="535631"/>
                </a:lnTo>
                <a:lnTo>
                  <a:pt x="135382" y="542544"/>
                </a:lnTo>
                <a:close/>
              </a:path>
            </a:pathLst>
          </a:custGeom>
          <a:ln w="3175">
            <a:solidFill>
              <a:srgbClr val="000000"/>
            </a:solidFill>
          </a:ln>
        </p:spPr>
        <p:txBody>
          <a:bodyPr wrap="square" lIns="0" tIns="0" rIns="0" bIns="0" rtlCol="0"/>
          <a:lstStyle/>
          <a:p>
            <a:endParaRPr sz="1920"/>
          </a:p>
        </p:txBody>
      </p:sp>
      <p:sp>
        <p:nvSpPr>
          <p:cNvPr id="27" name="object 27"/>
          <p:cNvSpPr txBox="1"/>
          <p:nvPr/>
        </p:nvSpPr>
        <p:spPr>
          <a:xfrm>
            <a:off x="9011513" y="4822288"/>
            <a:ext cx="1400048" cy="407291"/>
          </a:xfrm>
          <a:prstGeom prst="rect">
            <a:avLst/>
          </a:prstGeom>
        </p:spPr>
        <p:txBody>
          <a:bodyPr vert="horz" wrap="square" lIns="0" tIns="22352" rIns="0" bIns="0" rtlCol="0">
            <a:spAutoFit/>
          </a:bodyPr>
          <a:lstStyle/>
          <a:p>
            <a:pPr marL="25062" marR="5419" indent="-12192">
              <a:lnSpc>
                <a:spcPts val="1515"/>
              </a:lnSpc>
              <a:spcBef>
                <a:spcPts val="176"/>
              </a:spcBef>
            </a:pPr>
            <a:r>
              <a:rPr sz="1280" spc="-11" dirty="0">
                <a:latin typeface="Arial Black"/>
                <a:cs typeface="Calibri Light" panose="020F0302020204030204" pitchFamily="34" charset="0"/>
              </a:rPr>
              <a:t>Comprehensive Documentation</a:t>
            </a:r>
            <a:endParaRPr sz="1280" dirty="0">
              <a:latin typeface="Arial Black"/>
              <a:cs typeface="Calibri Light" panose="020F0302020204030204" pitchFamily="34" charset="0"/>
            </a:endParaRPr>
          </a:p>
        </p:txBody>
      </p:sp>
      <p:sp>
        <p:nvSpPr>
          <p:cNvPr id="28" name="object 28"/>
          <p:cNvSpPr/>
          <p:nvPr/>
        </p:nvSpPr>
        <p:spPr>
          <a:xfrm>
            <a:off x="8682329" y="5613196"/>
            <a:ext cx="2310384" cy="577088"/>
          </a:xfrm>
          <a:custGeom>
            <a:avLst/>
            <a:gdLst/>
            <a:ahLst/>
            <a:cxnLst/>
            <a:rect l="l" t="t" r="r" b="b"/>
            <a:pathLst>
              <a:path w="2165984" h="541020">
                <a:moveTo>
                  <a:pt x="135382" y="541019"/>
                </a:moveTo>
                <a:lnTo>
                  <a:pt x="2030222" y="541019"/>
                </a:lnTo>
                <a:lnTo>
                  <a:pt x="2073026" y="534122"/>
                </a:lnTo>
                <a:lnTo>
                  <a:pt x="2110191" y="514916"/>
                </a:lnTo>
                <a:lnTo>
                  <a:pt x="2139492" y="485634"/>
                </a:lnTo>
                <a:lnTo>
                  <a:pt x="2158705" y="448507"/>
                </a:lnTo>
                <a:lnTo>
                  <a:pt x="2165604" y="405764"/>
                </a:lnTo>
                <a:lnTo>
                  <a:pt x="2165604" y="135254"/>
                </a:lnTo>
                <a:lnTo>
                  <a:pt x="2158705" y="92512"/>
                </a:lnTo>
                <a:lnTo>
                  <a:pt x="2139492" y="55385"/>
                </a:lnTo>
                <a:lnTo>
                  <a:pt x="2110191" y="26103"/>
                </a:lnTo>
                <a:lnTo>
                  <a:pt x="2073026" y="6897"/>
                </a:lnTo>
                <a:lnTo>
                  <a:pt x="2030222" y="0"/>
                </a:lnTo>
                <a:lnTo>
                  <a:pt x="135382" y="0"/>
                </a:lnTo>
                <a:lnTo>
                  <a:pt x="92577" y="6897"/>
                </a:lnTo>
                <a:lnTo>
                  <a:pt x="55412" y="26103"/>
                </a:lnTo>
                <a:lnTo>
                  <a:pt x="26111" y="55385"/>
                </a:lnTo>
                <a:lnTo>
                  <a:pt x="6898" y="92512"/>
                </a:lnTo>
                <a:lnTo>
                  <a:pt x="0" y="135254"/>
                </a:lnTo>
                <a:lnTo>
                  <a:pt x="0" y="405764"/>
                </a:lnTo>
                <a:lnTo>
                  <a:pt x="6898" y="448507"/>
                </a:lnTo>
                <a:lnTo>
                  <a:pt x="26111" y="485634"/>
                </a:lnTo>
                <a:lnTo>
                  <a:pt x="55412" y="514916"/>
                </a:lnTo>
                <a:lnTo>
                  <a:pt x="92577" y="534122"/>
                </a:lnTo>
                <a:lnTo>
                  <a:pt x="135382" y="541019"/>
                </a:lnTo>
                <a:close/>
              </a:path>
            </a:pathLst>
          </a:custGeom>
          <a:ln w="3175">
            <a:solidFill>
              <a:srgbClr val="000000"/>
            </a:solidFill>
          </a:ln>
        </p:spPr>
        <p:txBody>
          <a:bodyPr wrap="square" lIns="0" tIns="0" rIns="0" bIns="0" rtlCol="0"/>
          <a:lstStyle/>
          <a:p>
            <a:endParaRPr sz="1920"/>
          </a:p>
        </p:txBody>
      </p:sp>
      <p:sp>
        <p:nvSpPr>
          <p:cNvPr id="29" name="object 29"/>
          <p:cNvSpPr txBox="1"/>
          <p:nvPr/>
        </p:nvSpPr>
        <p:spPr>
          <a:xfrm>
            <a:off x="9276081" y="5616583"/>
            <a:ext cx="951653" cy="406607"/>
          </a:xfrm>
          <a:prstGeom prst="rect">
            <a:avLst/>
          </a:prstGeom>
        </p:spPr>
        <p:txBody>
          <a:bodyPr vert="horz" wrap="square" lIns="0" tIns="21675" rIns="0" bIns="0" rtlCol="0">
            <a:spAutoFit/>
          </a:bodyPr>
          <a:lstStyle/>
          <a:p>
            <a:pPr marL="157824" marR="5419" indent="-144954">
              <a:lnSpc>
                <a:spcPts val="1515"/>
              </a:lnSpc>
              <a:spcBef>
                <a:spcPts val="171"/>
              </a:spcBef>
            </a:pPr>
            <a:r>
              <a:rPr sz="1280" spc="-11" dirty="0">
                <a:latin typeface="Arial Black"/>
                <a:cs typeface="Calibri Light" panose="020F0302020204030204" pitchFamily="34" charset="0"/>
              </a:rPr>
              <a:t>Processes </a:t>
            </a:r>
            <a:r>
              <a:rPr sz="1280" dirty="0">
                <a:latin typeface="Arial Black"/>
                <a:cs typeface="Calibri Light" panose="020F0302020204030204" pitchFamily="34" charset="0"/>
              </a:rPr>
              <a:t>&amp;</a:t>
            </a:r>
            <a:r>
              <a:rPr sz="1280" spc="218" dirty="0">
                <a:latin typeface="Arial Black"/>
                <a:cs typeface="Calibri Light" panose="020F0302020204030204" pitchFamily="34" charset="0"/>
              </a:rPr>
              <a:t> </a:t>
            </a:r>
            <a:r>
              <a:rPr sz="1280" spc="-11" dirty="0">
                <a:latin typeface="Arial Black"/>
                <a:cs typeface="Calibri Light" panose="020F0302020204030204" pitchFamily="34" charset="0"/>
              </a:rPr>
              <a:t>Tools</a:t>
            </a:r>
            <a:endParaRPr sz="1280">
              <a:latin typeface="Arial Black"/>
              <a:cs typeface="Calibri Light" panose="020F0302020204030204" pitchFamily="34" charset="0"/>
            </a:endParaRPr>
          </a:p>
        </p:txBody>
      </p:sp>
      <p:sp>
        <p:nvSpPr>
          <p:cNvPr id="30" name="object 30"/>
          <p:cNvSpPr/>
          <p:nvPr/>
        </p:nvSpPr>
        <p:spPr>
          <a:xfrm>
            <a:off x="8682329" y="6406490"/>
            <a:ext cx="2310384" cy="577088"/>
          </a:xfrm>
          <a:custGeom>
            <a:avLst/>
            <a:gdLst/>
            <a:ahLst/>
            <a:cxnLst/>
            <a:rect l="l" t="t" r="r" b="b"/>
            <a:pathLst>
              <a:path w="2165984" h="541020">
                <a:moveTo>
                  <a:pt x="135382" y="541020"/>
                </a:moveTo>
                <a:lnTo>
                  <a:pt x="2030222" y="541020"/>
                </a:lnTo>
                <a:lnTo>
                  <a:pt x="2073026" y="534122"/>
                </a:lnTo>
                <a:lnTo>
                  <a:pt x="2110191" y="514916"/>
                </a:lnTo>
                <a:lnTo>
                  <a:pt x="2139492" y="485634"/>
                </a:lnTo>
                <a:lnTo>
                  <a:pt x="2158705" y="448507"/>
                </a:lnTo>
                <a:lnTo>
                  <a:pt x="2165604" y="405765"/>
                </a:lnTo>
                <a:lnTo>
                  <a:pt x="2165604" y="135255"/>
                </a:lnTo>
                <a:lnTo>
                  <a:pt x="2158705" y="92512"/>
                </a:lnTo>
                <a:lnTo>
                  <a:pt x="2139492" y="55385"/>
                </a:lnTo>
                <a:lnTo>
                  <a:pt x="2110191" y="26103"/>
                </a:lnTo>
                <a:lnTo>
                  <a:pt x="2073026" y="6897"/>
                </a:lnTo>
                <a:lnTo>
                  <a:pt x="2030222" y="0"/>
                </a:lnTo>
                <a:lnTo>
                  <a:pt x="135382" y="0"/>
                </a:lnTo>
                <a:lnTo>
                  <a:pt x="92577" y="6897"/>
                </a:lnTo>
                <a:lnTo>
                  <a:pt x="55412" y="26103"/>
                </a:lnTo>
                <a:lnTo>
                  <a:pt x="26111" y="55385"/>
                </a:lnTo>
                <a:lnTo>
                  <a:pt x="6898" y="92512"/>
                </a:lnTo>
                <a:lnTo>
                  <a:pt x="0" y="135255"/>
                </a:lnTo>
                <a:lnTo>
                  <a:pt x="0" y="405765"/>
                </a:lnTo>
                <a:lnTo>
                  <a:pt x="6898" y="448507"/>
                </a:lnTo>
                <a:lnTo>
                  <a:pt x="26111" y="485634"/>
                </a:lnTo>
                <a:lnTo>
                  <a:pt x="55412" y="514916"/>
                </a:lnTo>
                <a:lnTo>
                  <a:pt x="92577" y="534122"/>
                </a:lnTo>
                <a:lnTo>
                  <a:pt x="135382" y="541020"/>
                </a:lnTo>
                <a:close/>
              </a:path>
            </a:pathLst>
          </a:custGeom>
          <a:ln w="3175">
            <a:solidFill>
              <a:srgbClr val="000000"/>
            </a:solidFill>
          </a:ln>
        </p:spPr>
        <p:txBody>
          <a:bodyPr wrap="square" lIns="0" tIns="0" rIns="0" bIns="0" rtlCol="0"/>
          <a:lstStyle/>
          <a:p>
            <a:endParaRPr sz="1920"/>
          </a:p>
        </p:txBody>
      </p:sp>
      <p:sp>
        <p:nvSpPr>
          <p:cNvPr id="31" name="object 31"/>
          <p:cNvSpPr txBox="1"/>
          <p:nvPr/>
        </p:nvSpPr>
        <p:spPr>
          <a:xfrm>
            <a:off x="9312249" y="6410554"/>
            <a:ext cx="877147" cy="406607"/>
          </a:xfrm>
          <a:prstGeom prst="rect">
            <a:avLst/>
          </a:prstGeom>
        </p:spPr>
        <p:txBody>
          <a:bodyPr vert="horz" wrap="square" lIns="0" tIns="21675" rIns="0" bIns="0" rtlCol="0">
            <a:spAutoFit/>
          </a:bodyPr>
          <a:lstStyle/>
          <a:p>
            <a:pPr marL="205916" marR="5419" indent="-192369">
              <a:lnSpc>
                <a:spcPts val="1515"/>
              </a:lnSpc>
              <a:spcBef>
                <a:spcPts val="171"/>
              </a:spcBef>
            </a:pPr>
            <a:r>
              <a:rPr sz="1280" spc="-21" dirty="0">
                <a:latin typeface="Arial Black"/>
                <a:cs typeface="Calibri Light" panose="020F0302020204030204" pitchFamily="34" charset="0"/>
              </a:rPr>
              <a:t>Following </a:t>
            </a:r>
            <a:r>
              <a:rPr sz="1280" dirty="0">
                <a:latin typeface="Arial Black"/>
                <a:cs typeface="Calibri Light" panose="020F0302020204030204" pitchFamily="34" charset="0"/>
              </a:rPr>
              <a:t>a </a:t>
            </a:r>
            <a:r>
              <a:rPr sz="1280" spc="-21" dirty="0">
                <a:latin typeface="Arial Black"/>
                <a:cs typeface="Calibri Light" panose="020F0302020204030204" pitchFamily="34" charset="0"/>
              </a:rPr>
              <a:t>Plan</a:t>
            </a:r>
            <a:endParaRPr sz="1280">
              <a:latin typeface="Arial Black"/>
              <a:cs typeface="Calibri Light" panose="020F0302020204030204" pitchFamily="34" charset="0"/>
            </a:endParaRPr>
          </a:p>
        </p:txBody>
      </p:sp>
      <p:sp>
        <p:nvSpPr>
          <p:cNvPr id="32" name="object 32"/>
          <p:cNvSpPr txBox="1"/>
          <p:nvPr/>
        </p:nvSpPr>
        <p:spPr>
          <a:xfrm>
            <a:off x="2192122" y="3243208"/>
            <a:ext cx="1754835" cy="602558"/>
          </a:xfrm>
          <a:prstGeom prst="rect">
            <a:avLst/>
          </a:prstGeom>
        </p:spPr>
        <p:txBody>
          <a:bodyPr vert="horz" wrap="square" lIns="0" tIns="58251" rIns="0" bIns="0" rtlCol="0">
            <a:spAutoFit/>
          </a:bodyPr>
          <a:lstStyle/>
          <a:p>
            <a:pPr marL="13547">
              <a:spcBef>
                <a:spcPts val="459"/>
              </a:spcBef>
            </a:pPr>
            <a:r>
              <a:rPr sz="1600" dirty="0">
                <a:solidFill>
                  <a:srgbClr val="000080"/>
                </a:solidFill>
                <a:latin typeface="Arial Black" panose="020B0A04020102020204" pitchFamily="34" charset="0"/>
                <a:cs typeface="Calibri Light" panose="020F0302020204030204" pitchFamily="34" charset="0"/>
              </a:rPr>
              <a:t>Agile</a:t>
            </a:r>
            <a:r>
              <a:rPr sz="1600" spc="-37" dirty="0">
                <a:solidFill>
                  <a:srgbClr val="000080"/>
                </a:solidFill>
                <a:latin typeface="Arial Black" panose="020B0A04020102020204" pitchFamily="34" charset="0"/>
                <a:cs typeface="Calibri Light" panose="020F0302020204030204" pitchFamily="34" charset="0"/>
              </a:rPr>
              <a:t> </a:t>
            </a:r>
            <a:r>
              <a:rPr sz="1600" spc="-11" dirty="0">
                <a:solidFill>
                  <a:srgbClr val="000080"/>
                </a:solidFill>
                <a:latin typeface="Arial Black" panose="020B0A04020102020204" pitchFamily="34" charset="0"/>
                <a:cs typeface="Calibri Light" panose="020F0302020204030204" pitchFamily="34" charset="0"/>
              </a:rPr>
              <a:t>Methods</a:t>
            </a:r>
            <a:endParaRPr sz="1600" dirty="0">
              <a:latin typeface="Arial Black" panose="020B0A04020102020204" pitchFamily="34" charset="0"/>
              <a:cs typeface="Calibri Light" panose="020F0302020204030204" pitchFamily="34" charset="0"/>
            </a:endParaRPr>
          </a:p>
          <a:p>
            <a:pPr marL="338000">
              <a:spcBef>
                <a:spcPts val="352"/>
              </a:spcBef>
            </a:pPr>
            <a:r>
              <a:rPr sz="1600" spc="-11" dirty="0">
                <a:solidFill>
                  <a:srgbClr val="000080"/>
                </a:solidFill>
                <a:latin typeface="Arial Black" panose="020B0A04020102020204" pitchFamily="34" charset="0"/>
                <a:cs typeface="Calibri Light" panose="020F0302020204030204" pitchFamily="34" charset="0"/>
              </a:rPr>
              <a:t>‘Values’</a:t>
            </a:r>
            <a:endParaRPr sz="1600" dirty="0">
              <a:latin typeface="Arial Black" panose="020B0A04020102020204" pitchFamily="34" charset="0"/>
              <a:cs typeface="Calibri Light" panose="020F0302020204030204" pitchFamily="34" charset="0"/>
            </a:endParaRPr>
          </a:p>
        </p:txBody>
      </p:sp>
      <p:grpSp>
        <p:nvGrpSpPr>
          <p:cNvPr id="33" name="object 33"/>
          <p:cNvGrpSpPr/>
          <p:nvPr/>
        </p:nvGrpSpPr>
        <p:grpSpPr>
          <a:xfrm>
            <a:off x="4135526" y="4816652"/>
            <a:ext cx="1014645" cy="582507"/>
            <a:chOff x="3877055" y="3372611"/>
            <a:chExt cx="951230" cy="546100"/>
          </a:xfrm>
        </p:grpSpPr>
        <p:sp>
          <p:nvSpPr>
            <p:cNvPr id="34" name="object 34"/>
            <p:cNvSpPr/>
            <p:nvPr/>
          </p:nvSpPr>
          <p:spPr>
            <a:xfrm>
              <a:off x="3878579" y="3374135"/>
              <a:ext cx="948055" cy="542925"/>
            </a:xfrm>
            <a:custGeom>
              <a:avLst/>
              <a:gdLst/>
              <a:ahLst/>
              <a:cxnLst/>
              <a:rect l="l" t="t" r="r" b="b"/>
              <a:pathLst>
                <a:path w="948054" h="542925">
                  <a:moveTo>
                    <a:pt x="677037" y="0"/>
                  </a:moveTo>
                  <a:lnTo>
                    <a:pt x="677037" y="135636"/>
                  </a:lnTo>
                  <a:lnTo>
                    <a:pt x="0" y="135636"/>
                  </a:lnTo>
                  <a:lnTo>
                    <a:pt x="0" y="406907"/>
                  </a:lnTo>
                  <a:lnTo>
                    <a:pt x="677037" y="406907"/>
                  </a:lnTo>
                  <a:lnTo>
                    <a:pt x="677037" y="542544"/>
                  </a:lnTo>
                  <a:lnTo>
                    <a:pt x="947928" y="271271"/>
                  </a:lnTo>
                  <a:lnTo>
                    <a:pt x="677037" y="0"/>
                  </a:lnTo>
                  <a:close/>
                </a:path>
              </a:pathLst>
            </a:custGeom>
            <a:solidFill>
              <a:srgbClr val="000000"/>
            </a:solidFill>
          </p:spPr>
          <p:txBody>
            <a:bodyPr wrap="square" lIns="0" tIns="0" rIns="0" bIns="0" rtlCol="0"/>
            <a:lstStyle/>
            <a:p>
              <a:endParaRPr sz="1920"/>
            </a:p>
          </p:txBody>
        </p:sp>
        <p:sp>
          <p:nvSpPr>
            <p:cNvPr id="35" name="object 35"/>
            <p:cNvSpPr/>
            <p:nvPr/>
          </p:nvSpPr>
          <p:spPr>
            <a:xfrm>
              <a:off x="3878579" y="3374135"/>
              <a:ext cx="948055" cy="542925"/>
            </a:xfrm>
            <a:custGeom>
              <a:avLst/>
              <a:gdLst/>
              <a:ahLst/>
              <a:cxnLst/>
              <a:rect l="l" t="t" r="r" b="b"/>
              <a:pathLst>
                <a:path w="948054" h="542925">
                  <a:moveTo>
                    <a:pt x="947928" y="271271"/>
                  </a:moveTo>
                  <a:lnTo>
                    <a:pt x="677037" y="0"/>
                  </a:lnTo>
                  <a:lnTo>
                    <a:pt x="677037" y="135636"/>
                  </a:lnTo>
                  <a:lnTo>
                    <a:pt x="0" y="135636"/>
                  </a:lnTo>
                  <a:lnTo>
                    <a:pt x="0" y="406907"/>
                  </a:lnTo>
                  <a:lnTo>
                    <a:pt x="677037" y="406907"/>
                  </a:lnTo>
                  <a:lnTo>
                    <a:pt x="677037" y="542544"/>
                  </a:lnTo>
                  <a:lnTo>
                    <a:pt x="947928" y="271271"/>
                  </a:lnTo>
                  <a:close/>
                </a:path>
              </a:pathLst>
            </a:custGeom>
            <a:ln w="3175">
              <a:solidFill>
                <a:srgbClr val="000000"/>
              </a:solidFill>
            </a:ln>
          </p:spPr>
          <p:txBody>
            <a:bodyPr wrap="square" lIns="0" tIns="0" rIns="0" bIns="0" rtlCol="0"/>
            <a:lstStyle/>
            <a:p>
              <a:endParaRPr sz="1920"/>
            </a:p>
          </p:txBody>
        </p:sp>
      </p:grpSp>
      <p:sp>
        <p:nvSpPr>
          <p:cNvPr id="36" name="object 36"/>
          <p:cNvSpPr txBox="1"/>
          <p:nvPr/>
        </p:nvSpPr>
        <p:spPr>
          <a:xfrm>
            <a:off x="4212743" y="4908337"/>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a:latin typeface="Arial Black"/>
              <a:cs typeface="Calibri Light" panose="020F0302020204030204" pitchFamily="34" charset="0"/>
            </a:endParaRPr>
          </a:p>
        </p:txBody>
      </p:sp>
      <p:grpSp>
        <p:nvGrpSpPr>
          <p:cNvPr id="37" name="object 37"/>
          <p:cNvGrpSpPr/>
          <p:nvPr/>
        </p:nvGrpSpPr>
        <p:grpSpPr>
          <a:xfrm>
            <a:off x="4135526" y="5611571"/>
            <a:ext cx="1014645" cy="580475"/>
            <a:chOff x="3877055" y="4117847"/>
            <a:chExt cx="951230" cy="544195"/>
          </a:xfrm>
        </p:grpSpPr>
        <p:sp>
          <p:nvSpPr>
            <p:cNvPr id="38" name="object 38"/>
            <p:cNvSpPr/>
            <p:nvPr/>
          </p:nvSpPr>
          <p:spPr>
            <a:xfrm>
              <a:off x="3878579" y="4119371"/>
              <a:ext cx="948055" cy="541020"/>
            </a:xfrm>
            <a:custGeom>
              <a:avLst/>
              <a:gdLst/>
              <a:ahLst/>
              <a:cxnLst/>
              <a:rect l="l" t="t" r="r" b="b"/>
              <a:pathLst>
                <a:path w="948054" h="541020">
                  <a:moveTo>
                    <a:pt x="677037" y="0"/>
                  </a:moveTo>
                  <a:lnTo>
                    <a:pt x="677037" y="135254"/>
                  </a:lnTo>
                  <a:lnTo>
                    <a:pt x="0" y="135254"/>
                  </a:lnTo>
                  <a:lnTo>
                    <a:pt x="0" y="405764"/>
                  </a:lnTo>
                  <a:lnTo>
                    <a:pt x="677037" y="405764"/>
                  </a:lnTo>
                  <a:lnTo>
                    <a:pt x="677037" y="541019"/>
                  </a:lnTo>
                  <a:lnTo>
                    <a:pt x="947928" y="270509"/>
                  </a:lnTo>
                  <a:lnTo>
                    <a:pt x="677037" y="0"/>
                  </a:lnTo>
                  <a:close/>
                </a:path>
              </a:pathLst>
            </a:custGeom>
            <a:solidFill>
              <a:srgbClr val="000000"/>
            </a:solidFill>
          </p:spPr>
          <p:txBody>
            <a:bodyPr wrap="square" lIns="0" tIns="0" rIns="0" bIns="0" rtlCol="0"/>
            <a:lstStyle/>
            <a:p>
              <a:endParaRPr sz="1920"/>
            </a:p>
          </p:txBody>
        </p:sp>
        <p:sp>
          <p:nvSpPr>
            <p:cNvPr id="39" name="object 39"/>
            <p:cNvSpPr/>
            <p:nvPr/>
          </p:nvSpPr>
          <p:spPr>
            <a:xfrm>
              <a:off x="3878579" y="4119371"/>
              <a:ext cx="948055" cy="541020"/>
            </a:xfrm>
            <a:custGeom>
              <a:avLst/>
              <a:gdLst/>
              <a:ahLst/>
              <a:cxnLst/>
              <a:rect l="l" t="t" r="r" b="b"/>
              <a:pathLst>
                <a:path w="948054" h="541020">
                  <a:moveTo>
                    <a:pt x="947928" y="270509"/>
                  </a:moveTo>
                  <a:lnTo>
                    <a:pt x="677037" y="0"/>
                  </a:lnTo>
                  <a:lnTo>
                    <a:pt x="677037" y="135254"/>
                  </a:lnTo>
                  <a:lnTo>
                    <a:pt x="0" y="135254"/>
                  </a:lnTo>
                  <a:lnTo>
                    <a:pt x="0" y="405764"/>
                  </a:lnTo>
                  <a:lnTo>
                    <a:pt x="677037" y="405764"/>
                  </a:lnTo>
                  <a:lnTo>
                    <a:pt x="677037" y="541019"/>
                  </a:lnTo>
                  <a:lnTo>
                    <a:pt x="947928" y="270509"/>
                  </a:lnTo>
                  <a:close/>
                </a:path>
              </a:pathLst>
            </a:custGeom>
            <a:ln w="3175">
              <a:solidFill>
                <a:srgbClr val="000000"/>
              </a:solidFill>
            </a:ln>
          </p:spPr>
          <p:txBody>
            <a:bodyPr wrap="square" lIns="0" tIns="0" rIns="0" bIns="0" rtlCol="0"/>
            <a:lstStyle/>
            <a:p>
              <a:endParaRPr sz="1920"/>
            </a:p>
          </p:txBody>
        </p:sp>
      </p:grpSp>
      <p:sp>
        <p:nvSpPr>
          <p:cNvPr id="40" name="object 40"/>
          <p:cNvSpPr txBox="1"/>
          <p:nvPr/>
        </p:nvSpPr>
        <p:spPr>
          <a:xfrm>
            <a:off x="4212743" y="5702307"/>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a:latin typeface="Arial Black"/>
              <a:cs typeface="Calibri Light" panose="020F0302020204030204" pitchFamily="34" charset="0"/>
            </a:endParaRPr>
          </a:p>
        </p:txBody>
      </p:sp>
      <p:grpSp>
        <p:nvGrpSpPr>
          <p:cNvPr id="41" name="object 41"/>
          <p:cNvGrpSpPr/>
          <p:nvPr/>
        </p:nvGrpSpPr>
        <p:grpSpPr>
          <a:xfrm>
            <a:off x="4135526" y="6404863"/>
            <a:ext cx="1014645" cy="580475"/>
            <a:chOff x="3877055" y="4861559"/>
            <a:chExt cx="951230" cy="544195"/>
          </a:xfrm>
        </p:grpSpPr>
        <p:sp>
          <p:nvSpPr>
            <p:cNvPr id="42" name="object 42"/>
            <p:cNvSpPr/>
            <p:nvPr/>
          </p:nvSpPr>
          <p:spPr>
            <a:xfrm>
              <a:off x="3878579" y="4863083"/>
              <a:ext cx="948055" cy="541020"/>
            </a:xfrm>
            <a:custGeom>
              <a:avLst/>
              <a:gdLst/>
              <a:ahLst/>
              <a:cxnLst/>
              <a:rect l="l" t="t" r="r" b="b"/>
              <a:pathLst>
                <a:path w="948054" h="541020">
                  <a:moveTo>
                    <a:pt x="677037" y="0"/>
                  </a:moveTo>
                  <a:lnTo>
                    <a:pt x="677037" y="135255"/>
                  </a:lnTo>
                  <a:lnTo>
                    <a:pt x="0" y="135255"/>
                  </a:lnTo>
                  <a:lnTo>
                    <a:pt x="0" y="405765"/>
                  </a:lnTo>
                  <a:lnTo>
                    <a:pt x="677037" y="405765"/>
                  </a:lnTo>
                  <a:lnTo>
                    <a:pt x="677037" y="541020"/>
                  </a:lnTo>
                  <a:lnTo>
                    <a:pt x="947928" y="270510"/>
                  </a:lnTo>
                  <a:lnTo>
                    <a:pt x="677037" y="0"/>
                  </a:lnTo>
                  <a:close/>
                </a:path>
              </a:pathLst>
            </a:custGeom>
            <a:solidFill>
              <a:srgbClr val="000000"/>
            </a:solidFill>
          </p:spPr>
          <p:txBody>
            <a:bodyPr wrap="square" lIns="0" tIns="0" rIns="0" bIns="0" rtlCol="0"/>
            <a:lstStyle/>
            <a:p>
              <a:endParaRPr sz="1920"/>
            </a:p>
          </p:txBody>
        </p:sp>
        <p:sp>
          <p:nvSpPr>
            <p:cNvPr id="43" name="object 43"/>
            <p:cNvSpPr/>
            <p:nvPr/>
          </p:nvSpPr>
          <p:spPr>
            <a:xfrm>
              <a:off x="3878579" y="4863083"/>
              <a:ext cx="948055" cy="541020"/>
            </a:xfrm>
            <a:custGeom>
              <a:avLst/>
              <a:gdLst/>
              <a:ahLst/>
              <a:cxnLst/>
              <a:rect l="l" t="t" r="r" b="b"/>
              <a:pathLst>
                <a:path w="948054" h="541020">
                  <a:moveTo>
                    <a:pt x="947928" y="270510"/>
                  </a:moveTo>
                  <a:lnTo>
                    <a:pt x="677037" y="0"/>
                  </a:lnTo>
                  <a:lnTo>
                    <a:pt x="677037" y="135255"/>
                  </a:lnTo>
                  <a:lnTo>
                    <a:pt x="0" y="135255"/>
                  </a:lnTo>
                  <a:lnTo>
                    <a:pt x="0" y="405765"/>
                  </a:lnTo>
                  <a:lnTo>
                    <a:pt x="677037" y="405765"/>
                  </a:lnTo>
                  <a:lnTo>
                    <a:pt x="677037" y="541020"/>
                  </a:lnTo>
                  <a:lnTo>
                    <a:pt x="947928" y="270510"/>
                  </a:lnTo>
                  <a:close/>
                </a:path>
              </a:pathLst>
            </a:custGeom>
            <a:ln w="3175">
              <a:solidFill>
                <a:srgbClr val="000000"/>
              </a:solidFill>
            </a:ln>
          </p:spPr>
          <p:txBody>
            <a:bodyPr wrap="square" lIns="0" tIns="0" rIns="0" bIns="0" rtlCol="0"/>
            <a:lstStyle/>
            <a:p>
              <a:endParaRPr sz="1920"/>
            </a:p>
          </p:txBody>
        </p:sp>
      </p:grpSp>
      <p:sp>
        <p:nvSpPr>
          <p:cNvPr id="44" name="object 44"/>
          <p:cNvSpPr txBox="1"/>
          <p:nvPr/>
        </p:nvSpPr>
        <p:spPr>
          <a:xfrm>
            <a:off x="4212743" y="6496277"/>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a:latin typeface="Arial Black"/>
              <a:cs typeface="Calibri Light" panose="020F0302020204030204" pitchFamily="34" charset="0"/>
            </a:endParaRPr>
          </a:p>
        </p:txBody>
      </p:sp>
      <p:grpSp>
        <p:nvGrpSpPr>
          <p:cNvPr id="45" name="object 45"/>
          <p:cNvGrpSpPr/>
          <p:nvPr/>
        </p:nvGrpSpPr>
        <p:grpSpPr>
          <a:xfrm>
            <a:off x="7599680" y="4023360"/>
            <a:ext cx="1013291" cy="580475"/>
            <a:chOff x="7124700" y="2628900"/>
            <a:chExt cx="949960" cy="544195"/>
          </a:xfrm>
        </p:grpSpPr>
        <p:sp>
          <p:nvSpPr>
            <p:cNvPr id="46" name="object 46"/>
            <p:cNvSpPr/>
            <p:nvPr/>
          </p:nvSpPr>
          <p:spPr>
            <a:xfrm>
              <a:off x="7126223" y="2630423"/>
              <a:ext cx="946785" cy="541020"/>
            </a:xfrm>
            <a:custGeom>
              <a:avLst/>
              <a:gdLst/>
              <a:ahLst/>
              <a:cxnLst/>
              <a:rect l="l" t="t" r="r" b="b"/>
              <a:pathLst>
                <a:path w="946784" h="541019">
                  <a:moveTo>
                    <a:pt x="676021" y="0"/>
                  </a:moveTo>
                  <a:lnTo>
                    <a:pt x="676021" y="135254"/>
                  </a:lnTo>
                  <a:lnTo>
                    <a:pt x="0" y="135254"/>
                  </a:lnTo>
                  <a:lnTo>
                    <a:pt x="0" y="405764"/>
                  </a:lnTo>
                  <a:lnTo>
                    <a:pt x="676021" y="405764"/>
                  </a:lnTo>
                  <a:lnTo>
                    <a:pt x="676021" y="541020"/>
                  </a:lnTo>
                  <a:lnTo>
                    <a:pt x="946403" y="270510"/>
                  </a:lnTo>
                  <a:lnTo>
                    <a:pt x="676021" y="0"/>
                  </a:lnTo>
                  <a:close/>
                </a:path>
              </a:pathLst>
            </a:custGeom>
            <a:solidFill>
              <a:srgbClr val="000000"/>
            </a:solidFill>
          </p:spPr>
          <p:txBody>
            <a:bodyPr wrap="square" lIns="0" tIns="0" rIns="0" bIns="0" rtlCol="0"/>
            <a:lstStyle/>
            <a:p>
              <a:endParaRPr sz="1920"/>
            </a:p>
          </p:txBody>
        </p:sp>
        <p:sp>
          <p:nvSpPr>
            <p:cNvPr id="47" name="object 47"/>
            <p:cNvSpPr/>
            <p:nvPr/>
          </p:nvSpPr>
          <p:spPr>
            <a:xfrm>
              <a:off x="7126223" y="2630423"/>
              <a:ext cx="946785" cy="541020"/>
            </a:xfrm>
            <a:custGeom>
              <a:avLst/>
              <a:gdLst/>
              <a:ahLst/>
              <a:cxnLst/>
              <a:rect l="l" t="t" r="r" b="b"/>
              <a:pathLst>
                <a:path w="946784" h="541019">
                  <a:moveTo>
                    <a:pt x="946403" y="270510"/>
                  </a:moveTo>
                  <a:lnTo>
                    <a:pt x="676021" y="0"/>
                  </a:lnTo>
                  <a:lnTo>
                    <a:pt x="676021" y="135254"/>
                  </a:lnTo>
                  <a:lnTo>
                    <a:pt x="0" y="135254"/>
                  </a:lnTo>
                  <a:lnTo>
                    <a:pt x="0" y="405764"/>
                  </a:lnTo>
                  <a:lnTo>
                    <a:pt x="676021" y="405764"/>
                  </a:lnTo>
                  <a:lnTo>
                    <a:pt x="676021" y="541020"/>
                  </a:lnTo>
                  <a:lnTo>
                    <a:pt x="946403" y="270510"/>
                  </a:lnTo>
                  <a:close/>
                </a:path>
              </a:pathLst>
            </a:custGeom>
            <a:ln w="3175">
              <a:solidFill>
                <a:srgbClr val="000000"/>
              </a:solidFill>
            </a:ln>
          </p:spPr>
          <p:txBody>
            <a:bodyPr wrap="square" lIns="0" tIns="0" rIns="0" bIns="0" rtlCol="0"/>
            <a:lstStyle/>
            <a:p>
              <a:endParaRPr sz="1920"/>
            </a:p>
          </p:txBody>
        </p:sp>
      </p:grpSp>
      <p:sp>
        <p:nvSpPr>
          <p:cNvPr id="48" name="object 48"/>
          <p:cNvSpPr txBox="1"/>
          <p:nvPr/>
        </p:nvSpPr>
        <p:spPr>
          <a:xfrm>
            <a:off x="7652512" y="4114773"/>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grpSp>
        <p:nvGrpSpPr>
          <p:cNvPr id="49" name="object 49"/>
          <p:cNvGrpSpPr/>
          <p:nvPr/>
        </p:nvGrpSpPr>
        <p:grpSpPr>
          <a:xfrm>
            <a:off x="7599680" y="4816652"/>
            <a:ext cx="1013291" cy="582507"/>
            <a:chOff x="7124700" y="3372611"/>
            <a:chExt cx="949960" cy="546100"/>
          </a:xfrm>
        </p:grpSpPr>
        <p:sp>
          <p:nvSpPr>
            <p:cNvPr id="50" name="object 50"/>
            <p:cNvSpPr/>
            <p:nvPr/>
          </p:nvSpPr>
          <p:spPr>
            <a:xfrm>
              <a:off x="7126223" y="3374135"/>
              <a:ext cx="946785" cy="542925"/>
            </a:xfrm>
            <a:custGeom>
              <a:avLst/>
              <a:gdLst/>
              <a:ahLst/>
              <a:cxnLst/>
              <a:rect l="l" t="t" r="r" b="b"/>
              <a:pathLst>
                <a:path w="946784" h="542925">
                  <a:moveTo>
                    <a:pt x="676021" y="0"/>
                  </a:moveTo>
                  <a:lnTo>
                    <a:pt x="676021" y="135636"/>
                  </a:lnTo>
                  <a:lnTo>
                    <a:pt x="0" y="135636"/>
                  </a:lnTo>
                  <a:lnTo>
                    <a:pt x="0" y="406907"/>
                  </a:lnTo>
                  <a:lnTo>
                    <a:pt x="676021" y="406907"/>
                  </a:lnTo>
                  <a:lnTo>
                    <a:pt x="676021" y="542544"/>
                  </a:lnTo>
                  <a:lnTo>
                    <a:pt x="946403" y="271271"/>
                  </a:lnTo>
                  <a:lnTo>
                    <a:pt x="676021" y="0"/>
                  </a:lnTo>
                  <a:close/>
                </a:path>
              </a:pathLst>
            </a:custGeom>
            <a:solidFill>
              <a:srgbClr val="000000"/>
            </a:solidFill>
          </p:spPr>
          <p:txBody>
            <a:bodyPr wrap="square" lIns="0" tIns="0" rIns="0" bIns="0" rtlCol="0"/>
            <a:lstStyle/>
            <a:p>
              <a:endParaRPr sz="1920"/>
            </a:p>
          </p:txBody>
        </p:sp>
        <p:sp>
          <p:nvSpPr>
            <p:cNvPr id="51" name="object 51"/>
            <p:cNvSpPr/>
            <p:nvPr/>
          </p:nvSpPr>
          <p:spPr>
            <a:xfrm>
              <a:off x="7126223" y="3374135"/>
              <a:ext cx="946785" cy="542925"/>
            </a:xfrm>
            <a:custGeom>
              <a:avLst/>
              <a:gdLst/>
              <a:ahLst/>
              <a:cxnLst/>
              <a:rect l="l" t="t" r="r" b="b"/>
              <a:pathLst>
                <a:path w="946784" h="542925">
                  <a:moveTo>
                    <a:pt x="946403" y="271271"/>
                  </a:moveTo>
                  <a:lnTo>
                    <a:pt x="676021" y="0"/>
                  </a:lnTo>
                  <a:lnTo>
                    <a:pt x="676021" y="135636"/>
                  </a:lnTo>
                  <a:lnTo>
                    <a:pt x="0" y="135636"/>
                  </a:lnTo>
                  <a:lnTo>
                    <a:pt x="0" y="406907"/>
                  </a:lnTo>
                  <a:lnTo>
                    <a:pt x="676021" y="406907"/>
                  </a:lnTo>
                  <a:lnTo>
                    <a:pt x="676021" y="542544"/>
                  </a:lnTo>
                  <a:lnTo>
                    <a:pt x="946403" y="271271"/>
                  </a:lnTo>
                  <a:close/>
                </a:path>
              </a:pathLst>
            </a:custGeom>
            <a:ln w="3175">
              <a:solidFill>
                <a:srgbClr val="000000"/>
              </a:solidFill>
            </a:ln>
          </p:spPr>
          <p:txBody>
            <a:bodyPr wrap="square" lIns="0" tIns="0" rIns="0" bIns="0" rtlCol="0"/>
            <a:lstStyle/>
            <a:p>
              <a:endParaRPr sz="1920"/>
            </a:p>
          </p:txBody>
        </p:sp>
      </p:grpSp>
      <p:sp>
        <p:nvSpPr>
          <p:cNvPr id="52" name="object 52"/>
          <p:cNvSpPr txBox="1"/>
          <p:nvPr/>
        </p:nvSpPr>
        <p:spPr>
          <a:xfrm>
            <a:off x="7652512" y="4908337"/>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grpSp>
        <p:nvGrpSpPr>
          <p:cNvPr id="53" name="object 53"/>
          <p:cNvGrpSpPr/>
          <p:nvPr/>
        </p:nvGrpSpPr>
        <p:grpSpPr>
          <a:xfrm>
            <a:off x="7599680" y="5611571"/>
            <a:ext cx="1013291" cy="580475"/>
            <a:chOff x="7124700" y="4117847"/>
            <a:chExt cx="949960" cy="544195"/>
          </a:xfrm>
        </p:grpSpPr>
        <p:sp>
          <p:nvSpPr>
            <p:cNvPr id="54" name="object 54"/>
            <p:cNvSpPr/>
            <p:nvPr/>
          </p:nvSpPr>
          <p:spPr>
            <a:xfrm>
              <a:off x="7126223" y="4119371"/>
              <a:ext cx="946785" cy="541020"/>
            </a:xfrm>
            <a:custGeom>
              <a:avLst/>
              <a:gdLst/>
              <a:ahLst/>
              <a:cxnLst/>
              <a:rect l="l" t="t" r="r" b="b"/>
              <a:pathLst>
                <a:path w="946784" h="541020">
                  <a:moveTo>
                    <a:pt x="676021" y="0"/>
                  </a:moveTo>
                  <a:lnTo>
                    <a:pt x="676021" y="135254"/>
                  </a:lnTo>
                  <a:lnTo>
                    <a:pt x="0" y="135254"/>
                  </a:lnTo>
                  <a:lnTo>
                    <a:pt x="0" y="405764"/>
                  </a:lnTo>
                  <a:lnTo>
                    <a:pt x="676021" y="405764"/>
                  </a:lnTo>
                  <a:lnTo>
                    <a:pt x="676021" y="541019"/>
                  </a:lnTo>
                  <a:lnTo>
                    <a:pt x="946403" y="270509"/>
                  </a:lnTo>
                  <a:lnTo>
                    <a:pt x="676021" y="0"/>
                  </a:lnTo>
                  <a:close/>
                </a:path>
              </a:pathLst>
            </a:custGeom>
            <a:solidFill>
              <a:srgbClr val="000000"/>
            </a:solidFill>
          </p:spPr>
          <p:txBody>
            <a:bodyPr wrap="square" lIns="0" tIns="0" rIns="0" bIns="0" rtlCol="0"/>
            <a:lstStyle/>
            <a:p>
              <a:endParaRPr sz="1920"/>
            </a:p>
          </p:txBody>
        </p:sp>
        <p:sp>
          <p:nvSpPr>
            <p:cNvPr id="55" name="object 55"/>
            <p:cNvSpPr/>
            <p:nvPr/>
          </p:nvSpPr>
          <p:spPr>
            <a:xfrm>
              <a:off x="7126223" y="4119371"/>
              <a:ext cx="946785" cy="541020"/>
            </a:xfrm>
            <a:custGeom>
              <a:avLst/>
              <a:gdLst/>
              <a:ahLst/>
              <a:cxnLst/>
              <a:rect l="l" t="t" r="r" b="b"/>
              <a:pathLst>
                <a:path w="946784" h="541020">
                  <a:moveTo>
                    <a:pt x="946403" y="270509"/>
                  </a:moveTo>
                  <a:lnTo>
                    <a:pt x="676021" y="0"/>
                  </a:lnTo>
                  <a:lnTo>
                    <a:pt x="676021" y="135254"/>
                  </a:lnTo>
                  <a:lnTo>
                    <a:pt x="0" y="135254"/>
                  </a:lnTo>
                  <a:lnTo>
                    <a:pt x="0" y="405764"/>
                  </a:lnTo>
                  <a:lnTo>
                    <a:pt x="676021" y="405764"/>
                  </a:lnTo>
                  <a:lnTo>
                    <a:pt x="676021" y="541019"/>
                  </a:lnTo>
                  <a:lnTo>
                    <a:pt x="946403" y="270509"/>
                  </a:lnTo>
                  <a:close/>
                </a:path>
              </a:pathLst>
            </a:custGeom>
            <a:ln w="3175">
              <a:solidFill>
                <a:srgbClr val="000000"/>
              </a:solidFill>
            </a:ln>
          </p:spPr>
          <p:txBody>
            <a:bodyPr wrap="square" lIns="0" tIns="0" rIns="0" bIns="0" rtlCol="0"/>
            <a:lstStyle/>
            <a:p>
              <a:endParaRPr sz="1920"/>
            </a:p>
          </p:txBody>
        </p:sp>
      </p:grpSp>
      <p:sp>
        <p:nvSpPr>
          <p:cNvPr id="56" name="object 56"/>
          <p:cNvSpPr txBox="1"/>
          <p:nvPr/>
        </p:nvSpPr>
        <p:spPr>
          <a:xfrm>
            <a:off x="7652512" y="5702307"/>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grpSp>
        <p:nvGrpSpPr>
          <p:cNvPr id="57" name="object 57"/>
          <p:cNvGrpSpPr/>
          <p:nvPr/>
        </p:nvGrpSpPr>
        <p:grpSpPr>
          <a:xfrm>
            <a:off x="7599680" y="6404863"/>
            <a:ext cx="1013291" cy="580475"/>
            <a:chOff x="7124700" y="4861559"/>
            <a:chExt cx="949960" cy="544195"/>
          </a:xfrm>
        </p:grpSpPr>
        <p:sp>
          <p:nvSpPr>
            <p:cNvPr id="58" name="object 58"/>
            <p:cNvSpPr/>
            <p:nvPr/>
          </p:nvSpPr>
          <p:spPr>
            <a:xfrm>
              <a:off x="7126223" y="4863083"/>
              <a:ext cx="946785" cy="541020"/>
            </a:xfrm>
            <a:custGeom>
              <a:avLst/>
              <a:gdLst/>
              <a:ahLst/>
              <a:cxnLst/>
              <a:rect l="l" t="t" r="r" b="b"/>
              <a:pathLst>
                <a:path w="946784" h="541020">
                  <a:moveTo>
                    <a:pt x="676021" y="0"/>
                  </a:moveTo>
                  <a:lnTo>
                    <a:pt x="676021" y="135255"/>
                  </a:lnTo>
                  <a:lnTo>
                    <a:pt x="0" y="135255"/>
                  </a:lnTo>
                  <a:lnTo>
                    <a:pt x="0" y="405765"/>
                  </a:lnTo>
                  <a:lnTo>
                    <a:pt x="676021" y="405765"/>
                  </a:lnTo>
                  <a:lnTo>
                    <a:pt x="676021" y="541020"/>
                  </a:lnTo>
                  <a:lnTo>
                    <a:pt x="946403" y="270510"/>
                  </a:lnTo>
                  <a:lnTo>
                    <a:pt x="676021" y="0"/>
                  </a:lnTo>
                  <a:close/>
                </a:path>
              </a:pathLst>
            </a:custGeom>
            <a:solidFill>
              <a:srgbClr val="000000"/>
            </a:solidFill>
          </p:spPr>
          <p:txBody>
            <a:bodyPr wrap="square" lIns="0" tIns="0" rIns="0" bIns="0" rtlCol="0"/>
            <a:lstStyle/>
            <a:p>
              <a:endParaRPr sz="1920"/>
            </a:p>
          </p:txBody>
        </p:sp>
        <p:sp>
          <p:nvSpPr>
            <p:cNvPr id="59" name="object 59"/>
            <p:cNvSpPr/>
            <p:nvPr/>
          </p:nvSpPr>
          <p:spPr>
            <a:xfrm>
              <a:off x="7126223" y="4863083"/>
              <a:ext cx="946785" cy="541020"/>
            </a:xfrm>
            <a:custGeom>
              <a:avLst/>
              <a:gdLst/>
              <a:ahLst/>
              <a:cxnLst/>
              <a:rect l="l" t="t" r="r" b="b"/>
              <a:pathLst>
                <a:path w="946784" h="541020">
                  <a:moveTo>
                    <a:pt x="946403" y="270510"/>
                  </a:moveTo>
                  <a:lnTo>
                    <a:pt x="676021" y="0"/>
                  </a:lnTo>
                  <a:lnTo>
                    <a:pt x="676021" y="135255"/>
                  </a:lnTo>
                  <a:lnTo>
                    <a:pt x="0" y="135255"/>
                  </a:lnTo>
                  <a:lnTo>
                    <a:pt x="0" y="405765"/>
                  </a:lnTo>
                  <a:lnTo>
                    <a:pt x="676021" y="405765"/>
                  </a:lnTo>
                  <a:lnTo>
                    <a:pt x="676021" y="541020"/>
                  </a:lnTo>
                  <a:lnTo>
                    <a:pt x="946403" y="270510"/>
                  </a:lnTo>
                  <a:close/>
                </a:path>
              </a:pathLst>
            </a:custGeom>
            <a:ln w="3175">
              <a:solidFill>
                <a:srgbClr val="000000"/>
              </a:solidFill>
            </a:ln>
          </p:spPr>
          <p:txBody>
            <a:bodyPr wrap="square" lIns="0" tIns="0" rIns="0" bIns="0" rtlCol="0"/>
            <a:lstStyle/>
            <a:p>
              <a:endParaRPr sz="1920"/>
            </a:p>
          </p:txBody>
        </p:sp>
      </p:grpSp>
      <p:sp>
        <p:nvSpPr>
          <p:cNvPr id="60" name="object 60"/>
          <p:cNvSpPr txBox="1"/>
          <p:nvPr/>
        </p:nvSpPr>
        <p:spPr>
          <a:xfrm>
            <a:off x="7652512" y="6496277"/>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sp>
        <p:nvSpPr>
          <p:cNvPr id="61" name="object 61"/>
          <p:cNvSpPr txBox="1"/>
          <p:nvPr/>
        </p:nvSpPr>
        <p:spPr>
          <a:xfrm>
            <a:off x="5655868" y="3243208"/>
            <a:ext cx="1669221" cy="602558"/>
          </a:xfrm>
          <a:prstGeom prst="rect">
            <a:avLst/>
          </a:prstGeom>
        </p:spPr>
        <p:txBody>
          <a:bodyPr vert="horz" wrap="square" lIns="0" tIns="58251" rIns="0" bIns="0" rtlCol="0">
            <a:spAutoFit/>
          </a:bodyPr>
          <a:lstStyle/>
          <a:p>
            <a:pPr algn="ctr">
              <a:spcBef>
                <a:spcPts val="459"/>
              </a:spcBef>
            </a:pPr>
            <a:r>
              <a:rPr sz="1600" dirty="0">
                <a:solidFill>
                  <a:srgbClr val="000080"/>
                </a:solidFill>
                <a:latin typeface="Arial Black" panose="020B0A04020102020204" pitchFamily="34" charset="0"/>
                <a:cs typeface="Calibri Light" panose="020F0302020204030204" pitchFamily="34" charset="0"/>
              </a:rPr>
              <a:t>Agile</a:t>
            </a:r>
            <a:r>
              <a:rPr sz="1600" spc="-37" dirty="0">
                <a:solidFill>
                  <a:srgbClr val="000080"/>
                </a:solidFill>
                <a:latin typeface="Arial Black" panose="020B0A04020102020204" pitchFamily="34" charset="0"/>
                <a:cs typeface="Calibri Light" panose="020F0302020204030204" pitchFamily="34" charset="0"/>
              </a:rPr>
              <a:t> </a:t>
            </a:r>
            <a:r>
              <a:rPr sz="1600" spc="-11" dirty="0">
                <a:solidFill>
                  <a:srgbClr val="000080"/>
                </a:solidFill>
                <a:latin typeface="Arial Black" panose="020B0A04020102020204" pitchFamily="34" charset="0"/>
                <a:cs typeface="Calibri Light" panose="020F0302020204030204" pitchFamily="34" charset="0"/>
              </a:rPr>
              <a:t>Methods</a:t>
            </a:r>
            <a:endParaRPr sz="1600" dirty="0">
              <a:latin typeface="Arial Black" panose="020B0A04020102020204" pitchFamily="34" charset="0"/>
              <a:cs typeface="Calibri Light" panose="020F0302020204030204" pitchFamily="34" charset="0"/>
            </a:endParaRPr>
          </a:p>
          <a:p>
            <a:pPr marL="48092" algn="ctr">
              <a:spcBef>
                <a:spcPts val="352"/>
              </a:spcBef>
            </a:pPr>
            <a:r>
              <a:rPr sz="1600" spc="-11" dirty="0">
                <a:solidFill>
                  <a:srgbClr val="000080"/>
                </a:solidFill>
                <a:latin typeface="Arial Black" panose="020B0A04020102020204" pitchFamily="34" charset="0"/>
                <a:cs typeface="Calibri Light" panose="020F0302020204030204" pitchFamily="34" charset="0"/>
              </a:rPr>
              <a:t>‘Principles’</a:t>
            </a:r>
            <a:endParaRPr sz="1600" dirty="0">
              <a:latin typeface="Arial Black" panose="020B0A04020102020204" pitchFamily="34" charset="0"/>
              <a:cs typeface="Calibri Light" panose="020F0302020204030204" pitchFamily="34" charset="0"/>
            </a:endParaRPr>
          </a:p>
        </p:txBody>
      </p:sp>
      <p:sp>
        <p:nvSpPr>
          <p:cNvPr id="62" name="object 62"/>
          <p:cNvSpPr txBox="1"/>
          <p:nvPr/>
        </p:nvSpPr>
        <p:spPr>
          <a:xfrm>
            <a:off x="8831072" y="3243208"/>
            <a:ext cx="2308352" cy="602558"/>
          </a:xfrm>
          <a:prstGeom prst="rect">
            <a:avLst/>
          </a:prstGeom>
        </p:spPr>
        <p:txBody>
          <a:bodyPr vert="horz" wrap="square" lIns="0" tIns="58251" rIns="0" bIns="0" rtlCol="0">
            <a:spAutoFit/>
          </a:bodyPr>
          <a:lstStyle/>
          <a:p>
            <a:pPr marL="13547">
              <a:spcBef>
                <a:spcPts val="459"/>
              </a:spcBef>
            </a:pPr>
            <a:r>
              <a:rPr sz="1600" dirty="0">
                <a:solidFill>
                  <a:srgbClr val="000080"/>
                </a:solidFill>
                <a:latin typeface="Arial Black" panose="020B0A04020102020204" pitchFamily="34" charset="0"/>
                <a:cs typeface="Calibri Light" panose="020F0302020204030204" pitchFamily="34" charset="0"/>
              </a:rPr>
              <a:t>Traditional</a:t>
            </a:r>
            <a:r>
              <a:rPr sz="1600" spc="-48" dirty="0">
                <a:solidFill>
                  <a:srgbClr val="000080"/>
                </a:solidFill>
                <a:latin typeface="Arial Black" panose="020B0A04020102020204" pitchFamily="34" charset="0"/>
                <a:cs typeface="Calibri Light" panose="020F0302020204030204" pitchFamily="34" charset="0"/>
              </a:rPr>
              <a:t> </a:t>
            </a:r>
            <a:r>
              <a:rPr sz="1600" spc="-11" dirty="0">
                <a:solidFill>
                  <a:srgbClr val="000080"/>
                </a:solidFill>
                <a:latin typeface="Arial Black" panose="020B0A04020102020204" pitchFamily="34" charset="0"/>
                <a:cs typeface="Calibri Light" panose="020F0302020204030204" pitchFamily="34" charset="0"/>
              </a:rPr>
              <a:t>Methods</a:t>
            </a:r>
            <a:endParaRPr sz="1600" dirty="0">
              <a:latin typeface="Arial Black" panose="020B0A04020102020204" pitchFamily="34" charset="0"/>
              <a:cs typeface="Calibri Light" panose="020F0302020204030204" pitchFamily="34" charset="0"/>
            </a:endParaRPr>
          </a:p>
          <a:p>
            <a:pPr marL="626553">
              <a:spcBef>
                <a:spcPts val="352"/>
              </a:spcBef>
            </a:pPr>
            <a:r>
              <a:rPr sz="1600" spc="-11" dirty="0">
                <a:solidFill>
                  <a:srgbClr val="000080"/>
                </a:solidFill>
                <a:latin typeface="Arial Black" panose="020B0A04020102020204" pitchFamily="34" charset="0"/>
                <a:cs typeface="Calibri Light" panose="020F0302020204030204" pitchFamily="34" charset="0"/>
              </a:rPr>
              <a:t>‘Values’</a:t>
            </a:r>
            <a:endParaRPr sz="1600" dirty="0">
              <a:latin typeface="Arial Black" panose="020B0A04020102020204" pitchFamily="34" charset="0"/>
              <a:cs typeface="Calibri Light" panose="020F0302020204030204" pitchFamily="34" charset="0"/>
            </a:endParaRPr>
          </a:p>
        </p:txBody>
      </p:sp>
      <p:sp>
        <p:nvSpPr>
          <p:cNvPr id="63" name="object 63"/>
          <p:cNvSpPr txBox="1"/>
          <p:nvPr/>
        </p:nvSpPr>
        <p:spPr>
          <a:xfrm>
            <a:off x="2588769" y="7342294"/>
            <a:ext cx="7571909" cy="473164"/>
          </a:xfrm>
          <a:prstGeom prst="rect">
            <a:avLst/>
          </a:prstGeom>
        </p:spPr>
        <p:txBody>
          <a:bodyPr vert="horz" wrap="square" lIns="0" tIns="13547" rIns="0" bIns="0" rtlCol="0">
            <a:spAutoFit/>
          </a:bodyPr>
          <a:lstStyle/>
          <a:p>
            <a:pPr algn="ctr">
              <a:spcBef>
                <a:spcPts val="107"/>
              </a:spcBef>
            </a:pPr>
            <a:r>
              <a:rPr sz="1493" dirty="0">
                <a:latin typeface="Verdana"/>
                <a:cs typeface="Calibri Light" panose="020F0302020204030204" pitchFamily="34" charset="0"/>
              </a:rPr>
              <a:t>Source:</a:t>
            </a:r>
            <a:r>
              <a:rPr sz="1493" spc="-37" dirty="0">
                <a:latin typeface="Verdana"/>
                <a:cs typeface="Calibri Light" panose="020F0302020204030204" pitchFamily="34" charset="0"/>
              </a:rPr>
              <a:t> </a:t>
            </a:r>
            <a:r>
              <a:rPr sz="1493" dirty="0">
                <a:latin typeface="Verdana"/>
                <a:cs typeface="Calibri Light" panose="020F0302020204030204" pitchFamily="34" charset="0"/>
              </a:rPr>
              <a:t>The</a:t>
            </a:r>
            <a:r>
              <a:rPr sz="1493" spc="-37" dirty="0">
                <a:latin typeface="Verdana"/>
                <a:cs typeface="Calibri Light" panose="020F0302020204030204" pitchFamily="34" charset="0"/>
              </a:rPr>
              <a:t> </a:t>
            </a:r>
            <a:r>
              <a:rPr sz="1493" dirty="0">
                <a:latin typeface="Verdana"/>
                <a:cs typeface="Calibri Light" panose="020F0302020204030204" pitchFamily="34" charset="0"/>
              </a:rPr>
              <a:t>Agile</a:t>
            </a:r>
            <a:r>
              <a:rPr sz="1493" spc="-43" dirty="0">
                <a:latin typeface="Verdana"/>
                <a:cs typeface="Calibri Light" panose="020F0302020204030204" pitchFamily="34" charset="0"/>
              </a:rPr>
              <a:t> </a:t>
            </a:r>
            <a:r>
              <a:rPr sz="1493" dirty="0">
                <a:latin typeface="Verdana"/>
                <a:cs typeface="Calibri Light" panose="020F0302020204030204" pitchFamily="34" charset="0"/>
              </a:rPr>
              <a:t>Manifesto</a:t>
            </a:r>
            <a:r>
              <a:rPr sz="1493" spc="-75" dirty="0">
                <a:latin typeface="Verdana"/>
                <a:cs typeface="Calibri Light" panose="020F0302020204030204" pitchFamily="34" charset="0"/>
              </a:rPr>
              <a:t> </a:t>
            </a:r>
            <a:r>
              <a:rPr sz="1493" dirty="0">
                <a:latin typeface="Verdana"/>
                <a:cs typeface="Calibri Light" panose="020F0302020204030204" pitchFamily="34" charset="0"/>
              </a:rPr>
              <a:t>(2001). </a:t>
            </a:r>
            <a:r>
              <a:rPr sz="1493" i="1" dirty="0">
                <a:latin typeface="Verdana"/>
                <a:cs typeface="Calibri Light" panose="020F0302020204030204" pitchFamily="34" charset="0"/>
              </a:rPr>
              <a:t>Manifesto</a:t>
            </a:r>
            <a:r>
              <a:rPr sz="1493" i="1" spc="-64" dirty="0">
                <a:latin typeface="Verdana"/>
                <a:cs typeface="Calibri Light" panose="020F0302020204030204" pitchFamily="34" charset="0"/>
              </a:rPr>
              <a:t> </a:t>
            </a:r>
            <a:r>
              <a:rPr sz="1493" i="1" dirty="0">
                <a:latin typeface="Verdana"/>
                <a:cs typeface="Calibri Light" panose="020F0302020204030204" pitchFamily="34" charset="0"/>
              </a:rPr>
              <a:t>for</a:t>
            </a:r>
            <a:r>
              <a:rPr sz="1493" i="1" spc="-32" dirty="0">
                <a:latin typeface="Verdana"/>
                <a:cs typeface="Calibri Light" panose="020F0302020204030204" pitchFamily="34" charset="0"/>
              </a:rPr>
              <a:t> </a:t>
            </a:r>
            <a:r>
              <a:rPr sz="1493" i="1" dirty="0">
                <a:latin typeface="Verdana"/>
                <a:cs typeface="Calibri Light" panose="020F0302020204030204" pitchFamily="34" charset="0"/>
              </a:rPr>
              <a:t>agile</a:t>
            </a:r>
            <a:r>
              <a:rPr sz="1493" i="1" spc="-21" dirty="0">
                <a:latin typeface="Verdana"/>
                <a:cs typeface="Calibri Light" panose="020F0302020204030204" pitchFamily="34" charset="0"/>
              </a:rPr>
              <a:t> </a:t>
            </a:r>
            <a:r>
              <a:rPr sz="1493" i="1" dirty="0">
                <a:latin typeface="Verdana"/>
                <a:cs typeface="Calibri Light" panose="020F0302020204030204" pitchFamily="34" charset="0"/>
              </a:rPr>
              <a:t>software</a:t>
            </a:r>
            <a:r>
              <a:rPr sz="1493" i="1" spc="-59" dirty="0">
                <a:latin typeface="Verdana"/>
                <a:cs typeface="Calibri Light" panose="020F0302020204030204" pitchFamily="34" charset="0"/>
              </a:rPr>
              <a:t> </a:t>
            </a:r>
            <a:r>
              <a:rPr sz="1493" i="1" spc="-11" dirty="0">
                <a:latin typeface="Verdana"/>
                <a:cs typeface="Calibri Light" panose="020F0302020204030204" pitchFamily="34" charset="0"/>
              </a:rPr>
              <a:t>development</a:t>
            </a:r>
            <a:r>
              <a:rPr sz="1493" spc="-11" dirty="0">
                <a:latin typeface="Verdana"/>
                <a:cs typeface="Calibri Light" panose="020F0302020204030204" pitchFamily="34" charset="0"/>
              </a:rPr>
              <a:t>.</a:t>
            </a:r>
            <a:endParaRPr sz="1493">
              <a:latin typeface="Verdana"/>
              <a:cs typeface="Calibri Light" panose="020F0302020204030204" pitchFamily="34" charset="0"/>
            </a:endParaRPr>
          </a:p>
          <a:p>
            <a:pPr algn="ctr">
              <a:lnSpc>
                <a:spcPct val="100000"/>
              </a:lnSpc>
            </a:pPr>
            <a:r>
              <a:rPr sz="1493" spc="-11" dirty="0">
                <a:latin typeface="Verdana"/>
                <a:cs typeface="Calibri Light" panose="020F0302020204030204" pitchFamily="34" charset="0"/>
                <a:hlinkClick r:id="rId2"/>
              </a:rPr>
              <a:t>http://www.agilemanifesto.org</a:t>
            </a:r>
            <a:endParaRPr sz="1493">
              <a:latin typeface="Verdana"/>
              <a:cs typeface="Calibri Light" panose="020F0302020204030204" pitchFamily="34" charset="0"/>
            </a:endParaRPr>
          </a:p>
        </p:txBody>
      </p:sp>
      <p:sp>
        <p:nvSpPr>
          <p:cNvPr id="64" name="object 64"/>
          <p:cNvSpPr txBox="1"/>
          <p:nvPr/>
        </p:nvSpPr>
        <p:spPr>
          <a:xfrm>
            <a:off x="4416214" y="2488523"/>
            <a:ext cx="3891280" cy="407633"/>
          </a:xfrm>
          <a:prstGeom prst="rect">
            <a:avLst/>
          </a:prstGeom>
        </p:spPr>
        <p:txBody>
          <a:bodyPr vert="horz" wrap="square" lIns="0" tIns="13547" rIns="0" bIns="0" rtlCol="0">
            <a:spAutoFit/>
          </a:bodyPr>
          <a:lstStyle/>
          <a:p>
            <a:pPr marL="13547">
              <a:spcBef>
                <a:spcPts val="107"/>
              </a:spcBef>
            </a:pPr>
            <a:r>
              <a:rPr sz="2560" b="1" u="sng" dirty="0">
                <a:uFill>
                  <a:solidFill>
                    <a:srgbClr val="000000"/>
                  </a:solidFill>
                </a:uFill>
                <a:latin typeface="Verdana"/>
                <a:cs typeface="Calibri Light" panose="020F0302020204030204" pitchFamily="34" charset="0"/>
              </a:rPr>
              <a:t>Differences</a:t>
            </a:r>
            <a:r>
              <a:rPr sz="2560" b="1" u="sng" spc="-85" dirty="0">
                <a:uFill>
                  <a:solidFill>
                    <a:srgbClr val="000000"/>
                  </a:solidFill>
                </a:uFill>
                <a:latin typeface="Verdana"/>
                <a:cs typeface="Calibri Light" panose="020F0302020204030204" pitchFamily="34" charset="0"/>
              </a:rPr>
              <a:t> </a:t>
            </a:r>
            <a:r>
              <a:rPr sz="2560" b="1" u="sng" dirty="0">
                <a:uFill>
                  <a:solidFill>
                    <a:srgbClr val="000000"/>
                  </a:solidFill>
                </a:uFill>
                <a:latin typeface="Verdana"/>
                <a:cs typeface="Calibri Light" panose="020F0302020204030204" pitchFamily="34" charset="0"/>
              </a:rPr>
              <a:t>in</a:t>
            </a:r>
            <a:r>
              <a:rPr sz="2560" b="1" u="sng" spc="-107" dirty="0">
                <a:uFill>
                  <a:solidFill>
                    <a:srgbClr val="000000"/>
                  </a:solidFill>
                </a:uFill>
                <a:latin typeface="Verdana"/>
                <a:cs typeface="Calibri Light" panose="020F0302020204030204" pitchFamily="34" charset="0"/>
              </a:rPr>
              <a:t> </a:t>
            </a:r>
            <a:r>
              <a:rPr sz="2560" b="1" u="sng" spc="-11" dirty="0">
                <a:uFill>
                  <a:solidFill>
                    <a:srgbClr val="000000"/>
                  </a:solidFill>
                </a:uFill>
                <a:latin typeface="Verdana"/>
                <a:cs typeface="Calibri Light" panose="020F0302020204030204" pitchFamily="34" charset="0"/>
              </a:rPr>
              <a:t>Values</a:t>
            </a:r>
            <a:endParaRPr sz="2560">
              <a:latin typeface="Verdana"/>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00587" y="6466282"/>
            <a:ext cx="1679787" cy="422656"/>
            <a:chOff x="5344300" y="4919139"/>
            <a:chExt cx="1574800" cy="396240"/>
          </a:xfrm>
        </p:grpSpPr>
        <p:sp>
          <p:nvSpPr>
            <p:cNvPr id="3" name="object 3"/>
            <p:cNvSpPr/>
            <p:nvPr/>
          </p:nvSpPr>
          <p:spPr>
            <a:xfrm>
              <a:off x="5345910" y="4920749"/>
              <a:ext cx="1529715" cy="364490"/>
            </a:xfrm>
            <a:custGeom>
              <a:avLst/>
              <a:gdLst/>
              <a:ahLst/>
              <a:cxnLst/>
              <a:rect l="l" t="t" r="r" b="b"/>
              <a:pathLst>
                <a:path w="1529715" h="364489">
                  <a:moveTo>
                    <a:pt x="0" y="331649"/>
                  </a:moveTo>
                  <a:lnTo>
                    <a:pt x="83844" y="278244"/>
                  </a:lnTo>
                  <a:lnTo>
                    <a:pt x="286761" y="161599"/>
                  </a:lnTo>
                  <a:lnTo>
                    <a:pt x="535827" y="47066"/>
                  </a:lnTo>
                  <a:lnTo>
                    <a:pt x="758117" y="0"/>
                  </a:lnTo>
                  <a:lnTo>
                    <a:pt x="982543" y="61607"/>
                  </a:lnTo>
                  <a:lnTo>
                    <a:pt x="1236098" y="186157"/>
                  </a:lnTo>
                  <a:lnTo>
                    <a:pt x="1443464" y="308594"/>
                  </a:lnTo>
                  <a:lnTo>
                    <a:pt x="1529324" y="363863"/>
                  </a:lnTo>
                </a:path>
              </a:pathLst>
            </a:custGeom>
            <a:ln w="3220">
              <a:solidFill>
                <a:srgbClr val="000000"/>
              </a:solidFill>
            </a:ln>
          </p:spPr>
          <p:txBody>
            <a:bodyPr wrap="square" lIns="0" tIns="0" rIns="0" bIns="0" rtlCol="0"/>
            <a:lstStyle/>
            <a:p>
              <a:endParaRPr sz="1920"/>
            </a:p>
          </p:txBody>
        </p:sp>
        <p:pic>
          <p:nvPicPr>
            <p:cNvPr id="4" name="object 4"/>
            <p:cNvPicPr/>
            <p:nvPr/>
          </p:nvPicPr>
          <p:blipFill>
            <a:blip r:embed="rId2" cstate="print"/>
            <a:stretch>
              <a:fillRect/>
            </a:stretch>
          </p:blipFill>
          <p:spPr>
            <a:xfrm>
              <a:off x="6809250" y="5225035"/>
              <a:ext cx="109437" cy="90161"/>
            </a:xfrm>
            <a:prstGeom prst="rect">
              <a:avLst/>
            </a:prstGeom>
          </p:spPr>
        </p:pic>
      </p:grpSp>
      <p:pic>
        <p:nvPicPr>
          <p:cNvPr id="5" name="object 5"/>
          <p:cNvPicPr/>
          <p:nvPr/>
        </p:nvPicPr>
        <p:blipFill>
          <a:blip r:embed="rId3" cstate="print"/>
          <a:stretch>
            <a:fillRect/>
          </a:stretch>
        </p:blipFill>
        <p:spPr>
          <a:xfrm>
            <a:off x="5686735" y="4230290"/>
            <a:ext cx="1512953" cy="661143"/>
          </a:xfrm>
          <a:prstGeom prst="rect">
            <a:avLst/>
          </a:prstGeom>
        </p:spPr>
      </p:pic>
      <p:pic>
        <p:nvPicPr>
          <p:cNvPr id="6" name="object 6"/>
          <p:cNvPicPr/>
          <p:nvPr/>
        </p:nvPicPr>
        <p:blipFill>
          <a:blip r:embed="rId4" cstate="print"/>
          <a:stretch>
            <a:fillRect/>
          </a:stretch>
        </p:blipFill>
        <p:spPr>
          <a:xfrm>
            <a:off x="3409031" y="4167622"/>
            <a:ext cx="1590933" cy="732509"/>
          </a:xfrm>
          <a:prstGeom prst="rect">
            <a:avLst/>
          </a:prstGeom>
        </p:spPr>
      </p:pic>
      <p:grpSp>
        <p:nvGrpSpPr>
          <p:cNvPr id="7" name="object 7"/>
          <p:cNvGrpSpPr/>
          <p:nvPr/>
        </p:nvGrpSpPr>
        <p:grpSpPr>
          <a:xfrm>
            <a:off x="4280479" y="4167622"/>
            <a:ext cx="5189728" cy="1294384"/>
            <a:chOff x="4012949" y="2764145"/>
            <a:chExt cx="4865370" cy="1213485"/>
          </a:xfrm>
        </p:grpSpPr>
        <p:pic>
          <p:nvPicPr>
            <p:cNvPr id="8" name="object 8"/>
            <p:cNvPicPr/>
            <p:nvPr/>
          </p:nvPicPr>
          <p:blipFill>
            <a:blip r:embed="rId5" cstate="print"/>
            <a:stretch>
              <a:fillRect/>
            </a:stretch>
          </p:blipFill>
          <p:spPr>
            <a:xfrm>
              <a:off x="7386418" y="2764145"/>
              <a:ext cx="1491294" cy="686727"/>
            </a:xfrm>
            <a:prstGeom prst="rect">
              <a:avLst/>
            </a:prstGeom>
          </p:spPr>
        </p:pic>
        <p:sp>
          <p:nvSpPr>
            <p:cNvPr id="9" name="object 9"/>
            <p:cNvSpPr/>
            <p:nvPr/>
          </p:nvSpPr>
          <p:spPr>
            <a:xfrm>
              <a:off x="4043528" y="3386487"/>
              <a:ext cx="4121150" cy="589280"/>
            </a:xfrm>
            <a:custGeom>
              <a:avLst/>
              <a:gdLst/>
              <a:ahLst/>
              <a:cxnLst/>
              <a:rect l="l" t="t" r="r" b="b"/>
              <a:pathLst>
                <a:path w="4121150" h="589279">
                  <a:moveTo>
                    <a:pt x="4121128" y="0"/>
                  </a:moveTo>
                  <a:lnTo>
                    <a:pt x="4048875" y="92051"/>
                  </a:lnTo>
                  <a:lnTo>
                    <a:pt x="3760363" y="294563"/>
                  </a:lnTo>
                  <a:lnTo>
                    <a:pt x="3147966" y="497075"/>
                  </a:lnTo>
                  <a:lnTo>
                    <a:pt x="2104060" y="589126"/>
                  </a:lnTo>
                  <a:lnTo>
                    <a:pt x="1045891" y="505358"/>
                  </a:lnTo>
                  <a:lnTo>
                    <a:pt x="403665" y="321068"/>
                  </a:lnTo>
                  <a:lnTo>
                    <a:pt x="85622" y="136778"/>
                  </a:lnTo>
                  <a:lnTo>
                    <a:pt x="0" y="53010"/>
                  </a:lnTo>
                </a:path>
              </a:pathLst>
            </a:custGeom>
            <a:ln w="3220">
              <a:solidFill>
                <a:srgbClr val="000000"/>
              </a:solidFill>
            </a:ln>
          </p:spPr>
          <p:txBody>
            <a:bodyPr wrap="square" lIns="0" tIns="0" rIns="0" bIns="0" rtlCol="0"/>
            <a:lstStyle/>
            <a:p>
              <a:endParaRPr sz="1920"/>
            </a:p>
          </p:txBody>
        </p:sp>
        <p:pic>
          <p:nvPicPr>
            <p:cNvPr id="10" name="object 10"/>
            <p:cNvPicPr/>
            <p:nvPr/>
          </p:nvPicPr>
          <p:blipFill>
            <a:blip r:embed="rId6" cstate="print"/>
            <a:stretch>
              <a:fillRect/>
            </a:stretch>
          </p:blipFill>
          <p:spPr>
            <a:xfrm>
              <a:off x="4012949" y="3396037"/>
              <a:ext cx="90146" cy="109455"/>
            </a:xfrm>
            <a:prstGeom prst="rect">
              <a:avLst/>
            </a:prstGeom>
          </p:spPr>
        </p:pic>
      </p:grpSp>
      <p:pic>
        <p:nvPicPr>
          <p:cNvPr id="11" name="object 11"/>
          <p:cNvPicPr/>
          <p:nvPr/>
        </p:nvPicPr>
        <p:blipFill>
          <a:blip r:embed="rId7" cstate="print"/>
          <a:stretch>
            <a:fillRect/>
          </a:stretch>
        </p:blipFill>
        <p:spPr>
          <a:xfrm>
            <a:off x="5856803" y="5525099"/>
            <a:ext cx="1757474" cy="408816"/>
          </a:xfrm>
          <a:prstGeom prst="rect">
            <a:avLst/>
          </a:prstGeom>
        </p:spPr>
      </p:pic>
      <p:grpSp>
        <p:nvGrpSpPr>
          <p:cNvPr id="12" name="object 12"/>
          <p:cNvGrpSpPr/>
          <p:nvPr/>
        </p:nvGrpSpPr>
        <p:grpSpPr>
          <a:xfrm>
            <a:off x="7129187" y="4475816"/>
            <a:ext cx="753872" cy="71120"/>
            <a:chOff x="6683612" y="3053077"/>
            <a:chExt cx="706755" cy="66675"/>
          </a:xfrm>
        </p:grpSpPr>
        <p:sp>
          <p:nvSpPr>
            <p:cNvPr id="13" name="object 13"/>
            <p:cNvSpPr/>
            <p:nvPr/>
          </p:nvSpPr>
          <p:spPr>
            <a:xfrm>
              <a:off x="6683612" y="3085377"/>
              <a:ext cx="655320" cy="0"/>
            </a:xfrm>
            <a:custGeom>
              <a:avLst/>
              <a:gdLst/>
              <a:ahLst/>
              <a:cxnLst/>
              <a:rect l="l" t="t" r="r" b="b"/>
              <a:pathLst>
                <a:path w="655320">
                  <a:moveTo>
                    <a:pt x="0" y="0"/>
                  </a:moveTo>
                  <a:lnTo>
                    <a:pt x="0" y="0"/>
                  </a:lnTo>
                  <a:lnTo>
                    <a:pt x="655118" y="0"/>
                  </a:lnTo>
                </a:path>
              </a:pathLst>
            </a:custGeom>
            <a:ln w="3220">
              <a:solidFill>
                <a:srgbClr val="000000"/>
              </a:solidFill>
            </a:ln>
          </p:spPr>
          <p:txBody>
            <a:bodyPr wrap="square" lIns="0" tIns="0" rIns="0" bIns="0" rtlCol="0"/>
            <a:lstStyle/>
            <a:p>
              <a:endParaRPr sz="1920"/>
            </a:p>
          </p:txBody>
        </p:sp>
        <p:pic>
          <p:nvPicPr>
            <p:cNvPr id="14" name="object 14"/>
            <p:cNvPicPr/>
            <p:nvPr/>
          </p:nvPicPr>
          <p:blipFill>
            <a:blip r:embed="rId8" cstate="print"/>
            <a:stretch>
              <a:fillRect/>
            </a:stretch>
          </p:blipFill>
          <p:spPr>
            <a:xfrm>
              <a:off x="7279184" y="3053077"/>
              <a:ext cx="111154" cy="66103"/>
            </a:xfrm>
            <a:prstGeom prst="rect">
              <a:avLst/>
            </a:prstGeom>
          </p:spPr>
        </p:pic>
      </p:grpSp>
      <p:grpSp>
        <p:nvGrpSpPr>
          <p:cNvPr id="15" name="object 15"/>
          <p:cNvGrpSpPr/>
          <p:nvPr/>
        </p:nvGrpSpPr>
        <p:grpSpPr>
          <a:xfrm>
            <a:off x="4919258" y="4492985"/>
            <a:ext cx="731520" cy="71120"/>
            <a:chOff x="4611804" y="3069173"/>
            <a:chExt cx="685800" cy="66675"/>
          </a:xfrm>
        </p:grpSpPr>
        <p:sp>
          <p:nvSpPr>
            <p:cNvPr id="16" name="object 16"/>
            <p:cNvSpPr/>
            <p:nvPr/>
          </p:nvSpPr>
          <p:spPr>
            <a:xfrm>
              <a:off x="4611804" y="3101474"/>
              <a:ext cx="634365" cy="0"/>
            </a:xfrm>
            <a:custGeom>
              <a:avLst/>
              <a:gdLst/>
              <a:ahLst/>
              <a:cxnLst/>
              <a:rect l="l" t="t" r="r" b="b"/>
              <a:pathLst>
                <a:path w="634364">
                  <a:moveTo>
                    <a:pt x="0" y="0"/>
                  </a:moveTo>
                  <a:lnTo>
                    <a:pt x="0" y="0"/>
                  </a:lnTo>
                  <a:lnTo>
                    <a:pt x="634260" y="0"/>
                  </a:lnTo>
                </a:path>
              </a:pathLst>
            </a:custGeom>
            <a:ln w="3220">
              <a:solidFill>
                <a:srgbClr val="000000"/>
              </a:solidFill>
            </a:ln>
          </p:spPr>
          <p:txBody>
            <a:bodyPr wrap="square" lIns="0" tIns="0" rIns="0" bIns="0" rtlCol="0"/>
            <a:lstStyle/>
            <a:p>
              <a:endParaRPr sz="1920"/>
            </a:p>
          </p:txBody>
        </p:sp>
        <p:pic>
          <p:nvPicPr>
            <p:cNvPr id="17" name="object 17"/>
            <p:cNvPicPr/>
            <p:nvPr/>
          </p:nvPicPr>
          <p:blipFill>
            <a:blip r:embed="rId9" cstate="print"/>
            <a:stretch>
              <a:fillRect/>
            </a:stretch>
          </p:blipFill>
          <p:spPr>
            <a:xfrm>
              <a:off x="5186497" y="3069173"/>
              <a:ext cx="111090" cy="66103"/>
            </a:xfrm>
            <a:prstGeom prst="rect">
              <a:avLst/>
            </a:prstGeom>
          </p:spPr>
        </p:pic>
      </p:grpSp>
      <p:grpSp>
        <p:nvGrpSpPr>
          <p:cNvPr id="18" name="object 18"/>
          <p:cNvGrpSpPr/>
          <p:nvPr/>
        </p:nvGrpSpPr>
        <p:grpSpPr>
          <a:xfrm>
            <a:off x="3846051" y="3794883"/>
            <a:ext cx="1167723" cy="454490"/>
            <a:chOff x="3605673" y="2414703"/>
            <a:chExt cx="1094740" cy="426084"/>
          </a:xfrm>
        </p:grpSpPr>
        <p:sp>
          <p:nvSpPr>
            <p:cNvPr id="19" name="object 19"/>
            <p:cNvSpPr/>
            <p:nvPr/>
          </p:nvSpPr>
          <p:spPr>
            <a:xfrm>
              <a:off x="3624986" y="2416313"/>
              <a:ext cx="1073785" cy="422909"/>
            </a:xfrm>
            <a:custGeom>
              <a:avLst/>
              <a:gdLst/>
              <a:ahLst/>
              <a:cxnLst/>
              <a:rect l="l" t="t" r="r" b="b"/>
              <a:pathLst>
                <a:path w="1073785" h="422910">
                  <a:moveTo>
                    <a:pt x="912766" y="422682"/>
                  </a:moveTo>
                  <a:lnTo>
                    <a:pt x="943803" y="414131"/>
                  </a:lnTo>
                  <a:lnTo>
                    <a:pt x="1008947" y="378417"/>
                  </a:lnTo>
                  <a:lnTo>
                    <a:pt x="1066245" y="300450"/>
                  </a:lnTo>
                  <a:lnTo>
                    <a:pt x="1073745" y="165140"/>
                  </a:lnTo>
                  <a:lnTo>
                    <a:pt x="1063303" y="130288"/>
                  </a:lnTo>
                  <a:lnTo>
                    <a:pt x="1024739" y="75641"/>
                  </a:lnTo>
                  <a:lnTo>
                    <a:pt x="965924" y="38442"/>
                  </a:lnTo>
                  <a:lnTo>
                    <a:pt x="890846" y="15537"/>
                  </a:lnTo>
                  <a:lnTo>
                    <a:pt x="848454" y="8460"/>
                  </a:lnTo>
                  <a:lnTo>
                    <a:pt x="803493" y="3774"/>
                  </a:lnTo>
                  <a:lnTo>
                    <a:pt x="756460" y="1085"/>
                  </a:lnTo>
                  <a:lnTo>
                    <a:pt x="707853" y="0"/>
                  </a:lnTo>
                  <a:lnTo>
                    <a:pt x="658172" y="123"/>
                  </a:lnTo>
                  <a:lnTo>
                    <a:pt x="607914" y="1060"/>
                  </a:lnTo>
                  <a:lnTo>
                    <a:pt x="557579" y="2419"/>
                  </a:lnTo>
                  <a:lnTo>
                    <a:pt x="507665" y="3804"/>
                  </a:lnTo>
                  <a:lnTo>
                    <a:pt x="458670" y="4821"/>
                  </a:lnTo>
                  <a:lnTo>
                    <a:pt x="411093" y="5077"/>
                  </a:lnTo>
                  <a:lnTo>
                    <a:pt x="365432" y="4176"/>
                  </a:lnTo>
                  <a:lnTo>
                    <a:pt x="194912" y="41128"/>
                  </a:lnTo>
                  <a:lnTo>
                    <a:pt x="81897" y="133511"/>
                  </a:lnTo>
                  <a:lnTo>
                    <a:pt x="19291" y="228027"/>
                  </a:lnTo>
                  <a:lnTo>
                    <a:pt x="0" y="271376"/>
                  </a:lnTo>
                </a:path>
              </a:pathLst>
            </a:custGeom>
            <a:ln w="3220">
              <a:solidFill>
                <a:srgbClr val="000000"/>
              </a:solidFill>
            </a:ln>
          </p:spPr>
          <p:txBody>
            <a:bodyPr wrap="square" lIns="0" tIns="0" rIns="0" bIns="0" rtlCol="0"/>
            <a:lstStyle/>
            <a:p>
              <a:endParaRPr sz="1920"/>
            </a:p>
          </p:txBody>
        </p:sp>
        <p:pic>
          <p:nvPicPr>
            <p:cNvPr id="20" name="object 20"/>
            <p:cNvPicPr/>
            <p:nvPr/>
          </p:nvPicPr>
          <p:blipFill>
            <a:blip r:embed="rId10" cstate="print"/>
            <a:stretch>
              <a:fillRect/>
            </a:stretch>
          </p:blipFill>
          <p:spPr>
            <a:xfrm>
              <a:off x="3605673" y="2621694"/>
              <a:ext cx="69203" cy="115894"/>
            </a:xfrm>
            <a:prstGeom prst="rect">
              <a:avLst/>
            </a:prstGeom>
          </p:spPr>
        </p:pic>
      </p:grpSp>
      <p:grpSp>
        <p:nvGrpSpPr>
          <p:cNvPr id="21" name="object 21"/>
          <p:cNvGrpSpPr/>
          <p:nvPr/>
        </p:nvGrpSpPr>
        <p:grpSpPr>
          <a:xfrm>
            <a:off x="8314021" y="3785280"/>
            <a:ext cx="1166368" cy="453813"/>
            <a:chOff x="7794395" y="2405700"/>
            <a:chExt cx="1093470" cy="425450"/>
          </a:xfrm>
        </p:grpSpPr>
        <p:sp>
          <p:nvSpPr>
            <p:cNvPr id="22" name="object 22"/>
            <p:cNvSpPr/>
            <p:nvPr/>
          </p:nvSpPr>
          <p:spPr>
            <a:xfrm>
              <a:off x="7812099" y="2407310"/>
              <a:ext cx="1073785" cy="422275"/>
            </a:xfrm>
            <a:custGeom>
              <a:avLst/>
              <a:gdLst/>
              <a:ahLst/>
              <a:cxnLst/>
              <a:rect l="l" t="t" r="r" b="b"/>
              <a:pathLst>
                <a:path w="1073784" h="422275">
                  <a:moveTo>
                    <a:pt x="912830" y="422027"/>
                  </a:moveTo>
                  <a:lnTo>
                    <a:pt x="944102" y="413476"/>
                  </a:lnTo>
                  <a:lnTo>
                    <a:pt x="1009634" y="377762"/>
                  </a:lnTo>
                  <a:lnTo>
                    <a:pt x="1066997" y="299796"/>
                  </a:lnTo>
                  <a:lnTo>
                    <a:pt x="1073767" y="164486"/>
                  </a:lnTo>
                  <a:lnTo>
                    <a:pt x="1063326" y="129647"/>
                  </a:lnTo>
                  <a:lnTo>
                    <a:pt x="1024844" y="75091"/>
                  </a:lnTo>
                  <a:lnTo>
                    <a:pt x="966180" y="38039"/>
                  </a:lnTo>
                  <a:lnTo>
                    <a:pt x="891281" y="15299"/>
                  </a:lnTo>
                  <a:lnTo>
                    <a:pt x="848976" y="8300"/>
                  </a:lnTo>
                  <a:lnTo>
                    <a:pt x="804091" y="3683"/>
                  </a:lnTo>
                  <a:lnTo>
                    <a:pt x="757120" y="1049"/>
                  </a:lnTo>
                  <a:lnTo>
                    <a:pt x="708556" y="0"/>
                  </a:lnTo>
                  <a:lnTo>
                    <a:pt x="658893" y="136"/>
                  </a:lnTo>
                  <a:lnTo>
                    <a:pt x="608622" y="1059"/>
                  </a:lnTo>
                  <a:lnTo>
                    <a:pt x="558239" y="2370"/>
                  </a:lnTo>
                  <a:lnTo>
                    <a:pt x="508234" y="3671"/>
                  </a:lnTo>
                  <a:lnTo>
                    <a:pt x="459103" y="4562"/>
                  </a:lnTo>
                  <a:lnTo>
                    <a:pt x="411338" y="4646"/>
                  </a:lnTo>
                  <a:lnTo>
                    <a:pt x="365432" y="3522"/>
                  </a:lnTo>
                  <a:lnTo>
                    <a:pt x="194903" y="41432"/>
                  </a:lnTo>
                  <a:lnTo>
                    <a:pt x="81889" y="134251"/>
                  </a:lnTo>
                  <a:lnTo>
                    <a:pt x="19288" y="228881"/>
                  </a:lnTo>
                  <a:lnTo>
                    <a:pt x="0" y="272224"/>
                  </a:lnTo>
                </a:path>
              </a:pathLst>
            </a:custGeom>
            <a:ln w="3220">
              <a:solidFill>
                <a:srgbClr val="000000"/>
              </a:solidFill>
            </a:ln>
          </p:spPr>
          <p:txBody>
            <a:bodyPr wrap="square" lIns="0" tIns="0" rIns="0" bIns="0" rtlCol="0"/>
            <a:lstStyle/>
            <a:p>
              <a:endParaRPr sz="1920"/>
            </a:p>
          </p:txBody>
        </p:sp>
        <p:pic>
          <p:nvPicPr>
            <p:cNvPr id="23" name="object 23"/>
            <p:cNvPicPr/>
            <p:nvPr/>
          </p:nvPicPr>
          <p:blipFill>
            <a:blip r:embed="rId11" cstate="print"/>
            <a:stretch>
              <a:fillRect/>
            </a:stretch>
          </p:blipFill>
          <p:spPr>
            <a:xfrm>
              <a:off x="7794395" y="2613539"/>
              <a:ext cx="67594" cy="116108"/>
            </a:xfrm>
            <a:prstGeom prst="rect">
              <a:avLst/>
            </a:prstGeom>
          </p:spPr>
        </p:pic>
      </p:grpSp>
      <p:grpSp>
        <p:nvGrpSpPr>
          <p:cNvPr id="24" name="object 24"/>
          <p:cNvGrpSpPr/>
          <p:nvPr/>
        </p:nvGrpSpPr>
        <p:grpSpPr>
          <a:xfrm>
            <a:off x="3490594" y="3429967"/>
            <a:ext cx="877824" cy="147659"/>
            <a:chOff x="3272432" y="2072594"/>
            <a:chExt cx="822960" cy="138430"/>
          </a:xfrm>
        </p:grpSpPr>
        <p:pic>
          <p:nvPicPr>
            <p:cNvPr id="25" name="object 25"/>
            <p:cNvPicPr/>
            <p:nvPr/>
          </p:nvPicPr>
          <p:blipFill>
            <a:blip r:embed="rId12" cstate="print"/>
            <a:stretch>
              <a:fillRect/>
            </a:stretch>
          </p:blipFill>
          <p:spPr>
            <a:xfrm>
              <a:off x="3272432" y="2072594"/>
              <a:ext cx="209277" cy="138428"/>
            </a:xfrm>
            <a:prstGeom prst="rect">
              <a:avLst/>
            </a:prstGeom>
          </p:spPr>
        </p:pic>
        <p:sp>
          <p:nvSpPr>
            <p:cNvPr id="26" name="object 26"/>
            <p:cNvSpPr/>
            <p:nvPr/>
          </p:nvSpPr>
          <p:spPr>
            <a:xfrm>
              <a:off x="3502622" y="2072601"/>
              <a:ext cx="592455" cy="138430"/>
            </a:xfrm>
            <a:custGeom>
              <a:avLst/>
              <a:gdLst/>
              <a:ahLst/>
              <a:cxnLst/>
              <a:rect l="l" t="t" r="r" b="b"/>
              <a:pathLst>
                <a:path w="592454" h="138430">
                  <a:moveTo>
                    <a:pt x="78879" y="135204"/>
                  </a:moveTo>
                  <a:lnTo>
                    <a:pt x="77952" y="130149"/>
                  </a:lnTo>
                  <a:lnTo>
                    <a:pt x="77470" y="123748"/>
                  </a:lnTo>
                  <a:lnTo>
                    <a:pt x="77304" y="114655"/>
                  </a:lnTo>
                  <a:lnTo>
                    <a:pt x="77279" y="66103"/>
                  </a:lnTo>
                  <a:lnTo>
                    <a:pt x="74053" y="61163"/>
                  </a:lnTo>
                  <a:lnTo>
                    <a:pt x="72440" y="56438"/>
                  </a:lnTo>
                  <a:lnTo>
                    <a:pt x="69227" y="51511"/>
                  </a:lnTo>
                  <a:lnTo>
                    <a:pt x="64401" y="49999"/>
                  </a:lnTo>
                  <a:lnTo>
                    <a:pt x="59575" y="46786"/>
                  </a:lnTo>
                  <a:lnTo>
                    <a:pt x="49911" y="46786"/>
                  </a:lnTo>
                  <a:lnTo>
                    <a:pt x="39954" y="48056"/>
                  </a:lnTo>
                  <a:lnTo>
                    <a:pt x="31813" y="50965"/>
                  </a:lnTo>
                  <a:lnTo>
                    <a:pt x="25476" y="54216"/>
                  </a:lnTo>
                  <a:lnTo>
                    <a:pt x="20942" y="56438"/>
                  </a:lnTo>
                  <a:lnTo>
                    <a:pt x="20942" y="48285"/>
                  </a:lnTo>
                  <a:lnTo>
                    <a:pt x="19316" y="46786"/>
                  </a:lnTo>
                  <a:lnTo>
                    <a:pt x="11264" y="48285"/>
                  </a:lnTo>
                  <a:lnTo>
                    <a:pt x="9664" y="48285"/>
                  </a:lnTo>
                  <a:lnTo>
                    <a:pt x="1612" y="49999"/>
                  </a:lnTo>
                  <a:lnTo>
                    <a:pt x="0" y="51511"/>
                  </a:lnTo>
                  <a:lnTo>
                    <a:pt x="1181" y="60756"/>
                  </a:lnTo>
                  <a:lnTo>
                    <a:pt x="2095" y="70827"/>
                  </a:lnTo>
                  <a:lnTo>
                    <a:pt x="2209" y="72085"/>
                  </a:lnTo>
                  <a:lnTo>
                    <a:pt x="2946" y="86423"/>
                  </a:lnTo>
                  <a:lnTo>
                    <a:pt x="3225" y="104736"/>
                  </a:lnTo>
                  <a:lnTo>
                    <a:pt x="2971" y="113842"/>
                  </a:lnTo>
                  <a:lnTo>
                    <a:pt x="2413" y="122034"/>
                  </a:lnTo>
                  <a:lnTo>
                    <a:pt x="1866" y="129628"/>
                  </a:lnTo>
                  <a:lnTo>
                    <a:pt x="1676" y="135204"/>
                  </a:lnTo>
                  <a:lnTo>
                    <a:pt x="1612" y="136931"/>
                  </a:lnTo>
                  <a:lnTo>
                    <a:pt x="20942" y="136931"/>
                  </a:lnTo>
                  <a:lnTo>
                    <a:pt x="20942" y="70827"/>
                  </a:lnTo>
                  <a:lnTo>
                    <a:pt x="25768" y="67602"/>
                  </a:lnTo>
                  <a:lnTo>
                    <a:pt x="32207" y="61163"/>
                  </a:lnTo>
                  <a:lnTo>
                    <a:pt x="54737" y="61163"/>
                  </a:lnTo>
                  <a:lnTo>
                    <a:pt x="57962" y="74041"/>
                  </a:lnTo>
                  <a:lnTo>
                    <a:pt x="58889" y="76593"/>
                  </a:lnTo>
                  <a:lnTo>
                    <a:pt x="59372" y="81127"/>
                  </a:lnTo>
                  <a:lnTo>
                    <a:pt x="59474" y="86423"/>
                  </a:lnTo>
                  <a:lnTo>
                    <a:pt x="59575" y="136931"/>
                  </a:lnTo>
                  <a:lnTo>
                    <a:pt x="77279" y="136931"/>
                  </a:lnTo>
                  <a:lnTo>
                    <a:pt x="78879" y="135204"/>
                  </a:lnTo>
                  <a:close/>
                </a:path>
                <a:path w="592454" h="138430">
                  <a:moveTo>
                    <a:pt x="141668" y="82194"/>
                  </a:moveTo>
                  <a:lnTo>
                    <a:pt x="96608" y="82194"/>
                  </a:lnTo>
                  <a:lnTo>
                    <a:pt x="94983" y="88633"/>
                  </a:lnTo>
                  <a:lnTo>
                    <a:pt x="94983" y="95072"/>
                  </a:lnTo>
                  <a:lnTo>
                    <a:pt x="96608" y="96570"/>
                  </a:lnTo>
                  <a:lnTo>
                    <a:pt x="140055" y="96570"/>
                  </a:lnTo>
                  <a:lnTo>
                    <a:pt x="140055" y="95072"/>
                  </a:lnTo>
                  <a:lnTo>
                    <a:pt x="141668" y="90144"/>
                  </a:lnTo>
                  <a:lnTo>
                    <a:pt x="141668" y="82194"/>
                  </a:lnTo>
                  <a:close/>
                </a:path>
                <a:path w="592454" h="138430">
                  <a:moveTo>
                    <a:pt x="239864" y="88633"/>
                  </a:moveTo>
                  <a:lnTo>
                    <a:pt x="236766" y="71234"/>
                  </a:lnTo>
                  <a:lnTo>
                    <a:pt x="229412" y="59664"/>
                  </a:lnTo>
                  <a:lnTo>
                    <a:pt x="228396" y="58051"/>
                  </a:lnTo>
                  <a:lnTo>
                    <a:pt x="221284" y="53225"/>
                  </a:lnTo>
                  <a:lnTo>
                    <a:pt x="220548" y="52730"/>
                  </a:lnTo>
                  <a:lnTo>
                    <a:pt x="220548" y="77266"/>
                  </a:lnTo>
                  <a:lnTo>
                    <a:pt x="220548" y="88633"/>
                  </a:lnTo>
                  <a:lnTo>
                    <a:pt x="196011" y="122847"/>
                  </a:lnTo>
                  <a:lnTo>
                    <a:pt x="181927" y="124053"/>
                  </a:lnTo>
                  <a:lnTo>
                    <a:pt x="177101" y="124053"/>
                  </a:lnTo>
                  <a:lnTo>
                    <a:pt x="177101" y="66103"/>
                  </a:lnTo>
                  <a:lnTo>
                    <a:pt x="181927" y="64389"/>
                  </a:lnTo>
                  <a:lnTo>
                    <a:pt x="186753" y="59664"/>
                  </a:lnTo>
                  <a:lnTo>
                    <a:pt x="201244" y="59664"/>
                  </a:lnTo>
                  <a:lnTo>
                    <a:pt x="207670" y="62877"/>
                  </a:lnTo>
                  <a:lnTo>
                    <a:pt x="212509" y="67602"/>
                  </a:lnTo>
                  <a:lnTo>
                    <a:pt x="217335" y="72542"/>
                  </a:lnTo>
                  <a:lnTo>
                    <a:pt x="220548" y="77266"/>
                  </a:lnTo>
                  <a:lnTo>
                    <a:pt x="220548" y="52730"/>
                  </a:lnTo>
                  <a:lnTo>
                    <a:pt x="216103" y="49707"/>
                  </a:lnTo>
                  <a:lnTo>
                    <a:pt x="201244" y="46786"/>
                  </a:lnTo>
                  <a:lnTo>
                    <a:pt x="188366" y="46786"/>
                  </a:lnTo>
                  <a:lnTo>
                    <a:pt x="180314" y="51511"/>
                  </a:lnTo>
                  <a:lnTo>
                    <a:pt x="177101" y="53225"/>
                  </a:lnTo>
                  <a:lnTo>
                    <a:pt x="178600" y="4940"/>
                  </a:lnTo>
                  <a:lnTo>
                    <a:pt x="178701" y="1714"/>
                  </a:lnTo>
                  <a:lnTo>
                    <a:pt x="177101" y="0"/>
                  </a:lnTo>
                  <a:lnTo>
                    <a:pt x="159372" y="4940"/>
                  </a:lnTo>
                  <a:lnTo>
                    <a:pt x="157759" y="4940"/>
                  </a:lnTo>
                  <a:lnTo>
                    <a:pt x="158699" y="17576"/>
                  </a:lnTo>
                  <a:lnTo>
                    <a:pt x="159169" y="30391"/>
                  </a:lnTo>
                  <a:lnTo>
                    <a:pt x="159346" y="45351"/>
                  </a:lnTo>
                  <a:lnTo>
                    <a:pt x="159372" y="136931"/>
                  </a:lnTo>
                  <a:lnTo>
                    <a:pt x="188823" y="136931"/>
                  </a:lnTo>
                  <a:lnTo>
                    <a:pt x="228600" y="120827"/>
                  </a:lnTo>
                  <a:lnTo>
                    <a:pt x="239458" y="94780"/>
                  </a:lnTo>
                  <a:lnTo>
                    <a:pt x="239864" y="88633"/>
                  </a:lnTo>
                  <a:close/>
                </a:path>
                <a:path w="592454" h="138430">
                  <a:moveTo>
                    <a:pt x="325196" y="136931"/>
                  </a:moveTo>
                  <a:lnTo>
                    <a:pt x="325120" y="133083"/>
                  </a:lnTo>
                  <a:lnTo>
                    <a:pt x="325018" y="130492"/>
                  </a:lnTo>
                  <a:lnTo>
                    <a:pt x="324942" y="128790"/>
                  </a:lnTo>
                  <a:lnTo>
                    <a:pt x="324650" y="125552"/>
                  </a:lnTo>
                  <a:lnTo>
                    <a:pt x="324383" y="122542"/>
                  </a:lnTo>
                  <a:lnTo>
                    <a:pt x="323824" y="114198"/>
                  </a:lnTo>
                  <a:lnTo>
                    <a:pt x="323570" y="101511"/>
                  </a:lnTo>
                  <a:lnTo>
                    <a:pt x="323570" y="88633"/>
                  </a:lnTo>
                  <a:lnTo>
                    <a:pt x="323570" y="62877"/>
                  </a:lnTo>
                  <a:lnTo>
                    <a:pt x="321640" y="59664"/>
                  </a:lnTo>
                  <a:lnTo>
                    <a:pt x="318820" y="54940"/>
                  </a:lnTo>
                  <a:lnTo>
                    <a:pt x="312102" y="49999"/>
                  </a:lnTo>
                  <a:lnTo>
                    <a:pt x="307479" y="48590"/>
                  </a:lnTo>
                  <a:lnTo>
                    <a:pt x="307479" y="88633"/>
                  </a:lnTo>
                  <a:lnTo>
                    <a:pt x="307479" y="117614"/>
                  </a:lnTo>
                  <a:lnTo>
                    <a:pt x="304253" y="119113"/>
                  </a:lnTo>
                  <a:lnTo>
                    <a:pt x="299427" y="125552"/>
                  </a:lnTo>
                  <a:lnTo>
                    <a:pt x="272072" y="125552"/>
                  </a:lnTo>
                  <a:lnTo>
                    <a:pt x="272072" y="109448"/>
                  </a:lnTo>
                  <a:lnTo>
                    <a:pt x="274866" y="100584"/>
                  </a:lnTo>
                  <a:lnTo>
                    <a:pt x="282333" y="94856"/>
                  </a:lnTo>
                  <a:lnTo>
                    <a:pt x="293116" y="91224"/>
                  </a:lnTo>
                  <a:lnTo>
                    <a:pt x="305866" y="88633"/>
                  </a:lnTo>
                  <a:lnTo>
                    <a:pt x="307479" y="88633"/>
                  </a:lnTo>
                  <a:lnTo>
                    <a:pt x="307479" y="48590"/>
                  </a:lnTo>
                  <a:lnTo>
                    <a:pt x="303885" y="47485"/>
                  </a:lnTo>
                  <a:lnTo>
                    <a:pt x="294601" y="46786"/>
                  </a:lnTo>
                  <a:lnTo>
                    <a:pt x="287362" y="47066"/>
                  </a:lnTo>
                  <a:lnTo>
                    <a:pt x="280123" y="47942"/>
                  </a:lnTo>
                  <a:lnTo>
                    <a:pt x="272872" y="49415"/>
                  </a:lnTo>
                  <a:lnTo>
                    <a:pt x="265633" y="51511"/>
                  </a:lnTo>
                  <a:lnTo>
                    <a:pt x="264020" y="53225"/>
                  </a:lnTo>
                  <a:lnTo>
                    <a:pt x="264020" y="64389"/>
                  </a:lnTo>
                  <a:lnTo>
                    <a:pt x="265633" y="66103"/>
                  </a:lnTo>
                  <a:lnTo>
                    <a:pt x="270789" y="63741"/>
                  </a:lnTo>
                  <a:lnTo>
                    <a:pt x="276694" y="61671"/>
                  </a:lnTo>
                  <a:lnTo>
                    <a:pt x="283514" y="60210"/>
                  </a:lnTo>
                  <a:lnTo>
                    <a:pt x="291388" y="59664"/>
                  </a:lnTo>
                  <a:lnTo>
                    <a:pt x="299427" y="59664"/>
                  </a:lnTo>
                  <a:lnTo>
                    <a:pt x="302653" y="62877"/>
                  </a:lnTo>
                  <a:lnTo>
                    <a:pt x="305866" y="69316"/>
                  </a:lnTo>
                  <a:lnTo>
                    <a:pt x="305866" y="75755"/>
                  </a:lnTo>
                  <a:lnTo>
                    <a:pt x="304253" y="77266"/>
                  </a:lnTo>
                  <a:lnTo>
                    <a:pt x="283565" y="80505"/>
                  </a:lnTo>
                  <a:lnTo>
                    <a:pt x="267843" y="86334"/>
                  </a:lnTo>
                  <a:lnTo>
                    <a:pt x="257860" y="96088"/>
                  </a:lnTo>
                  <a:lnTo>
                    <a:pt x="254368" y="111175"/>
                  </a:lnTo>
                  <a:lnTo>
                    <a:pt x="256400" y="122224"/>
                  </a:lnTo>
                  <a:lnTo>
                    <a:pt x="262216" y="130835"/>
                  </a:lnTo>
                  <a:lnTo>
                    <a:pt x="271348" y="136436"/>
                  </a:lnTo>
                  <a:lnTo>
                    <a:pt x="283337" y="138430"/>
                  </a:lnTo>
                  <a:lnTo>
                    <a:pt x="292087" y="137642"/>
                  </a:lnTo>
                  <a:lnTo>
                    <a:pt x="299034" y="135661"/>
                  </a:lnTo>
                  <a:lnTo>
                    <a:pt x="304152" y="133083"/>
                  </a:lnTo>
                  <a:lnTo>
                    <a:pt x="307479" y="130492"/>
                  </a:lnTo>
                  <a:lnTo>
                    <a:pt x="305993" y="136436"/>
                  </a:lnTo>
                  <a:lnTo>
                    <a:pt x="305866" y="136931"/>
                  </a:lnTo>
                  <a:lnTo>
                    <a:pt x="325196" y="136931"/>
                  </a:lnTo>
                  <a:close/>
                </a:path>
                <a:path w="592454" h="138430">
                  <a:moveTo>
                    <a:pt x="407301" y="111175"/>
                  </a:moveTo>
                  <a:lnTo>
                    <a:pt x="378307" y="83705"/>
                  </a:lnTo>
                  <a:lnTo>
                    <a:pt x="368655" y="80479"/>
                  </a:lnTo>
                  <a:lnTo>
                    <a:pt x="360603" y="77266"/>
                  </a:lnTo>
                  <a:lnTo>
                    <a:pt x="360603" y="64389"/>
                  </a:lnTo>
                  <a:lnTo>
                    <a:pt x="365429" y="61163"/>
                  </a:lnTo>
                  <a:lnTo>
                    <a:pt x="370268" y="59664"/>
                  </a:lnTo>
                  <a:lnTo>
                    <a:pt x="387972" y="59664"/>
                  </a:lnTo>
                  <a:lnTo>
                    <a:pt x="396011" y="62877"/>
                  </a:lnTo>
                  <a:lnTo>
                    <a:pt x="399237" y="66103"/>
                  </a:lnTo>
                  <a:lnTo>
                    <a:pt x="400837" y="66103"/>
                  </a:lnTo>
                  <a:lnTo>
                    <a:pt x="402475" y="59664"/>
                  </a:lnTo>
                  <a:lnTo>
                    <a:pt x="402475" y="51511"/>
                  </a:lnTo>
                  <a:lnTo>
                    <a:pt x="398894" y="50139"/>
                  </a:lnTo>
                  <a:lnTo>
                    <a:pt x="393204" y="48577"/>
                  </a:lnTo>
                  <a:lnTo>
                    <a:pt x="385699" y="47307"/>
                  </a:lnTo>
                  <a:lnTo>
                    <a:pt x="376707" y="46786"/>
                  </a:lnTo>
                  <a:lnTo>
                    <a:pt x="363270" y="48310"/>
                  </a:lnTo>
                  <a:lnTo>
                    <a:pt x="352564" y="52984"/>
                  </a:lnTo>
                  <a:lnTo>
                    <a:pt x="345465" y="60998"/>
                  </a:lnTo>
                  <a:lnTo>
                    <a:pt x="342900" y="72542"/>
                  </a:lnTo>
                  <a:lnTo>
                    <a:pt x="345287" y="83502"/>
                  </a:lnTo>
                  <a:lnTo>
                    <a:pt x="351155" y="90589"/>
                  </a:lnTo>
                  <a:lnTo>
                    <a:pt x="358521" y="94665"/>
                  </a:lnTo>
                  <a:lnTo>
                    <a:pt x="365429" y="96570"/>
                  </a:lnTo>
                  <a:lnTo>
                    <a:pt x="370268" y="98298"/>
                  </a:lnTo>
                  <a:lnTo>
                    <a:pt x="381533" y="103009"/>
                  </a:lnTo>
                  <a:lnTo>
                    <a:pt x="387972" y="104736"/>
                  </a:lnTo>
                  <a:lnTo>
                    <a:pt x="387972" y="117614"/>
                  </a:lnTo>
                  <a:lnTo>
                    <a:pt x="383133" y="125552"/>
                  </a:lnTo>
                  <a:lnTo>
                    <a:pt x="370268" y="125552"/>
                  </a:lnTo>
                  <a:lnTo>
                    <a:pt x="361518" y="124523"/>
                  </a:lnTo>
                  <a:lnTo>
                    <a:pt x="354571" y="122148"/>
                  </a:lnTo>
                  <a:lnTo>
                    <a:pt x="349440" y="119481"/>
                  </a:lnTo>
                  <a:lnTo>
                    <a:pt x="346125" y="117614"/>
                  </a:lnTo>
                  <a:lnTo>
                    <a:pt x="344512" y="117614"/>
                  </a:lnTo>
                  <a:lnTo>
                    <a:pt x="344512" y="125552"/>
                  </a:lnTo>
                  <a:lnTo>
                    <a:pt x="342900" y="131991"/>
                  </a:lnTo>
                  <a:lnTo>
                    <a:pt x="344512" y="133705"/>
                  </a:lnTo>
                  <a:lnTo>
                    <a:pt x="346125" y="133705"/>
                  </a:lnTo>
                  <a:lnTo>
                    <a:pt x="346125" y="135204"/>
                  </a:lnTo>
                  <a:lnTo>
                    <a:pt x="352564" y="136931"/>
                  </a:lnTo>
                  <a:lnTo>
                    <a:pt x="360603" y="138430"/>
                  </a:lnTo>
                  <a:lnTo>
                    <a:pt x="374916" y="138430"/>
                  </a:lnTo>
                  <a:lnTo>
                    <a:pt x="407301" y="117614"/>
                  </a:lnTo>
                  <a:lnTo>
                    <a:pt x="407301" y="111175"/>
                  </a:lnTo>
                  <a:close/>
                </a:path>
                <a:path w="592454" h="138430">
                  <a:moveTo>
                    <a:pt x="497547" y="86702"/>
                  </a:moveTo>
                  <a:lnTo>
                    <a:pt x="479742" y="50977"/>
                  </a:lnTo>
                  <a:lnTo>
                    <a:pt x="479742" y="75755"/>
                  </a:lnTo>
                  <a:lnTo>
                    <a:pt x="479742" y="82194"/>
                  </a:lnTo>
                  <a:lnTo>
                    <a:pt x="437883" y="82194"/>
                  </a:lnTo>
                  <a:lnTo>
                    <a:pt x="440715" y="70891"/>
                  </a:lnTo>
                  <a:lnTo>
                    <a:pt x="446125" y="63385"/>
                  </a:lnTo>
                  <a:lnTo>
                    <a:pt x="453047" y="59232"/>
                  </a:lnTo>
                  <a:lnTo>
                    <a:pt x="460108" y="58000"/>
                  </a:lnTo>
                  <a:lnTo>
                    <a:pt x="468528" y="58000"/>
                  </a:lnTo>
                  <a:lnTo>
                    <a:pt x="474891" y="62877"/>
                  </a:lnTo>
                  <a:lnTo>
                    <a:pt x="478155" y="70891"/>
                  </a:lnTo>
                  <a:lnTo>
                    <a:pt x="479742" y="75755"/>
                  </a:lnTo>
                  <a:lnTo>
                    <a:pt x="479742" y="50977"/>
                  </a:lnTo>
                  <a:lnTo>
                    <a:pt x="477926" y="49949"/>
                  </a:lnTo>
                  <a:lnTo>
                    <a:pt x="470141" y="47625"/>
                  </a:lnTo>
                  <a:lnTo>
                    <a:pt x="460413" y="46786"/>
                  </a:lnTo>
                  <a:lnTo>
                    <a:pt x="444360" y="49530"/>
                  </a:lnTo>
                  <a:lnTo>
                    <a:pt x="431038" y="58000"/>
                  </a:lnTo>
                  <a:lnTo>
                    <a:pt x="421932" y="72504"/>
                  </a:lnTo>
                  <a:lnTo>
                    <a:pt x="418566" y="93357"/>
                  </a:lnTo>
                  <a:lnTo>
                    <a:pt x="421779" y="112623"/>
                  </a:lnTo>
                  <a:lnTo>
                    <a:pt x="431038" y="126758"/>
                  </a:lnTo>
                  <a:lnTo>
                    <a:pt x="445719" y="135458"/>
                  </a:lnTo>
                  <a:lnTo>
                    <a:pt x="465239" y="138430"/>
                  </a:lnTo>
                  <a:lnTo>
                    <a:pt x="475183" y="137668"/>
                  </a:lnTo>
                  <a:lnTo>
                    <a:pt x="483158" y="135851"/>
                  </a:lnTo>
                  <a:lnTo>
                    <a:pt x="489026" y="133718"/>
                  </a:lnTo>
                  <a:lnTo>
                    <a:pt x="492620" y="131991"/>
                  </a:lnTo>
                  <a:lnTo>
                    <a:pt x="493928" y="125552"/>
                  </a:lnTo>
                  <a:lnTo>
                    <a:pt x="494233" y="124053"/>
                  </a:lnTo>
                  <a:lnTo>
                    <a:pt x="494233" y="115887"/>
                  </a:lnTo>
                  <a:lnTo>
                    <a:pt x="492620" y="115887"/>
                  </a:lnTo>
                  <a:lnTo>
                    <a:pt x="491007" y="117614"/>
                  </a:lnTo>
                  <a:lnTo>
                    <a:pt x="487794" y="120827"/>
                  </a:lnTo>
                  <a:lnTo>
                    <a:pt x="481355" y="122326"/>
                  </a:lnTo>
                  <a:lnTo>
                    <a:pt x="476504" y="124053"/>
                  </a:lnTo>
                  <a:lnTo>
                    <a:pt x="471678" y="125552"/>
                  </a:lnTo>
                  <a:lnTo>
                    <a:pt x="460413" y="125552"/>
                  </a:lnTo>
                  <a:lnTo>
                    <a:pt x="450748" y="124053"/>
                  </a:lnTo>
                  <a:lnTo>
                    <a:pt x="444322" y="115887"/>
                  </a:lnTo>
                  <a:lnTo>
                    <a:pt x="437883" y="109448"/>
                  </a:lnTo>
                  <a:lnTo>
                    <a:pt x="437883" y="95072"/>
                  </a:lnTo>
                  <a:lnTo>
                    <a:pt x="497446" y="95072"/>
                  </a:lnTo>
                  <a:lnTo>
                    <a:pt x="497547" y="86702"/>
                  </a:lnTo>
                  <a:close/>
                </a:path>
                <a:path w="592454" h="138430">
                  <a:moveTo>
                    <a:pt x="592416" y="0"/>
                  </a:moveTo>
                  <a:lnTo>
                    <a:pt x="584377" y="3213"/>
                  </a:lnTo>
                  <a:lnTo>
                    <a:pt x="582764" y="3213"/>
                  </a:lnTo>
                  <a:lnTo>
                    <a:pt x="573112" y="4940"/>
                  </a:lnTo>
                  <a:lnTo>
                    <a:pt x="573354" y="12585"/>
                  </a:lnTo>
                  <a:lnTo>
                    <a:pt x="573913" y="21590"/>
                  </a:lnTo>
                  <a:lnTo>
                    <a:pt x="574471" y="32727"/>
                  </a:lnTo>
                  <a:lnTo>
                    <a:pt x="574713" y="46786"/>
                  </a:lnTo>
                  <a:lnTo>
                    <a:pt x="574713" y="61163"/>
                  </a:lnTo>
                  <a:lnTo>
                    <a:pt x="574040" y="101701"/>
                  </a:lnTo>
                  <a:lnTo>
                    <a:pt x="565061" y="124053"/>
                  </a:lnTo>
                  <a:lnTo>
                    <a:pt x="545731" y="124053"/>
                  </a:lnTo>
                  <a:lnTo>
                    <a:pt x="540905" y="119113"/>
                  </a:lnTo>
                  <a:lnTo>
                    <a:pt x="537679" y="115887"/>
                  </a:lnTo>
                  <a:lnTo>
                    <a:pt x="532853" y="111175"/>
                  </a:lnTo>
                  <a:lnTo>
                    <a:pt x="531241" y="104736"/>
                  </a:lnTo>
                  <a:lnTo>
                    <a:pt x="531241" y="95072"/>
                  </a:lnTo>
                  <a:lnTo>
                    <a:pt x="554189" y="60655"/>
                  </a:lnTo>
                  <a:lnTo>
                    <a:pt x="560374" y="59791"/>
                  </a:lnTo>
                  <a:lnTo>
                    <a:pt x="571766" y="59791"/>
                  </a:lnTo>
                  <a:lnTo>
                    <a:pt x="574713" y="61163"/>
                  </a:lnTo>
                  <a:lnTo>
                    <a:pt x="574713" y="46786"/>
                  </a:lnTo>
                  <a:lnTo>
                    <a:pt x="565061" y="46786"/>
                  </a:lnTo>
                  <a:lnTo>
                    <a:pt x="556755" y="46964"/>
                  </a:lnTo>
                  <a:lnTo>
                    <a:pt x="521436" y="63741"/>
                  </a:lnTo>
                  <a:lnTo>
                    <a:pt x="511937" y="95072"/>
                  </a:lnTo>
                  <a:lnTo>
                    <a:pt x="514794" y="112712"/>
                  </a:lnTo>
                  <a:lnTo>
                    <a:pt x="522795" y="126403"/>
                  </a:lnTo>
                  <a:lnTo>
                    <a:pt x="535012" y="135280"/>
                  </a:lnTo>
                  <a:lnTo>
                    <a:pt x="550557" y="138430"/>
                  </a:lnTo>
                  <a:lnTo>
                    <a:pt x="559092" y="137642"/>
                  </a:lnTo>
                  <a:lnTo>
                    <a:pt x="565658" y="135661"/>
                  </a:lnTo>
                  <a:lnTo>
                    <a:pt x="570725" y="133083"/>
                  </a:lnTo>
                  <a:lnTo>
                    <a:pt x="574713" y="130492"/>
                  </a:lnTo>
                  <a:lnTo>
                    <a:pt x="573112" y="136931"/>
                  </a:lnTo>
                  <a:lnTo>
                    <a:pt x="592416" y="136931"/>
                  </a:lnTo>
                  <a:lnTo>
                    <a:pt x="592416" y="130492"/>
                  </a:lnTo>
                  <a:lnTo>
                    <a:pt x="592416" y="124053"/>
                  </a:lnTo>
                  <a:lnTo>
                    <a:pt x="592416" y="59791"/>
                  </a:lnTo>
                  <a:lnTo>
                    <a:pt x="592416" y="0"/>
                  </a:lnTo>
                  <a:close/>
                </a:path>
              </a:pathLst>
            </a:custGeom>
            <a:solidFill>
              <a:srgbClr val="000000"/>
            </a:solidFill>
          </p:spPr>
          <p:txBody>
            <a:bodyPr wrap="square" lIns="0" tIns="0" rIns="0" bIns="0" rtlCol="0"/>
            <a:lstStyle/>
            <a:p>
              <a:endParaRPr sz="1920"/>
            </a:p>
          </p:txBody>
        </p:sp>
      </p:grpSp>
      <p:pic>
        <p:nvPicPr>
          <p:cNvPr id="27" name="object 27"/>
          <p:cNvPicPr/>
          <p:nvPr/>
        </p:nvPicPr>
        <p:blipFill>
          <a:blip r:embed="rId13" cstate="print"/>
          <a:stretch>
            <a:fillRect/>
          </a:stretch>
        </p:blipFill>
        <p:spPr>
          <a:xfrm>
            <a:off x="4441891" y="3429967"/>
            <a:ext cx="1066339" cy="190694"/>
          </a:xfrm>
          <a:prstGeom prst="rect">
            <a:avLst/>
          </a:prstGeom>
        </p:spPr>
      </p:pic>
      <p:grpSp>
        <p:nvGrpSpPr>
          <p:cNvPr id="28" name="object 28"/>
          <p:cNvGrpSpPr/>
          <p:nvPr/>
        </p:nvGrpSpPr>
        <p:grpSpPr>
          <a:xfrm>
            <a:off x="3586754" y="6371827"/>
            <a:ext cx="395563" cy="191008"/>
            <a:chOff x="3362582" y="4830588"/>
            <a:chExt cx="370840" cy="179070"/>
          </a:xfrm>
        </p:grpSpPr>
        <p:pic>
          <p:nvPicPr>
            <p:cNvPr id="29" name="object 29"/>
            <p:cNvPicPr/>
            <p:nvPr/>
          </p:nvPicPr>
          <p:blipFill>
            <a:blip r:embed="rId14" cstate="print"/>
            <a:stretch>
              <a:fillRect/>
            </a:stretch>
          </p:blipFill>
          <p:spPr>
            <a:xfrm>
              <a:off x="3362582" y="4835417"/>
              <a:ext cx="230194" cy="173883"/>
            </a:xfrm>
            <a:prstGeom prst="rect">
              <a:avLst/>
            </a:prstGeom>
          </p:spPr>
        </p:pic>
        <p:sp>
          <p:nvSpPr>
            <p:cNvPr id="30" name="object 30"/>
            <p:cNvSpPr/>
            <p:nvPr/>
          </p:nvSpPr>
          <p:spPr>
            <a:xfrm>
              <a:off x="3613720" y="4830588"/>
              <a:ext cx="20955" cy="137160"/>
            </a:xfrm>
            <a:custGeom>
              <a:avLst/>
              <a:gdLst/>
              <a:ahLst/>
              <a:cxnLst/>
              <a:rect l="l" t="t" r="r" b="b"/>
              <a:pathLst>
                <a:path w="20954" h="137160">
                  <a:moveTo>
                    <a:pt x="19312" y="0"/>
                  </a:moveTo>
                  <a:lnTo>
                    <a:pt x="11265" y="1609"/>
                  </a:lnTo>
                  <a:lnTo>
                    <a:pt x="9656" y="3219"/>
                  </a:lnTo>
                  <a:lnTo>
                    <a:pt x="1609" y="3219"/>
                  </a:lnTo>
                  <a:lnTo>
                    <a:pt x="0" y="4828"/>
                  </a:lnTo>
                  <a:lnTo>
                    <a:pt x="930" y="22010"/>
                  </a:lnTo>
                  <a:lnTo>
                    <a:pt x="1408" y="39648"/>
                  </a:lnTo>
                  <a:lnTo>
                    <a:pt x="1609" y="136840"/>
                  </a:lnTo>
                  <a:lnTo>
                    <a:pt x="19312" y="136840"/>
                  </a:lnTo>
                  <a:lnTo>
                    <a:pt x="20921" y="135230"/>
                  </a:lnTo>
                  <a:lnTo>
                    <a:pt x="19991" y="123334"/>
                  </a:lnTo>
                  <a:lnTo>
                    <a:pt x="19513" y="110080"/>
                  </a:lnTo>
                  <a:lnTo>
                    <a:pt x="19337" y="52322"/>
                  </a:lnTo>
                  <a:lnTo>
                    <a:pt x="19513" y="35414"/>
                  </a:lnTo>
                  <a:lnTo>
                    <a:pt x="19991" y="18511"/>
                  </a:lnTo>
                  <a:lnTo>
                    <a:pt x="20921" y="1609"/>
                  </a:lnTo>
                  <a:lnTo>
                    <a:pt x="19312" y="0"/>
                  </a:lnTo>
                  <a:close/>
                </a:path>
              </a:pathLst>
            </a:custGeom>
            <a:solidFill>
              <a:srgbClr val="000000"/>
            </a:solidFill>
          </p:spPr>
          <p:txBody>
            <a:bodyPr wrap="square" lIns="0" tIns="0" rIns="0" bIns="0" rtlCol="0"/>
            <a:lstStyle/>
            <a:p>
              <a:endParaRPr sz="1920"/>
            </a:p>
          </p:txBody>
        </p:sp>
        <p:pic>
          <p:nvPicPr>
            <p:cNvPr id="31" name="object 31"/>
            <p:cNvPicPr/>
            <p:nvPr/>
          </p:nvPicPr>
          <p:blipFill>
            <a:blip r:embed="rId15" cstate="print"/>
            <a:stretch>
              <a:fillRect/>
            </a:stretch>
          </p:blipFill>
          <p:spPr>
            <a:xfrm>
              <a:off x="3653954" y="4875658"/>
              <a:ext cx="78880" cy="93380"/>
            </a:xfrm>
            <a:prstGeom prst="rect">
              <a:avLst/>
            </a:prstGeom>
          </p:spPr>
        </p:pic>
      </p:grpSp>
      <p:pic>
        <p:nvPicPr>
          <p:cNvPr id="32" name="object 32"/>
          <p:cNvPicPr/>
          <p:nvPr/>
        </p:nvPicPr>
        <p:blipFill>
          <a:blip r:embed="rId16" cstate="print"/>
          <a:stretch>
            <a:fillRect/>
          </a:stretch>
        </p:blipFill>
        <p:spPr>
          <a:xfrm>
            <a:off x="4050380" y="6371827"/>
            <a:ext cx="1066339" cy="190626"/>
          </a:xfrm>
          <a:prstGeom prst="rect">
            <a:avLst/>
          </a:prstGeom>
        </p:spPr>
      </p:pic>
      <p:pic>
        <p:nvPicPr>
          <p:cNvPr id="33" name="object 33"/>
          <p:cNvPicPr/>
          <p:nvPr/>
        </p:nvPicPr>
        <p:blipFill>
          <a:blip r:embed="rId17" cstate="print"/>
          <a:stretch>
            <a:fillRect/>
          </a:stretch>
        </p:blipFill>
        <p:spPr>
          <a:xfrm>
            <a:off x="4490833" y="6822638"/>
            <a:ext cx="1613167" cy="744459"/>
          </a:xfrm>
          <a:prstGeom prst="rect">
            <a:avLst/>
          </a:prstGeom>
        </p:spPr>
      </p:pic>
      <p:grpSp>
        <p:nvGrpSpPr>
          <p:cNvPr id="34" name="object 34"/>
          <p:cNvGrpSpPr/>
          <p:nvPr/>
        </p:nvGrpSpPr>
        <p:grpSpPr>
          <a:xfrm>
            <a:off x="4831686" y="6822638"/>
            <a:ext cx="4054517" cy="1204976"/>
            <a:chOff x="4529705" y="5253223"/>
            <a:chExt cx="3801110" cy="1129665"/>
          </a:xfrm>
        </p:grpSpPr>
        <p:pic>
          <p:nvPicPr>
            <p:cNvPr id="35" name="object 35"/>
            <p:cNvPicPr/>
            <p:nvPr/>
          </p:nvPicPr>
          <p:blipFill>
            <a:blip r:embed="rId18" cstate="print"/>
            <a:stretch>
              <a:fillRect/>
            </a:stretch>
          </p:blipFill>
          <p:spPr>
            <a:xfrm>
              <a:off x="6839020" y="5253223"/>
              <a:ext cx="1491508" cy="686641"/>
            </a:xfrm>
            <a:prstGeom prst="rect">
              <a:avLst/>
            </a:prstGeom>
          </p:spPr>
        </p:pic>
        <p:sp>
          <p:nvSpPr>
            <p:cNvPr id="36" name="object 36"/>
            <p:cNvSpPr/>
            <p:nvPr/>
          </p:nvSpPr>
          <p:spPr>
            <a:xfrm>
              <a:off x="4558674" y="5875479"/>
              <a:ext cx="3424554" cy="506095"/>
            </a:xfrm>
            <a:custGeom>
              <a:avLst/>
              <a:gdLst/>
              <a:ahLst/>
              <a:cxnLst/>
              <a:rect l="l" t="t" r="r" b="b"/>
              <a:pathLst>
                <a:path w="3424554" h="506095">
                  <a:moveTo>
                    <a:pt x="3424016" y="0"/>
                  </a:moveTo>
                  <a:lnTo>
                    <a:pt x="3407061" y="78989"/>
                  </a:lnTo>
                  <a:lnTo>
                    <a:pt x="3240093" y="252767"/>
                  </a:lnTo>
                  <a:lnTo>
                    <a:pt x="2748959" y="426544"/>
                  </a:lnTo>
                  <a:lnTo>
                    <a:pt x="1759506" y="505534"/>
                  </a:lnTo>
                  <a:lnTo>
                    <a:pt x="755879" y="440129"/>
                  </a:lnTo>
                  <a:lnTo>
                    <a:pt x="232016" y="296238"/>
                  </a:lnTo>
                  <a:lnTo>
                    <a:pt x="32021" y="152346"/>
                  </a:lnTo>
                  <a:lnTo>
                    <a:pt x="0" y="86941"/>
                  </a:lnTo>
                </a:path>
              </a:pathLst>
            </a:custGeom>
            <a:ln w="3220">
              <a:solidFill>
                <a:srgbClr val="000000"/>
              </a:solidFill>
            </a:ln>
          </p:spPr>
          <p:txBody>
            <a:bodyPr wrap="square" lIns="0" tIns="0" rIns="0" bIns="0" rtlCol="0"/>
            <a:lstStyle/>
            <a:p>
              <a:endParaRPr sz="1920"/>
            </a:p>
          </p:txBody>
        </p:sp>
        <p:pic>
          <p:nvPicPr>
            <p:cNvPr id="37" name="object 37"/>
            <p:cNvPicPr/>
            <p:nvPr/>
          </p:nvPicPr>
          <p:blipFill>
            <a:blip r:embed="rId19" cstate="print"/>
            <a:stretch>
              <a:fillRect/>
            </a:stretch>
          </p:blipFill>
          <p:spPr>
            <a:xfrm>
              <a:off x="4529705" y="5909281"/>
              <a:ext cx="66006" cy="112696"/>
            </a:xfrm>
            <a:prstGeom prst="rect">
              <a:avLst/>
            </a:prstGeom>
          </p:spPr>
        </p:pic>
      </p:grpSp>
      <p:sp>
        <p:nvSpPr>
          <p:cNvPr id="38" name="object 38"/>
          <p:cNvSpPr txBox="1">
            <a:spLocks noGrp="1"/>
          </p:cNvSpPr>
          <p:nvPr>
            <p:ph type="title"/>
          </p:nvPr>
        </p:nvSpPr>
        <p:spPr>
          <a:xfrm>
            <a:off x="1004824" y="801566"/>
            <a:ext cx="10679176" cy="1166794"/>
          </a:xfrm>
          <a:prstGeom prst="rect">
            <a:avLst/>
          </a:prstGeom>
        </p:spPr>
        <p:txBody>
          <a:bodyPr vert="horz" wrap="square" lIns="0" tIns="79248" rIns="0" bIns="0" rtlCol="0" anchor="ctr">
            <a:spAutoFit/>
          </a:bodyPr>
          <a:lstStyle/>
          <a:p>
            <a:pPr marL="1032966" marR="5419" indent="-837888">
              <a:lnSpc>
                <a:spcPts val="4149"/>
              </a:lnSpc>
              <a:spcBef>
                <a:spcPts val="624"/>
              </a:spcBef>
            </a:pPr>
            <a:r>
              <a:rPr dirty="0"/>
              <a:t>Agile</a:t>
            </a:r>
            <a:r>
              <a:rPr spc="-139" dirty="0"/>
              <a:t> </a:t>
            </a:r>
            <a:r>
              <a:rPr dirty="0"/>
              <a:t>vs</a:t>
            </a:r>
            <a:r>
              <a:rPr spc="-139" dirty="0"/>
              <a:t> </a:t>
            </a:r>
            <a:r>
              <a:rPr spc="-64" dirty="0"/>
              <a:t>Traditional</a:t>
            </a:r>
            <a:r>
              <a:rPr spc="-133" dirty="0"/>
              <a:t> </a:t>
            </a:r>
            <a:r>
              <a:rPr spc="-32" dirty="0"/>
              <a:t>(Plan-</a:t>
            </a:r>
            <a:r>
              <a:rPr spc="-11" dirty="0"/>
              <a:t>based) </a:t>
            </a:r>
            <a:r>
              <a:rPr spc="-37" dirty="0"/>
              <a:t>Software</a:t>
            </a:r>
            <a:r>
              <a:rPr spc="-149" dirty="0"/>
              <a:t> </a:t>
            </a:r>
            <a:r>
              <a:rPr spc="-11" dirty="0"/>
              <a:t>Development</a:t>
            </a:r>
          </a:p>
        </p:txBody>
      </p:sp>
      <p:sp>
        <p:nvSpPr>
          <p:cNvPr id="39" name="object 39"/>
          <p:cNvSpPr txBox="1"/>
          <p:nvPr/>
        </p:nvSpPr>
        <p:spPr>
          <a:xfrm>
            <a:off x="3829101" y="2488523"/>
            <a:ext cx="5067131" cy="407633"/>
          </a:xfrm>
          <a:prstGeom prst="rect">
            <a:avLst/>
          </a:prstGeom>
        </p:spPr>
        <p:txBody>
          <a:bodyPr vert="horz" wrap="square" lIns="0" tIns="13547" rIns="0" bIns="0" rtlCol="0">
            <a:spAutoFit/>
          </a:bodyPr>
          <a:lstStyle/>
          <a:p>
            <a:pPr marL="13547">
              <a:spcBef>
                <a:spcPts val="107"/>
              </a:spcBef>
            </a:pPr>
            <a:r>
              <a:rPr sz="2560" b="1" u="sng" dirty="0">
                <a:uFill>
                  <a:solidFill>
                    <a:srgbClr val="000000"/>
                  </a:solidFill>
                </a:uFill>
                <a:latin typeface="Verdana"/>
                <a:cs typeface="Verdana"/>
              </a:rPr>
              <a:t>Differences</a:t>
            </a:r>
            <a:r>
              <a:rPr sz="2560" b="1" u="sng" spc="-96" dirty="0">
                <a:uFill>
                  <a:solidFill>
                    <a:srgbClr val="000000"/>
                  </a:solidFill>
                </a:uFill>
                <a:latin typeface="Verdana"/>
                <a:cs typeface="Verdana"/>
              </a:rPr>
              <a:t> </a:t>
            </a:r>
            <a:r>
              <a:rPr sz="2560" b="1" u="sng" dirty="0">
                <a:uFill>
                  <a:solidFill>
                    <a:srgbClr val="000000"/>
                  </a:solidFill>
                </a:uFill>
                <a:latin typeface="Verdana"/>
                <a:cs typeface="Verdana"/>
              </a:rPr>
              <a:t>in</a:t>
            </a:r>
            <a:r>
              <a:rPr sz="2560" b="1" u="sng" spc="-112" dirty="0">
                <a:uFill>
                  <a:solidFill>
                    <a:srgbClr val="000000"/>
                  </a:solidFill>
                </a:uFill>
                <a:latin typeface="Verdana"/>
                <a:cs typeface="Verdana"/>
              </a:rPr>
              <a:t> </a:t>
            </a:r>
            <a:r>
              <a:rPr sz="2560" b="1" u="sng" dirty="0">
                <a:uFill>
                  <a:solidFill>
                    <a:srgbClr val="000000"/>
                  </a:solidFill>
                </a:uFill>
                <a:latin typeface="Verdana"/>
                <a:cs typeface="Verdana"/>
              </a:rPr>
              <a:t>Process</a:t>
            </a:r>
            <a:r>
              <a:rPr sz="2560" b="1" u="sng" spc="-117" dirty="0">
                <a:uFill>
                  <a:solidFill>
                    <a:srgbClr val="000000"/>
                  </a:solidFill>
                </a:uFill>
                <a:latin typeface="Verdana"/>
                <a:cs typeface="Verdana"/>
              </a:rPr>
              <a:t> </a:t>
            </a:r>
            <a:r>
              <a:rPr sz="2560" b="1" u="sng" spc="-21" dirty="0">
                <a:uFill>
                  <a:solidFill>
                    <a:srgbClr val="000000"/>
                  </a:solidFill>
                </a:uFill>
                <a:latin typeface="Verdana"/>
                <a:cs typeface="Verdana"/>
              </a:rPr>
              <a:t>Flow</a:t>
            </a:r>
            <a:endParaRPr sz="2560">
              <a:latin typeface="Verdana"/>
              <a:cs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48627" y="4389011"/>
            <a:ext cx="3991754" cy="1458049"/>
          </a:xfrm>
          <a:prstGeom prst="rect">
            <a:avLst/>
          </a:prstGeom>
        </p:spPr>
        <p:txBody>
          <a:bodyPr vert="horz" wrap="square" lIns="0" tIns="13547" rIns="0" bIns="0" rtlCol="0" anchor="ctr">
            <a:spAutoFit/>
          </a:bodyPr>
          <a:lstStyle/>
          <a:p>
            <a:pPr marL="13547">
              <a:lnSpc>
                <a:spcPct val="100000"/>
              </a:lnSpc>
              <a:spcBef>
                <a:spcPts val="107"/>
              </a:spcBef>
            </a:pPr>
            <a:r>
              <a:rPr spc="-48" dirty="0"/>
              <a:t>Incremental</a:t>
            </a:r>
            <a:r>
              <a:rPr lang="en-US" spc="-48" dirty="0"/>
              <a:t> </a:t>
            </a:r>
            <a:r>
              <a:rPr lang="en-US" spc="-48" dirty="0">
                <a:latin typeface="Times New Roman"/>
                <a:cs typeface="Times New Roman"/>
              </a:rPr>
              <a:t>development</a:t>
            </a:r>
            <a:endParaRPr dirty="0"/>
          </a:p>
        </p:txBody>
      </p:sp>
      <p:grpSp>
        <p:nvGrpSpPr>
          <p:cNvPr id="9" name="object 9"/>
          <p:cNvGrpSpPr/>
          <p:nvPr/>
        </p:nvGrpSpPr>
        <p:grpSpPr>
          <a:xfrm>
            <a:off x="5651357" y="3099260"/>
            <a:ext cx="6677234" cy="3570509"/>
            <a:chOff x="5298147" y="1762556"/>
            <a:chExt cx="6259907" cy="3347352"/>
          </a:xfrm>
        </p:grpSpPr>
        <p:sp>
          <p:nvSpPr>
            <p:cNvPr id="11" name="object 11"/>
            <p:cNvSpPr/>
            <p:nvPr/>
          </p:nvSpPr>
          <p:spPr>
            <a:xfrm>
              <a:off x="9124555" y="3812044"/>
              <a:ext cx="625475" cy="0"/>
            </a:xfrm>
            <a:custGeom>
              <a:avLst/>
              <a:gdLst/>
              <a:ahLst/>
              <a:cxnLst/>
              <a:rect l="l" t="t" r="r" b="b"/>
              <a:pathLst>
                <a:path w="625475">
                  <a:moveTo>
                    <a:pt x="0" y="0"/>
                  </a:moveTo>
                  <a:lnTo>
                    <a:pt x="624966" y="0"/>
                  </a:lnTo>
                </a:path>
              </a:pathLst>
            </a:custGeom>
            <a:ln w="9690">
              <a:solidFill>
                <a:srgbClr val="000000"/>
              </a:solidFill>
            </a:ln>
          </p:spPr>
          <p:txBody>
            <a:bodyPr wrap="square" lIns="0" tIns="0" rIns="0" bIns="0" rtlCol="0"/>
            <a:lstStyle/>
            <a:p>
              <a:endParaRPr sz="1920"/>
            </a:p>
          </p:txBody>
        </p:sp>
        <p:pic>
          <p:nvPicPr>
            <p:cNvPr id="12" name="object 12"/>
            <p:cNvPicPr/>
            <p:nvPr/>
          </p:nvPicPr>
          <p:blipFill>
            <a:blip r:embed="rId2" cstate="print"/>
            <a:stretch>
              <a:fillRect/>
            </a:stretch>
          </p:blipFill>
          <p:spPr>
            <a:xfrm>
              <a:off x="9056718" y="3768312"/>
              <a:ext cx="142887" cy="86728"/>
            </a:xfrm>
            <a:prstGeom prst="rect">
              <a:avLst/>
            </a:prstGeom>
          </p:spPr>
        </p:pic>
        <p:sp>
          <p:nvSpPr>
            <p:cNvPr id="13" name="object 13"/>
            <p:cNvSpPr/>
            <p:nvPr/>
          </p:nvSpPr>
          <p:spPr>
            <a:xfrm>
              <a:off x="9124555" y="2856242"/>
              <a:ext cx="625475" cy="0"/>
            </a:xfrm>
            <a:custGeom>
              <a:avLst/>
              <a:gdLst/>
              <a:ahLst/>
              <a:cxnLst/>
              <a:rect l="l" t="t" r="r" b="b"/>
              <a:pathLst>
                <a:path w="625475">
                  <a:moveTo>
                    <a:pt x="0" y="0"/>
                  </a:moveTo>
                  <a:lnTo>
                    <a:pt x="624966" y="0"/>
                  </a:lnTo>
                </a:path>
              </a:pathLst>
            </a:custGeom>
            <a:ln w="9690">
              <a:solidFill>
                <a:srgbClr val="000000"/>
              </a:solidFill>
            </a:ln>
          </p:spPr>
          <p:txBody>
            <a:bodyPr wrap="square" lIns="0" tIns="0" rIns="0" bIns="0" rtlCol="0"/>
            <a:lstStyle/>
            <a:p>
              <a:endParaRPr sz="1920"/>
            </a:p>
          </p:txBody>
        </p:sp>
        <p:pic>
          <p:nvPicPr>
            <p:cNvPr id="14" name="object 14"/>
            <p:cNvPicPr/>
            <p:nvPr/>
          </p:nvPicPr>
          <p:blipFill>
            <a:blip r:embed="rId3" cstate="print"/>
            <a:stretch>
              <a:fillRect/>
            </a:stretch>
          </p:blipFill>
          <p:spPr>
            <a:xfrm>
              <a:off x="9056718" y="2812878"/>
              <a:ext cx="142887" cy="86728"/>
            </a:xfrm>
            <a:prstGeom prst="rect">
              <a:avLst/>
            </a:prstGeom>
          </p:spPr>
        </p:pic>
        <p:sp>
          <p:nvSpPr>
            <p:cNvPr id="15" name="object 15"/>
            <p:cNvSpPr/>
            <p:nvPr/>
          </p:nvSpPr>
          <p:spPr>
            <a:xfrm>
              <a:off x="9034195" y="3538804"/>
              <a:ext cx="636905" cy="0"/>
            </a:xfrm>
            <a:custGeom>
              <a:avLst/>
              <a:gdLst/>
              <a:ahLst/>
              <a:cxnLst/>
              <a:rect l="l" t="t" r="r" b="b"/>
              <a:pathLst>
                <a:path w="636904">
                  <a:moveTo>
                    <a:pt x="0" y="0"/>
                  </a:moveTo>
                  <a:lnTo>
                    <a:pt x="636485" y="0"/>
                  </a:lnTo>
                </a:path>
              </a:pathLst>
            </a:custGeom>
            <a:ln w="9690">
              <a:solidFill>
                <a:srgbClr val="000000"/>
              </a:solidFill>
            </a:ln>
          </p:spPr>
          <p:txBody>
            <a:bodyPr wrap="square" lIns="0" tIns="0" rIns="0" bIns="0" rtlCol="0"/>
            <a:lstStyle/>
            <a:p>
              <a:endParaRPr sz="1920"/>
            </a:p>
          </p:txBody>
        </p:sp>
        <p:pic>
          <p:nvPicPr>
            <p:cNvPr id="16" name="object 16"/>
            <p:cNvPicPr/>
            <p:nvPr/>
          </p:nvPicPr>
          <p:blipFill>
            <a:blip r:embed="rId4" cstate="print"/>
            <a:stretch>
              <a:fillRect/>
            </a:stretch>
          </p:blipFill>
          <p:spPr>
            <a:xfrm>
              <a:off x="9595631" y="3495071"/>
              <a:ext cx="142532" cy="88531"/>
            </a:xfrm>
            <a:prstGeom prst="rect">
              <a:avLst/>
            </a:prstGeom>
          </p:spPr>
        </p:pic>
        <p:sp>
          <p:nvSpPr>
            <p:cNvPr id="17" name="object 17"/>
            <p:cNvSpPr/>
            <p:nvPr/>
          </p:nvSpPr>
          <p:spPr>
            <a:xfrm>
              <a:off x="9034195" y="2583002"/>
              <a:ext cx="636905" cy="0"/>
            </a:xfrm>
            <a:custGeom>
              <a:avLst/>
              <a:gdLst/>
              <a:ahLst/>
              <a:cxnLst/>
              <a:rect l="l" t="t" r="r" b="b"/>
              <a:pathLst>
                <a:path w="636904">
                  <a:moveTo>
                    <a:pt x="0" y="0"/>
                  </a:moveTo>
                  <a:lnTo>
                    <a:pt x="636485" y="0"/>
                  </a:lnTo>
                </a:path>
              </a:pathLst>
            </a:custGeom>
            <a:ln w="9690">
              <a:solidFill>
                <a:srgbClr val="000000"/>
              </a:solidFill>
            </a:ln>
          </p:spPr>
          <p:txBody>
            <a:bodyPr wrap="square" lIns="0" tIns="0" rIns="0" bIns="0" rtlCol="0"/>
            <a:lstStyle/>
            <a:p>
              <a:endParaRPr sz="1920"/>
            </a:p>
          </p:txBody>
        </p:sp>
        <p:pic>
          <p:nvPicPr>
            <p:cNvPr id="18" name="object 18"/>
            <p:cNvPicPr/>
            <p:nvPr/>
          </p:nvPicPr>
          <p:blipFill>
            <a:blip r:embed="rId5" cstate="print"/>
            <a:stretch>
              <a:fillRect/>
            </a:stretch>
          </p:blipFill>
          <p:spPr>
            <a:xfrm>
              <a:off x="9595631" y="2539993"/>
              <a:ext cx="142532" cy="86728"/>
            </a:xfrm>
            <a:prstGeom prst="rect">
              <a:avLst/>
            </a:prstGeom>
          </p:spPr>
        </p:pic>
        <p:sp>
          <p:nvSpPr>
            <p:cNvPr id="19" name="object 19"/>
            <p:cNvSpPr/>
            <p:nvPr/>
          </p:nvSpPr>
          <p:spPr>
            <a:xfrm>
              <a:off x="9034195" y="4632477"/>
              <a:ext cx="636905" cy="0"/>
            </a:xfrm>
            <a:custGeom>
              <a:avLst/>
              <a:gdLst/>
              <a:ahLst/>
              <a:cxnLst/>
              <a:rect l="l" t="t" r="r" b="b"/>
              <a:pathLst>
                <a:path w="636904">
                  <a:moveTo>
                    <a:pt x="0" y="0"/>
                  </a:moveTo>
                  <a:lnTo>
                    <a:pt x="636485" y="0"/>
                  </a:lnTo>
                </a:path>
              </a:pathLst>
            </a:custGeom>
            <a:ln w="9690">
              <a:solidFill>
                <a:srgbClr val="000000"/>
              </a:solidFill>
            </a:ln>
          </p:spPr>
          <p:txBody>
            <a:bodyPr wrap="square" lIns="0" tIns="0" rIns="0" bIns="0" rtlCol="0"/>
            <a:lstStyle/>
            <a:p>
              <a:endParaRPr sz="1920"/>
            </a:p>
          </p:txBody>
        </p:sp>
        <p:pic>
          <p:nvPicPr>
            <p:cNvPr id="20" name="object 20"/>
            <p:cNvPicPr/>
            <p:nvPr/>
          </p:nvPicPr>
          <p:blipFill>
            <a:blip r:embed="rId6" cstate="print"/>
            <a:stretch>
              <a:fillRect/>
            </a:stretch>
          </p:blipFill>
          <p:spPr>
            <a:xfrm>
              <a:off x="9595631" y="4589113"/>
              <a:ext cx="142532" cy="86728"/>
            </a:xfrm>
            <a:prstGeom prst="rect">
              <a:avLst/>
            </a:prstGeom>
          </p:spPr>
        </p:pic>
        <p:sp>
          <p:nvSpPr>
            <p:cNvPr id="21" name="object 21"/>
            <p:cNvSpPr/>
            <p:nvPr/>
          </p:nvSpPr>
          <p:spPr>
            <a:xfrm>
              <a:off x="7216559" y="2197798"/>
              <a:ext cx="4341495" cy="2912110"/>
            </a:xfrm>
            <a:custGeom>
              <a:avLst/>
              <a:gdLst/>
              <a:ahLst/>
              <a:cxnLst/>
              <a:rect l="l" t="t" r="r" b="b"/>
              <a:pathLst>
                <a:path w="4341495" h="2912110">
                  <a:moveTo>
                    <a:pt x="1817636" y="42837"/>
                  </a:moveTo>
                  <a:lnTo>
                    <a:pt x="0" y="42837"/>
                  </a:lnTo>
                  <a:lnTo>
                    <a:pt x="0" y="2911678"/>
                  </a:lnTo>
                  <a:lnTo>
                    <a:pt x="1817636" y="2911678"/>
                  </a:lnTo>
                  <a:lnTo>
                    <a:pt x="1817636" y="42837"/>
                  </a:lnTo>
                  <a:close/>
                </a:path>
                <a:path w="4341495" h="2912110">
                  <a:moveTo>
                    <a:pt x="4340872" y="0"/>
                  </a:moveTo>
                  <a:lnTo>
                    <a:pt x="2532964" y="0"/>
                  </a:lnTo>
                  <a:lnTo>
                    <a:pt x="2532964" y="2868485"/>
                  </a:lnTo>
                  <a:lnTo>
                    <a:pt x="4340872" y="2868485"/>
                  </a:lnTo>
                  <a:lnTo>
                    <a:pt x="4340872" y="0"/>
                  </a:lnTo>
                  <a:close/>
                </a:path>
              </a:pathLst>
            </a:custGeom>
            <a:solidFill>
              <a:srgbClr val="CCEDFA"/>
            </a:solidFill>
          </p:spPr>
          <p:txBody>
            <a:bodyPr wrap="square" lIns="0" tIns="0" rIns="0" bIns="0" rtlCol="0"/>
            <a:lstStyle/>
            <a:p>
              <a:endParaRPr sz="1920"/>
            </a:p>
          </p:txBody>
        </p:sp>
        <p:sp>
          <p:nvSpPr>
            <p:cNvPr id="22" name="object 22"/>
            <p:cNvSpPr/>
            <p:nvPr/>
          </p:nvSpPr>
          <p:spPr>
            <a:xfrm>
              <a:off x="10052278" y="4383354"/>
              <a:ext cx="1364615" cy="546735"/>
            </a:xfrm>
            <a:custGeom>
              <a:avLst/>
              <a:gdLst/>
              <a:ahLst/>
              <a:cxnLst/>
              <a:rect l="l" t="t" r="r" b="b"/>
              <a:pathLst>
                <a:path w="1364615" h="546735">
                  <a:moveTo>
                    <a:pt x="1364043" y="0"/>
                  </a:moveTo>
                  <a:lnTo>
                    <a:pt x="0" y="0"/>
                  </a:lnTo>
                  <a:lnTo>
                    <a:pt x="0" y="546481"/>
                  </a:lnTo>
                  <a:lnTo>
                    <a:pt x="1364043" y="546481"/>
                  </a:lnTo>
                  <a:lnTo>
                    <a:pt x="1364043" y="0"/>
                  </a:lnTo>
                  <a:close/>
                </a:path>
              </a:pathLst>
            </a:custGeom>
            <a:solidFill>
              <a:srgbClr val="7ED5F5"/>
            </a:solidFill>
          </p:spPr>
          <p:txBody>
            <a:bodyPr wrap="square" lIns="0" tIns="0" rIns="0" bIns="0" rtlCol="0"/>
            <a:lstStyle/>
            <a:p>
              <a:endParaRPr sz="1920"/>
            </a:p>
          </p:txBody>
        </p:sp>
        <p:sp>
          <p:nvSpPr>
            <p:cNvPr id="23" name="object 23"/>
            <p:cNvSpPr/>
            <p:nvPr/>
          </p:nvSpPr>
          <p:spPr>
            <a:xfrm>
              <a:off x="10052278" y="4383354"/>
              <a:ext cx="1364615" cy="546735"/>
            </a:xfrm>
            <a:custGeom>
              <a:avLst/>
              <a:gdLst/>
              <a:ahLst/>
              <a:cxnLst/>
              <a:rect l="l" t="t" r="r" b="b"/>
              <a:pathLst>
                <a:path w="1364615" h="546735">
                  <a:moveTo>
                    <a:pt x="0" y="546481"/>
                  </a:moveTo>
                  <a:lnTo>
                    <a:pt x="1364043" y="546481"/>
                  </a:lnTo>
                  <a:lnTo>
                    <a:pt x="1364043" y="0"/>
                  </a:lnTo>
                  <a:lnTo>
                    <a:pt x="0" y="0"/>
                  </a:lnTo>
                  <a:lnTo>
                    <a:pt x="0" y="546481"/>
                  </a:lnTo>
                  <a:close/>
                </a:path>
              </a:pathLst>
            </a:custGeom>
            <a:ln w="19380">
              <a:solidFill>
                <a:srgbClr val="7ED5F5"/>
              </a:solidFill>
            </a:ln>
          </p:spPr>
          <p:txBody>
            <a:bodyPr wrap="square" lIns="0" tIns="0" rIns="0" bIns="0" rtlCol="0"/>
            <a:lstStyle/>
            <a:p>
              <a:endParaRPr sz="1920"/>
            </a:p>
          </p:txBody>
        </p:sp>
        <p:sp>
          <p:nvSpPr>
            <p:cNvPr id="24" name="object 24"/>
            <p:cNvSpPr/>
            <p:nvPr/>
          </p:nvSpPr>
          <p:spPr>
            <a:xfrm>
              <a:off x="10022039" y="2472474"/>
              <a:ext cx="1364615" cy="546100"/>
            </a:xfrm>
            <a:custGeom>
              <a:avLst/>
              <a:gdLst/>
              <a:ahLst/>
              <a:cxnLst/>
              <a:rect l="l" t="t" r="r" b="b"/>
              <a:pathLst>
                <a:path w="1364615" h="546100">
                  <a:moveTo>
                    <a:pt x="1364043" y="0"/>
                  </a:moveTo>
                  <a:lnTo>
                    <a:pt x="0" y="0"/>
                  </a:lnTo>
                  <a:lnTo>
                    <a:pt x="0" y="545769"/>
                  </a:lnTo>
                  <a:lnTo>
                    <a:pt x="1364043" y="545769"/>
                  </a:lnTo>
                  <a:lnTo>
                    <a:pt x="1364043" y="0"/>
                  </a:lnTo>
                  <a:close/>
                </a:path>
              </a:pathLst>
            </a:custGeom>
            <a:solidFill>
              <a:srgbClr val="7ED5F5"/>
            </a:solidFill>
          </p:spPr>
          <p:txBody>
            <a:bodyPr wrap="square" lIns="0" tIns="0" rIns="0" bIns="0" rtlCol="0"/>
            <a:lstStyle/>
            <a:p>
              <a:endParaRPr sz="1920"/>
            </a:p>
          </p:txBody>
        </p:sp>
        <p:sp>
          <p:nvSpPr>
            <p:cNvPr id="25" name="object 25"/>
            <p:cNvSpPr/>
            <p:nvPr/>
          </p:nvSpPr>
          <p:spPr>
            <a:xfrm>
              <a:off x="10022039" y="2472474"/>
              <a:ext cx="1364615" cy="546100"/>
            </a:xfrm>
            <a:custGeom>
              <a:avLst/>
              <a:gdLst/>
              <a:ahLst/>
              <a:cxnLst/>
              <a:rect l="l" t="t" r="r" b="b"/>
              <a:pathLst>
                <a:path w="1364615" h="546100">
                  <a:moveTo>
                    <a:pt x="0" y="545769"/>
                  </a:moveTo>
                  <a:lnTo>
                    <a:pt x="1364043" y="545769"/>
                  </a:lnTo>
                  <a:lnTo>
                    <a:pt x="1364043" y="0"/>
                  </a:lnTo>
                  <a:lnTo>
                    <a:pt x="0" y="0"/>
                  </a:lnTo>
                  <a:lnTo>
                    <a:pt x="0" y="545769"/>
                  </a:lnTo>
                  <a:close/>
                </a:path>
              </a:pathLst>
            </a:custGeom>
            <a:ln w="19380">
              <a:solidFill>
                <a:srgbClr val="7ED5F5"/>
              </a:solidFill>
            </a:ln>
          </p:spPr>
          <p:txBody>
            <a:bodyPr wrap="square" lIns="0" tIns="0" rIns="0" bIns="0" rtlCol="0"/>
            <a:lstStyle/>
            <a:p>
              <a:endParaRPr sz="1920"/>
            </a:p>
          </p:txBody>
        </p:sp>
        <p:pic>
          <p:nvPicPr>
            <p:cNvPr id="26" name="object 26"/>
            <p:cNvPicPr/>
            <p:nvPr/>
          </p:nvPicPr>
          <p:blipFill>
            <a:blip r:embed="rId7" cstate="print"/>
            <a:stretch>
              <a:fillRect/>
            </a:stretch>
          </p:blipFill>
          <p:spPr>
            <a:xfrm>
              <a:off x="9861511" y="3357384"/>
              <a:ext cx="1578902" cy="762787"/>
            </a:xfrm>
            <a:prstGeom prst="rect">
              <a:avLst/>
            </a:prstGeom>
          </p:spPr>
        </p:pic>
        <p:pic>
          <p:nvPicPr>
            <p:cNvPr id="27" name="object 27"/>
            <p:cNvPicPr/>
            <p:nvPr/>
          </p:nvPicPr>
          <p:blipFill>
            <a:blip r:embed="rId8" cstate="print"/>
            <a:stretch>
              <a:fillRect/>
            </a:stretch>
          </p:blipFill>
          <p:spPr>
            <a:xfrm>
              <a:off x="7682039" y="1762556"/>
              <a:ext cx="830160" cy="316077"/>
            </a:xfrm>
            <a:prstGeom prst="rect">
              <a:avLst/>
            </a:prstGeom>
          </p:spPr>
        </p:pic>
        <p:pic>
          <p:nvPicPr>
            <p:cNvPr id="28" name="object 28"/>
            <p:cNvPicPr/>
            <p:nvPr/>
          </p:nvPicPr>
          <p:blipFill>
            <a:blip r:embed="rId9" cstate="print"/>
            <a:stretch>
              <a:fillRect/>
            </a:stretch>
          </p:blipFill>
          <p:spPr>
            <a:xfrm>
              <a:off x="7377150" y="2436875"/>
              <a:ext cx="1442821" cy="2539377"/>
            </a:xfrm>
            <a:prstGeom prst="rect">
              <a:avLst/>
            </a:prstGeom>
          </p:spPr>
        </p:pic>
        <p:sp>
          <p:nvSpPr>
            <p:cNvPr id="29" name="object 29"/>
            <p:cNvSpPr/>
            <p:nvPr/>
          </p:nvSpPr>
          <p:spPr>
            <a:xfrm>
              <a:off x="9991077" y="4322876"/>
              <a:ext cx="1364615" cy="545465"/>
            </a:xfrm>
            <a:custGeom>
              <a:avLst/>
              <a:gdLst/>
              <a:ahLst/>
              <a:cxnLst/>
              <a:rect l="l" t="t" r="r" b="b"/>
              <a:pathLst>
                <a:path w="1364615" h="545464">
                  <a:moveTo>
                    <a:pt x="1364043" y="0"/>
                  </a:moveTo>
                  <a:lnTo>
                    <a:pt x="0" y="0"/>
                  </a:lnTo>
                  <a:lnTo>
                    <a:pt x="0" y="545401"/>
                  </a:lnTo>
                  <a:lnTo>
                    <a:pt x="1364043" y="545401"/>
                  </a:lnTo>
                  <a:lnTo>
                    <a:pt x="1364043" y="0"/>
                  </a:lnTo>
                  <a:close/>
                </a:path>
              </a:pathLst>
            </a:custGeom>
            <a:solidFill>
              <a:srgbClr val="FDFDFD"/>
            </a:solidFill>
          </p:spPr>
          <p:txBody>
            <a:bodyPr wrap="square" lIns="0" tIns="0" rIns="0" bIns="0" rtlCol="0"/>
            <a:lstStyle/>
            <a:p>
              <a:endParaRPr sz="1920"/>
            </a:p>
          </p:txBody>
        </p:sp>
        <p:sp>
          <p:nvSpPr>
            <p:cNvPr id="30" name="object 30"/>
            <p:cNvSpPr/>
            <p:nvPr/>
          </p:nvSpPr>
          <p:spPr>
            <a:xfrm>
              <a:off x="9991077" y="4322876"/>
              <a:ext cx="1364615" cy="545465"/>
            </a:xfrm>
            <a:custGeom>
              <a:avLst/>
              <a:gdLst/>
              <a:ahLst/>
              <a:cxnLst/>
              <a:rect l="l" t="t" r="r" b="b"/>
              <a:pathLst>
                <a:path w="1364615" h="545464">
                  <a:moveTo>
                    <a:pt x="0" y="545401"/>
                  </a:moveTo>
                  <a:lnTo>
                    <a:pt x="1364043" y="545401"/>
                  </a:lnTo>
                  <a:lnTo>
                    <a:pt x="1364043" y="0"/>
                  </a:lnTo>
                  <a:lnTo>
                    <a:pt x="0" y="0"/>
                  </a:lnTo>
                  <a:lnTo>
                    <a:pt x="0" y="545401"/>
                  </a:lnTo>
                  <a:close/>
                </a:path>
              </a:pathLst>
            </a:custGeom>
            <a:ln w="19380">
              <a:solidFill>
                <a:srgbClr val="00ACED"/>
              </a:solidFill>
            </a:ln>
          </p:spPr>
          <p:txBody>
            <a:bodyPr wrap="square" lIns="0" tIns="0" rIns="0" bIns="0" rtlCol="0"/>
            <a:lstStyle/>
            <a:p>
              <a:endParaRPr sz="1920"/>
            </a:p>
          </p:txBody>
        </p:sp>
        <p:pic>
          <p:nvPicPr>
            <p:cNvPr id="31" name="object 31"/>
            <p:cNvPicPr/>
            <p:nvPr/>
          </p:nvPicPr>
          <p:blipFill>
            <a:blip r:embed="rId10" cstate="print"/>
            <a:stretch>
              <a:fillRect/>
            </a:stretch>
          </p:blipFill>
          <p:spPr>
            <a:xfrm>
              <a:off x="10507319" y="4399914"/>
              <a:ext cx="101155" cy="131762"/>
            </a:xfrm>
            <a:prstGeom prst="rect">
              <a:avLst/>
            </a:prstGeom>
          </p:spPr>
        </p:pic>
        <p:pic>
          <p:nvPicPr>
            <p:cNvPr id="32" name="object 32"/>
            <p:cNvPicPr/>
            <p:nvPr/>
          </p:nvPicPr>
          <p:blipFill>
            <a:blip r:embed="rId11" cstate="print"/>
            <a:stretch>
              <a:fillRect/>
            </a:stretch>
          </p:blipFill>
          <p:spPr>
            <a:xfrm>
              <a:off x="10630596" y="4441316"/>
              <a:ext cx="77243" cy="90360"/>
            </a:xfrm>
            <a:prstGeom prst="rect">
              <a:avLst/>
            </a:prstGeom>
          </p:spPr>
        </p:pic>
        <p:pic>
          <p:nvPicPr>
            <p:cNvPr id="33" name="object 33"/>
            <p:cNvPicPr/>
            <p:nvPr/>
          </p:nvPicPr>
          <p:blipFill>
            <a:blip r:embed="rId12" cstate="print"/>
            <a:stretch>
              <a:fillRect/>
            </a:stretch>
          </p:blipFill>
          <p:spPr>
            <a:xfrm>
              <a:off x="10726915" y="4439881"/>
              <a:ext cx="70561" cy="92875"/>
            </a:xfrm>
            <a:prstGeom prst="rect">
              <a:avLst/>
            </a:prstGeom>
          </p:spPr>
        </p:pic>
        <p:sp>
          <p:nvSpPr>
            <p:cNvPr id="34" name="object 34"/>
            <p:cNvSpPr/>
            <p:nvPr/>
          </p:nvSpPr>
          <p:spPr>
            <a:xfrm>
              <a:off x="10401846" y="4394885"/>
              <a:ext cx="532130" cy="330835"/>
            </a:xfrm>
            <a:custGeom>
              <a:avLst/>
              <a:gdLst/>
              <a:ahLst/>
              <a:cxnLst/>
              <a:rect l="l" t="t" r="r" b="b"/>
              <a:pathLst>
                <a:path w="532129" h="330835">
                  <a:moveTo>
                    <a:pt x="79908" y="241198"/>
                  </a:moveTo>
                  <a:lnTo>
                    <a:pt x="78117" y="239395"/>
                  </a:lnTo>
                  <a:lnTo>
                    <a:pt x="62268" y="239395"/>
                  </a:lnTo>
                  <a:lnTo>
                    <a:pt x="60477" y="241198"/>
                  </a:lnTo>
                  <a:lnTo>
                    <a:pt x="59486" y="245452"/>
                  </a:lnTo>
                  <a:lnTo>
                    <a:pt x="58000" y="251688"/>
                  </a:lnTo>
                  <a:lnTo>
                    <a:pt x="46647" y="294347"/>
                  </a:lnTo>
                  <a:lnTo>
                    <a:pt x="39954" y="314629"/>
                  </a:lnTo>
                  <a:lnTo>
                    <a:pt x="35140" y="296405"/>
                  </a:lnTo>
                  <a:lnTo>
                    <a:pt x="25514" y="258445"/>
                  </a:lnTo>
                  <a:lnTo>
                    <a:pt x="20510" y="239395"/>
                  </a:lnTo>
                  <a:lnTo>
                    <a:pt x="9715" y="239395"/>
                  </a:lnTo>
                  <a:lnTo>
                    <a:pt x="0" y="241198"/>
                  </a:lnTo>
                  <a:lnTo>
                    <a:pt x="0" y="242277"/>
                  </a:lnTo>
                  <a:lnTo>
                    <a:pt x="7251" y="263105"/>
                  </a:lnTo>
                  <a:lnTo>
                    <a:pt x="14300" y="284314"/>
                  </a:lnTo>
                  <a:lnTo>
                    <a:pt x="21094" y="306120"/>
                  </a:lnTo>
                  <a:lnTo>
                    <a:pt x="27355" y="327952"/>
                  </a:lnTo>
                  <a:lnTo>
                    <a:pt x="28435" y="329031"/>
                  </a:lnTo>
                  <a:lnTo>
                    <a:pt x="49669" y="329031"/>
                  </a:lnTo>
                  <a:lnTo>
                    <a:pt x="50749" y="327952"/>
                  </a:lnTo>
                  <a:lnTo>
                    <a:pt x="54813" y="314629"/>
                  </a:lnTo>
                  <a:lnTo>
                    <a:pt x="57429" y="306120"/>
                  </a:lnTo>
                  <a:lnTo>
                    <a:pt x="64477" y="284441"/>
                  </a:lnTo>
                  <a:lnTo>
                    <a:pt x="72009" y="262661"/>
                  </a:lnTo>
                  <a:lnTo>
                    <a:pt x="79908" y="241198"/>
                  </a:lnTo>
                  <a:close/>
                </a:path>
                <a:path w="532129" h="330835">
                  <a:moveTo>
                    <a:pt x="161759" y="278714"/>
                  </a:moveTo>
                  <a:lnTo>
                    <a:pt x="143992" y="242874"/>
                  </a:lnTo>
                  <a:lnTo>
                    <a:pt x="143992" y="268554"/>
                  </a:lnTo>
                  <a:lnTo>
                    <a:pt x="143992" y="273240"/>
                  </a:lnTo>
                  <a:lnTo>
                    <a:pt x="134366" y="273392"/>
                  </a:lnTo>
                  <a:lnTo>
                    <a:pt x="123926" y="273697"/>
                  </a:lnTo>
                  <a:lnTo>
                    <a:pt x="115684" y="273697"/>
                  </a:lnTo>
                  <a:lnTo>
                    <a:pt x="102235" y="273240"/>
                  </a:lnTo>
                  <a:lnTo>
                    <a:pt x="105168" y="262915"/>
                  </a:lnTo>
                  <a:lnTo>
                    <a:pt x="110604" y="256006"/>
                  </a:lnTo>
                  <a:lnTo>
                    <a:pt x="117513" y="252133"/>
                  </a:lnTo>
                  <a:lnTo>
                    <a:pt x="124917" y="250913"/>
                  </a:lnTo>
                  <a:lnTo>
                    <a:pt x="132473" y="250913"/>
                  </a:lnTo>
                  <a:lnTo>
                    <a:pt x="139319" y="253796"/>
                  </a:lnTo>
                  <a:lnTo>
                    <a:pt x="142189" y="263512"/>
                  </a:lnTo>
                  <a:lnTo>
                    <a:pt x="143992" y="268554"/>
                  </a:lnTo>
                  <a:lnTo>
                    <a:pt x="143992" y="242874"/>
                  </a:lnTo>
                  <a:lnTo>
                    <a:pt x="142278" y="241693"/>
                  </a:lnTo>
                  <a:lnTo>
                    <a:pt x="134569" y="238721"/>
                  </a:lnTo>
                  <a:lnTo>
                    <a:pt x="124917" y="237591"/>
                  </a:lnTo>
                  <a:lnTo>
                    <a:pt x="108813" y="240626"/>
                  </a:lnTo>
                  <a:lnTo>
                    <a:pt x="95529" y="249707"/>
                  </a:lnTo>
                  <a:lnTo>
                    <a:pt x="86487" y="264795"/>
                  </a:lnTo>
                  <a:lnTo>
                    <a:pt x="83159" y="285838"/>
                  </a:lnTo>
                  <a:lnTo>
                    <a:pt x="86309" y="305015"/>
                  </a:lnTo>
                  <a:lnTo>
                    <a:pt x="95440" y="319138"/>
                  </a:lnTo>
                  <a:lnTo>
                    <a:pt x="110032" y="327863"/>
                  </a:lnTo>
                  <a:lnTo>
                    <a:pt x="129590" y="330835"/>
                  </a:lnTo>
                  <a:lnTo>
                    <a:pt x="139484" y="330085"/>
                  </a:lnTo>
                  <a:lnTo>
                    <a:pt x="147447" y="328269"/>
                  </a:lnTo>
                  <a:lnTo>
                    <a:pt x="153327" y="326136"/>
                  </a:lnTo>
                  <a:lnTo>
                    <a:pt x="156959" y="324358"/>
                  </a:lnTo>
                  <a:lnTo>
                    <a:pt x="156959" y="322910"/>
                  </a:lnTo>
                  <a:lnTo>
                    <a:pt x="158242" y="318236"/>
                  </a:lnTo>
                  <a:lnTo>
                    <a:pt x="158750" y="316433"/>
                  </a:lnTo>
                  <a:lnTo>
                    <a:pt x="158750" y="308508"/>
                  </a:lnTo>
                  <a:lnTo>
                    <a:pt x="156959" y="306717"/>
                  </a:lnTo>
                  <a:lnTo>
                    <a:pt x="155155" y="308508"/>
                  </a:lnTo>
                  <a:lnTo>
                    <a:pt x="151917" y="311391"/>
                  </a:lnTo>
                  <a:lnTo>
                    <a:pt x="145796" y="314629"/>
                  </a:lnTo>
                  <a:lnTo>
                    <a:pt x="136436" y="318236"/>
                  </a:lnTo>
                  <a:lnTo>
                    <a:pt x="124917" y="318236"/>
                  </a:lnTo>
                  <a:lnTo>
                    <a:pt x="115189" y="316433"/>
                  </a:lnTo>
                  <a:lnTo>
                    <a:pt x="109067" y="308508"/>
                  </a:lnTo>
                  <a:lnTo>
                    <a:pt x="102235" y="300596"/>
                  </a:lnTo>
                  <a:lnTo>
                    <a:pt x="102235" y="287274"/>
                  </a:lnTo>
                  <a:lnTo>
                    <a:pt x="119253" y="286473"/>
                  </a:lnTo>
                  <a:lnTo>
                    <a:pt x="132067" y="286207"/>
                  </a:lnTo>
                  <a:lnTo>
                    <a:pt x="144805" y="286473"/>
                  </a:lnTo>
                  <a:lnTo>
                    <a:pt x="161632" y="287274"/>
                  </a:lnTo>
                  <a:lnTo>
                    <a:pt x="161632" y="286207"/>
                  </a:lnTo>
                  <a:lnTo>
                    <a:pt x="161759" y="278714"/>
                  </a:lnTo>
                  <a:close/>
                </a:path>
                <a:path w="532129" h="330835">
                  <a:moveTo>
                    <a:pt x="224256" y="239471"/>
                  </a:moveTo>
                  <a:lnTo>
                    <a:pt x="222834" y="237591"/>
                  </a:lnTo>
                  <a:lnTo>
                    <a:pt x="219240" y="237591"/>
                  </a:lnTo>
                  <a:lnTo>
                    <a:pt x="198716" y="253796"/>
                  </a:lnTo>
                  <a:lnTo>
                    <a:pt x="200494" y="239471"/>
                  </a:lnTo>
                  <a:lnTo>
                    <a:pt x="198450" y="239471"/>
                  </a:lnTo>
                  <a:lnTo>
                    <a:pt x="191871" y="241198"/>
                  </a:lnTo>
                  <a:lnTo>
                    <a:pt x="187198" y="241198"/>
                  </a:lnTo>
                  <a:lnTo>
                    <a:pt x="181076" y="242277"/>
                  </a:lnTo>
                  <a:lnTo>
                    <a:pt x="179273" y="244068"/>
                  </a:lnTo>
                  <a:lnTo>
                    <a:pt x="180314" y="251079"/>
                  </a:lnTo>
                  <a:lnTo>
                    <a:pt x="180708" y="257035"/>
                  </a:lnTo>
                  <a:lnTo>
                    <a:pt x="180835" y="258838"/>
                  </a:lnTo>
                  <a:lnTo>
                    <a:pt x="180911" y="263055"/>
                  </a:lnTo>
                  <a:lnTo>
                    <a:pt x="181025" y="269100"/>
                  </a:lnTo>
                  <a:lnTo>
                    <a:pt x="181076" y="327952"/>
                  </a:lnTo>
                  <a:lnTo>
                    <a:pt x="182156" y="329031"/>
                  </a:lnTo>
                  <a:lnTo>
                    <a:pt x="200507" y="329031"/>
                  </a:lnTo>
                  <a:lnTo>
                    <a:pt x="200596" y="277571"/>
                  </a:lnTo>
                  <a:lnTo>
                    <a:pt x="201168" y="270357"/>
                  </a:lnTo>
                  <a:lnTo>
                    <a:pt x="201269" y="269100"/>
                  </a:lnTo>
                  <a:lnTo>
                    <a:pt x="203085" y="263055"/>
                  </a:lnTo>
                  <a:lnTo>
                    <a:pt x="206629" y="258838"/>
                  </a:lnTo>
                  <a:lnTo>
                    <a:pt x="208432" y="257035"/>
                  </a:lnTo>
                  <a:lnTo>
                    <a:pt x="219240" y="257035"/>
                  </a:lnTo>
                  <a:lnTo>
                    <a:pt x="221030" y="258838"/>
                  </a:lnTo>
                  <a:lnTo>
                    <a:pt x="221030" y="257035"/>
                  </a:lnTo>
                  <a:lnTo>
                    <a:pt x="221767" y="253796"/>
                  </a:lnTo>
                  <a:lnTo>
                    <a:pt x="222783" y="249288"/>
                  </a:lnTo>
                  <a:lnTo>
                    <a:pt x="222834" y="247319"/>
                  </a:lnTo>
                  <a:lnTo>
                    <a:pt x="224256" y="239471"/>
                  </a:lnTo>
                  <a:close/>
                </a:path>
                <a:path w="532129" h="330835">
                  <a:moveTo>
                    <a:pt x="296278" y="301675"/>
                  </a:moveTo>
                  <a:lnTo>
                    <a:pt x="293725" y="290868"/>
                  </a:lnTo>
                  <a:lnTo>
                    <a:pt x="293687" y="290703"/>
                  </a:lnTo>
                  <a:lnTo>
                    <a:pt x="287489" y="283502"/>
                  </a:lnTo>
                  <a:lnTo>
                    <a:pt x="250190" y="269633"/>
                  </a:lnTo>
                  <a:lnTo>
                    <a:pt x="250190" y="257035"/>
                  </a:lnTo>
                  <a:lnTo>
                    <a:pt x="254876" y="253796"/>
                  </a:lnTo>
                  <a:lnTo>
                    <a:pt x="259194" y="251993"/>
                  </a:lnTo>
                  <a:lnTo>
                    <a:pt x="262788" y="251993"/>
                  </a:lnTo>
                  <a:lnTo>
                    <a:pt x="264236" y="250913"/>
                  </a:lnTo>
                  <a:lnTo>
                    <a:pt x="277558" y="250913"/>
                  </a:lnTo>
                  <a:lnTo>
                    <a:pt x="285115" y="255600"/>
                  </a:lnTo>
                  <a:lnTo>
                    <a:pt x="288353" y="258838"/>
                  </a:lnTo>
                  <a:lnTo>
                    <a:pt x="290156" y="257035"/>
                  </a:lnTo>
                  <a:lnTo>
                    <a:pt x="291236" y="250913"/>
                  </a:lnTo>
                  <a:lnTo>
                    <a:pt x="291236" y="242277"/>
                  </a:lnTo>
                  <a:lnTo>
                    <a:pt x="287845" y="241096"/>
                  </a:lnTo>
                  <a:lnTo>
                    <a:pt x="282270" y="239534"/>
                  </a:lnTo>
                  <a:lnTo>
                    <a:pt x="274878" y="238175"/>
                  </a:lnTo>
                  <a:lnTo>
                    <a:pt x="266039" y="237591"/>
                  </a:lnTo>
                  <a:lnTo>
                    <a:pt x="252488" y="239382"/>
                  </a:lnTo>
                  <a:lnTo>
                    <a:pt x="241642" y="244614"/>
                  </a:lnTo>
                  <a:lnTo>
                    <a:pt x="234442" y="253098"/>
                  </a:lnTo>
                  <a:lnTo>
                    <a:pt x="231838" y="264591"/>
                  </a:lnTo>
                  <a:lnTo>
                    <a:pt x="234264" y="275158"/>
                  </a:lnTo>
                  <a:lnTo>
                    <a:pt x="240245" y="282371"/>
                  </a:lnTo>
                  <a:lnTo>
                    <a:pt x="247777" y="286829"/>
                  </a:lnTo>
                  <a:lnTo>
                    <a:pt x="254876" y="289077"/>
                  </a:lnTo>
                  <a:lnTo>
                    <a:pt x="259194" y="290868"/>
                  </a:lnTo>
                  <a:lnTo>
                    <a:pt x="270713" y="293751"/>
                  </a:lnTo>
                  <a:lnTo>
                    <a:pt x="277558" y="296989"/>
                  </a:lnTo>
                  <a:lnTo>
                    <a:pt x="277558" y="309587"/>
                  </a:lnTo>
                  <a:lnTo>
                    <a:pt x="272516" y="318236"/>
                  </a:lnTo>
                  <a:lnTo>
                    <a:pt x="246595" y="318236"/>
                  </a:lnTo>
                  <a:lnTo>
                    <a:pt x="238671" y="311391"/>
                  </a:lnTo>
                  <a:lnTo>
                    <a:pt x="235432" y="309587"/>
                  </a:lnTo>
                  <a:lnTo>
                    <a:pt x="233629" y="309587"/>
                  </a:lnTo>
                  <a:lnTo>
                    <a:pt x="233629" y="318236"/>
                  </a:lnTo>
                  <a:lnTo>
                    <a:pt x="231838" y="324358"/>
                  </a:lnTo>
                  <a:lnTo>
                    <a:pt x="233629" y="326148"/>
                  </a:lnTo>
                  <a:lnTo>
                    <a:pt x="235432" y="326148"/>
                  </a:lnTo>
                  <a:lnTo>
                    <a:pt x="241554" y="329031"/>
                  </a:lnTo>
                  <a:lnTo>
                    <a:pt x="250190" y="330835"/>
                  </a:lnTo>
                  <a:lnTo>
                    <a:pt x="264083" y="330835"/>
                  </a:lnTo>
                  <a:lnTo>
                    <a:pt x="272059" y="329844"/>
                  </a:lnTo>
                  <a:lnTo>
                    <a:pt x="279438" y="327494"/>
                  </a:lnTo>
                  <a:lnTo>
                    <a:pt x="286550" y="322910"/>
                  </a:lnTo>
                  <a:lnTo>
                    <a:pt x="291223" y="318236"/>
                  </a:lnTo>
                  <a:lnTo>
                    <a:pt x="293039" y="316433"/>
                  </a:lnTo>
                  <a:lnTo>
                    <a:pt x="296278" y="309587"/>
                  </a:lnTo>
                  <a:lnTo>
                    <a:pt x="296278" y="301675"/>
                  </a:lnTo>
                  <a:close/>
                </a:path>
                <a:path w="532129" h="330835">
                  <a:moveTo>
                    <a:pt x="331914" y="239395"/>
                  </a:moveTo>
                  <a:lnTo>
                    <a:pt x="330111" y="239395"/>
                  </a:lnTo>
                  <a:lnTo>
                    <a:pt x="322199" y="241198"/>
                  </a:lnTo>
                  <a:lnTo>
                    <a:pt x="318592" y="241198"/>
                  </a:lnTo>
                  <a:lnTo>
                    <a:pt x="312470" y="242277"/>
                  </a:lnTo>
                  <a:lnTo>
                    <a:pt x="310680" y="244068"/>
                  </a:lnTo>
                  <a:lnTo>
                    <a:pt x="311708" y="251155"/>
                  </a:lnTo>
                  <a:lnTo>
                    <a:pt x="312242" y="259651"/>
                  </a:lnTo>
                  <a:lnTo>
                    <a:pt x="312432" y="272338"/>
                  </a:lnTo>
                  <a:lnTo>
                    <a:pt x="312470" y="329031"/>
                  </a:lnTo>
                  <a:lnTo>
                    <a:pt x="331914" y="329031"/>
                  </a:lnTo>
                  <a:lnTo>
                    <a:pt x="331914" y="239395"/>
                  </a:lnTo>
                  <a:close/>
                </a:path>
                <a:path w="532129" h="330835">
                  <a:moveTo>
                    <a:pt x="332994" y="197269"/>
                  </a:moveTo>
                  <a:lnTo>
                    <a:pt x="322199" y="197269"/>
                  </a:lnTo>
                  <a:lnTo>
                    <a:pt x="312470" y="199072"/>
                  </a:lnTo>
                  <a:lnTo>
                    <a:pt x="310680" y="199072"/>
                  </a:lnTo>
                  <a:lnTo>
                    <a:pt x="312470" y="202311"/>
                  </a:lnTo>
                  <a:lnTo>
                    <a:pt x="312470" y="216712"/>
                  </a:lnTo>
                  <a:lnTo>
                    <a:pt x="320395" y="214909"/>
                  </a:lnTo>
                  <a:lnTo>
                    <a:pt x="331914" y="214909"/>
                  </a:lnTo>
                  <a:lnTo>
                    <a:pt x="332994" y="213829"/>
                  </a:lnTo>
                  <a:lnTo>
                    <a:pt x="331914" y="206997"/>
                  </a:lnTo>
                  <a:lnTo>
                    <a:pt x="331914" y="205193"/>
                  </a:lnTo>
                  <a:lnTo>
                    <a:pt x="332994" y="197269"/>
                  </a:lnTo>
                  <a:close/>
                </a:path>
                <a:path w="532129" h="330835">
                  <a:moveTo>
                    <a:pt x="435952" y="282956"/>
                  </a:moveTo>
                  <a:lnTo>
                    <a:pt x="418084" y="245198"/>
                  </a:lnTo>
                  <a:lnTo>
                    <a:pt x="416877" y="244525"/>
                  </a:lnTo>
                  <a:lnTo>
                    <a:pt x="416877" y="268554"/>
                  </a:lnTo>
                  <a:lnTo>
                    <a:pt x="416877" y="298792"/>
                  </a:lnTo>
                  <a:lnTo>
                    <a:pt x="413639" y="306717"/>
                  </a:lnTo>
                  <a:lnTo>
                    <a:pt x="407149" y="316433"/>
                  </a:lnTo>
                  <a:lnTo>
                    <a:pt x="399237" y="318236"/>
                  </a:lnTo>
                  <a:lnTo>
                    <a:pt x="386270" y="318236"/>
                  </a:lnTo>
                  <a:lnTo>
                    <a:pt x="370078" y="284035"/>
                  </a:lnTo>
                  <a:lnTo>
                    <a:pt x="370078" y="268554"/>
                  </a:lnTo>
                  <a:lnTo>
                    <a:pt x="374751" y="259918"/>
                  </a:lnTo>
                  <a:lnTo>
                    <a:pt x="381596" y="250913"/>
                  </a:lnTo>
                  <a:lnTo>
                    <a:pt x="403910" y="250913"/>
                  </a:lnTo>
                  <a:lnTo>
                    <a:pt x="408952" y="255600"/>
                  </a:lnTo>
                  <a:lnTo>
                    <a:pt x="411835" y="259918"/>
                  </a:lnTo>
                  <a:lnTo>
                    <a:pt x="416877" y="268554"/>
                  </a:lnTo>
                  <a:lnTo>
                    <a:pt x="416877" y="244525"/>
                  </a:lnTo>
                  <a:lnTo>
                    <a:pt x="410667" y="241020"/>
                  </a:lnTo>
                  <a:lnTo>
                    <a:pt x="402564" y="238467"/>
                  </a:lnTo>
                  <a:lnTo>
                    <a:pt x="394195" y="237591"/>
                  </a:lnTo>
                  <a:lnTo>
                    <a:pt x="383057" y="238975"/>
                  </a:lnTo>
                  <a:lnTo>
                    <a:pt x="352069" y="269367"/>
                  </a:lnTo>
                  <a:lnTo>
                    <a:pt x="350634" y="284035"/>
                  </a:lnTo>
                  <a:lnTo>
                    <a:pt x="350761" y="289077"/>
                  </a:lnTo>
                  <a:lnTo>
                    <a:pt x="350812" y="290664"/>
                  </a:lnTo>
                  <a:lnTo>
                    <a:pt x="351967" y="298792"/>
                  </a:lnTo>
                  <a:lnTo>
                    <a:pt x="352069" y="299516"/>
                  </a:lnTo>
                  <a:lnTo>
                    <a:pt x="355384" y="309143"/>
                  </a:lnTo>
                  <a:lnTo>
                    <a:pt x="355485" y="309460"/>
                  </a:lnTo>
                  <a:lnTo>
                    <a:pt x="362153" y="319316"/>
                  </a:lnTo>
                  <a:lnTo>
                    <a:pt x="367423" y="323253"/>
                  </a:lnTo>
                  <a:lnTo>
                    <a:pt x="374167" y="326974"/>
                  </a:lnTo>
                  <a:lnTo>
                    <a:pt x="382447" y="329755"/>
                  </a:lnTo>
                  <a:lnTo>
                    <a:pt x="392391" y="330835"/>
                  </a:lnTo>
                  <a:lnTo>
                    <a:pt x="401472" y="330250"/>
                  </a:lnTo>
                  <a:lnTo>
                    <a:pt x="409397" y="328320"/>
                  </a:lnTo>
                  <a:lnTo>
                    <a:pt x="416382" y="324764"/>
                  </a:lnTo>
                  <a:lnTo>
                    <a:pt x="422630" y="319316"/>
                  </a:lnTo>
                  <a:lnTo>
                    <a:pt x="423786" y="318236"/>
                  </a:lnTo>
                  <a:lnTo>
                    <a:pt x="427672" y="314629"/>
                  </a:lnTo>
                  <a:lnTo>
                    <a:pt x="431279" y="308508"/>
                  </a:lnTo>
                  <a:lnTo>
                    <a:pt x="434149" y="300596"/>
                  </a:lnTo>
                  <a:lnTo>
                    <a:pt x="434149" y="293751"/>
                  </a:lnTo>
                  <a:lnTo>
                    <a:pt x="435952" y="289077"/>
                  </a:lnTo>
                  <a:lnTo>
                    <a:pt x="435952" y="282956"/>
                  </a:lnTo>
                  <a:close/>
                </a:path>
                <a:path w="532129" h="330835">
                  <a:moveTo>
                    <a:pt x="437388" y="0"/>
                  </a:moveTo>
                  <a:lnTo>
                    <a:pt x="427672" y="1435"/>
                  </a:lnTo>
                  <a:lnTo>
                    <a:pt x="426237" y="3238"/>
                  </a:lnTo>
                  <a:lnTo>
                    <a:pt x="417957" y="3238"/>
                  </a:lnTo>
                  <a:lnTo>
                    <a:pt x="417957" y="5029"/>
                  </a:lnTo>
                  <a:lnTo>
                    <a:pt x="418985" y="22034"/>
                  </a:lnTo>
                  <a:lnTo>
                    <a:pt x="419519" y="39509"/>
                  </a:lnTo>
                  <a:lnTo>
                    <a:pt x="419709" y="57391"/>
                  </a:lnTo>
                  <a:lnTo>
                    <a:pt x="419747" y="75590"/>
                  </a:lnTo>
                  <a:lnTo>
                    <a:pt x="419455" y="96774"/>
                  </a:lnTo>
                  <a:lnTo>
                    <a:pt x="418846" y="112991"/>
                  </a:lnTo>
                  <a:lnTo>
                    <a:pt x="418236" y="125361"/>
                  </a:lnTo>
                  <a:lnTo>
                    <a:pt x="417957" y="134988"/>
                  </a:lnTo>
                  <a:lnTo>
                    <a:pt x="419747" y="136791"/>
                  </a:lnTo>
                  <a:lnTo>
                    <a:pt x="437388" y="136791"/>
                  </a:lnTo>
                  <a:lnTo>
                    <a:pt x="437388" y="0"/>
                  </a:lnTo>
                  <a:close/>
                </a:path>
                <a:path w="532129" h="330835">
                  <a:moveTo>
                    <a:pt x="531710" y="327952"/>
                  </a:moveTo>
                  <a:lnTo>
                    <a:pt x="531075" y="322465"/>
                  </a:lnTo>
                  <a:lnTo>
                    <a:pt x="530758" y="315582"/>
                  </a:lnTo>
                  <a:lnTo>
                    <a:pt x="530631" y="281889"/>
                  </a:lnTo>
                  <a:lnTo>
                    <a:pt x="530631" y="258838"/>
                  </a:lnTo>
                  <a:lnTo>
                    <a:pt x="527977" y="253796"/>
                  </a:lnTo>
                  <a:lnTo>
                    <a:pt x="527037" y="251993"/>
                  </a:lnTo>
                  <a:lnTo>
                    <a:pt x="525589" y="249110"/>
                  </a:lnTo>
                  <a:lnTo>
                    <a:pt x="521995" y="244068"/>
                  </a:lnTo>
                  <a:lnTo>
                    <a:pt x="517677" y="242277"/>
                  </a:lnTo>
                  <a:lnTo>
                    <a:pt x="512991" y="239395"/>
                  </a:lnTo>
                  <a:lnTo>
                    <a:pt x="503275" y="239395"/>
                  </a:lnTo>
                  <a:lnTo>
                    <a:pt x="493090" y="240461"/>
                  </a:lnTo>
                  <a:lnTo>
                    <a:pt x="484505" y="243039"/>
                  </a:lnTo>
                  <a:lnTo>
                    <a:pt x="478002" y="246227"/>
                  </a:lnTo>
                  <a:lnTo>
                    <a:pt x="474116" y="249110"/>
                  </a:lnTo>
                  <a:lnTo>
                    <a:pt x="474116" y="241198"/>
                  </a:lnTo>
                  <a:lnTo>
                    <a:pt x="472313" y="239395"/>
                  </a:lnTo>
                  <a:lnTo>
                    <a:pt x="464388" y="241198"/>
                  </a:lnTo>
                  <a:lnTo>
                    <a:pt x="463308" y="241198"/>
                  </a:lnTo>
                  <a:lnTo>
                    <a:pt x="455028" y="242277"/>
                  </a:lnTo>
                  <a:lnTo>
                    <a:pt x="453593" y="244068"/>
                  </a:lnTo>
                  <a:lnTo>
                    <a:pt x="454291" y="251993"/>
                  </a:lnTo>
                  <a:lnTo>
                    <a:pt x="454418" y="253365"/>
                  </a:lnTo>
                  <a:lnTo>
                    <a:pt x="454621" y="258838"/>
                  </a:lnTo>
                  <a:lnTo>
                    <a:pt x="454736" y="261708"/>
                  </a:lnTo>
                  <a:lnTo>
                    <a:pt x="454837" y="264604"/>
                  </a:lnTo>
                  <a:lnTo>
                    <a:pt x="454939" y="273329"/>
                  </a:lnTo>
                  <a:lnTo>
                    <a:pt x="455028" y="327952"/>
                  </a:lnTo>
                  <a:lnTo>
                    <a:pt x="456831" y="329031"/>
                  </a:lnTo>
                  <a:lnTo>
                    <a:pt x="474116" y="329031"/>
                  </a:lnTo>
                  <a:lnTo>
                    <a:pt x="474014" y="322465"/>
                  </a:lnTo>
                  <a:lnTo>
                    <a:pt x="473887" y="315582"/>
                  </a:lnTo>
                  <a:lnTo>
                    <a:pt x="473862" y="313664"/>
                  </a:lnTo>
                  <a:lnTo>
                    <a:pt x="473430" y="298894"/>
                  </a:lnTo>
                  <a:lnTo>
                    <a:pt x="473468" y="278803"/>
                  </a:lnTo>
                  <a:lnTo>
                    <a:pt x="473837" y="268960"/>
                  </a:lnTo>
                  <a:lnTo>
                    <a:pt x="473938" y="266395"/>
                  </a:lnTo>
                  <a:lnTo>
                    <a:pt x="474002" y="264604"/>
                  </a:lnTo>
                  <a:lnTo>
                    <a:pt x="474116" y="261708"/>
                  </a:lnTo>
                  <a:lnTo>
                    <a:pt x="477354" y="258838"/>
                  </a:lnTo>
                  <a:lnTo>
                    <a:pt x="485635" y="253796"/>
                  </a:lnTo>
                  <a:lnTo>
                    <a:pt x="508317" y="253796"/>
                  </a:lnTo>
                  <a:lnTo>
                    <a:pt x="511187" y="266395"/>
                  </a:lnTo>
                  <a:lnTo>
                    <a:pt x="512229" y="268960"/>
                  </a:lnTo>
                  <a:lnTo>
                    <a:pt x="512762" y="273329"/>
                  </a:lnTo>
                  <a:lnTo>
                    <a:pt x="512889" y="278803"/>
                  </a:lnTo>
                  <a:lnTo>
                    <a:pt x="512991" y="329031"/>
                  </a:lnTo>
                  <a:lnTo>
                    <a:pt x="530631" y="329031"/>
                  </a:lnTo>
                  <a:lnTo>
                    <a:pt x="531710" y="327952"/>
                  </a:lnTo>
                  <a:close/>
                </a:path>
              </a:pathLst>
            </a:custGeom>
            <a:solidFill>
              <a:srgbClr val="000000"/>
            </a:solidFill>
          </p:spPr>
          <p:txBody>
            <a:bodyPr wrap="square" lIns="0" tIns="0" rIns="0" bIns="0" rtlCol="0"/>
            <a:lstStyle/>
            <a:p>
              <a:endParaRPr sz="1920"/>
            </a:p>
          </p:txBody>
        </p:sp>
        <p:pic>
          <p:nvPicPr>
            <p:cNvPr id="35" name="object 35"/>
            <p:cNvPicPr/>
            <p:nvPr/>
          </p:nvPicPr>
          <p:blipFill>
            <a:blip r:embed="rId13" cstate="print"/>
            <a:stretch>
              <a:fillRect/>
            </a:stretch>
          </p:blipFill>
          <p:spPr>
            <a:xfrm>
              <a:off x="5298147" y="3392665"/>
              <a:ext cx="1896256" cy="625983"/>
            </a:xfrm>
            <a:prstGeom prst="rect">
              <a:avLst/>
            </a:prstGeom>
          </p:spPr>
        </p:pic>
        <p:sp>
          <p:nvSpPr>
            <p:cNvPr id="36" name="object 36"/>
            <p:cNvSpPr/>
            <p:nvPr/>
          </p:nvSpPr>
          <p:spPr>
            <a:xfrm>
              <a:off x="9960838" y="2411285"/>
              <a:ext cx="1364615" cy="546735"/>
            </a:xfrm>
            <a:custGeom>
              <a:avLst/>
              <a:gdLst/>
              <a:ahLst/>
              <a:cxnLst/>
              <a:rect l="l" t="t" r="r" b="b"/>
              <a:pathLst>
                <a:path w="1364615" h="546735">
                  <a:moveTo>
                    <a:pt x="1364043" y="0"/>
                  </a:moveTo>
                  <a:lnTo>
                    <a:pt x="0" y="0"/>
                  </a:lnTo>
                  <a:lnTo>
                    <a:pt x="0" y="546112"/>
                  </a:lnTo>
                  <a:lnTo>
                    <a:pt x="1364043" y="546112"/>
                  </a:lnTo>
                  <a:lnTo>
                    <a:pt x="1364043" y="0"/>
                  </a:lnTo>
                  <a:close/>
                </a:path>
              </a:pathLst>
            </a:custGeom>
            <a:solidFill>
              <a:srgbClr val="FDFDFD"/>
            </a:solidFill>
          </p:spPr>
          <p:txBody>
            <a:bodyPr wrap="square" lIns="0" tIns="0" rIns="0" bIns="0" rtlCol="0"/>
            <a:lstStyle/>
            <a:p>
              <a:endParaRPr sz="1920"/>
            </a:p>
          </p:txBody>
        </p:sp>
        <p:sp>
          <p:nvSpPr>
            <p:cNvPr id="37" name="object 37"/>
            <p:cNvSpPr/>
            <p:nvPr/>
          </p:nvSpPr>
          <p:spPr>
            <a:xfrm>
              <a:off x="9960838" y="2411285"/>
              <a:ext cx="1364615" cy="546735"/>
            </a:xfrm>
            <a:custGeom>
              <a:avLst/>
              <a:gdLst/>
              <a:ahLst/>
              <a:cxnLst/>
              <a:rect l="l" t="t" r="r" b="b"/>
              <a:pathLst>
                <a:path w="1364615" h="546735">
                  <a:moveTo>
                    <a:pt x="0" y="546112"/>
                  </a:moveTo>
                  <a:lnTo>
                    <a:pt x="1364043" y="546112"/>
                  </a:lnTo>
                  <a:lnTo>
                    <a:pt x="1364043" y="0"/>
                  </a:lnTo>
                  <a:lnTo>
                    <a:pt x="0" y="0"/>
                  </a:lnTo>
                  <a:lnTo>
                    <a:pt x="0" y="546112"/>
                  </a:lnTo>
                  <a:close/>
                </a:path>
              </a:pathLst>
            </a:custGeom>
            <a:ln w="19380">
              <a:solidFill>
                <a:srgbClr val="00ACED"/>
              </a:solidFill>
            </a:ln>
          </p:spPr>
          <p:txBody>
            <a:bodyPr wrap="square" lIns="0" tIns="0" rIns="0" bIns="0" rtlCol="0"/>
            <a:lstStyle/>
            <a:p>
              <a:endParaRPr sz="1920"/>
            </a:p>
          </p:txBody>
        </p:sp>
        <p:sp>
          <p:nvSpPr>
            <p:cNvPr id="38" name="object 38"/>
            <p:cNvSpPr/>
            <p:nvPr/>
          </p:nvSpPr>
          <p:spPr>
            <a:xfrm>
              <a:off x="10446841" y="2498039"/>
              <a:ext cx="22860" cy="120650"/>
            </a:xfrm>
            <a:custGeom>
              <a:avLst/>
              <a:gdLst/>
              <a:ahLst/>
              <a:cxnLst/>
              <a:rect l="l" t="t" r="r" b="b"/>
              <a:pathLst>
                <a:path w="22859" h="120650">
                  <a:moveTo>
                    <a:pt x="20523" y="0"/>
                  </a:moveTo>
                  <a:lnTo>
                    <a:pt x="1079" y="0"/>
                  </a:lnTo>
                  <a:lnTo>
                    <a:pt x="0" y="1803"/>
                  </a:lnTo>
                  <a:lnTo>
                    <a:pt x="624" y="20975"/>
                  </a:lnTo>
                  <a:lnTo>
                    <a:pt x="944" y="40184"/>
                  </a:lnTo>
                  <a:lnTo>
                    <a:pt x="1062" y="59462"/>
                  </a:lnTo>
                  <a:lnTo>
                    <a:pt x="1079" y="120243"/>
                  </a:lnTo>
                  <a:lnTo>
                    <a:pt x="20523" y="120243"/>
                  </a:lnTo>
                  <a:lnTo>
                    <a:pt x="22313" y="118795"/>
                  </a:lnTo>
                  <a:lnTo>
                    <a:pt x="21278" y="106611"/>
                  </a:lnTo>
                  <a:lnTo>
                    <a:pt x="20747" y="93108"/>
                  </a:lnTo>
                  <a:lnTo>
                    <a:pt x="20551" y="76431"/>
                  </a:lnTo>
                  <a:lnTo>
                    <a:pt x="20523" y="0"/>
                  </a:lnTo>
                  <a:close/>
                </a:path>
              </a:pathLst>
            </a:custGeom>
            <a:solidFill>
              <a:srgbClr val="000000"/>
            </a:solidFill>
          </p:spPr>
          <p:txBody>
            <a:bodyPr wrap="square" lIns="0" tIns="0" rIns="0" bIns="0" rtlCol="0"/>
            <a:lstStyle/>
            <a:p>
              <a:endParaRPr sz="1920"/>
            </a:p>
          </p:txBody>
        </p:sp>
        <p:pic>
          <p:nvPicPr>
            <p:cNvPr id="39" name="object 39"/>
            <p:cNvPicPr/>
            <p:nvPr/>
          </p:nvPicPr>
          <p:blipFill>
            <a:blip r:embed="rId14" cstate="print"/>
            <a:stretch>
              <a:fillRect/>
            </a:stretch>
          </p:blipFill>
          <p:spPr>
            <a:xfrm>
              <a:off x="10491482" y="2528277"/>
              <a:ext cx="78841" cy="90004"/>
            </a:xfrm>
            <a:prstGeom prst="rect">
              <a:avLst/>
            </a:prstGeom>
          </p:spPr>
        </p:pic>
        <p:pic>
          <p:nvPicPr>
            <p:cNvPr id="40" name="object 40"/>
            <p:cNvPicPr/>
            <p:nvPr/>
          </p:nvPicPr>
          <p:blipFill>
            <a:blip r:embed="rId15" cstate="print"/>
            <a:stretch>
              <a:fillRect/>
            </a:stretch>
          </p:blipFill>
          <p:spPr>
            <a:xfrm>
              <a:off x="10590834" y="2486520"/>
              <a:ext cx="206641" cy="133565"/>
            </a:xfrm>
            <a:prstGeom prst="rect">
              <a:avLst/>
            </a:prstGeom>
          </p:spPr>
        </p:pic>
        <p:sp>
          <p:nvSpPr>
            <p:cNvPr id="41" name="object 41"/>
            <p:cNvSpPr/>
            <p:nvPr/>
          </p:nvSpPr>
          <p:spPr>
            <a:xfrm>
              <a:off x="10370883" y="2483637"/>
              <a:ext cx="532765" cy="329565"/>
            </a:xfrm>
            <a:custGeom>
              <a:avLst/>
              <a:gdLst/>
              <a:ahLst/>
              <a:cxnLst/>
              <a:rect l="l" t="t" r="r" b="b"/>
              <a:pathLst>
                <a:path w="532765" h="329564">
                  <a:moveTo>
                    <a:pt x="80632" y="239039"/>
                  </a:moveTo>
                  <a:lnTo>
                    <a:pt x="61201" y="239039"/>
                  </a:lnTo>
                  <a:lnTo>
                    <a:pt x="60820" y="244157"/>
                  </a:lnTo>
                  <a:lnTo>
                    <a:pt x="59524" y="250469"/>
                  </a:lnTo>
                  <a:lnTo>
                    <a:pt x="57086" y="259092"/>
                  </a:lnTo>
                  <a:lnTo>
                    <a:pt x="53276" y="271081"/>
                  </a:lnTo>
                  <a:lnTo>
                    <a:pt x="50965" y="280631"/>
                  </a:lnTo>
                  <a:lnTo>
                    <a:pt x="47510" y="293674"/>
                  </a:lnTo>
                  <a:lnTo>
                    <a:pt x="44056" y="306324"/>
                  </a:lnTo>
                  <a:lnTo>
                    <a:pt x="41757" y="314642"/>
                  </a:lnTo>
                  <a:lnTo>
                    <a:pt x="36068" y="295541"/>
                  </a:lnTo>
                  <a:lnTo>
                    <a:pt x="30810" y="276847"/>
                  </a:lnTo>
                  <a:lnTo>
                    <a:pt x="25908" y="258152"/>
                  </a:lnTo>
                  <a:lnTo>
                    <a:pt x="21234" y="239039"/>
                  </a:lnTo>
                  <a:lnTo>
                    <a:pt x="19431" y="237604"/>
                  </a:lnTo>
                  <a:lnTo>
                    <a:pt x="11518" y="239039"/>
                  </a:lnTo>
                  <a:lnTo>
                    <a:pt x="1790" y="239039"/>
                  </a:lnTo>
                  <a:lnTo>
                    <a:pt x="0" y="240842"/>
                  </a:lnTo>
                  <a:lnTo>
                    <a:pt x="7251" y="262610"/>
                  </a:lnTo>
                  <a:lnTo>
                    <a:pt x="14338" y="284226"/>
                  </a:lnTo>
                  <a:lnTo>
                    <a:pt x="21094" y="305841"/>
                  </a:lnTo>
                  <a:lnTo>
                    <a:pt x="27355" y="327596"/>
                  </a:lnTo>
                  <a:lnTo>
                    <a:pt x="50393" y="327596"/>
                  </a:lnTo>
                  <a:lnTo>
                    <a:pt x="51473" y="325805"/>
                  </a:lnTo>
                  <a:lnTo>
                    <a:pt x="54737" y="314642"/>
                  </a:lnTo>
                  <a:lnTo>
                    <a:pt x="57746" y="304355"/>
                  </a:lnTo>
                  <a:lnTo>
                    <a:pt x="64693" y="282689"/>
                  </a:lnTo>
                  <a:lnTo>
                    <a:pt x="72326" y="260908"/>
                  </a:lnTo>
                  <a:lnTo>
                    <a:pt x="80632" y="239039"/>
                  </a:lnTo>
                  <a:close/>
                </a:path>
                <a:path w="532765" h="329564">
                  <a:moveTo>
                    <a:pt x="162839" y="277723"/>
                  </a:moveTo>
                  <a:lnTo>
                    <a:pt x="162483" y="272884"/>
                  </a:lnTo>
                  <a:lnTo>
                    <a:pt x="162280" y="270002"/>
                  </a:lnTo>
                  <a:lnTo>
                    <a:pt x="162166" y="268478"/>
                  </a:lnTo>
                  <a:lnTo>
                    <a:pt x="159613" y="258292"/>
                  </a:lnTo>
                  <a:lnTo>
                    <a:pt x="154546" y="248996"/>
                  </a:lnTo>
                  <a:lnTo>
                    <a:pt x="154432" y="248767"/>
                  </a:lnTo>
                  <a:lnTo>
                    <a:pt x="149974" y="244449"/>
                  </a:lnTo>
                  <a:lnTo>
                    <a:pt x="146151" y="242316"/>
                  </a:lnTo>
                  <a:lnTo>
                    <a:pt x="146151" y="272884"/>
                  </a:lnTo>
                  <a:lnTo>
                    <a:pt x="102958" y="272884"/>
                  </a:lnTo>
                  <a:lnTo>
                    <a:pt x="105727" y="261683"/>
                  </a:lnTo>
                  <a:lnTo>
                    <a:pt x="111137" y="254215"/>
                  </a:lnTo>
                  <a:lnTo>
                    <a:pt x="118033" y="250063"/>
                  </a:lnTo>
                  <a:lnTo>
                    <a:pt x="125272" y="248767"/>
                  </a:lnTo>
                  <a:lnTo>
                    <a:pt x="133197" y="248767"/>
                  </a:lnTo>
                  <a:lnTo>
                    <a:pt x="140030" y="253441"/>
                  </a:lnTo>
                  <a:lnTo>
                    <a:pt x="142913" y="263156"/>
                  </a:lnTo>
                  <a:lnTo>
                    <a:pt x="144716" y="266407"/>
                  </a:lnTo>
                  <a:lnTo>
                    <a:pt x="125272" y="237604"/>
                  </a:lnTo>
                  <a:lnTo>
                    <a:pt x="109613" y="240411"/>
                  </a:lnTo>
                  <a:lnTo>
                    <a:pt x="96926" y="248996"/>
                  </a:lnTo>
                  <a:lnTo>
                    <a:pt x="88417" y="263575"/>
                  </a:lnTo>
                  <a:lnTo>
                    <a:pt x="85318" y="284403"/>
                  </a:lnTo>
                  <a:lnTo>
                    <a:pt x="88239" y="303441"/>
                  </a:lnTo>
                  <a:lnTo>
                    <a:pt x="96875" y="317576"/>
                  </a:lnTo>
                  <a:lnTo>
                    <a:pt x="110972" y="326377"/>
                  </a:lnTo>
                  <a:lnTo>
                    <a:pt x="130314" y="329399"/>
                  </a:lnTo>
                  <a:lnTo>
                    <a:pt x="140208" y="328587"/>
                  </a:lnTo>
                  <a:lnTo>
                    <a:pt x="148170" y="326656"/>
                  </a:lnTo>
                  <a:lnTo>
                    <a:pt x="154051" y="324396"/>
                  </a:lnTo>
                  <a:lnTo>
                    <a:pt x="157670" y="322567"/>
                  </a:lnTo>
                  <a:lnTo>
                    <a:pt x="158762" y="316077"/>
                  </a:lnTo>
                  <a:lnTo>
                    <a:pt x="158762" y="306717"/>
                  </a:lnTo>
                  <a:lnTo>
                    <a:pt x="157670" y="306717"/>
                  </a:lnTo>
                  <a:lnTo>
                    <a:pt x="155879" y="308165"/>
                  </a:lnTo>
                  <a:lnTo>
                    <a:pt x="152641" y="311759"/>
                  </a:lnTo>
                  <a:lnTo>
                    <a:pt x="146151" y="312839"/>
                  </a:lnTo>
                  <a:lnTo>
                    <a:pt x="141122" y="314642"/>
                  </a:lnTo>
                  <a:lnTo>
                    <a:pt x="136436" y="316077"/>
                  </a:lnTo>
                  <a:lnTo>
                    <a:pt x="125272" y="316077"/>
                  </a:lnTo>
                  <a:lnTo>
                    <a:pt x="115912" y="314642"/>
                  </a:lnTo>
                  <a:lnTo>
                    <a:pt x="109080" y="306717"/>
                  </a:lnTo>
                  <a:lnTo>
                    <a:pt x="102958" y="300240"/>
                  </a:lnTo>
                  <a:lnTo>
                    <a:pt x="102958" y="285483"/>
                  </a:lnTo>
                  <a:lnTo>
                    <a:pt x="162356" y="285483"/>
                  </a:lnTo>
                  <a:lnTo>
                    <a:pt x="162356" y="284403"/>
                  </a:lnTo>
                  <a:lnTo>
                    <a:pt x="162839" y="277723"/>
                  </a:lnTo>
                  <a:close/>
                </a:path>
                <a:path w="532765" h="329564">
                  <a:moveTo>
                    <a:pt x="226441" y="239039"/>
                  </a:moveTo>
                  <a:lnTo>
                    <a:pt x="224637" y="237604"/>
                  </a:lnTo>
                  <a:lnTo>
                    <a:pt x="219951" y="237604"/>
                  </a:lnTo>
                  <a:lnTo>
                    <a:pt x="211074" y="239433"/>
                  </a:lnTo>
                  <a:lnTo>
                    <a:pt x="205371" y="243776"/>
                  </a:lnTo>
                  <a:lnTo>
                    <a:pt x="201828" y="248996"/>
                  </a:lnTo>
                  <a:lnTo>
                    <a:pt x="199440" y="253441"/>
                  </a:lnTo>
                  <a:lnTo>
                    <a:pt x="200380" y="240842"/>
                  </a:lnTo>
                  <a:lnTo>
                    <a:pt x="200482" y="239433"/>
                  </a:lnTo>
                  <a:lnTo>
                    <a:pt x="200520" y="239039"/>
                  </a:lnTo>
                  <a:lnTo>
                    <a:pt x="199440" y="237604"/>
                  </a:lnTo>
                  <a:lnTo>
                    <a:pt x="192595" y="239039"/>
                  </a:lnTo>
                  <a:lnTo>
                    <a:pt x="187921" y="240842"/>
                  </a:lnTo>
                  <a:lnTo>
                    <a:pt x="181800" y="240842"/>
                  </a:lnTo>
                  <a:lnTo>
                    <a:pt x="179997" y="242646"/>
                  </a:lnTo>
                  <a:lnTo>
                    <a:pt x="181038" y="249936"/>
                  </a:lnTo>
                  <a:lnTo>
                    <a:pt x="181254" y="253441"/>
                  </a:lnTo>
                  <a:lnTo>
                    <a:pt x="181368" y="255244"/>
                  </a:lnTo>
                  <a:lnTo>
                    <a:pt x="181470" y="257048"/>
                  </a:lnTo>
                  <a:lnTo>
                    <a:pt x="181571" y="258533"/>
                  </a:lnTo>
                  <a:lnTo>
                    <a:pt x="181622" y="261937"/>
                  </a:lnTo>
                  <a:lnTo>
                    <a:pt x="181724" y="268033"/>
                  </a:lnTo>
                  <a:lnTo>
                    <a:pt x="181800" y="327596"/>
                  </a:lnTo>
                  <a:lnTo>
                    <a:pt x="200520" y="327596"/>
                  </a:lnTo>
                  <a:lnTo>
                    <a:pt x="202311" y="325805"/>
                  </a:lnTo>
                  <a:lnTo>
                    <a:pt x="201269" y="318427"/>
                  </a:lnTo>
                  <a:lnTo>
                    <a:pt x="200736" y="310235"/>
                  </a:lnTo>
                  <a:lnTo>
                    <a:pt x="200621" y="276288"/>
                  </a:lnTo>
                  <a:lnTo>
                    <a:pt x="201371" y="268033"/>
                  </a:lnTo>
                  <a:lnTo>
                    <a:pt x="203390" y="261937"/>
                  </a:lnTo>
                  <a:lnTo>
                    <a:pt x="207352" y="257048"/>
                  </a:lnTo>
                  <a:lnTo>
                    <a:pt x="209156" y="257048"/>
                  </a:lnTo>
                  <a:lnTo>
                    <a:pt x="212039" y="255244"/>
                  </a:lnTo>
                  <a:lnTo>
                    <a:pt x="217081" y="255244"/>
                  </a:lnTo>
                  <a:lnTo>
                    <a:pt x="219951" y="257048"/>
                  </a:lnTo>
                  <a:lnTo>
                    <a:pt x="222834" y="257048"/>
                  </a:lnTo>
                  <a:lnTo>
                    <a:pt x="222834" y="255244"/>
                  </a:lnTo>
                  <a:lnTo>
                    <a:pt x="222834" y="253441"/>
                  </a:lnTo>
                  <a:lnTo>
                    <a:pt x="222834" y="248767"/>
                  </a:lnTo>
                  <a:lnTo>
                    <a:pt x="224637" y="247319"/>
                  </a:lnTo>
                  <a:lnTo>
                    <a:pt x="226352" y="239433"/>
                  </a:lnTo>
                  <a:lnTo>
                    <a:pt x="226441" y="239039"/>
                  </a:lnTo>
                  <a:close/>
                </a:path>
                <a:path w="532765" h="329564">
                  <a:moveTo>
                    <a:pt x="297002" y="302044"/>
                  </a:moveTo>
                  <a:lnTo>
                    <a:pt x="267830" y="274688"/>
                  </a:lnTo>
                  <a:lnTo>
                    <a:pt x="258838" y="271081"/>
                  </a:lnTo>
                  <a:lnTo>
                    <a:pt x="250202" y="268198"/>
                  </a:lnTo>
                  <a:lnTo>
                    <a:pt x="250202" y="257048"/>
                  </a:lnTo>
                  <a:lnTo>
                    <a:pt x="255231" y="252361"/>
                  </a:lnTo>
                  <a:lnTo>
                    <a:pt x="259918" y="250558"/>
                  </a:lnTo>
                  <a:lnTo>
                    <a:pt x="279361" y="250558"/>
                  </a:lnTo>
                  <a:lnTo>
                    <a:pt x="285838" y="253441"/>
                  </a:lnTo>
                  <a:lnTo>
                    <a:pt x="289077" y="257048"/>
                  </a:lnTo>
                  <a:lnTo>
                    <a:pt x="290156" y="257048"/>
                  </a:lnTo>
                  <a:lnTo>
                    <a:pt x="291960" y="250558"/>
                  </a:lnTo>
                  <a:lnTo>
                    <a:pt x="291960" y="242646"/>
                  </a:lnTo>
                  <a:lnTo>
                    <a:pt x="288569" y="241109"/>
                  </a:lnTo>
                  <a:lnTo>
                    <a:pt x="282956" y="239458"/>
                  </a:lnTo>
                  <a:lnTo>
                    <a:pt x="275450" y="238150"/>
                  </a:lnTo>
                  <a:lnTo>
                    <a:pt x="266395" y="237604"/>
                  </a:lnTo>
                  <a:lnTo>
                    <a:pt x="253060" y="239128"/>
                  </a:lnTo>
                  <a:lnTo>
                    <a:pt x="242316" y="243776"/>
                  </a:lnTo>
                  <a:lnTo>
                    <a:pt x="235165" y="251726"/>
                  </a:lnTo>
                  <a:lnTo>
                    <a:pt x="232562" y="263156"/>
                  </a:lnTo>
                  <a:lnTo>
                    <a:pt x="234988" y="274129"/>
                  </a:lnTo>
                  <a:lnTo>
                    <a:pt x="240919" y="281216"/>
                  </a:lnTo>
                  <a:lnTo>
                    <a:pt x="248348" y="285394"/>
                  </a:lnTo>
                  <a:lnTo>
                    <a:pt x="255231" y="287642"/>
                  </a:lnTo>
                  <a:lnTo>
                    <a:pt x="259918" y="290525"/>
                  </a:lnTo>
                  <a:lnTo>
                    <a:pt x="271437" y="293408"/>
                  </a:lnTo>
                  <a:lnTo>
                    <a:pt x="277558" y="295198"/>
                  </a:lnTo>
                  <a:lnTo>
                    <a:pt x="277558" y="308165"/>
                  </a:lnTo>
                  <a:lnTo>
                    <a:pt x="272516" y="316077"/>
                  </a:lnTo>
                  <a:lnTo>
                    <a:pt x="247319" y="316077"/>
                  </a:lnTo>
                  <a:lnTo>
                    <a:pt x="239395" y="309968"/>
                  </a:lnTo>
                  <a:lnTo>
                    <a:pt x="235800" y="308165"/>
                  </a:lnTo>
                  <a:lnTo>
                    <a:pt x="234353" y="308165"/>
                  </a:lnTo>
                  <a:lnTo>
                    <a:pt x="234353" y="316077"/>
                  </a:lnTo>
                  <a:lnTo>
                    <a:pt x="232562" y="322567"/>
                  </a:lnTo>
                  <a:lnTo>
                    <a:pt x="235800" y="325805"/>
                  </a:lnTo>
                  <a:lnTo>
                    <a:pt x="244081" y="327596"/>
                  </a:lnTo>
                  <a:lnTo>
                    <a:pt x="250202" y="329399"/>
                  </a:lnTo>
                  <a:lnTo>
                    <a:pt x="259918" y="329399"/>
                  </a:lnTo>
                  <a:lnTo>
                    <a:pt x="265557" y="329272"/>
                  </a:lnTo>
                  <a:lnTo>
                    <a:pt x="297002" y="308165"/>
                  </a:lnTo>
                  <a:lnTo>
                    <a:pt x="297002" y="302044"/>
                  </a:lnTo>
                  <a:close/>
                </a:path>
                <a:path w="532765" h="329564">
                  <a:moveTo>
                    <a:pt x="331914" y="239039"/>
                  </a:moveTo>
                  <a:lnTo>
                    <a:pt x="330835" y="237604"/>
                  </a:lnTo>
                  <a:lnTo>
                    <a:pt x="322199" y="239039"/>
                  </a:lnTo>
                  <a:lnTo>
                    <a:pt x="321119" y="240842"/>
                  </a:lnTo>
                  <a:lnTo>
                    <a:pt x="313194" y="240842"/>
                  </a:lnTo>
                  <a:lnTo>
                    <a:pt x="311391" y="242646"/>
                  </a:lnTo>
                  <a:lnTo>
                    <a:pt x="312432" y="249720"/>
                  </a:lnTo>
                  <a:lnTo>
                    <a:pt x="312966" y="258216"/>
                  </a:lnTo>
                  <a:lnTo>
                    <a:pt x="313156" y="270903"/>
                  </a:lnTo>
                  <a:lnTo>
                    <a:pt x="313194" y="327596"/>
                  </a:lnTo>
                  <a:lnTo>
                    <a:pt x="331914" y="327596"/>
                  </a:lnTo>
                  <a:lnTo>
                    <a:pt x="331914" y="239039"/>
                  </a:lnTo>
                  <a:close/>
                </a:path>
                <a:path w="532765" h="329564">
                  <a:moveTo>
                    <a:pt x="333717" y="197637"/>
                  </a:moveTo>
                  <a:lnTo>
                    <a:pt x="331914" y="195846"/>
                  </a:lnTo>
                  <a:lnTo>
                    <a:pt x="324002" y="197637"/>
                  </a:lnTo>
                  <a:lnTo>
                    <a:pt x="313194" y="197637"/>
                  </a:lnTo>
                  <a:lnTo>
                    <a:pt x="313194" y="215277"/>
                  </a:lnTo>
                  <a:lnTo>
                    <a:pt x="331914" y="215277"/>
                  </a:lnTo>
                  <a:lnTo>
                    <a:pt x="333717" y="213487"/>
                  </a:lnTo>
                  <a:lnTo>
                    <a:pt x="333717" y="197637"/>
                  </a:lnTo>
                  <a:close/>
                </a:path>
                <a:path w="532765" h="329564">
                  <a:moveTo>
                    <a:pt x="436321" y="282600"/>
                  </a:moveTo>
                  <a:lnTo>
                    <a:pt x="435076" y="273367"/>
                  </a:lnTo>
                  <a:lnTo>
                    <a:pt x="433158" y="264604"/>
                  </a:lnTo>
                  <a:lnTo>
                    <a:pt x="430034" y="256387"/>
                  </a:lnTo>
                  <a:lnTo>
                    <a:pt x="426300" y="250558"/>
                  </a:lnTo>
                  <a:lnTo>
                    <a:pt x="425157" y="248767"/>
                  </a:lnTo>
                  <a:lnTo>
                    <a:pt x="419201" y="243687"/>
                  </a:lnTo>
                  <a:lnTo>
                    <a:pt x="417233" y="242798"/>
                  </a:lnTo>
                  <a:lnTo>
                    <a:pt x="417233" y="266407"/>
                  </a:lnTo>
                  <a:lnTo>
                    <a:pt x="417144" y="298577"/>
                  </a:lnTo>
                  <a:lnTo>
                    <a:pt x="413639" y="304927"/>
                  </a:lnTo>
                  <a:lnTo>
                    <a:pt x="408952" y="314642"/>
                  </a:lnTo>
                  <a:lnTo>
                    <a:pt x="401040" y="316077"/>
                  </a:lnTo>
                  <a:lnTo>
                    <a:pt x="386638" y="316077"/>
                  </a:lnTo>
                  <a:lnTo>
                    <a:pt x="383400" y="314642"/>
                  </a:lnTo>
                  <a:lnTo>
                    <a:pt x="370801" y="266407"/>
                  </a:lnTo>
                  <a:lnTo>
                    <a:pt x="375475" y="260286"/>
                  </a:lnTo>
                  <a:lnTo>
                    <a:pt x="381596" y="250558"/>
                  </a:lnTo>
                  <a:lnTo>
                    <a:pt x="403910" y="250558"/>
                  </a:lnTo>
                  <a:lnTo>
                    <a:pt x="408952" y="253441"/>
                  </a:lnTo>
                  <a:lnTo>
                    <a:pt x="412559" y="260286"/>
                  </a:lnTo>
                  <a:lnTo>
                    <a:pt x="417233" y="266407"/>
                  </a:lnTo>
                  <a:lnTo>
                    <a:pt x="417233" y="242798"/>
                  </a:lnTo>
                  <a:lnTo>
                    <a:pt x="411556" y="240220"/>
                  </a:lnTo>
                  <a:lnTo>
                    <a:pt x="402971" y="238239"/>
                  </a:lnTo>
                  <a:lnTo>
                    <a:pt x="394195" y="237604"/>
                  </a:lnTo>
                  <a:lnTo>
                    <a:pt x="383438" y="238645"/>
                  </a:lnTo>
                  <a:lnTo>
                    <a:pt x="352933" y="268478"/>
                  </a:lnTo>
                  <a:lnTo>
                    <a:pt x="351548" y="277723"/>
                  </a:lnTo>
                  <a:lnTo>
                    <a:pt x="351548" y="289890"/>
                  </a:lnTo>
                  <a:lnTo>
                    <a:pt x="375018" y="326072"/>
                  </a:lnTo>
                  <a:lnTo>
                    <a:pt x="393115" y="329399"/>
                  </a:lnTo>
                  <a:lnTo>
                    <a:pt x="402031" y="329006"/>
                  </a:lnTo>
                  <a:lnTo>
                    <a:pt x="409981" y="327520"/>
                  </a:lnTo>
                  <a:lnTo>
                    <a:pt x="417055" y="324548"/>
                  </a:lnTo>
                  <a:lnTo>
                    <a:pt x="423354" y="319684"/>
                  </a:lnTo>
                  <a:lnTo>
                    <a:pt x="426008" y="316077"/>
                  </a:lnTo>
                  <a:lnTo>
                    <a:pt x="428396" y="312839"/>
                  </a:lnTo>
                  <a:lnTo>
                    <a:pt x="433082" y="306717"/>
                  </a:lnTo>
                  <a:lnTo>
                    <a:pt x="434835" y="298577"/>
                  </a:lnTo>
                  <a:lnTo>
                    <a:pt x="434873" y="293408"/>
                  </a:lnTo>
                  <a:lnTo>
                    <a:pt x="436321" y="287642"/>
                  </a:lnTo>
                  <a:lnTo>
                    <a:pt x="436321" y="282600"/>
                  </a:lnTo>
                  <a:close/>
                </a:path>
                <a:path w="532765" h="329564">
                  <a:moveTo>
                    <a:pt x="470154" y="133197"/>
                  </a:moveTo>
                  <a:lnTo>
                    <a:pt x="469099" y="121246"/>
                  </a:lnTo>
                  <a:lnTo>
                    <a:pt x="468566" y="107962"/>
                  </a:lnTo>
                  <a:lnTo>
                    <a:pt x="468426" y="95618"/>
                  </a:lnTo>
                  <a:lnTo>
                    <a:pt x="468350" y="0"/>
                  </a:lnTo>
                  <a:lnTo>
                    <a:pt x="458635" y="1803"/>
                  </a:lnTo>
                  <a:lnTo>
                    <a:pt x="457200" y="1803"/>
                  </a:lnTo>
                  <a:lnTo>
                    <a:pt x="448919" y="2882"/>
                  </a:lnTo>
                  <a:lnTo>
                    <a:pt x="449948" y="20243"/>
                  </a:lnTo>
                  <a:lnTo>
                    <a:pt x="450481" y="38341"/>
                  </a:lnTo>
                  <a:lnTo>
                    <a:pt x="450672" y="56451"/>
                  </a:lnTo>
                  <a:lnTo>
                    <a:pt x="450710" y="73799"/>
                  </a:lnTo>
                  <a:lnTo>
                    <a:pt x="450481" y="90830"/>
                  </a:lnTo>
                  <a:lnTo>
                    <a:pt x="450418" y="95618"/>
                  </a:lnTo>
                  <a:lnTo>
                    <a:pt x="449808" y="111925"/>
                  </a:lnTo>
                  <a:lnTo>
                    <a:pt x="449199" y="124383"/>
                  </a:lnTo>
                  <a:lnTo>
                    <a:pt x="448957" y="133197"/>
                  </a:lnTo>
                  <a:lnTo>
                    <a:pt x="448919" y="134645"/>
                  </a:lnTo>
                  <a:lnTo>
                    <a:pt x="468350" y="134645"/>
                  </a:lnTo>
                  <a:lnTo>
                    <a:pt x="470154" y="133197"/>
                  </a:lnTo>
                  <a:close/>
                </a:path>
                <a:path w="532765" h="329564">
                  <a:moveTo>
                    <a:pt x="532434" y="325805"/>
                  </a:moveTo>
                  <a:lnTo>
                    <a:pt x="531380" y="320878"/>
                  </a:lnTo>
                  <a:lnTo>
                    <a:pt x="530847" y="314464"/>
                  </a:lnTo>
                  <a:lnTo>
                    <a:pt x="530656" y="305358"/>
                  </a:lnTo>
                  <a:lnTo>
                    <a:pt x="530631" y="257048"/>
                  </a:lnTo>
                  <a:lnTo>
                    <a:pt x="527761" y="252361"/>
                  </a:lnTo>
                  <a:lnTo>
                    <a:pt x="526719" y="248767"/>
                  </a:lnTo>
                  <a:lnTo>
                    <a:pt x="526313" y="247319"/>
                  </a:lnTo>
                  <a:lnTo>
                    <a:pt x="522719" y="243725"/>
                  </a:lnTo>
                  <a:lnTo>
                    <a:pt x="518033" y="240842"/>
                  </a:lnTo>
                  <a:lnTo>
                    <a:pt x="512991" y="237604"/>
                  </a:lnTo>
                  <a:lnTo>
                    <a:pt x="503275" y="237604"/>
                  </a:lnTo>
                  <a:lnTo>
                    <a:pt x="493763" y="238899"/>
                  </a:lnTo>
                  <a:lnTo>
                    <a:pt x="485813" y="241973"/>
                  </a:lnTo>
                  <a:lnTo>
                    <a:pt x="479475" y="245656"/>
                  </a:lnTo>
                  <a:lnTo>
                    <a:pt x="474840" y="248767"/>
                  </a:lnTo>
                  <a:lnTo>
                    <a:pt x="474840" y="239039"/>
                  </a:lnTo>
                  <a:lnTo>
                    <a:pt x="473036" y="237604"/>
                  </a:lnTo>
                  <a:lnTo>
                    <a:pt x="465112" y="239039"/>
                  </a:lnTo>
                  <a:lnTo>
                    <a:pt x="463321" y="239039"/>
                  </a:lnTo>
                  <a:lnTo>
                    <a:pt x="455396" y="240842"/>
                  </a:lnTo>
                  <a:lnTo>
                    <a:pt x="453593" y="242646"/>
                  </a:lnTo>
                  <a:lnTo>
                    <a:pt x="454914" y="251625"/>
                  </a:lnTo>
                  <a:lnTo>
                    <a:pt x="456069" y="262851"/>
                  </a:lnTo>
                  <a:lnTo>
                    <a:pt x="456882" y="277126"/>
                  </a:lnTo>
                  <a:lnTo>
                    <a:pt x="457200" y="295198"/>
                  </a:lnTo>
                  <a:lnTo>
                    <a:pt x="456907" y="304368"/>
                  </a:lnTo>
                  <a:lnTo>
                    <a:pt x="456349" y="311785"/>
                  </a:lnTo>
                  <a:lnTo>
                    <a:pt x="455676" y="320268"/>
                  </a:lnTo>
                  <a:lnTo>
                    <a:pt x="455460" y="325805"/>
                  </a:lnTo>
                  <a:lnTo>
                    <a:pt x="455396" y="327596"/>
                  </a:lnTo>
                  <a:lnTo>
                    <a:pt x="474840" y="327596"/>
                  </a:lnTo>
                  <a:lnTo>
                    <a:pt x="476275" y="325805"/>
                  </a:lnTo>
                  <a:lnTo>
                    <a:pt x="475602" y="314464"/>
                  </a:lnTo>
                  <a:lnTo>
                    <a:pt x="475488" y="312623"/>
                  </a:lnTo>
                  <a:lnTo>
                    <a:pt x="475437" y="311785"/>
                  </a:lnTo>
                  <a:lnTo>
                    <a:pt x="475018" y="297370"/>
                  </a:lnTo>
                  <a:lnTo>
                    <a:pt x="474853" y="281216"/>
                  </a:lnTo>
                  <a:lnTo>
                    <a:pt x="474840" y="261366"/>
                  </a:lnTo>
                  <a:lnTo>
                    <a:pt x="479882" y="258483"/>
                  </a:lnTo>
                  <a:lnTo>
                    <a:pt x="485990" y="252361"/>
                  </a:lnTo>
                  <a:lnTo>
                    <a:pt x="508317" y="252361"/>
                  </a:lnTo>
                  <a:lnTo>
                    <a:pt x="511911" y="264960"/>
                  </a:lnTo>
                  <a:lnTo>
                    <a:pt x="512533" y="267550"/>
                  </a:lnTo>
                  <a:lnTo>
                    <a:pt x="512851" y="272122"/>
                  </a:lnTo>
                  <a:lnTo>
                    <a:pt x="512914" y="277126"/>
                  </a:lnTo>
                  <a:lnTo>
                    <a:pt x="512991" y="327596"/>
                  </a:lnTo>
                  <a:lnTo>
                    <a:pt x="530631" y="327596"/>
                  </a:lnTo>
                  <a:lnTo>
                    <a:pt x="532434" y="325805"/>
                  </a:lnTo>
                  <a:close/>
                </a:path>
              </a:pathLst>
            </a:custGeom>
            <a:solidFill>
              <a:srgbClr val="000000"/>
            </a:solidFill>
          </p:spPr>
          <p:txBody>
            <a:bodyPr wrap="square" lIns="0" tIns="0" rIns="0" bIns="0" rtlCol="0"/>
            <a:lstStyle/>
            <a:p>
              <a:endParaRPr sz="1920"/>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465223"/>
            <a:ext cx="3298613" cy="472672"/>
          </a:xfrm>
          <a:prstGeom prst="rect">
            <a:avLst/>
          </a:prstGeom>
        </p:spPr>
        <p:txBody>
          <a:bodyPr vert="horz" wrap="square" lIns="0" tIns="12869" rIns="0" bIns="0" rtlCol="0">
            <a:spAutoFit/>
          </a:bodyPr>
          <a:lstStyle/>
          <a:p>
            <a:pPr marL="13547">
              <a:spcBef>
                <a:spcPts val="101"/>
              </a:spcBef>
            </a:pPr>
            <a:r>
              <a:rPr sz="2987" b="1" spc="-21" dirty="0">
                <a:latin typeface="Calibri"/>
                <a:cs typeface="Calibri"/>
              </a:rPr>
              <a:t>Traditional</a:t>
            </a:r>
            <a:r>
              <a:rPr sz="2987" b="1" spc="-112" dirty="0">
                <a:latin typeface="Calibri"/>
                <a:cs typeface="Calibri"/>
              </a:rPr>
              <a:t> </a:t>
            </a:r>
            <a:r>
              <a:rPr sz="2987" b="1" spc="-11" dirty="0">
                <a:latin typeface="Calibri"/>
                <a:cs typeface="Calibri"/>
              </a:rPr>
              <a:t>methods:</a:t>
            </a:r>
            <a:endParaRPr sz="2987">
              <a:latin typeface="Calibri"/>
              <a:cs typeface="Calibri"/>
            </a:endParaRPr>
          </a:p>
        </p:txBody>
      </p:sp>
      <p:sp>
        <p:nvSpPr>
          <p:cNvPr id="3" name="object 3"/>
          <p:cNvSpPr txBox="1"/>
          <p:nvPr/>
        </p:nvSpPr>
        <p:spPr>
          <a:xfrm>
            <a:off x="1709860" y="2928518"/>
            <a:ext cx="8774176" cy="1688667"/>
          </a:xfrm>
          <a:prstGeom prst="rect">
            <a:avLst/>
          </a:prstGeom>
        </p:spPr>
        <p:txBody>
          <a:bodyPr vert="horz" wrap="square" lIns="0" tIns="56896" rIns="0" bIns="0" rtlCol="0">
            <a:spAutoFit/>
          </a:bodyPr>
          <a:lstStyle/>
          <a:p>
            <a:pPr marL="256717" indent="-243170">
              <a:spcBef>
                <a:spcPts val="448"/>
              </a:spcBef>
              <a:buFont typeface="Arial MT"/>
              <a:buChar char="•"/>
              <a:tabLst>
                <a:tab pos="256717" algn="l"/>
              </a:tabLst>
            </a:pPr>
            <a:r>
              <a:rPr sz="1920" spc="-11" dirty="0">
                <a:latin typeface="Calibri"/>
                <a:cs typeface="Calibri"/>
              </a:rPr>
              <a:t>Concentrate</a:t>
            </a:r>
            <a:r>
              <a:rPr sz="1920" spc="-48" dirty="0">
                <a:latin typeface="Calibri"/>
                <a:cs typeface="Calibri"/>
              </a:rPr>
              <a:t> </a:t>
            </a:r>
            <a:r>
              <a:rPr sz="1920" dirty="0">
                <a:latin typeface="Calibri"/>
                <a:cs typeface="Calibri"/>
              </a:rPr>
              <a:t>on</a:t>
            </a:r>
            <a:r>
              <a:rPr sz="1920" spc="-53" dirty="0">
                <a:latin typeface="Calibri"/>
                <a:cs typeface="Calibri"/>
              </a:rPr>
              <a:t> </a:t>
            </a:r>
            <a:r>
              <a:rPr sz="1920" dirty="0">
                <a:latin typeface="Calibri"/>
                <a:cs typeface="Calibri"/>
              </a:rPr>
              <a:t>thorough,</a:t>
            </a:r>
            <a:r>
              <a:rPr sz="1920" spc="-59" dirty="0">
                <a:latin typeface="Calibri"/>
                <a:cs typeface="Calibri"/>
              </a:rPr>
              <a:t> </a:t>
            </a:r>
            <a:r>
              <a:rPr sz="1920" dirty="0">
                <a:latin typeface="Calibri"/>
                <a:cs typeface="Calibri"/>
              </a:rPr>
              <a:t>upfront</a:t>
            </a:r>
            <a:r>
              <a:rPr sz="1920" spc="-64" dirty="0">
                <a:latin typeface="Calibri"/>
                <a:cs typeface="Calibri"/>
              </a:rPr>
              <a:t> </a:t>
            </a:r>
            <a:r>
              <a:rPr sz="1920" dirty="0">
                <a:latin typeface="Calibri"/>
                <a:cs typeface="Calibri"/>
              </a:rPr>
              <a:t>planning</a:t>
            </a:r>
            <a:r>
              <a:rPr sz="1920" spc="-48" dirty="0">
                <a:latin typeface="Calibri"/>
                <a:cs typeface="Calibri"/>
              </a:rPr>
              <a:t> </a:t>
            </a:r>
            <a:r>
              <a:rPr sz="1920" dirty="0">
                <a:latin typeface="Calibri"/>
                <a:cs typeface="Calibri"/>
              </a:rPr>
              <a:t>of</a:t>
            </a:r>
            <a:r>
              <a:rPr sz="1920" spc="-53" dirty="0">
                <a:latin typeface="Calibri"/>
                <a:cs typeface="Calibri"/>
              </a:rPr>
              <a:t> </a:t>
            </a:r>
            <a:r>
              <a:rPr sz="1920" dirty="0">
                <a:latin typeface="Calibri"/>
                <a:cs typeface="Calibri"/>
              </a:rPr>
              <a:t>the</a:t>
            </a:r>
            <a:r>
              <a:rPr sz="1920" spc="-64" dirty="0">
                <a:latin typeface="Calibri"/>
                <a:cs typeface="Calibri"/>
              </a:rPr>
              <a:t> </a:t>
            </a:r>
            <a:r>
              <a:rPr sz="1920" dirty="0">
                <a:latin typeface="Calibri"/>
                <a:cs typeface="Calibri"/>
              </a:rPr>
              <a:t>entire</a:t>
            </a:r>
            <a:r>
              <a:rPr sz="1920" spc="-48" dirty="0">
                <a:latin typeface="Calibri"/>
                <a:cs typeface="Calibri"/>
              </a:rPr>
              <a:t> </a:t>
            </a:r>
            <a:r>
              <a:rPr sz="1920" dirty="0">
                <a:latin typeface="Calibri"/>
                <a:cs typeface="Calibri"/>
              </a:rPr>
              <a:t>project.</a:t>
            </a:r>
            <a:r>
              <a:rPr sz="1920" spc="-53" dirty="0">
                <a:latin typeface="Calibri"/>
                <a:cs typeface="Calibri"/>
              </a:rPr>
              <a:t> </a:t>
            </a:r>
            <a:r>
              <a:rPr sz="1920" dirty="0">
                <a:latin typeface="Calibri"/>
                <a:cs typeface="Calibri"/>
              </a:rPr>
              <a:t>Fixed</a:t>
            </a:r>
            <a:r>
              <a:rPr sz="1920" spc="-64" dirty="0">
                <a:latin typeface="Calibri"/>
                <a:cs typeface="Calibri"/>
              </a:rPr>
              <a:t> </a:t>
            </a:r>
            <a:r>
              <a:rPr sz="1920" dirty="0">
                <a:latin typeface="Calibri"/>
                <a:cs typeface="Calibri"/>
              </a:rPr>
              <a:t>project</a:t>
            </a:r>
            <a:r>
              <a:rPr sz="1920" spc="-59" dirty="0">
                <a:latin typeface="Calibri"/>
                <a:cs typeface="Calibri"/>
              </a:rPr>
              <a:t> </a:t>
            </a:r>
            <a:r>
              <a:rPr sz="1920" spc="-11" dirty="0">
                <a:latin typeface="Calibri"/>
                <a:cs typeface="Calibri"/>
              </a:rPr>
              <a:t>scope.</a:t>
            </a:r>
            <a:endParaRPr sz="1920">
              <a:latin typeface="Calibri"/>
              <a:cs typeface="Calibri"/>
            </a:endParaRPr>
          </a:p>
          <a:p>
            <a:pPr marL="256717" indent="-243170">
              <a:spcBef>
                <a:spcPts val="347"/>
              </a:spcBef>
              <a:buFont typeface="Arial MT"/>
              <a:buChar char="•"/>
              <a:tabLst>
                <a:tab pos="256717" algn="l"/>
              </a:tabLst>
            </a:pPr>
            <a:r>
              <a:rPr sz="1920" dirty="0">
                <a:latin typeface="Calibri"/>
                <a:cs typeface="Calibri"/>
              </a:rPr>
              <a:t>Require</a:t>
            </a:r>
            <a:r>
              <a:rPr sz="1920" spc="-37" dirty="0">
                <a:latin typeface="Calibri"/>
                <a:cs typeface="Calibri"/>
              </a:rPr>
              <a:t> </a:t>
            </a:r>
            <a:r>
              <a:rPr sz="1920" spc="-11" dirty="0">
                <a:latin typeface="Calibri"/>
                <a:cs typeface="Calibri"/>
              </a:rPr>
              <a:t>‘up-</a:t>
            </a:r>
            <a:r>
              <a:rPr sz="1920" dirty="0">
                <a:latin typeface="Calibri"/>
                <a:cs typeface="Calibri"/>
              </a:rPr>
              <a:t>front’</a:t>
            </a:r>
            <a:r>
              <a:rPr sz="1920" spc="-53" dirty="0">
                <a:latin typeface="Calibri"/>
                <a:cs typeface="Calibri"/>
              </a:rPr>
              <a:t> </a:t>
            </a:r>
            <a:r>
              <a:rPr sz="1920" spc="-11" dirty="0">
                <a:latin typeface="Calibri"/>
                <a:cs typeface="Calibri"/>
              </a:rPr>
              <a:t>requirement</a:t>
            </a:r>
            <a:r>
              <a:rPr sz="1920" spc="-48" dirty="0">
                <a:latin typeface="Calibri"/>
                <a:cs typeface="Calibri"/>
              </a:rPr>
              <a:t> </a:t>
            </a:r>
            <a:r>
              <a:rPr sz="1920" spc="-11" dirty="0">
                <a:latin typeface="Calibri"/>
                <a:cs typeface="Calibri"/>
              </a:rPr>
              <a:t>gathering.</a:t>
            </a:r>
            <a:endParaRPr sz="1920">
              <a:latin typeface="Calibri"/>
              <a:cs typeface="Calibri"/>
            </a:endParaRPr>
          </a:p>
          <a:p>
            <a:pPr marL="256717" indent="-243170">
              <a:spcBef>
                <a:spcPts val="347"/>
              </a:spcBef>
              <a:buFont typeface="Arial MT"/>
              <a:buChar char="•"/>
              <a:tabLst>
                <a:tab pos="256717" algn="l"/>
              </a:tabLst>
            </a:pPr>
            <a:r>
              <a:rPr sz="1920" dirty="0">
                <a:latin typeface="Calibri"/>
                <a:cs typeface="Calibri"/>
              </a:rPr>
              <a:t>Design</a:t>
            </a:r>
            <a:r>
              <a:rPr sz="1920" spc="-53" dirty="0">
                <a:latin typeface="Calibri"/>
                <a:cs typeface="Calibri"/>
              </a:rPr>
              <a:t> </a:t>
            </a:r>
            <a:r>
              <a:rPr sz="1920" spc="-11" dirty="0">
                <a:latin typeface="Calibri"/>
                <a:cs typeface="Calibri"/>
              </a:rPr>
              <a:t>‘up-front’.</a:t>
            </a:r>
            <a:endParaRPr sz="1920">
              <a:latin typeface="Calibri"/>
              <a:cs typeface="Calibri"/>
            </a:endParaRPr>
          </a:p>
          <a:p>
            <a:pPr marL="256717" indent="-243170">
              <a:spcBef>
                <a:spcPts val="347"/>
              </a:spcBef>
              <a:buFont typeface="Arial MT"/>
              <a:buChar char="•"/>
              <a:tabLst>
                <a:tab pos="256717" algn="l"/>
              </a:tabLst>
            </a:pPr>
            <a:r>
              <a:rPr sz="1920" spc="-11" dirty="0">
                <a:latin typeface="Calibri"/>
                <a:cs typeface="Calibri"/>
              </a:rPr>
              <a:t>Freeze</a:t>
            </a:r>
            <a:r>
              <a:rPr sz="1920" spc="-32" dirty="0">
                <a:latin typeface="Calibri"/>
                <a:cs typeface="Calibri"/>
              </a:rPr>
              <a:t> </a:t>
            </a:r>
            <a:r>
              <a:rPr sz="1920" spc="-11" dirty="0">
                <a:latin typeface="Calibri"/>
                <a:cs typeface="Calibri"/>
              </a:rPr>
              <a:t>requirements</a:t>
            </a:r>
            <a:r>
              <a:rPr sz="1920" spc="-32" dirty="0">
                <a:latin typeface="Calibri"/>
                <a:cs typeface="Calibri"/>
              </a:rPr>
              <a:t> </a:t>
            </a:r>
            <a:r>
              <a:rPr sz="1920" dirty="0">
                <a:latin typeface="Calibri"/>
                <a:cs typeface="Calibri"/>
              </a:rPr>
              <a:t>and</a:t>
            </a:r>
            <a:r>
              <a:rPr sz="1920" spc="-16" dirty="0">
                <a:latin typeface="Calibri"/>
                <a:cs typeface="Calibri"/>
              </a:rPr>
              <a:t> </a:t>
            </a:r>
            <a:r>
              <a:rPr sz="1920" dirty="0">
                <a:latin typeface="Calibri"/>
                <a:cs typeface="Calibri"/>
              </a:rPr>
              <a:t>design</a:t>
            </a:r>
            <a:r>
              <a:rPr sz="1920" spc="-27" dirty="0">
                <a:latin typeface="Calibri"/>
                <a:cs typeface="Calibri"/>
              </a:rPr>
              <a:t> </a:t>
            </a:r>
            <a:r>
              <a:rPr sz="1920" dirty="0">
                <a:latin typeface="Calibri"/>
                <a:cs typeface="Calibri"/>
              </a:rPr>
              <a:t>as</a:t>
            </a:r>
            <a:r>
              <a:rPr sz="1920" spc="-37" dirty="0">
                <a:latin typeface="Calibri"/>
                <a:cs typeface="Calibri"/>
              </a:rPr>
              <a:t> </a:t>
            </a:r>
            <a:r>
              <a:rPr sz="1920" dirty="0">
                <a:latin typeface="Calibri"/>
                <a:cs typeface="Calibri"/>
              </a:rPr>
              <a:t>early</a:t>
            </a:r>
            <a:r>
              <a:rPr sz="1920" spc="-21" dirty="0">
                <a:latin typeface="Calibri"/>
                <a:cs typeface="Calibri"/>
              </a:rPr>
              <a:t> </a:t>
            </a:r>
            <a:r>
              <a:rPr sz="1920" dirty="0">
                <a:latin typeface="Calibri"/>
                <a:cs typeface="Calibri"/>
              </a:rPr>
              <a:t>as</a:t>
            </a:r>
            <a:r>
              <a:rPr sz="1920" spc="-37" dirty="0">
                <a:latin typeface="Calibri"/>
                <a:cs typeface="Calibri"/>
              </a:rPr>
              <a:t> </a:t>
            </a:r>
            <a:r>
              <a:rPr sz="1920" spc="-11" dirty="0">
                <a:latin typeface="Calibri"/>
                <a:cs typeface="Calibri"/>
              </a:rPr>
              <a:t>possible.</a:t>
            </a:r>
            <a:endParaRPr sz="1920">
              <a:latin typeface="Calibri"/>
              <a:cs typeface="Calibri"/>
            </a:endParaRPr>
          </a:p>
          <a:p>
            <a:pPr marL="256717" indent="-243170">
              <a:spcBef>
                <a:spcPts val="347"/>
              </a:spcBef>
              <a:buFont typeface="Arial MT"/>
              <a:buChar char="•"/>
              <a:tabLst>
                <a:tab pos="256717" algn="l"/>
              </a:tabLst>
            </a:pPr>
            <a:r>
              <a:rPr sz="1920" dirty="0">
                <a:latin typeface="Calibri"/>
                <a:cs typeface="Calibri"/>
              </a:rPr>
              <a:t>Sequential</a:t>
            </a:r>
            <a:r>
              <a:rPr sz="1920" spc="-27" dirty="0">
                <a:latin typeface="Calibri"/>
                <a:cs typeface="Calibri"/>
              </a:rPr>
              <a:t> </a:t>
            </a:r>
            <a:r>
              <a:rPr sz="1920" spc="-11" dirty="0">
                <a:latin typeface="Calibri"/>
                <a:cs typeface="Calibri"/>
              </a:rPr>
              <a:t>execution.</a:t>
            </a:r>
            <a:r>
              <a:rPr sz="1920" spc="-16" dirty="0">
                <a:latin typeface="Calibri"/>
                <a:cs typeface="Calibri"/>
              </a:rPr>
              <a:t> </a:t>
            </a:r>
            <a:r>
              <a:rPr sz="1920" dirty="0">
                <a:latin typeface="Calibri"/>
                <a:cs typeface="Calibri"/>
              </a:rPr>
              <a:t>The</a:t>
            </a:r>
            <a:r>
              <a:rPr sz="1920" spc="-32" dirty="0">
                <a:latin typeface="Calibri"/>
                <a:cs typeface="Calibri"/>
              </a:rPr>
              <a:t> </a:t>
            </a:r>
            <a:r>
              <a:rPr sz="1920" spc="-11" dirty="0">
                <a:latin typeface="Calibri"/>
                <a:cs typeface="Calibri"/>
              </a:rPr>
              <a:t>development</a:t>
            </a:r>
            <a:r>
              <a:rPr sz="1920" spc="-37" dirty="0">
                <a:latin typeface="Calibri"/>
                <a:cs typeface="Calibri"/>
              </a:rPr>
              <a:t> </a:t>
            </a:r>
            <a:r>
              <a:rPr sz="1920" dirty="0">
                <a:latin typeface="Calibri"/>
                <a:cs typeface="Calibri"/>
              </a:rPr>
              <a:t>teams</a:t>
            </a:r>
            <a:r>
              <a:rPr sz="1920" spc="-27" dirty="0">
                <a:latin typeface="Calibri"/>
                <a:cs typeface="Calibri"/>
              </a:rPr>
              <a:t> </a:t>
            </a:r>
            <a:r>
              <a:rPr sz="1920" dirty="0">
                <a:latin typeface="Calibri"/>
                <a:cs typeface="Calibri"/>
              </a:rPr>
              <a:t>build</a:t>
            </a:r>
            <a:r>
              <a:rPr sz="1920" spc="-11" dirty="0">
                <a:latin typeface="Calibri"/>
                <a:cs typeface="Calibri"/>
              </a:rPr>
              <a:t> </a:t>
            </a:r>
            <a:r>
              <a:rPr sz="1920" dirty="0">
                <a:latin typeface="Calibri"/>
                <a:cs typeface="Calibri"/>
              </a:rPr>
              <a:t>the</a:t>
            </a:r>
            <a:r>
              <a:rPr sz="1920" spc="-27" dirty="0">
                <a:latin typeface="Calibri"/>
                <a:cs typeface="Calibri"/>
              </a:rPr>
              <a:t> </a:t>
            </a:r>
            <a:r>
              <a:rPr sz="1920" spc="-11" dirty="0">
                <a:latin typeface="Calibri"/>
                <a:cs typeface="Calibri"/>
              </a:rPr>
              <a:t>system</a:t>
            </a:r>
            <a:r>
              <a:rPr sz="1920" spc="-43" dirty="0">
                <a:latin typeface="Calibri"/>
                <a:cs typeface="Calibri"/>
              </a:rPr>
              <a:t> </a:t>
            </a:r>
            <a:r>
              <a:rPr sz="1920" dirty="0">
                <a:latin typeface="Calibri"/>
                <a:cs typeface="Calibri"/>
              </a:rPr>
              <a:t>in</a:t>
            </a:r>
            <a:r>
              <a:rPr sz="1920" spc="-21" dirty="0">
                <a:latin typeface="Calibri"/>
                <a:cs typeface="Calibri"/>
              </a:rPr>
              <a:t> </a:t>
            </a:r>
            <a:r>
              <a:rPr sz="1920" spc="-27" dirty="0">
                <a:latin typeface="Calibri"/>
                <a:cs typeface="Calibri"/>
              </a:rPr>
              <a:t>“one-</a:t>
            </a:r>
            <a:r>
              <a:rPr sz="1920" dirty="0">
                <a:latin typeface="Calibri"/>
                <a:cs typeface="Calibri"/>
              </a:rPr>
              <a:t>shot”</a:t>
            </a:r>
            <a:r>
              <a:rPr sz="1920" spc="-32" dirty="0">
                <a:latin typeface="Calibri"/>
                <a:cs typeface="Calibri"/>
              </a:rPr>
              <a:t> </a:t>
            </a:r>
            <a:r>
              <a:rPr sz="1920" spc="-11" dirty="0">
                <a:latin typeface="Calibri"/>
                <a:cs typeface="Calibri"/>
              </a:rPr>
              <a:t>fashion.</a:t>
            </a:r>
            <a:endParaRPr sz="1920">
              <a:latin typeface="Calibri"/>
              <a:cs typeface="Calibri"/>
            </a:endParaRPr>
          </a:p>
        </p:txBody>
      </p:sp>
      <p:sp>
        <p:nvSpPr>
          <p:cNvPr id="4" name="object 4"/>
          <p:cNvSpPr txBox="1"/>
          <p:nvPr/>
        </p:nvSpPr>
        <p:spPr>
          <a:xfrm>
            <a:off x="1709861" y="4671108"/>
            <a:ext cx="2393019" cy="472672"/>
          </a:xfrm>
          <a:prstGeom prst="rect">
            <a:avLst/>
          </a:prstGeom>
        </p:spPr>
        <p:txBody>
          <a:bodyPr vert="horz" wrap="square" lIns="0" tIns="12869" rIns="0" bIns="0" rtlCol="0">
            <a:spAutoFit/>
          </a:bodyPr>
          <a:lstStyle/>
          <a:p>
            <a:pPr marL="13547">
              <a:spcBef>
                <a:spcPts val="101"/>
              </a:spcBef>
            </a:pPr>
            <a:r>
              <a:rPr sz="2987" b="1" dirty="0">
                <a:latin typeface="Calibri"/>
                <a:cs typeface="Calibri"/>
              </a:rPr>
              <a:t>Agile</a:t>
            </a:r>
            <a:r>
              <a:rPr sz="2987" b="1" spc="-75" dirty="0">
                <a:latin typeface="Calibri"/>
                <a:cs typeface="Calibri"/>
              </a:rPr>
              <a:t> </a:t>
            </a:r>
            <a:r>
              <a:rPr sz="2987" b="1" spc="-11" dirty="0">
                <a:latin typeface="Calibri"/>
                <a:cs typeface="Calibri"/>
              </a:rPr>
              <a:t>methods:</a:t>
            </a:r>
            <a:endParaRPr sz="2987">
              <a:latin typeface="Calibri"/>
              <a:cs typeface="Calibri"/>
            </a:endParaRPr>
          </a:p>
        </p:txBody>
      </p:sp>
      <p:sp>
        <p:nvSpPr>
          <p:cNvPr id="5" name="object 5"/>
          <p:cNvSpPr txBox="1"/>
          <p:nvPr/>
        </p:nvSpPr>
        <p:spPr>
          <a:xfrm>
            <a:off x="1709861" y="5134998"/>
            <a:ext cx="9116229" cy="1970283"/>
          </a:xfrm>
          <a:prstGeom prst="rect">
            <a:avLst/>
          </a:prstGeom>
        </p:spPr>
        <p:txBody>
          <a:bodyPr vert="horz" wrap="square" lIns="0" tIns="56896" rIns="0" bIns="0" rtlCol="0">
            <a:spAutoFit/>
          </a:bodyPr>
          <a:lstStyle/>
          <a:p>
            <a:pPr marL="256717" indent="-243170">
              <a:spcBef>
                <a:spcPts val="448"/>
              </a:spcBef>
              <a:buFont typeface="Arial MT"/>
              <a:buChar char="•"/>
              <a:tabLst>
                <a:tab pos="256717" algn="l"/>
              </a:tabLst>
            </a:pPr>
            <a:r>
              <a:rPr sz="1920" dirty="0">
                <a:latin typeface="Calibri"/>
                <a:cs typeface="Calibri"/>
              </a:rPr>
              <a:t>Rely</a:t>
            </a:r>
            <a:r>
              <a:rPr sz="1920" spc="-48" dirty="0">
                <a:latin typeface="Calibri"/>
                <a:cs typeface="Calibri"/>
              </a:rPr>
              <a:t> </a:t>
            </a:r>
            <a:r>
              <a:rPr sz="1920" dirty="0">
                <a:latin typeface="Calibri"/>
                <a:cs typeface="Calibri"/>
              </a:rPr>
              <a:t>on</a:t>
            </a:r>
            <a:r>
              <a:rPr sz="1920" spc="-37" dirty="0">
                <a:latin typeface="Calibri"/>
                <a:cs typeface="Calibri"/>
              </a:rPr>
              <a:t> </a:t>
            </a:r>
            <a:r>
              <a:rPr sz="1920" spc="-11" dirty="0">
                <a:latin typeface="Calibri"/>
                <a:cs typeface="Calibri"/>
              </a:rPr>
              <a:t>incremental,</a:t>
            </a:r>
            <a:r>
              <a:rPr sz="1920" spc="-43" dirty="0">
                <a:latin typeface="Calibri"/>
                <a:cs typeface="Calibri"/>
              </a:rPr>
              <a:t> </a:t>
            </a:r>
            <a:r>
              <a:rPr sz="1920" spc="-11" dirty="0">
                <a:latin typeface="Calibri"/>
                <a:cs typeface="Calibri"/>
              </a:rPr>
              <a:t>iterative</a:t>
            </a:r>
            <a:r>
              <a:rPr sz="1920" spc="-48" dirty="0">
                <a:latin typeface="Calibri"/>
                <a:cs typeface="Calibri"/>
              </a:rPr>
              <a:t> </a:t>
            </a:r>
            <a:r>
              <a:rPr sz="1920" spc="-11" dirty="0">
                <a:latin typeface="Calibri"/>
                <a:cs typeface="Calibri"/>
              </a:rPr>
              <a:t>development</a:t>
            </a:r>
            <a:r>
              <a:rPr sz="1920" spc="-53" dirty="0">
                <a:latin typeface="Calibri"/>
                <a:cs typeface="Calibri"/>
              </a:rPr>
              <a:t> </a:t>
            </a:r>
            <a:r>
              <a:rPr sz="1920" dirty="0">
                <a:latin typeface="Calibri"/>
                <a:cs typeface="Calibri"/>
              </a:rPr>
              <a:t>cycles.</a:t>
            </a:r>
            <a:r>
              <a:rPr sz="1920" spc="-43" dirty="0">
                <a:latin typeface="Calibri"/>
                <a:cs typeface="Calibri"/>
              </a:rPr>
              <a:t> </a:t>
            </a:r>
            <a:r>
              <a:rPr sz="1920" dirty="0">
                <a:latin typeface="Calibri"/>
                <a:cs typeface="Calibri"/>
              </a:rPr>
              <a:t>Flexible</a:t>
            </a:r>
            <a:r>
              <a:rPr sz="1920" spc="-37" dirty="0">
                <a:latin typeface="Calibri"/>
                <a:cs typeface="Calibri"/>
              </a:rPr>
              <a:t> </a:t>
            </a:r>
            <a:r>
              <a:rPr sz="1920" dirty="0">
                <a:latin typeface="Calibri"/>
                <a:cs typeface="Calibri"/>
              </a:rPr>
              <a:t>project</a:t>
            </a:r>
            <a:r>
              <a:rPr sz="1920" spc="-59" dirty="0">
                <a:latin typeface="Calibri"/>
                <a:cs typeface="Calibri"/>
              </a:rPr>
              <a:t> </a:t>
            </a:r>
            <a:r>
              <a:rPr sz="1920" spc="-11" dirty="0">
                <a:latin typeface="Calibri"/>
                <a:cs typeface="Calibri"/>
              </a:rPr>
              <a:t>scope.</a:t>
            </a:r>
            <a:endParaRPr sz="1920">
              <a:latin typeface="Calibri"/>
              <a:cs typeface="Calibri"/>
            </a:endParaRPr>
          </a:p>
          <a:p>
            <a:pPr marL="257395" marR="5419" indent="-243848">
              <a:lnSpc>
                <a:spcPts val="2068"/>
              </a:lnSpc>
              <a:spcBef>
                <a:spcPts val="613"/>
              </a:spcBef>
              <a:buFont typeface="Arial MT"/>
              <a:buChar char="•"/>
              <a:tabLst>
                <a:tab pos="257395" algn="l"/>
              </a:tabLst>
            </a:pPr>
            <a:r>
              <a:rPr sz="1920" dirty="0">
                <a:latin typeface="Calibri"/>
                <a:cs typeface="Calibri"/>
              </a:rPr>
              <a:t>Avoid</a:t>
            </a:r>
            <a:r>
              <a:rPr sz="1920" spc="-43" dirty="0">
                <a:latin typeface="Calibri"/>
                <a:cs typeface="Calibri"/>
              </a:rPr>
              <a:t> </a:t>
            </a:r>
            <a:r>
              <a:rPr sz="1920" spc="-11" dirty="0">
                <a:latin typeface="Calibri"/>
                <a:cs typeface="Calibri"/>
              </a:rPr>
              <a:t>‘up-</a:t>
            </a:r>
            <a:r>
              <a:rPr sz="1920" dirty="0">
                <a:latin typeface="Calibri"/>
                <a:cs typeface="Calibri"/>
              </a:rPr>
              <a:t>front’</a:t>
            </a:r>
            <a:r>
              <a:rPr sz="1920" spc="-27" dirty="0">
                <a:latin typeface="Calibri"/>
                <a:cs typeface="Calibri"/>
              </a:rPr>
              <a:t> </a:t>
            </a:r>
            <a:r>
              <a:rPr sz="1920" spc="-11" dirty="0">
                <a:latin typeface="Calibri"/>
                <a:cs typeface="Calibri"/>
              </a:rPr>
              <a:t>requirement</a:t>
            </a:r>
            <a:r>
              <a:rPr sz="1920" spc="-27" dirty="0">
                <a:latin typeface="Calibri"/>
                <a:cs typeface="Calibri"/>
              </a:rPr>
              <a:t> </a:t>
            </a:r>
            <a:r>
              <a:rPr sz="1920" spc="-11" dirty="0">
                <a:latin typeface="Calibri"/>
                <a:cs typeface="Calibri"/>
              </a:rPr>
              <a:t>gathering.</a:t>
            </a:r>
            <a:r>
              <a:rPr sz="1920" spc="-43" dirty="0">
                <a:latin typeface="Calibri"/>
                <a:cs typeface="Calibri"/>
              </a:rPr>
              <a:t> </a:t>
            </a:r>
            <a:r>
              <a:rPr sz="1920" dirty="0">
                <a:latin typeface="Calibri"/>
                <a:cs typeface="Calibri"/>
              </a:rPr>
              <a:t>Agile</a:t>
            </a:r>
            <a:r>
              <a:rPr sz="1920" spc="-16" dirty="0">
                <a:latin typeface="Calibri"/>
                <a:cs typeface="Calibri"/>
              </a:rPr>
              <a:t> </a:t>
            </a:r>
            <a:r>
              <a:rPr sz="1920" dirty="0">
                <a:latin typeface="Calibri"/>
                <a:cs typeface="Calibri"/>
              </a:rPr>
              <a:t>has</a:t>
            </a:r>
            <a:r>
              <a:rPr sz="1920" spc="-37" dirty="0">
                <a:latin typeface="Calibri"/>
                <a:cs typeface="Calibri"/>
              </a:rPr>
              <a:t> </a:t>
            </a:r>
            <a:r>
              <a:rPr sz="1920" dirty="0">
                <a:latin typeface="Calibri"/>
                <a:cs typeface="Calibri"/>
              </a:rPr>
              <a:t>the</a:t>
            </a:r>
            <a:r>
              <a:rPr sz="1920" spc="-21" dirty="0">
                <a:latin typeface="Calibri"/>
                <a:cs typeface="Calibri"/>
              </a:rPr>
              <a:t> </a:t>
            </a:r>
            <a:r>
              <a:rPr sz="1920" dirty="0">
                <a:latin typeface="Calibri"/>
                <a:cs typeface="Calibri"/>
              </a:rPr>
              <a:t>ability</a:t>
            </a:r>
            <a:r>
              <a:rPr sz="1920" spc="-27" dirty="0">
                <a:latin typeface="Calibri"/>
                <a:cs typeface="Calibri"/>
              </a:rPr>
              <a:t> </a:t>
            </a:r>
            <a:r>
              <a:rPr sz="1920" dirty="0">
                <a:latin typeface="Calibri"/>
                <a:cs typeface="Calibri"/>
              </a:rPr>
              <a:t>to</a:t>
            </a:r>
            <a:r>
              <a:rPr sz="1920" spc="-37" dirty="0">
                <a:latin typeface="Calibri"/>
                <a:cs typeface="Calibri"/>
              </a:rPr>
              <a:t> </a:t>
            </a:r>
            <a:r>
              <a:rPr sz="1920" spc="-11" dirty="0">
                <a:latin typeface="Calibri"/>
                <a:cs typeface="Calibri"/>
              </a:rPr>
              <a:t>successfully</a:t>
            </a:r>
            <a:r>
              <a:rPr sz="1920" spc="-37" dirty="0">
                <a:latin typeface="Calibri"/>
                <a:cs typeface="Calibri"/>
              </a:rPr>
              <a:t> </a:t>
            </a:r>
            <a:r>
              <a:rPr sz="1920" dirty="0">
                <a:latin typeface="Calibri"/>
                <a:cs typeface="Calibri"/>
              </a:rPr>
              <a:t>deliver</a:t>
            </a:r>
            <a:r>
              <a:rPr sz="1920" spc="-21" dirty="0">
                <a:latin typeface="Calibri"/>
                <a:cs typeface="Calibri"/>
              </a:rPr>
              <a:t> </a:t>
            </a:r>
            <a:r>
              <a:rPr sz="1920" spc="-11" dirty="0">
                <a:latin typeface="Calibri"/>
                <a:cs typeface="Calibri"/>
              </a:rPr>
              <a:t>results </a:t>
            </a:r>
            <a:r>
              <a:rPr sz="1920" dirty="0">
                <a:latin typeface="Calibri"/>
                <a:cs typeface="Calibri"/>
              </a:rPr>
              <a:t>quickly</a:t>
            </a:r>
            <a:r>
              <a:rPr sz="1920" spc="-43" dirty="0">
                <a:latin typeface="Calibri"/>
                <a:cs typeface="Calibri"/>
              </a:rPr>
              <a:t> </a:t>
            </a:r>
            <a:r>
              <a:rPr sz="1920" dirty="0">
                <a:latin typeface="Calibri"/>
                <a:cs typeface="Calibri"/>
              </a:rPr>
              <a:t>and</a:t>
            </a:r>
            <a:r>
              <a:rPr sz="1920" spc="-32" dirty="0">
                <a:latin typeface="Calibri"/>
                <a:cs typeface="Calibri"/>
              </a:rPr>
              <a:t> </a:t>
            </a:r>
            <a:r>
              <a:rPr sz="1920" spc="-11" dirty="0">
                <a:latin typeface="Calibri"/>
                <a:cs typeface="Calibri"/>
              </a:rPr>
              <a:t>inexpensively</a:t>
            </a:r>
            <a:r>
              <a:rPr sz="1920" spc="-48" dirty="0">
                <a:latin typeface="Calibri"/>
                <a:cs typeface="Calibri"/>
              </a:rPr>
              <a:t> </a:t>
            </a:r>
            <a:r>
              <a:rPr sz="1920" dirty="0">
                <a:latin typeface="Calibri"/>
                <a:cs typeface="Calibri"/>
              </a:rPr>
              <a:t>on</a:t>
            </a:r>
            <a:r>
              <a:rPr sz="1920" spc="-48" dirty="0">
                <a:latin typeface="Calibri"/>
                <a:cs typeface="Calibri"/>
              </a:rPr>
              <a:t> </a:t>
            </a:r>
            <a:r>
              <a:rPr sz="1920" dirty="0">
                <a:latin typeface="Calibri"/>
                <a:cs typeface="Calibri"/>
              </a:rPr>
              <a:t>complex</a:t>
            </a:r>
            <a:r>
              <a:rPr sz="1920" spc="-37" dirty="0">
                <a:latin typeface="Calibri"/>
                <a:cs typeface="Calibri"/>
              </a:rPr>
              <a:t> </a:t>
            </a:r>
            <a:r>
              <a:rPr sz="1920" dirty="0">
                <a:latin typeface="Calibri"/>
                <a:cs typeface="Calibri"/>
              </a:rPr>
              <a:t>projects</a:t>
            </a:r>
            <a:r>
              <a:rPr sz="1920" spc="-53" dirty="0">
                <a:latin typeface="Calibri"/>
                <a:cs typeface="Calibri"/>
              </a:rPr>
              <a:t> </a:t>
            </a:r>
            <a:r>
              <a:rPr sz="1920" dirty="0">
                <a:latin typeface="Calibri"/>
                <a:cs typeface="Calibri"/>
              </a:rPr>
              <a:t>with</a:t>
            </a:r>
            <a:r>
              <a:rPr sz="1920" spc="-37" dirty="0">
                <a:latin typeface="Calibri"/>
                <a:cs typeface="Calibri"/>
              </a:rPr>
              <a:t> </a:t>
            </a:r>
            <a:r>
              <a:rPr sz="1920" spc="-11" dirty="0">
                <a:latin typeface="Calibri"/>
                <a:cs typeface="Calibri"/>
              </a:rPr>
              <a:t>ill-</a:t>
            </a:r>
            <a:r>
              <a:rPr sz="1920" dirty="0">
                <a:latin typeface="Calibri"/>
                <a:cs typeface="Calibri"/>
              </a:rPr>
              <a:t>defined</a:t>
            </a:r>
            <a:r>
              <a:rPr sz="1920" spc="-32" dirty="0">
                <a:latin typeface="Calibri"/>
                <a:cs typeface="Calibri"/>
              </a:rPr>
              <a:t> </a:t>
            </a:r>
            <a:r>
              <a:rPr sz="1920" spc="-11" dirty="0">
                <a:latin typeface="Calibri"/>
                <a:cs typeface="Calibri"/>
              </a:rPr>
              <a:t>requirements.</a:t>
            </a:r>
            <a:endParaRPr sz="1920">
              <a:latin typeface="Calibri"/>
              <a:cs typeface="Calibri"/>
            </a:endParaRPr>
          </a:p>
          <a:p>
            <a:pPr marL="256717" indent="-243170">
              <a:spcBef>
                <a:spcPts val="320"/>
              </a:spcBef>
              <a:buFont typeface="Arial MT"/>
              <a:buChar char="•"/>
              <a:tabLst>
                <a:tab pos="256717" algn="l"/>
              </a:tabLst>
            </a:pPr>
            <a:r>
              <a:rPr sz="1920" spc="-11" dirty="0">
                <a:latin typeface="Calibri"/>
                <a:cs typeface="Calibri"/>
              </a:rPr>
              <a:t>Continuous</a:t>
            </a:r>
            <a:r>
              <a:rPr sz="1920" spc="-16" dirty="0">
                <a:latin typeface="Calibri"/>
                <a:cs typeface="Calibri"/>
              </a:rPr>
              <a:t> </a:t>
            </a:r>
            <a:r>
              <a:rPr sz="1920" spc="-11" dirty="0">
                <a:latin typeface="Calibri"/>
                <a:cs typeface="Calibri"/>
              </a:rPr>
              <a:t>design.</a:t>
            </a:r>
            <a:endParaRPr sz="1920">
              <a:latin typeface="Calibri"/>
              <a:cs typeface="Calibri"/>
            </a:endParaRPr>
          </a:p>
          <a:p>
            <a:pPr marL="256717" indent="-243170">
              <a:spcBef>
                <a:spcPts val="347"/>
              </a:spcBef>
              <a:buFont typeface="Arial MT"/>
              <a:buChar char="•"/>
              <a:tabLst>
                <a:tab pos="256717" algn="l"/>
              </a:tabLst>
            </a:pPr>
            <a:r>
              <a:rPr sz="1920" spc="-11" dirty="0">
                <a:latin typeface="Calibri"/>
                <a:cs typeface="Calibri"/>
              </a:rPr>
              <a:t>Freeze</a:t>
            </a:r>
            <a:r>
              <a:rPr sz="1920" spc="-43" dirty="0">
                <a:latin typeface="Calibri"/>
                <a:cs typeface="Calibri"/>
              </a:rPr>
              <a:t> </a:t>
            </a:r>
            <a:r>
              <a:rPr sz="1920" spc="-11" dirty="0">
                <a:latin typeface="Calibri"/>
                <a:cs typeface="Calibri"/>
              </a:rPr>
              <a:t>requirements</a:t>
            </a:r>
            <a:r>
              <a:rPr sz="1920" spc="-37" dirty="0">
                <a:latin typeface="Calibri"/>
                <a:cs typeface="Calibri"/>
              </a:rPr>
              <a:t> </a:t>
            </a:r>
            <a:r>
              <a:rPr sz="1920" dirty="0">
                <a:latin typeface="Calibri"/>
                <a:cs typeface="Calibri"/>
              </a:rPr>
              <a:t>and</a:t>
            </a:r>
            <a:r>
              <a:rPr sz="1920" spc="-32" dirty="0">
                <a:latin typeface="Calibri"/>
                <a:cs typeface="Calibri"/>
              </a:rPr>
              <a:t> </a:t>
            </a:r>
            <a:r>
              <a:rPr sz="1920" dirty="0">
                <a:latin typeface="Calibri"/>
                <a:cs typeface="Calibri"/>
              </a:rPr>
              <a:t>design</a:t>
            </a:r>
            <a:r>
              <a:rPr sz="1920" spc="-37" dirty="0">
                <a:latin typeface="Calibri"/>
                <a:cs typeface="Calibri"/>
              </a:rPr>
              <a:t> </a:t>
            </a:r>
            <a:r>
              <a:rPr sz="1920" dirty="0">
                <a:latin typeface="Calibri"/>
                <a:cs typeface="Calibri"/>
              </a:rPr>
              <a:t>as</a:t>
            </a:r>
            <a:r>
              <a:rPr sz="1920" spc="-48" dirty="0">
                <a:latin typeface="Calibri"/>
                <a:cs typeface="Calibri"/>
              </a:rPr>
              <a:t> </a:t>
            </a:r>
            <a:r>
              <a:rPr sz="1920" dirty="0">
                <a:latin typeface="Calibri"/>
                <a:cs typeface="Calibri"/>
              </a:rPr>
              <a:t>late</a:t>
            </a:r>
            <a:r>
              <a:rPr sz="1920" spc="-21" dirty="0">
                <a:latin typeface="Calibri"/>
                <a:cs typeface="Calibri"/>
              </a:rPr>
              <a:t> </a:t>
            </a:r>
            <a:r>
              <a:rPr sz="1920" dirty="0">
                <a:latin typeface="Calibri"/>
                <a:cs typeface="Calibri"/>
              </a:rPr>
              <a:t>as</a:t>
            </a:r>
            <a:r>
              <a:rPr sz="1920" spc="-37" dirty="0">
                <a:latin typeface="Calibri"/>
                <a:cs typeface="Calibri"/>
              </a:rPr>
              <a:t> </a:t>
            </a:r>
            <a:r>
              <a:rPr sz="1920" spc="-11" dirty="0">
                <a:latin typeface="Calibri"/>
                <a:cs typeface="Calibri"/>
              </a:rPr>
              <a:t>possible.</a:t>
            </a:r>
            <a:endParaRPr sz="1920">
              <a:latin typeface="Calibri"/>
              <a:cs typeface="Calibri"/>
            </a:endParaRPr>
          </a:p>
          <a:p>
            <a:pPr marL="256717" indent="-243170">
              <a:spcBef>
                <a:spcPts val="347"/>
              </a:spcBef>
              <a:buFont typeface="Arial MT"/>
              <a:buChar char="•"/>
              <a:tabLst>
                <a:tab pos="256717" algn="l"/>
              </a:tabLst>
            </a:pPr>
            <a:r>
              <a:rPr sz="1920" spc="-11" dirty="0">
                <a:latin typeface="Calibri"/>
                <a:cs typeface="Calibri"/>
              </a:rPr>
              <a:t>Iterative/incremental</a:t>
            </a:r>
            <a:r>
              <a:rPr sz="1920" spc="-48" dirty="0">
                <a:latin typeface="Calibri"/>
                <a:cs typeface="Calibri"/>
              </a:rPr>
              <a:t> </a:t>
            </a:r>
            <a:r>
              <a:rPr sz="1920" dirty="0">
                <a:latin typeface="Calibri"/>
                <a:cs typeface="Calibri"/>
              </a:rPr>
              <a:t>and</a:t>
            </a:r>
            <a:r>
              <a:rPr sz="1920" spc="-37" dirty="0">
                <a:latin typeface="Calibri"/>
                <a:cs typeface="Calibri"/>
              </a:rPr>
              <a:t> </a:t>
            </a:r>
            <a:r>
              <a:rPr sz="1920" spc="-11" dirty="0">
                <a:latin typeface="Calibri"/>
                <a:cs typeface="Calibri"/>
              </a:rPr>
              <a:t>evolutionary/adaptable</a:t>
            </a:r>
            <a:r>
              <a:rPr sz="1920" spc="-32" dirty="0">
                <a:latin typeface="Calibri"/>
                <a:cs typeface="Calibri"/>
              </a:rPr>
              <a:t> </a:t>
            </a:r>
            <a:r>
              <a:rPr sz="1920" spc="-11" dirty="0">
                <a:latin typeface="Calibri"/>
                <a:cs typeface="Calibri"/>
              </a:rPr>
              <a:t>execution.</a:t>
            </a:r>
            <a:endParaRPr sz="1920">
              <a:latin typeface="Calibri"/>
              <a:cs typeface="Calibri"/>
            </a:endParaRPr>
          </a:p>
        </p:txBody>
      </p:sp>
      <p:sp>
        <p:nvSpPr>
          <p:cNvPr id="6" name="object 6"/>
          <p:cNvSpPr txBox="1">
            <a:spLocks noGrp="1"/>
          </p:cNvSpPr>
          <p:nvPr>
            <p:ph type="title"/>
          </p:nvPr>
        </p:nvSpPr>
        <p:spPr>
          <a:xfrm>
            <a:off x="1197389" y="688071"/>
            <a:ext cx="9799117" cy="1166794"/>
          </a:xfrm>
          <a:prstGeom prst="rect">
            <a:avLst/>
          </a:prstGeom>
        </p:spPr>
        <p:txBody>
          <a:bodyPr vert="horz" wrap="square" lIns="0" tIns="79248" rIns="0" bIns="0" rtlCol="0" anchor="ctr">
            <a:spAutoFit/>
          </a:bodyPr>
          <a:lstStyle/>
          <a:p>
            <a:pPr marL="13547" marR="5419" indent="804697">
              <a:lnSpc>
                <a:spcPts val="4149"/>
              </a:lnSpc>
              <a:spcBef>
                <a:spcPts val="624"/>
              </a:spcBef>
            </a:pPr>
            <a:r>
              <a:rPr spc="-37" dirty="0"/>
              <a:t>Comparison</a:t>
            </a:r>
            <a:r>
              <a:rPr spc="-176" dirty="0"/>
              <a:t> </a:t>
            </a:r>
            <a:r>
              <a:rPr spc="-32" dirty="0"/>
              <a:t>between</a:t>
            </a:r>
            <a:r>
              <a:rPr spc="-165" dirty="0"/>
              <a:t> </a:t>
            </a:r>
            <a:r>
              <a:rPr dirty="0"/>
              <a:t>Agile</a:t>
            </a:r>
            <a:r>
              <a:rPr spc="-165" dirty="0"/>
              <a:t> </a:t>
            </a:r>
            <a:r>
              <a:rPr spc="-27" dirty="0"/>
              <a:t>and </a:t>
            </a:r>
            <a:r>
              <a:rPr spc="-64" dirty="0"/>
              <a:t>Traditional</a:t>
            </a:r>
            <a:r>
              <a:rPr spc="-128" dirty="0"/>
              <a:t> </a:t>
            </a:r>
            <a:r>
              <a:rPr spc="-37" dirty="0"/>
              <a:t>Software</a:t>
            </a:r>
            <a:r>
              <a:rPr spc="-139" dirty="0"/>
              <a:t> </a:t>
            </a:r>
            <a:r>
              <a:rPr spc="-48" dirty="0"/>
              <a:t>Development</a:t>
            </a:r>
            <a:r>
              <a:rPr spc="-117" dirty="0"/>
              <a:t> </a:t>
            </a:r>
            <a:r>
              <a:rPr spc="-11" dirty="0"/>
              <a:t>(1/2)</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240781"/>
            <a:ext cx="9580203" cy="4852953"/>
          </a:xfrm>
          <a:prstGeom prst="rect">
            <a:avLst/>
          </a:prstGeom>
        </p:spPr>
        <p:txBody>
          <a:bodyPr vert="horz" wrap="square" lIns="0" tIns="68411" rIns="0" bIns="0" rtlCol="0">
            <a:spAutoFit/>
          </a:bodyPr>
          <a:lstStyle/>
          <a:p>
            <a:pPr marL="13547">
              <a:spcBef>
                <a:spcPts val="539"/>
              </a:spcBef>
            </a:pPr>
            <a:r>
              <a:rPr sz="2133" b="1" spc="-11" dirty="0">
                <a:latin typeface="Calibri"/>
                <a:cs typeface="Calibri"/>
              </a:rPr>
              <a:t>Traditional</a:t>
            </a:r>
            <a:r>
              <a:rPr sz="2133" b="1" spc="-107" dirty="0">
                <a:latin typeface="Calibri"/>
                <a:cs typeface="Calibri"/>
              </a:rPr>
              <a:t> </a:t>
            </a:r>
            <a:r>
              <a:rPr sz="2133" b="1" spc="-11" dirty="0">
                <a:latin typeface="Calibri"/>
                <a:cs typeface="Calibri"/>
              </a:rPr>
              <a:t>methods:</a:t>
            </a:r>
            <a:endParaRPr sz="2133">
              <a:latin typeface="Calibri"/>
              <a:cs typeface="Calibri"/>
            </a:endParaRPr>
          </a:p>
          <a:p>
            <a:pPr marL="256717" indent="-243170">
              <a:spcBef>
                <a:spcPts val="336"/>
              </a:spcBef>
              <a:buFont typeface="Arial MT"/>
              <a:buChar char="•"/>
              <a:tabLst>
                <a:tab pos="256717" algn="l"/>
              </a:tabLst>
            </a:pPr>
            <a:r>
              <a:rPr sz="1707" spc="-11" dirty="0">
                <a:latin typeface="Calibri"/>
                <a:cs typeface="Calibri"/>
              </a:rPr>
              <a:t>Require</a:t>
            </a:r>
            <a:r>
              <a:rPr sz="1707" spc="-21" dirty="0">
                <a:latin typeface="Calibri"/>
                <a:cs typeface="Calibri"/>
              </a:rPr>
              <a:t> </a:t>
            </a:r>
            <a:r>
              <a:rPr sz="1707" dirty="0">
                <a:latin typeface="Calibri"/>
                <a:cs typeface="Calibri"/>
              </a:rPr>
              <a:t>a</a:t>
            </a:r>
            <a:r>
              <a:rPr sz="1707" spc="-37" dirty="0">
                <a:latin typeface="Calibri"/>
                <a:cs typeface="Calibri"/>
              </a:rPr>
              <a:t> </a:t>
            </a:r>
            <a:r>
              <a:rPr sz="1707" dirty="0">
                <a:latin typeface="Calibri"/>
                <a:cs typeface="Calibri"/>
              </a:rPr>
              <a:t>high</a:t>
            </a:r>
            <a:r>
              <a:rPr sz="1707" spc="-59" dirty="0">
                <a:latin typeface="Calibri"/>
                <a:cs typeface="Calibri"/>
              </a:rPr>
              <a:t> </a:t>
            </a:r>
            <a:r>
              <a:rPr sz="1707" dirty="0">
                <a:latin typeface="Calibri"/>
                <a:cs typeface="Calibri"/>
              </a:rPr>
              <a:t>degree</a:t>
            </a:r>
            <a:r>
              <a:rPr sz="1707" spc="-11" dirty="0">
                <a:latin typeface="Calibri"/>
                <a:cs typeface="Calibri"/>
              </a:rPr>
              <a:t> </a:t>
            </a:r>
            <a:r>
              <a:rPr sz="1707" dirty="0">
                <a:latin typeface="Calibri"/>
                <a:cs typeface="Calibri"/>
              </a:rPr>
              <a:t>of</a:t>
            </a:r>
            <a:r>
              <a:rPr sz="1707" spc="-27" dirty="0">
                <a:latin typeface="Calibri"/>
                <a:cs typeface="Calibri"/>
              </a:rPr>
              <a:t> </a:t>
            </a:r>
            <a:r>
              <a:rPr sz="1707" spc="-11" dirty="0">
                <a:latin typeface="Calibri"/>
                <a:cs typeface="Calibri"/>
              </a:rPr>
              <a:t>predictability</a:t>
            </a:r>
            <a:r>
              <a:rPr sz="1707" spc="-64" dirty="0">
                <a:latin typeface="Calibri"/>
                <a:cs typeface="Calibri"/>
              </a:rPr>
              <a:t> </a:t>
            </a:r>
            <a:r>
              <a:rPr sz="1707" dirty="0">
                <a:latin typeface="Calibri"/>
                <a:cs typeface="Calibri"/>
              </a:rPr>
              <a:t>to</a:t>
            </a:r>
            <a:r>
              <a:rPr sz="1707" spc="-27" dirty="0">
                <a:latin typeface="Calibri"/>
                <a:cs typeface="Calibri"/>
              </a:rPr>
              <a:t> </a:t>
            </a:r>
            <a:r>
              <a:rPr sz="1707" dirty="0">
                <a:latin typeface="Calibri"/>
                <a:cs typeface="Calibri"/>
              </a:rPr>
              <a:t>be</a:t>
            </a:r>
            <a:r>
              <a:rPr sz="1707" spc="-43" dirty="0">
                <a:latin typeface="Calibri"/>
                <a:cs typeface="Calibri"/>
              </a:rPr>
              <a:t> </a:t>
            </a:r>
            <a:r>
              <a:rPr sz="1707" spc="-11" dirty="0">
                <a:latin typeface="Calibri"/>
                <a:cs typeface="Calibri"/>
              </a:rPr>
              <a:t>effective.</a:t>
            </a:r>
            <a:r>
              <a:rPr sz="1707" spc="-37" dirty="0">
                <a:latin typeface="Calibri"/>
                <a:cs typeface="Calibri"/>
              </a:rPr>
              <a:t> </a:t>
            </a:r>
            <a:r>
              <a:rPr sz="1707" dirty="0">
                <a:latin typeface="Calibri"/>
                <a:cs typeface="Calibri"/>
              </a:rPr>
              <a:t>Good</a:t>
            </a:r>
            <a:r>
              <a:rPr sz="1707" spc="-16" dirty="0">
                <a:latin typeface="Calibri"/>
                <a:cs typeface="Calibri"/>
              </a:rPr>
              <a:t> </a:t>
            </a:r>
            <a:r>
              <a:rPr sz="1707" dirty="0">
                <a:latin typeface="Calibri"/>
                <a:cs typeface="Calibri"/>
              </a:rPr>
              <a:t>for</a:t>
            </a:r>
            <a:r>
              <a:rPr sz="1707" spc="-32" dirty="0">
                <a:latin typeface="Calibri"/>
                <a:cs typeface="Calibri"/>
              </a:rPr>
              <a:t> </a:t>
            </a:r>
            <a:r>
              <a:rPr sz="1707" dirty="0">
                <a:latin typeface="Calibri"/>
                <a:cs typeface="Calibri"/>
              </a:rPr>
              <a:t>projects</a:t>
            </a:r>
            <a:r>
              <a:rPr sz="1707" spc="-5" dirty="0">
                <a:latin typeface="Calibri"/>
                <a:cs typeface="Calibri"/>
              </a:rPr>
              <a:t> </a:t>
            </a:r>
            <a:r>
              <a:rPr sz="1707" dirty="0">
                <a:latin typeface="Calibri"/>
                <a:cs typeface="Calibri"/>
              </a:rPr>
              <a:t>with</a:t>
            </a:r>
            <a:r>
              <a:rPr sz="1707" spc="-37" dirty="0">
                <a:latin typeface="Calibri"/>
                <a:cs typeface="Calibri"/>
              </a:rPr>
              <a:t> </a:t>
            </a:r>
            <a:r>
              <a:rPr sz="1707" dirty="0">
                <a:latin typeface="Calibri"/>
                <a:cs typeface="Calibri"/>
              </a:rPr>
              <a:t>low</a:t>
            </a:r>
            <a:r>
              <a:rPr sz="1707" spc="-32" dirty="0">
                <a:latin typeface="Calibri"/>
                <a:cs typeface="Calibri"/>
              </a:rPr>
              <a:t> </a:t>
            </a:r>
            <a:r>
              <a:rPr sz="1707" spc="-11" dirty="0">
                <a:latin typeface="Calibri"/>
                <a:cs typeface="Calibri"/>
              </a:rPr>
              <a:t>uncertainty.</a:t>
            </a:r>
            <a:endParaRPr sz="1707">
              <a:latin typeface="Calibri"/>
              <a:cs typeface="Calibri"/>
            </a:endParaRPr>
          </a:p>
          <a:p>
            <a:pPr marL="256717" indent="-243170">
              <a:spcBef>
                <a:spcPts val="304"/>
              </a:spcBef>
              <a:buFont typeface="Arial MT"/>
              <a:buChar char="•"/>
              <a:tabLst>
                <a:tab pos="256717" algn="l"/>
              </a:tabLst>
            </a:pPr>
            <a:r>
              <a:rPr sz="1707" dirty="0">
                <a:latin typeface="Calibri"/>
                <a:cs typeface="Calibri"/>
              </a:rPr>
              <a:t>The</a:t>
            </a:r>
            <a:r>
              <a:rPr sz="1707" spc="-27" dirty="0">
                <a:latin typeface="Calibri"/>
                <a:cs typeface="Calibri"/>
              </a:rPr>
              <a:t> </a:t>
            </a:r>
            <a:r>
              <a:rPr sz="1707" dirty="0">
                <a:latin typeface="Calibri"/>
                <a:cs typeface="Calibri"/>
              </a:rPr>
              <a:t>cost</a:t>
            </a:r>
            <a:r>
              <a:rPr sz="1707" spc="-11" dirty="0">
                <a:latin typeface="Calibri"/>
                <a:cs typeface="Calibri"/>
              </a:rPr>
              <a:t> </a:t>
            </a:r>
            <a:r>
              <a:rPr sz="1707" dirty="0">
                <a:latin typeface="Calibri"/>
                <a:cs typeface="Calibri"/>
              </a:rPr>
              <a:t>of</a:t>
            </a:r>
            <a:r>
              <a:rPr sz="1707" spc="-27" dirty="0">
                <a:latin typeface="Calibri"/>
                <a:cs typeface="Calibri"/>
              </a:rPr>
              <a:t> </a:t>
            </a:r>
            <a:r>
              <a:rPr sz="1707" dirty="0">
                <a:latin typeface="Calibri"/>
                <a:cs typeface="Calibri"/>
              </a:rPr>
              <a:t>change</a:t>
            </a:r>
            <a:r>
              <a:rPr sz="1707" spc="-32" dirty="0">
                <a:latin typeface="Calibri"/>
                <a:cs typeface="Calibri"/>
              </a:rPr>
              <a:t> </a:t>
            </a:r>
            <a:r>
              <a:rPr sz="1707" dirty="0">
                <a:latin typeface="Calibri"/>
                <a:cs typeface="Calibri"/>
              </a:rPr>
              <a:t>is</a:t>
            </a:r>
            <a:r>
              <a:rPr sz="1707" spc="-27" dirty="0">
                <a:latin typeface="Calibri"/>
                <a:cs typeface="Calibri"/>
              </a:rPr>
              <a:t> </a:t>
            </a:r>
            <a:r>
              <a:rPr sz="1707" spc="-11" dirty="0">
                <a:latin typeface="Calibri"/>
                <a:cs typeface="Calibri"/>
              </a:rPr>
              <a:t>high.</a:t>
            </a:r>
            <a:endParaRPr sz="1707">
              <a:latin typeface="Calibri"/>
              <a:cs typeface="Calibri"/>
            </a:endParaRPr>
          </a:p>
          <a:p>
            <a:pPr marL="256717" indent="-243170">
              <a:spcBef>
                <a:spcPts val="315"/>
              </a:spcBef>
              <a:buFont typeface="Arial MT"/>
              <a:buChar char="•"/>
              <a:tabLst>
                <a:tab pos="256717" algn="l"/>
              </a:tabLst>
            </a:pPr>
            <a:r>
              <a:rPr sz="1707" dirty="0">
                <a:latin typeface="Calibri"/>
                <a:cs typeface="Calibri"/>
              </a:rPr>
              <a:t>Emphasis</a:t>
            </a:r>
            <a:r>
              <a:rPr sz="1707" spc="-59" dirty="0">
                <a:latin typeface="Calibri"/>
                <a:cs typeface="Calibri"/>
              </a:rPr>
              <a:t> </a:t>
            </a:r>
            <a:r>
              <a:rPr sz="1707" dirty="0">
                <a:latin typeface="Calibri"/>
                <a:cs typeface="Calibri"/>
              </a:rPr>
              <a:t>on</a:t>
            </a:r>
            <a:r>
              <a:rPr sz="1707" spc="-59" dirty="0">
                <a:latin typeface="Calibri"/>
                <a:cs typeface="Calibri"/>
              </a:rPr>
              <a:t> </a:t>
            </a:r>
            <a:r>
              <a:rPr sz="1707" spc="-11" dirty="0">
                <a:latin typeface="Calibri"/>
                <a:cs typeface="Calibri"/>
              </a:rPr>
              <a:t>contracts,</a:t>
            </a:r>
            <a:r>
              <a:rPr sz="1707" spc="-37" dirty="0">
                <a:latin typeface="Calibri"/>
                <a:cs typeface="Calibri"/>
              </a:rPr>
              <a:t> </a:t>
            </a:r>
            <a:r>
              <a:rPr sz="1707" dirty="0">
                <a:latin typeface="Calibri"/>
                <a:cs typeface="Calibri"/>
              </a:rPr>
              <a:t>plans,</a:t>
            </a:r>
            <a:r>
              <a:rPr sz="1707" spc="-69" dirty="0">
                <a:latin typeface="Calibri"/>
                <a:cs typeface="Calibri"/>
              </a:rPr>
              <a:t> </a:t>
            </a:r>
            <a:r>
              <a:rPr sz="1707" dirty="0">
                <a:latin typeface="Calibri"/>
                <a:cs typeface="Calibri"/>
              </a:rPr>
              <a:t>processes,</a:t>
            </a:r>
            <a:r>
              <a:rPr sz="1707" spc="-21" dirty="0">
                <a:latin typeface="Calibri"/>
                <a:cs typeface="Calibri"/>
              </a:rPr>
              <a:t> </a:t>
            </a:r>
            <a:r>
              <a:rPr sz="1707" dirty="0">
                <a:latin typeface="Calibri"/>
                <a:cs typeface="Calibri"/>
              </a:rPr>
              <a:t>documents,</a:t>
            </a:r>
            <a:r>
              <a:rPr sz="1707" spc="-48" dirty="0">
                <a:latin typeface="Calibri"/>
                <a:cs typeface="Calibri"/>
              </a:rPr>
              <a:t> </a:t>
            </a:r>
            <a:r>
              <a:rPr sz="1707" dirty="0">
                <a:latin typeface="Calibri"/>
                <a:cs typeface="Calibri"/>
              </a:rPr>
              <a:t>and</a:t>
            </a:r>
            <a:r>
              <a:rPr sz="1707" spc="-53" dirty="0">
                <a:latin typeface="Calibri"/>
                <a:cs typeface="Calibri"/>
              </a:rPr>
              <a:t> </a:t>
            </a:r>
            <a:r>
              <a:rPr sz="1707" spc="-11" dirty="0">
                <a:latin typeface="Calibri"/>
                <a:cs typeface="Calibri"/>
              </a:rPr>
              <a:t>tools.</a:t>
            </a:r>
            <a:endParaRPr sz="1707">
              <a:latin typeface="Calibri"/>
              <a:cs typeface="Calibri"/>
            </a:endParaRPr>
          </a:p>
          <a:p>
            <a:pPr marL="256717" indent="-243170">
              <a:spcBef>
                <a:spcPts val="304"/>
              </a:spcBef>
              <a:buFont typeface="Arial MT"/>
              <a:buChar char="•"/>
              <a:tabLst>
                <a:tab pos="256717" algn="l"/>
              </a:tabLst>
            </a:pPr>
            <a:r>
              <a:rPr sz="1707" spc="-11" dirty="0">
                <a:latin typeface="Calibri"/>
                <a:cs typeface="Calibri"/>
              </a:rPr>
              <a:t>Conventional</a:t>
            </a:r>
            <a:r>
              <a:rPr sz="1707" spc="-69" dirty="0">
                <a:latin typeface="Calibri"/>
                <a:cs typeface="Calibri"/>
              </a:rPr>
              <a:t> </a:t>
            </a:r>
            <a:r>
              <a:rPr sz="1707" dirty="0">
                <a:latin typeface="Calibri"/>
                <a:cs typeface="Calibri"/>
              </a:rPr>
              <a:t>project</a:t>
            </a:r>
            <a:r>
              <a:rPr sz="1707" spc="-32" dirty="0">
                <a:latin typeface="Calibri"/>
                <a:cs typeface="Calibri"/>
              </a:rPr>
              <a:t> </a:t>
            </a:r>
            <a:r>
              <a:rPr sz="1707" dirty="0">
                <a:latin typeface="Calibri"/>
                <a:cs typeface="Calibri"/>
              </a:rPr>
              <a:t>teams</a:t>
            </a:r>
            <a:r>
              <a:rPr sz="1707" spc="-69" dirty="0">
                <a:latin typeface="Calibri"/>
                <a:cs typeface="Calibri"/>
              </a:rPr>
              <a:t> </a:t>
            </a:r>
            <a:r>
              <a:rPr sz="1707" dirty="0">
                <a:latin typeface="Calibri"/>
                <a:cs typeface="Calibri"/>
              </a:rPr>
              <a:t>dedicated</a:t>
            </a:r>
            <a:r>
              <a:rPr sz="1707" spc="-75" dirty="0">
                <a:latin typeface="Calibri"/>
                <a:cs typeface="Calibri"/>
              </a:rPr>
              <a:t> </a:t>
            </a:r>
            <a:r>
              <a:rPr sz="1707" dirty="0">
                <a:latin typeface="Calibri"/>
                <a:cs typeface="Calibri"/>
              </a:rPr>
              <a:t>to</a:t>
            </a:r>
            <a:r>
              <a:rPr sz="1707" spc="-64" dirty="0">
                <a:latin typeface="Calibri"/>
                <a:cs typeface="Calibri"/>
              </a:rPr>
              <a:t> </a:t>
            </a:r>
            <a:r>
              <a:rPr sz="1707" dirty="0">
                <a:latin typeface="Calibri"/>
                <a:cs typeface="Calibri"/>
              </a:rPr>
              <a:t>specific</a:t>
            </a:r>
            <a:r>
              <a:rPr sz="1707" spc="-69" dirty="0">
                <a:latin typeface="Calibri"/>
                <a:cs typeface="Calibri"/>
              </a:rPr>
              <a:t> </a:t>
            </a:r>
            <a:r>
              <a:rPr sz="1707" dirty="0">
                <a:latin typeface="Calibri"/>
                <a:cs typeface="Calibri"/>
              </a:rPr>
              <a:t>tasks.</a:t>
            </a:r>
            <a:r>
              <a:rPr sz="1707" spc="-69" dirty="0">
                <a:latin typeface="Calibri"/>
                <a:cs typeface="Calibri"/>
              </a:rPr>
              <a:t> </a:t>
            </a:r>
            <a:r>
              <a:rPr sz="1707" spc="-21" dirty="0">
                <a:latin typeface="Calibri"/>
                <a:cs typeface="Calibri"/>
              </a:rPr>
              <a:t>Team</a:t>
            </a:r>
            <a:r>
              <a:rPr sz="1707" spc="-59" dirty="0">
                <a:latin typeface="Calibri"/>
                <a:cs typeface="Calibri"/>
              </a:rPr>
              <a:t> </a:t>
            </a:r>
            <a:r>
              <a:rPr sz="1707" dirty="0">
                <a:latin typeface="Calibri"/>
                <a:cs typeface="Calibri"/>
              </a:rPr>
              <a:t>members</a:t>
            </a:r>
            <a:r>
              <a:rPr sz="1707" spc="-43" dirty="0">
                <a:latin typeface="Calibri"/>
                <a:cs typeface="Calibri"/>
              </a:rPr>
              <a:t> </a:t>
            </a:r>
            <a:r>
              <a:rPr sz="1707" dirty="0">
                <a:latin typeface="Calibri"/>
                <a:cs typeface="Calibri"/>
              </a:rPr>
              <a:t>having</a:t>
            </a:r>
            <a:r>
              <a:rPr sz="1707" spc="-85" dirty="0">
                <a:latin typeface="Calibri"/>
                <a:cs typeface="Calibri"/>
              </a:rPr>
              <a:t> </a:t>
            </a:r>
            <a:r>
              <a:rPr sz="1707" dirty="0">
                <a:latin typeface="Calibri"/>
                <a:cs typeface="Calibri"/>
              </a:rPr>
              <a:t>specific</a:t>
            </a:r>
            <a:r>
              <a:rPr sz="1707" spc="-64" dirty="0">
                <a:latin typeface="Calibri"/>
                <a:cs typeface="Calibri"/>
              </a:rPr>
              <a:t> </a:t>
            </a:r>
            <a:r>
              <a:rPr sz="1707" dirty="0">
                <a:latin typeface="Calibri"/>
                <a:cs typeface="Calibri"/>
              </a:rPr>
              <a:t>technical</a:t>
            </a:r>
            <a:r>
              <a:rPr sz="1707" spc="-80" dirty="0">
                <a:latin typeface="Calibri"/>
                <a:cs typeface="Calibri"/>
              </a:rPr>
              <a:t> </a:t>
            </a:r>
            <a:r>
              <a:rPr sz="1707" spc="-11" dirty="0">
                <a:latin typeface="Calibri"/>
                <a:cs typeface="Calibri"/>
              </a:rPr>
              <a:t>expertise.</a:t>
            </a:r>
            <a:endParaRPr sz="1707">
              <a:latin typeface="Calibri"/>
              <a:cs typeface="Calibri"/>
            </a:endParaRPr>
          </a:p>
          <a:p>
            <a:pPr marL="256717" indent="-243170">
              <a:spcBef>
                <a:spcPts val="309"/>
              </a:spcBef>
              <a:buFont typeface="Arial MT"/>
              <a:buChar char="•"/>
              <a:tabLst>
                <a:tab pos="256717" algn="l"/>
              </a:tabLst>
            </a:pPr>
            <a:r>
              <a:rPr sz="1707" dirty="0">
                <a:latin typeface="Calibri"/>
                <a:cs typeface="Calibri"/>
              </a:rPr>
              <a:t>Low</a:t>
            </a:r>
            <a:r>
              <a:rPr sz="1707" spc="-21" dirty="0">
                <a:latin typeface="Calibri"/>
                <a:cs typeface="Calibri"/>
              </a:rPr>
              <a:t> </a:t>
            </a:r>
            <a:r>
              <a:rPr sz="1707" dirty="0">
                <a:latin typeface="Calibri"/>
                <a:cs typeface="Calibri"/>
              </a:rPr>
              <a:t>and</a:t>
            </a:r>
            <a:r>
              <a:rPr sz="1707" spc="-59" dirty="0">
                <a:latin typeface="Calibri"/>
                <a:cs typeface="Calibri"/>
              </a:rPr>
              <a:t> </a:t>
            </a:r>
            <a:r>
              <a:rPr sz="1707" dirty="0">
                <a:latin typeface="Calibri"/>
                <a:cs typeface="Calibri"/>
              </a:rPr>
              <a:t>late</a:t>
            </a:r>
            <a:r>
              <a:rPr sz="1707" spc="-64" dirty="0">
                <a:latin typeface="Calibri"/>
                <a:cs typeface="Calibri"/>
              </a:rPr>
              <a:t> </a:t>
            </a:r>
            <a:r>
              <a:rPr sz="1707" dirty="0">
                <a:latin typeface="Calibri"/>
                <a:cs typeface="Calibri"/>
              </a:rPr>
              <a:t>customer</a:t>
            </a:r>
            <a:r>
              <a:rPr sz="1707" spc="-32" dirty="0">
                <a:latin typeface="Calibri"/>
                <a:cs typeface="Calibri"/>
              </a:rPr>
              <a:t> </a:t>
            </a:r>
            <a:r>
              <a:rPr sz="1707" spc="-11" dirty="0">
                <a:latin typeface="Calibri"/>
                <a:cs typeface="Calibri"/>
              </a:rPr>
              <a:t>involvement.</a:t>
            </a:r>
            <a:endParaRPr sz="1707">
              <a:latin typeface="Calibri"/>
              <a:cs typeface="Calibri"/>
            </a:endParaRPr>
          </a:p>
          <a:p>
            <a:pPr marL="256717" indent="-243170">
              <a:spcBef>
                <a:spcPts val="304"/>
              </a:spcBef>
              <a:buFont typeface="Arial MT"/>
              <a:buChar char="•"/>
              <a:tabLst>
                <a:tab pos="256717" algn="l"/>
              </a:tabLst>
            </a:pPr>
            <a:r>
              <a:rPr sz="1707" dirty="0">
                <a:latin typeface="Calibri"/>
                <a:cs typeface="Calibri"/>
              </a:rPr>
              <a:t>Coherence</a:t>
            </a:r>
            <a:r>
              <a:rPr sz="1707" spc="-5" dirty="0">
                <a:latin typeface="Calibri"/>
                <a:cs typeface="Calibri"/>
              </a:rPr>
              <a:t> </a:t>
            </a:r>
            <a:r>
              <a:rPr sz="1707" dirty="0">
                <a:latin typeface="Calibri"/>
                <a:cs typeface="Calibri"/>
              </a:rPr>
              <a:t>to</a:t>
            </a:r>
            <a:r>
              <a:rPr sz="1707" spc="-48" dirty="0">
                <a:latin typeface="Calibri"/>
                <a:cs typeface="Calibri"/>
              </a:rPr>
              <a:t> </a:t>
            </a:r>
            <a:r>
              <a:rPr sz="1707" dirty="0">
                <a:latin typeface="Calibri"/>
                <a:cs typeface="Calibri"/>
              </a:rPr>
              <a:t>plan</a:t>
            </a:r>
            <a:r>
              <a:rPr sz="1707" spc="-59" dirty="0">
                <a:latin typeface="Calibri"/>
                <a:cs typeface="Calibri"/>
              </a:rPr>
              <a:t> </a:t>
            </a:r>
            <a:r>
              <a:rPr sz="1707" dirty="0">
                <a:latin typeface="Calibri"/>
                <a:cs typeface="Calibri"/>
              </a:rPr>
              <a:t>is</a:t>
            </a:r>
            <a:r>
              <a:rPr sz="1707" spc="-53" dirty="0">
                <a:latin typeface="Calibri"/>
                <a:cs typeface="Calibri"/>
              </a:rPr>
              <a:t> </a:t>
            </a:r>
            <a:r>
              <a:rPr sz="1707" dirty="0">
                <a:latin typeface="Calibri"/>
                <a:cs typeface="Calibri"/>
              </a:rPr>
              <a:t>the</a:t>
            </a:r>
            <a:r>
              <a:rPr sz="1707" spc="-37" dirty="0">
                <a:latin typeface="Calibri"/>
                <a:cs typeface="Calibri"/>
              </a:rPr>
              <a:t> </a:t>
            </a:r>
            <a:r>
              <a:rPr sz="1707" spc="-11" dirty="0">
                <a:latin typeface="Calibri"/>
                <a:cs typeface="Calibri"/>
              </a:rPr>
              <a:t>key</a:t>
            </a:r>
            <a:r>
              <a:rPr sz="1707" spc="-43" dirty="0">
                <a:latin typeface="Calibri"/>
                <a:cs typeface="Calibri"/>
              </a:rPr>
              <a:t> </a:t>
            </a:r>
            <a:r>
              <a:rPr sz="1707" spc="-11" dirty="0">
                <a:latin typeface="Calibri"/>
                <a:cs typeface="Calibri"/>
              </a:rPr>
              <a:t>priority.</a:t>
            </a:r>
            <a:endParaRPr sz="1707">
              <a:latin typeface="Calibri"/>
              <a:cs typeface="Calibri"/>
            </a:endParaRPr>
          </a:p>
          <a:p>
            <a:pPr marL="13547">
              <a:spcBef>
                <a:spcPts val="357"/>
              </a:spcBef>
            </a:pPr>
            <a:r>
              <a:rPr sz="2133" b="1" dirty="0">
                <a:latin typeface="Calibri"/>
                <a:cs typeface="Calibri"/>
              </a:rPr>
              <a:t>Agile</a:t>
            </a:r>
            <a:r>
              <a:rPr sz="2133" b="1" spc="-37" dirty="0">
                <a:latin typeface="Calibri"/>
                <a:cs typeface="Calibri"/>
              </a:rPr>
              <a:t> </a:t>
            </a:r>
            <a:r>
              <a:rPr sz="2133" b="1" spc="-11" dirty="0">
                <a:latin typeface="Calibri"/>
                <a:cs typeface="Calibri"/>
              </a:rPr>
              <a:t>methods:</a:t>
            </a:r>
            <a:endParaRPr sz="2133">
              <a:latin typeface="Calibri"/>
              <a:cs typeface="Calibri"/>
            </a:endParaRPr>
          </a:p>
          <a:p>
            <a:pPr marL="257395" marR="129375" indent="-243848">
              <a:lnSpc>
                <a:spcPts val="1845"/>
              </a:lnSpc>
              <a:spcBef>
                <a:spcPts val="571"/>
              </a:spcBef>
              <a:buFont typeface="Arial MT"/>
              <a:buChar char="•"/>
              <a:tabLst>
                <a:tab pos="257395" algn="l"/>
              </a:tabLst>
            </a:pPr>
            <a:r>
              <a:rPr sz="1707" dirty="0">
                <a:latin typeface="Calibri"/>
                <a:cs typeface="Calibri"/>
              </a:rPr>
              <a:t>Ideal</a:t>
            </a:r>
            <a:r>
              <a:rPr sz="1707" spc="-43" dirty="0">
                <a:latin typeface="Calibri"/>
                <a:cs typeface="Calibri"/>
              </a:rPr>
              <a:t> </a:t>
            </a:r>
            <a:r>
              <a:rPr sz="1707" dirty="0">
                <a:latin typeface="Calibri"/>
                <a:cs typeface="Calibri"/>
              </a:rPr>
              <a:t>for</a:t>
            </a:r>
            <a:r>
              <a:rPr sz="1707" spc="-32" dirty="0">
                <a:latin typeface="Calibri"/>
                <a:cs typeface="Calibri"/>
              </a:rPr>
              <a:t> </a:t>
            </a:r>
            <a:r>
              <a:rPr sz="1707" spc="-11" dirty="0">
                <a:latin typeface="Calibri"/>
                <a:cs typeface="Calibri"/>
              </a:rPr>
              <a:t>less-predictable</a:t>
            </a:r>
            <a:r>
              <a:rPr sz="1707" spc="-27" dirty="0">
                <a:latin typeface="Calibri"/>
                <a:cs typeface="Calibri"/>
              </a:rPr>
              <a:t> </a:t>
            </a:r>
            <a:r>
              <a:rPr sz="1707" dirty="0">
                <a:latin typeface="Calibri"/>
                <a:cs typeface="Calibri"/>
              </a:rPr>
              <a:t>and</a:t>
            </a:r>
            <a:r>
              <a:rPr sz="1707" spc="-48" dirty="0">
                <a:latin typeface="Calibri"/>
                <a:cs typeface="Calibri"/>
              </a:rPr>
              <a:t> </a:t>
            </a:r>
            <a:r>
              <a:rPr sz="1707" spc="-11" dirty="0">
                <a:latin typeface="Calibri"/>
                <a:cs typeface="Calibri"/>
              </a:rPr>
              <a:t>exploratory</a:t>
            </a:r>
            <a:r>
              <a:rPr sz="1707" spc="-16" dirty="0">
                <a:latin typeface="Calibri"/>
                <a:cs typeface="Calibri"/>
              </a:rPr>
              <a:t> </a:t>
            </a:r>
            <a:r>
              <a:rPr sz="1707" dirty="0">
                <a:latin typeface="Calibri"/>
                <a:cs typeface="Calibri"/>
              </a:rPr>
              <a:t>projects</a:t>
            </a:r>
            <a:r>
              <a:rPr sz="1707" spc="-11" dirty="0">
                <a:latin typeface="Calibri"/>
                <a:cs typeface="Calibri"/>
              </a:rPr>
              <a:t> </a:t>
            </a:r>
            <a:r>
              <a:rPr sz="1707" dirty="0">
                <a:latin typeface="Calibri"/>
                <a:cs typeface="Calibri"/>
              </a:rPr>
              <a:t>in</a:t>
            </a:r>
            <a:r>
              <a:rPr sz="1707" spc="-48" dirty="0">
                <a:latin typeface="Calibri"/>
                <a:cs typeface="Calibri"/>
              </a:rPr>
              <a:t> </a:t>
            </a:r>
            <a:r>
              <a:rPr sz="1707" dirty="0">
                <a:latin typeface="Calibri"/>
                <a:cs typeface="Calibri"/>
              </a:rPr>
              <a:t>which</a:t>
            </a:r>
            <a:r>
              <a:rPr sz="1707" spc="-27" dirty="0">
                <a:latin typeface="Calibri"/>
                <a:cs typeface="Calibri"/>
              </a:rPr>
              <a:t> </a:t>
            </a:r>
            <a:r>
              <a:rPr sz="1707" spc="-11" dirty="0">
                <a:latin typeface="Calibri"/>
                <a:cs typeface="Calibri"/>
              </a:rPr>
              <a:t>requirements</a:t>
            </a:r>
            <a:r>
              <a:rPr sz="1707" spc="-16" dirty="0">
                <a:latin typeface="Calibri"/>
                <a:cs typeface="Calibri"/>
              </a:rPr>
              <a:t> </a:t>
            </a:r>
            <a:r>
              <a:rPr sz="1707" dirty="0">
                <a:latin typeface="Calibri"/>
                <a:cs typeface="Calibri"/>
              </a:rPr>
              <a:t>need</a:t>
            </a:r>
            <a:r>
              <a:rPr sz="1707" spc="-16" dirty="0">
                <a:latin typeface="Calibri"/>
                <a:cs typeface="Calibri"/>
              </a:rPr>
              <a:t> </a:t>
            </a:r>
            <a:r>
              <a:rPr sz="1707" dirty="0">
                <a:latin typeface="Calibri"/>
                <a:cs typeface="Calibri"/>
              </a:rPr>
              <a:t>to</a:t>
            </a:r>
            <a:r>
              <a:rPr sz="1707" spc="-37" dirty="0">
                <a:latin typeface="Calibri"/>
                <a:cs typeface="Calibri"/>
              </a:rPr>
              <a:t> </a:t>
            </a:r>
            <a:r>
              <a:rPr sz="1707" dirty="0">
                <a:latin typeface="Calibri"/>
                <a:cs typeface="Calibri"/>
              </a:rPr>
              <a:t>be</a:t>
            </a:r>
            <a:r>
              <a:rPr sz="1707" spc="-27" dirty="0">
                <a:latin typeface="Calibri"/>
                <a:cs typeface="Calibri"/>
              </a:rPr>
              <a:t> </a:t>
            </a:r>
            <a:r>
              <a:rPr sz="1707" spc="-11" dirty="0">
                <a:latin typeface="Calibri"/>
                <a:cs typeface="Calibri"/>
              </a:rPr>
              <a:t>discovered</a:t>
            </a:r>
            <a:r>
              <a:rPr sz="1707" dirty="0">
                <a:latin typeface="Calibri"/>
                <a:cs typeface="Calibri"/>
              </a:rPr>
              <a:t> and</a:t>
            </a:r>
            <a:r>
              <a:rPr sz="1707" spc="-48" dirty="0">
                <a:latin typeface="Calibri"/>
                <a:cs typeface="Calibri"/>
              </a:rPr>
              <a:t> </a:t>
            </a:r>
            <a:r>
              <a:rPr sz="1707" spc="-27" dirty="0">
                <a:latin typeface="Calibri"/>
                <a:cs typeface="Calibri"/>
              </a:rPr>
              <a:t>new </a:t>
            </a:r>
            <a:r>
              <a:rPr sz="1707" dirty="0">
                <a:latin typeface="Calibri"/>
                <a:cs typeface="Calibri"/>
              </a:rPr>
              <a:t>technology</a:t>
            </a:r>
            <a:r>
              <a:rPr sz="1707" spc="-43" dirty="0">
                <a:latin typeface="Calibri"/>
                <a:cs typeface="Calibri"/>
              </a:rPr>
              <a:t> </a:t>
            </a:r>
            <a:r>
              <a:rPr sz="1707" dirty="0">
                <a:latin typeface="Calibri"/>
                <a:cs typeface="Calibri"/>
              </a:rPr>
              <a:t>to</a:t>
            </a:r>
            <a:r>
              <a:rPr sz="1707" spc="-53" dirty="0">
                <a:latin typeface="Calibri"/>
                <a:cs typeface="Calibri"/>
              </a:rPr>
              <a:t> </a:t>
            </a:r>
            <a:r>
              <a:rPr sz="1707" dirty="0">
                <a:latin typeface="Calibri"/>
                <a:cs typeface="Calibri"/>
              </a:rPr>
              <a:t>be</a:t>
            </a:r>
            <a:r>
              <a:rPr sz="1707" spc="-43" dirty="0">
                <a:latin typeface="Calibri"/>
                <a:cs typeface="Calibri"/>
              </a:rPr>
              <a:t> </a:t>
            </a:r>
            <a:r>
              <a:rPr sz="1707" spc="-11" dirty="0">
                <a:latin typeface="Calibri"/>
                <a:cs typeface="Calibri"/>
              </a:rPr>
              <a:t>tested.</a:t>
            </a:r>
            <a:r>
              <a:rPr sz="1707" spc="-59" dirty="0">
                <a:latin typeface="Calibri"/>
                <a:cs typeface="Calibri"/>
              </a:rPr>
              <a:t> </a:t>
            </a:r>
            <a:r>
              <a:rPr sz="1707" dirty="0">
                <a:latin typeface="Calibri"/>
                <a:cs typeface="Calibri"/>
              </a:rPr>
              <a:t>Good</a:t>
            </a:r>
            <a:r>
              <a:rPr sz="1707" spc="-27" dirty="0">
                <a:latin typeface="Calibri"/>
                <a:cs typeface="Calibri"/>
              </a:rPr>
              <a:t> </a:t>
            </a:r>
            <a:r>
              <a:rPr sz="1707" dirty="0">
                <a:latin typeface="Calibri"/>
                <a:cs typeface="Calibri"/>
              </a:rPr>
              <a:t>for</a:t>
            </a:r>
            <a:r>
              <a:rPr sz="1707" spc="-32" dirty="0">
                <a:latin typeface="Calibri"/>
                <a:cs typeface="Calibri"/>
              </a:rPr>
              <a:t> </a:t>
            </a:r>
            <a:r>
              <a:rPr sz="1707" dirty="0">
                <a:latin typeface="Calibri"/>
                <a:cs typeface="Calibri"/>
              </a:rPr>
              <a:t>projects</a:t>
            </a:r>
            <a:r>
              <a:rPr sz="1707" spc="-21" dirty="0">
                <a:latin typeface="Calibri"/>
                <a:cs typeface="Calibri"/>
              </a:rPr>
              <a:t> </a:t>
            </a:r>
            <a:r>
              <a:rPr sz="1707" dirty="0">
                <a:latin typeface="Calibri"/>
                <a:cs typeface="Calibri"/>
              </a:rPr>
              <a:t>with</a:t>
            </a:r>
            <a:r>
              <a:rPr sz="1707" spc="-59" dirty="0">
                <a:latin typeface="Calibri"/>
                <a:cs typeface="Calibri"/>
              </a:rPr>
              <a:t> </a:t>
            </a:r>
            <a:r>
              <a:rPr sz="1707" dirty="0">
                <a:latin typeface="Calibri"/>
                <a:cs typeface="Calibri"/>
              </a:rPr>
              <a:t>high</a:t>
            </a:r>
            <a:r>
              <a:rPr sz="1707" spc="-53" dirty="0">
                <a:latin typeface="Calibri"/>
                <a:cs typeface="Calibri"/>
              </a:rPr>
              <a:t> </a:t>
            </a:r>
            <a:r>
              <a:rPr sz="1707" spc="-11" dirty="0">
                <a:latin typeface="Calibri"/>
                <a:cs typeface="Calibri"/>
              </a:rPr>
              <a:t>uncertainty.</a:t>
            </a:r>
            <a:endParaRPr sz="1707">
              <a:latin typeface="Calibri"/>
              <a:cs typeface="Calibri"/>
            </a:endParaRPr>
          </a:p>
          <a:p>
            <a:pPr marL="256717" indent="-243170">
              <a:spcBef>
                <a:spcPts val="276"/>
              </a:spcBef>
              <a:buFont typeface="Arial MT"/>
              <a:buChar char="•"/>
              <a:tabLst>
                <a:tab pos="256717" algn="l"/>
              </a:tabLst>
            </a:pPr>
            <a:r>
              <a:rPr sz="1707" dirty="0">
                <a:latin typeface="Calibri"/>
                <a:cs typeface="Calibri"/>
              </a:rPr>
              <a:t>The</a:t>
            </a:r>
            <a:r>
              <a:rPr sz="1707" spc="-27" dirty="0">
                <a:latin typeface="Calibri"/>
                <a:cs typeface="Calibri"/>
              </a:rPr>
              <a:t> </a:t>
            </a:r>
            <a:r>
              <a:rPr sz="1707" dirty="0">
                <a:latin typeface="Calibri"/>
                <a:cs typeface="Calibri"/>
              </a:rPr>
              <a:t>cost</a:t>
            </a:r>
            <a:r>
              <a:rPr sz="1707" spc="-11" dirty="0">
                <a:latin typeface="Calibri"/>
                <a:cs typeface="Calibri"/>
              </a:rPr>
              <a:t> </a:t>
            </a:r>
            <a:r>
              <a:rPr sz="1707" dirty="0">
                <a:latin typeface="Calibri"/>
                <a:cs typeface="Calibri"/>
              </a:rPr>
              <a:t>of</a:t>
            </a:r>
            <a:r>
              <a:rPr sz="1707" spc="-27" dirty="0">
                <a:latin typeface="Calibri"/>
                <a:cs typeface="Calibri"/>
              </a:rPr>
              <a:t> </a:t>
            </a:r>
            <a:r>
              <a:rPr sz="1707" dirty="0">
                <a:latin typeface="Calibri"/>
                <a:cs typeface="Calibri"/>
              </a:rPr>
              <a:t>change</a:t>
            </a:r>
            <a:r>
              <a:rPr sz="1707" spc="-32" dirty="0">
                <a:latin typeface="Calibri"/>
                <a:cs typeface="Calibri"/>
              </a:rPr>
              <a:t> </a:t>
            </a:r>
            <a:r>
              <a:rPr sz="1707" dirty="0">
                <a:latin typeface="Calibri"/>
                <a:cs typeface="Calibri"/>
              </a:rPr>
              <a:t>is</a:t>
            </a:r>
            <a:r>
              <a:rPr sz="1707" spc="-27" dirty="0">
                <a:latin typeface="Calibri"/>
                <a:cs typeface="Calibri"/>
              </a:rPr>
              <a:t> </a:t>
            </a:r>
            <a:r>
              <a:rPr sz="1707" spc="-21" dirty="0">
                <a:latin typeface="Calibri"/>
                <a:cs typeface="Calibri"/>
              </a:rPr>
              <a:t>low.</a:t>
            </a:r>
            <a:endParaRPr sz="1707">
              <a:latin typeface="Calibri"/>
              <a:cs typeface="Calibri"/>
            </a:endParaRPr>
          </a:p>
          <a:p>
            <a:pPr marL="257395" marR="5419" indent="-243848">
              <a:lnSpc>
                <a:spcPts val="1845"/>
              </a:lnSpc>
              <a:spcBef>
                <a:spcPts val="539"/>
              </a:spcBef>
              <a:buFont typeface="Arial MT"/>
              <a:buChar char="•"/>
              <a:tabLst>
                <a:tab pos="257395" algn="l"/>
              </a:tabLst>
            </a:pPr>
            <a:r>
              <a:rPr sz="1707" dirty="0">
                <a:latin typeface="Calibri"/>
                <a:cs typeface="Calibri"/>
              </a:rPr>
              <a:t>Emphasis</a:t>
            </a:r>
            <a:r>
              <a:rPr sz="1707" spc="-64" dirty="0">
                <a:latin typeface="Calibri"/>
                <a:cs typeface="Calibri"/>
              </a:rPr>
              <a:t> </a:t>
            </a:r>
            <a:r>
              <a:rPr sz="1707" dirty="0">
                <a:latin typeface="Calibri"/>
                <a:cs typeface="Calibri"/>
              </a:rPr>
              <a:t>on</a:t>
            </a:r>
            <a:r>
              <a:rPr sz="1707" spc="-59" dirty="0">
                <a:latin typeface="Calibri"/>
                <a:cs typeface="Calibri"/>
              </a:rPr>
              <a:t> </a:t>
            </a:r>
            <a:r>
              <a:rPr sz="1707" dirty="0">
                <a:latin typeface="Calibri"/>
                <a:cs typeface="Calibri"/>
              </a:rPr>
              <a:t>teams,</a:t>
            </a:r>
            <a:r>
              <a:rPr sz="1707" spc="-53" dirty="0">
                <a:latin typeface="Calibri"/>
                <a:cs typeface="Calibri"/>
              </a:rPr>
              <a:t> </a:t>
            </a:r>
            <a:r>
              <a:rPr sz="1707" dirty="0">
                <a:latin typeface="Calibri"/>
                <a:cs typeface="Calibri"/>
              </a:rPr>
              <a:t>working</a:t>
            </a:r>
            <a:r>
              <a:rPr sz="1707" spc="-43" dirty="0">
                <a:latin typeface="Calibri"/>
                <a:cs typeface="Calibri"/>
              </a:rPr>
              <a:t> </a:t>
            </a:r>
            <a:r>
              <a:rPr sz="1707" dirty="0">
                <a:latin typeface="Calibri"/>
                <a:cs typeface="Calibri"/>
              </a:rPr>
              <a:t>software,</a:t>
            </a:r>
            <a:r>
              <a:rPr sz="1707" spc="-32" dirty="0">
                <a:latin typeface="Calibri"/>
                <a:cs typeface="Calibri"/>
              </a:rPr>
              <a:t> </a:t>
            </a:r>
            <a:r>
              <a:rPr sz="1707" dirty="0">
                <a:latin typeface="Calibri"/>
                <a:cs typeface="Calibri"/>
              </a:rPr>
              <a:t>customer</a:t>
            </a:r>
            <a:r>
              <a:rPr sz="1707" spc="-43" dirty="0">
                <a:latin typeface="Calibri"/>
                <a:cs typeface="Calibri"/>
              </a:rPr>
              <a:t> </a:t>
            </a:r>
            <a:r>
              <a:rPr sz="1707" spc="-11" dirty="0">
                <a:latin typeface="Calibri"/>
                <a:cs typeface="Calibri"/>
              </a:rPr>
              <a:t>collaboration,</a:t>
            </a:r>
            <a:r>
              <a:rPr sz="1707" spc="-59" dirty="0">
                <a:latin typeface="Calibri"/>
                <a:cs typeface="Calibri"/>
              </a:rPr>
              <a:t> </a:t>
            </a:r>
            <a:r>
              <a:rPr sz="1707" dirty="0">
                <a:latin typeface="Calibri"/>
                <a:cs typeface="Calibri"/>
              </a:rPr>
              <a:t>and</a:t>
            </a:r>
            <a:r>
              <a:rPr sz="1707" spc="-64" dirty="0">
                <a:latin typeface="Calibri"/>
                <a:cs typeface="Calibri"/>
              </a:rPr>
              <a:t> </a:t>
            </a:r>
            <a:r>
              <a:rPr sz="1707" dirty="0">
                <a:latin typeface="Calibri"/>
                <a:cs typeface="Calibri"/>
              </a:rPr>
              <a:t>responding</a:t>
            </a:r>
            <a:r>
              <a:rPr sz="1707" spc="-48" dirty="0">
                <a:latin typeface="Calibri"/>
                <a:cs typeface="Calibri"/>
              </a:rPr>
              <a:t> </a:t>
            </a:r>
            <a:r>
              <a:rPr sz="1707" dirty="0">
                <a:latin typeface="Calibri"/>
                <a:cs typeface="Calibri"/>
              </a:rPr>
              <a:t>to</a:t>
            </a:r>
            <a:r>
              <a:rPr sz="1707" spc="-48" dirty="0">
                <a:latin typeface="Calibri"/>
                <a:cs typeface="Calibri"/>
              </a:rPr>
              <a:t> </a:t>
            </a:r>
            <a:r>
              <a:rPr sz="1707" dirty="0">
                <a:latin typeface="Calibri"/>
                <a:cs typeface="Calibri"/>
              </a:rPr>
              <a:t>change.</a:t>
            </a:r>
            <a:r>
              <a:rPr sz="1707" spc="-59" dirty="0">
                <a:latin typeface="Calibri"/>
                <a:cs typeface="Calibri"/>
              </a:rPr>
              <a:t> </a:t>
            </a:r>
            <a:r>
              <a:rPr sz="1707" dirty="0">
                <a:latin typeface="Calibri"/>
                <a:cs typeface="Calibri"/>
              </a:rPr>
              <a:t>Focus</a:t>
            </a:r>
            <a:r>
              <a:rPr sz="1707" spc="-53" dirty="0">
                <a:latin typeface="Calibri"/>
                <a:cs typeface="Calibri"/>
              </a:rPr>
              <a:t> </a:t>
            </a:r>
            <a:r>
              <a:rPr sz="1707" dirty="0">
                <a:latin typeface="Calibri"/>
                <a:cs typeface="Calibri"/>
              </a:rPr>
              <a:t>on</a:t>
            </a:r>
            <a:r>
              <a:rPr sz="1707" spc="-48" dirty="0">
                <a:latin typeface="Calibri"/>
                <a:cs typeface="Calibri"/>
              </a:rPr>
              <a:t> </a:t>
            </a:r>
            <a:r>
              <a:rPr sz="1707" spc="-11" dirty="0">
                <a:latin typeface="Calibri"/>
                <a:cs typeface="Calibri"/>
              </a:rPr>
              <a:t>active collaboration</a:t>
            </a:r>
            <a:r>
              <a:rPr sz="1707" spc="-59" dirty="0">
                <a:latin typeface="Calibri"/>
                <a:cs typeface="Calibri"/>
              </a:rPr>
              <a:t> </a:t>
            </a:r>
            <a:r>
              <a:rPr sz="1707" dirty="0">
                <a:latin typeface="Calibri"/>
                <a:cs typeface="Calibri"/>
              </a:rPr>
              <a:t>between</a:t>
            </a:r>
            <a:r>
              <a:rPr sz="1707" spc="-32" dirty="0">
                <a:latin typeface="Calibri"/>
                <a:cs typeface="Calibri"/>
              </a:rPr>
              <a:t> </a:t>
            </a:r>
            <a:r>
              <a:rPr sz="1707" dirty="0">
                <a:latin typeface="Calibri"/>
                <a:cs typeface="Calibri"/>
              </a:rPr>
              <a:t>the</a:t>
            </a:r>
            <a:r>
              <a:rPr sz="1707" spc="-48" dirty="0">
                <a:latin typeface="Calibri"/>
                <a:cs typeface="Calibri"/>
              </a:rPr>
              <a:t> </a:t>
            </a:r>
            <a:r>
              <a:rPr sz="1707" dirty="0">
                <a:latin typeface="Calibri"/>
                <a:cs typeface="Calibri"/>
              </a:rPr>
              <a:t>project</a:t>
            </a:r>
            <a:r>
              <a:rPr sz="1707" spc="-32" dirty="0">
                <a:latin typeface="Calibri"/>
                <a:cs typeface="Calibri"/>
              </a:rPr>
              <a:t> </a:t>
            </a:r>
            <a:r>
              <a:rPr sz="1707" dirty="0">
                <a:latin typeface="Calibri"/>
                <a:cs typeface="Calibri"/>
              </a:rPr>
              <a:t>team</a:t>
            </a:r>
            <a:r>
              <a:rPr sz="1707" spc="-53" dirty="0">
                <a:latin typeface="Calibri"/>
                <a:cs typeface="Calibri"/>
              </a:rPr>
              <a:t> </a:t>
            </a:r>
            <a:r>
              <a:rPr sz="1707" dirty="0">
                <a:latin typeface="Calibri"/>
                <a:cs typeface="Calibri"/>
              </a:rPr>
              <a:t>and</a:t>
            </a:r>
            <a:r>
              <a:rPr sz="1707" spc="-59" dirty="0">
                <a:latin typeface="Calibri"/>
                <a:cs typeface="Calibri"/>
              </a:rPr>
              <a:t> </a:t>
            </a:r>
            <a:r>
              <a:rPr sz="1707" dirty="0">
                <a:latin typeface="Calibri"/>
                <a:cs typeface="Calibri"/>
              </a:rPr>
              <a:t>customer</a:t>
            </a:r>
            <a:r>
              <a:rPr sz="1707" spc="-37" dirty="0">
                <a:latin typeface="Calibri"/>
                <a:cs typeface="Calibri"/>
              </a:rPr>
              <a:t> </a:t>
            </a:r>
            <a:r>
              <a:rPr sz="1707" spc="-11" dirty="0">
                <a:latin typeface="Calibri"/>
                <a:cs typeface="Calibri"/>
              </a:rPr>
              <a:t>representatives.</a:t>
            </a:r>
            <a:endParaRPr sz="1707">
              <a:latin typeface="Calibri"/>
              <a:cs typeface="Calibri"/>
            </a:endParaRPr>
          </a:p>
          <a:p>
            <a:pPr marL="256717" indent="-243170">
              <a:spcBef>
                <a:spcPts val="277"/>
              </a:spcBef>
              <a:buFont typeface="Arial MT"/>
              <a:buChar char="•"/>
              <a:tabLst>
                <a:tab pos="256717" algn="l"/>
              </a:tabLst>
            </a:pPr>
            <a:r>
              <a:rPr sz="1707" spc="-11" dirty="0">
                <a:latin typeface="Calibri"/>
                <a:cs typeface="Calibri"/>
              </a:rPr>
              <a:t>Self-organized</a:t>
            </a:r>
            <a:r>
              <a:rPr sz="1707" spc="-53" dirty="0">
                <a:latin typeface="Calibri"/>
                <a:cs typeface="Calibri"/>
              </a:rPr>
              <a:t> </a:t>
            </a:r>
            <a:r>
              <a:rPr sz="1707" dirty="0">
                <a:latin typeface="Calibri"/>
                <a:cs typeface="Calibri"/>
              </a:rPr>
              <a:t>and</a:t>
            </a:r>
            <a:r>
              <a:rPr sz="1707" spc="-53" dirty="0">
                <a:latin typeface="Calibri"/>
                <a:cs typeface="Calibri"/>
              </a:rPr>
              <a:t> </a:t>
            </a:r>
            <a:r>
              <a:rPr sz="1707" spc="-21" dirty="0">
                <a:latin typeface="Calibri"/>
                <a:cs typeface="Calibri"/>
              </a:rPr>
              <a:t>cross-</a:t>
            </a:r>
            <a:r>
              <a:rPr sz="1707" dirty="0">
                <a:latin typeface="Calibri"/>
                <a:cs typeface="Calibri"/>
              </a:rPr>
              <a:t>functional</a:t>
            </a:r>
            <a:r>
              <a:rPr sz="1707" spc="-37" dirty="0">
                <a:latin typeface="Calibri"/>
                <a:cs typeface="Calibri"/>
              </a:rPr>
              <a:t> </a:t>
            </a:r>
            <a:r>
              <a:rPr sz="1707" dirty="0">
                <a:latin typeface="Calibri"/>
                <a:cs typeface="Calibri"/>
              </a:rPr>
              <a:t>project</a:t>
            </a:r>
            <a:r>
              <a:rPr sz="1707" spc="-27" dirty="0">
                <a:latin typeface="Calibri"/>
                <a:cs typeface="Calibri"/>
              </a:rPr>
              <a:t> </a:t>
            </a:r>
            <a:r>
              <a:rPr sz="1707" dirty="0">
                <a:latin typeface="Calibri"/>
                <a:cs typeface="Calibri"/>
              </a:rPr>
              <a:t>teams.</a:t>
            </a:r>
            <a:r>
              <a:rPr sz="1707" spc="-48" dirty="0">
                <a:latin typeface="Calibri"/>
                <a:cs typeface="Calibri"/>
              </a:rPr>
              <a:t> </a:t>
            </a:r>
            <a:r>
              <a:rPr sz="1707" spc="-27" dirty="0">
                <a:latin typeface="Calibri"/>
                <a:cs typeface="Calibri"/>
              </a:rPr>
              <a:t>Team</a:t>
            </a:r>
            <a:r>
              <a:rPr sz="1707" spc="-48" dirty="0">
                <a:latin typeface="Calibri"/>
                <a:cs typeface="Calibri"/>
              </a:rPr>
              <a:t> </a:t>
            </a:r>
            <a:r>
              <a:rPr sz="1707" dirty="0">
                <a:latin typeface="Calibri"/>
                <a:cs typeface="Calibri"/>
              </a:rPr>
              <a:t>members</a:t>
            </a:r>
            <a:r>
              <a:rPr sz="1707" spc="-16" dirty="0">
                <a:latin typeface="Calibri"/>
                <a:cs typeface="Calibri"/>
              </a:rPr>
              <a:t> </a:t>
            </a:r>
            <a:r>
              <a:rPr sz="1707" dirty="0">
                <a:latin typeface="Calibri"/>
                <a:cs typeface="Calibri"/>
              </a:rPr>
              <a:t>having</a:t>
            </a:r>
            <a:r>
              <a:rPr sz="1707" spc="-69" dirty="0">
                <a:latin typeface="Calibri"/>
                <a:cs typeface="Calibri"/>
              </a:rPr>
              <a:t> </a:t>
            </a:r>
            <a:r>
              <a:rPr sz="1707" dirty="0">
                <a:latin typeface="Calibri"/>
                <a:cs typeface="Calibri"/>
              </a:rPr>
              <a:t>both</a:t>
            </a:r>
            <a:r>
              <a:rPr sz="1707" spc="-48" dirty="0">
                <a:latin typeface="Calibri"/>
                <a:cs typeface="Calibri"/>
              </a:rPr>
              <a:t> </a:t>
            </a:r>
            <a:r>
              <a:rPr sz="1707" dirty="0">
                <a:latin typeface="Calibri"/>
                <a:cs typeface="Calibri"/>
              </a:rPr>
              <a:t>technical</a:t>
            </a:r>
            <a:r>
              <a:rPr sz="1707" spc="-53" dirty="0">
                <a:latin typeface="Calibri"/>
                <a:cs typeface="Calibri"/>
              </a:rPr>
              <a:t> </a:t>
            </a:r>
            <a:r>
              <a:rPr sz="1707" dirty="0">
                <a:latin typeface="Calibri"/>
                <a:cs typeface="Calibri"/>
              </a:rPr>
              <a:t>and</a:t>
            </a:r>
            <a:r>
              <a:rPr sz="1707" spc="-59" dirty="0">
                <a:latin typeface="Calibri"/>
                <a:cs typeface="Calibri"/>
              </a:rPr>
              <a:t> </a:t>
            </a:r>
            <a:r>
              <a:rPr sz="1707" dirty="0">
                <a:latin typeface="Calibri"/>
                <a:cs typeface="Calibri"/>
              </a:rPr>
              <a:t>soft</a:t>
            </a:r>
            <a:r>
              <a:rPr sz="1707" spc="-43" dirty="0">
                <a:latin typeface="Calibri"/>
                <a:cs typeface="Calibri"/>
              </a:rPr>
              <a:t> </a:t>
            </a:r>
            <a:r>
              <a:rPr sz="1707" spc="-11" dirty="0">
                <a:latin typeface="Calibri"/>
                <a:cs typeface="Calibri"/>
              </a:rPr>
              <a:t>skills.</a:t>
            </a:r>
            <a:endParaRPr sz="1707">
              <a:latin typeface="Calibri"/>
              <a:cs typeface="Calibri"/>
            </a:endParaRPr>
          </a:p>
          <a:p>
            <a:pPr marL="256717" indent="-243170">
              <a:spcBef>
                <a:spcPts val="309"/>
              </a:spcBef>
              <a:buFont typeface="Arial MT"/>
              <a:buChar char="•"/>
              <a:tabLst>
                <a:tab pos="256717" algn="l"/>
              </a:tabLst>
            </a:pPr>
            <a:r>
              <a:rPr sz="1707" dirty="0">
                <a:latin typeface="Calibri"/>
                <a:cs typeface="Calibri"/>
              </a:rPr>
              <a:t>High,</a:t>
            </a:r>
            <a:r>
              <a:rPr sz="1707" spc="-59" dirty="0">
                <a:latin typeface="Calibri"/>
                <a:cs typeface="Calibri"/>
              </a:rPr>
              <a:t> </a:t>
            </a:r>
            <a:r>
              <a:rPr sz="1707" dirty="0">
                <a:latin typeface="Calibri"/>
                <a:cs typeface="Calibri"/>
              </a:rPr>
              <a:t>early</a:t>
            </a:r>
            <a:r>
              <a:rPr sz="1707" spc="-27" dirty="0">
                <a:latin typeface="Calibri"/>
                <a:cs typeface="Calibri"/>
              </a:rPr>
              <a:t> </a:t>
            </a:r>
            <a:r>
              <a:rPr sz="1707" dirty="0">
                <a:latin typeface="Calibri"/>
                <a:cs typeface="Calibri"/>
              </a:rPr>
              <a:t>and</a:t>
            </a:r>
            <a:r>
              <a:rPr sz="1707" spc="-43" dirty="0">
                <a:latin typeface="Calibri"/>
                <a:cs typeface="Calibri"/>
              </a:rPr>
              <a:t> </a:t>
            </a:r>
            <a:r>
              <a:rPr sz="1707" spc="-11" dirty="0">
                <a:latin typeface="Calibri"/>
                <a:cs typeface="Calibri"/>
              </a:rPr>
              <a:t>continuous</a:t>
            </a:r>
            <a:r>
              <a:rPr sz="1707" spc="-37" dirty="0">
                <a:latin typeface="Calibri"/>
                <a:cs typeface="Calibri"/>
              </a:rPr>
              <a:t> </a:t>
            </a:r>
            <a:r>
              <a:rPr sz="1707" dirty="0">
                <a:latin typeface="Calibri"/>
                <a:cs typeface="Calibri"/>
              </a:rPr>
              <a:t>customer</a:t>
            </a:r>
            <a:r>
              <a:rPr sz="1707" spc="-21" dirty="0">
                <a:latin typeface="Calibri"/>
                <a:cs typeface="Calibri"/>
              </a:rPr>
              <a:t> </a:t>
            </a:r>
            <a:r>
              <a:rPr sz="1707" spc="-11" dirty="0">
                <a:latin typeface="Calibri"/>
                <a:cs typeface="Calibri"/>
              </a:rPr>
              <a:t>involvement.</a:t>
            </a:r>
            <a:endParaRPr sz="1707">
              <a:latin typeface="Calibri"/>
              <a:cs typeface="Calibri"/>
            </a:endParaRPr>
          </a:p>
          <a:p>
            <a:pPr marL="256717" indent="-243170">
              <a:spcBef>
                <a:spcPts val="304"/>
              </a:spcBef>
              <a:buFont typeface="Arial MT"/>
              <a:buChar char="•"/>
              <a:tabLst>
                <a:tab pos="256717" algn="l"/>
              </a:tabLst>
            </a:pPr>
            <a:r>
              <a:rPr sz="1707" dirty="0">
                <a:latin typeface="Calibri"/>
                <a:cs typeface="Calibri"/>
              </a:rPr>
              <a:t>Customer</a:t>
            </a:r>
            <a:r>
              <a:rPr sz="1707" spc="-43" dirty="0">
                <a:latin typeface="Calibri"/>
                <a:cs typeface="Calibri"/>
              </a:rPr>
              <a:t> </a:t>
            </a:r>
            <a:r>
              <a:rPr sz="1707" spc="-11" dirty="0">
                <a:latin typeface="Calibri"/>
                <a:cs typeface="Calibri"/>
              </a:rPr>
              <a:t>satisfaction</a:t>
            </a:r>
            <a:r>
              <a:rPr sz="1707" spc="-80" dirty="0">
                <a:latin typeface="Calibri"/>
                <a:cs typeface="Calibri"/>
              </a:rPr>
              <a:t> </a:t>
            </a:r>
            <a:r>
              <a:rPr sz="1707" dirty="0">
                <a:latin typeface="Calibri"/>
                <a:cs typeface="Calibri"/>
              </a:rPr>
              <a:t>and</a:t>
            </a:r>
            <a:r>
              <a:rPr sz="1707" spc="-53" dirty="0">
                <a:latin typeface="Calibri"/>
                <a:cs typeface="Calibri"/>
              </a:rPr>
              <a:t> </a:t>
            </a:r>
            <a:r>
              <a:rPr sz="1707" dirty="0">
                <a:latin typeface="Calibri"/>
                <a:cs typeface="Calibri"/>
              </a:rPr>
              <a:t>business</a:t>
            </a:r>
            <a:r>
              <a:rPr sz="1707" spc="-64" dirty="0">
                <a:latin typeface="Calibri"/>
                <a:cs typeface="Calibri"/>
              </a:rPr>
              <a:t> </a:t>
            </a:r>
            <a:r>
              <a:rPr sz="1707" dirty="0">
                <a:latin typeface="Calibri"/>
                <a:cs typeface="Calibri"/>
              </a:rPr>
              <a:t>return</a:t>
            </a:r>
            <a:r>
              <a:rPr sz="1707" spc="-21" dirty="0">
                <a:latin typeface="Calibri"/>
                <a:cs typeface="Calibri"/>
              </a:rPr>
              <a:t> </a:t>
            </a:r>
            <a:r>
              <a:rPr sz="1707" dirty="0">
                <a:latin typeface="Calibri"/>
                <a:cs typeface="Calibri"/>
              </a:rPr>
              <a:t>on</a:t>
            </a:r>
            <a:r>
              <a:rPr sz="1707" spc="-43" dirty="0">
                <a:latin typeface="Calibri"/>
                <a:cs typeface="Calibri"/>
              </a:rPr>
              <a:t> </a:t>
            </a:r>
            <a:r>
              <a:rPr sz="1707" spc="-11" dirty="0">
                <a:latin typeface="Calibri"/>
                <a:cs typeface="Calibri"/>
              </a:rPr>
              <a:t>investment</a:t>
            </a:r>
            <a:r>
              <a:rPr sz="1707" spc="-53" dirty="0">
                <a:latin typeface="Calibri"/>
                <a:cs typeface="Calibri"/>
              </a:rPr>
              <a:t> </a:t>
            </a:r>
            <a:r>
              <a:rPr sz="1707" dirty="0">
                <a:latin typeface="Calibri"/>
                <a:cs typeface="Calibri"/>
              </a:rPr>
              <a:t>(ROI)</a:t>
            </a:r>
            <a:r>
              <a:rPr sz="1707" spc="-37" dirty="0">
                <a:latin typeface="Calibri"/>
                <a:cs typeface="Calibri"/>
              </a:rPr>
              <a:t> </a:t>
            </a:r>
            <a:r>
              <a:rPr sz="1707" dirty="0">
                <a:latin typeface="Calibri"/>
                <a:cs typeface="Calibri"/>
              </a:rPr>
              <a:t>are</a:t>
            </a:r>
            <a:r>
              <a:rPr sz="1707" spc="-32" dirty="0">
                <a:latin typeface="Calibri"/>
                <a:cs typeface="Calibri"/>
              </a:rPr>
              <a:t> </a:t>
            </a:r>
            <a:r>
              <a:rPr sz="1707" dirty="0">
                <a:latin typeface="Calibri"/>
                <a:cs typeface="Calibri"/>
              </a:rPr>
              <a:t>the</a:t>
            </a:r>
            <a:r>
              <a:rPr sz="1707" spc="-53" dirty="0">
                <a:latin typeface="Calibri"/>
                <a:cs typeface="Calibri"/>
              </a:rPr>
              <a:t> </a:t>
            </a:r>
            <a:r>
              <a:rPr sz="1707" dirty="0">
                <a:latin typeface="Calibri"/>
                <a:cs typeface="Calibri"/>
              </a:rPr>
              <a:t>key</a:t>
            </a:r>
            <a:r>
              <a:rPr sz="1707" spc="-32" dirty="0">
                <a:latin typeface="Calibri"/>
                <a:cs typeface="Calibri"/>
              </a:rPr>
              <a:t> </a:t>
            </a:r>
            <a:r>
              <a:rPr sz="1707" spc="-11" dirty="0">
                <a:latin typeface="Calibri"/>
                <a:cs typeface="Calibri"/>
              </a:rPr>
              <a:t>priorities.</a:t>
            </a:r>
            <a:endParaRPr sz="1707">
              <a:latin typeface="Calibri"/>
              <a:cs typeface="Calibri"/>
            </a:endParaRPr>
          </a:p>
        </p:txBody>
      </p:sp>
      <p:sp>
        <p:nvSpPr>
          <p:cNvPr id="3" name="object 3"/>
          <p:cNvSpPr txBox="1">
            <a:spLocks noGrp="1"/>
          </p:cNvSpPr>
          <p:nvPr>
            <p:ph type="title"/>
          </p:nvPr>
        </p:nvSpPr>
        <p:spPr>
          <a:xfrm>
            <a:off x="1709860" y="609600"/>
            <a:ext cx="10272571" cy="1166794"/>
          </a:xfrm>
          <a:prstGeom prst="rect">
            <a:avLst/>
          </a:prstGeom>
        </p:spPr>
        <p:txBody>
          <a:bodyPr vert="horz" wrap="square" lIns="0" tIns="79248" rIns="0" bIns="0" rtlCol="0" anchor="ctr">
            <a:spAutoFit/>
          </a:bodyPr>
          <a:lstStyle/>
          <a:p>
            <a:pPr marL="13547" marR="5419" indent="803342">
              <a:lnSpc>
                <a:spcPts val="4149"/>
              </a:lnSpc>
              <a:spcBef>
                <a:spcPts val="624"/>
              </a:spcBef>
            </a:pPr>
            <a:r>
              <a:rPr spc="-37" dirty="0"/>
              <a:t>Comparison</a:t>
            </a:r>
            <a:r>
              <a:rPr spc="-176" dirty="0"/>
              <a:t> </a:t>
            </a:r>
            <a:r>
              <a:rPr spc="-32" dirty="0"/>
              <a:t>between</a:t>
            </a:r>
            <a:r>
              <a:rPr spc="-165" dirty="0"/>
              <a:t> </a:t>
            </a:r>
            <a:r>
              <a:rPr dirty="0"/>
              <a:t>Agile</a:t>
            </a:r>
            <a:r>
              <a:rPr spc="-165" dirty="0"/>
              <a:t> </a:t>
            </a:r>
            <a:r>
              <a:rPr spc="-27" dirty="0"/>
              <a:t>and </a:t>
            </a:r>
            <a:r>
              <a:rPr spc="-59" dirty="0"/>
              <a:t>Traditional</a:t>
            </a:r>
            <a:r>
              <a:rPr spc="-139" dirty="0"/>
              <a:t> </a:t>
            </a:r>
            <a:r>
              <a:rPr spc="-32" dirty="0"/>
              <a:t>Software</a:t>
            </a:r>
            <a:r>
              <a:rPr spc="-149" dirty="0"/>
              <a:t> </a:t>
            </a:r>
            <a:r>
              <a:rPr spc="-48" dirty="0"/>
              <a:t>Development</a:t>
            </a:r>
            <a:r>
              <a:rPr spc="-122" dirty="0"/>
              <a:t> </a:t>
            </a:r>
            <a:r>
              <a:rPr spc="-11" dirty="0"/>
              <a:t>(2/2)</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762000"/>
            <a:ext cx="9018016" cy="888932"/>
          </a:xfrm>
          <a:prstGeom prst="rect">
            <a:avLst/>
          </a:prstGeom>
        </p:spPr>
        <p:txBody>
          <a:bodyPr vert="horz" wrap="square" lIns="0" tIns="165134" rIns="0" bIns="0" rtlCol="0" anchor="ctr">
            <a:spAutoFit/>
          </a:bodyPr>
          <a:lstStyle/>
          <a:p>
            <a:pPr marL="326485">
              <a:lnSpc>
                <a:spcPct val="100000"/>
              </a:lnSpc>
              <a:spcBef>
                <a:spcPts val="107"/>
              </a:spcBef>
            </a:pPr>
            <a:r>
              <a:rPr spc="-37" dirty="0"/>
              <a:t>Summary</a:t>
            </a:r>
            <a:r>
              <a:rPr spc="-122" dirty="0"/>
              <a:t> </a:t>
            </a:r>
            <a:r>
              <a:rPr dirty="0"/>
              <a:t>of</a:t>
            </a:r>
            <a:r>
              <a:rPr spc="-101" dirty="0"/>
              <a:t> </a:t>
            </a:r>
            <a:r>
              <a:rPr spc="-48" dirty="0"/>
              <a:t>differences</a:t>
            </a:r>
            <a:r>
              <a:rPr spc="-122" dirty="0"/>
              <a:t> </a:t>
            </a:r>
            <a:r>
              <a:rPr spc="-11" dirty="0"/>
              <a:t>(1/3)</a:t>
            </a:r>
          </a:p>
        </p:txBody>
      </p:sp>
      <p:graphicFrame>
        <p:nvGraphicFramePr>
          <p:cNvPr id="3" name="object 3"/>
          <p:cNvGraphicFramePr>
            <a:graphicFrameLocks noGrp="1"/>
          </p:cNvGraphicFramePr>
          <p:nvPr/>
        </p:nvGraphicFramePr>
        <p:xfrm>
          <a:off x="1768518" y="2585517"/>
          <a:ext cx="9433221" cy="5371254"/>
        </p:xfrm>
        <a:graphic>
          <a:graphicData uri="http://schemas.openxmlformats.org/drawingml/2006/table">
            <a:tbl>
              <a:tblPr firstRow="1" bandRow="1">
                <a:tableStyleId>{2D5ABB26-0587-4C30-8999-92F81FD0307C}</a:tableStyleId>
              </a:tblPr>
              <a:tblGrid>
                <a:gridCol w="2615184">
                  <a:extLst>
                    <a:ext uri="{9D8B030D-6E8A-4147-A177-3AD203B41FA5}">
                      <a16:colId xmlns:a16="http://schemas.microsoft.com/office/drawing/2014/main" val="20000"/>
                    </a:ext>
                  </a:extLst>
                </a:gridCol>
                <a:gridCol w="2676144">
                  <a:extLst>
                    <a:ext uri="{9D8B030D-6E8A-4147-A177-3AD203B41FA5}">
                      <a16:colId xmlns:a16="http://schemas.microsoft.com/office/drawing/2014/main" val="20001"/>
                    </a:ext>
                  </a:extLst>
                </a:gridCol>
                <a:gridCol w="4141893">
                  <a:extLst>
                    <a:ext uri="{9D8B030D-6E8A-4147-A177-3AD203B41FA5}">
                      <a16:colId xmlns:a16="http://schemas.microsoft.com/office/drawing/2014/main" val="20002"/>
                    </a:ext>
                  </a:extLst>
                </a:gridCol>
              </a:tblGrid>
              <a:tr h="489712">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spc="-10" dirty="0">
                          <a:solidFill>
                            <a:srgbClr val="FFFFFF"/>
                          </a:solidFill>
                          <a:latin typeface="Calibri"/>
                          <a:cs typeface="Calibri"/>
                        </a:rPr>
                        <a:t>Traditional</a:t>
                      </a:r>
                      <a:r>
                        <a:rPr sz="1900" b="1" spc="-75"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dirty="0">
                          <a:solidFill>
                            <a:srgbClr val="FFFFFF"/>
                          </a:solidFill>
                          <a:latin typeface="Calibri"/>
                          <a:cs typeface="Calibri"/>
                        </a:rPr>
                        <a:t>Agile</a:t>
                      </a:r>
                      <a:r>
                        <a:rPr sz="1900" b="1" spc="-4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2145792">
                <a:tc>
                  <a:txBody>
                    <a:bodyPr/>
                    <a:lstStyle/>
                    <a:p>
                      <a:pPr marL="91440">
                        <a:lnSpc>
                          <a:spcPct val="100000"/>
                        </a:lnSpc>
                        <a:spcBef>
                          <a:spcPts val="240"/>
                        </a:spcBef>
                      </a:pPr>
                      <a:r>
                        <a:rPr sz="1900" b="1" dirty="0">
                          <a:latin typeface="Calibri"/>
                          <a:cs typeface="Calibri"/>
                        </a:rPr>
                        <a:t>Underlying</a:t>
                      </a:r>
                      <a:r>
                        <a:rPr sz="1900" b="1" spc="-50" dirty="0">
                          <a:latin typeface="Calibri"/>
                          <a:cs typeface="Calibri"/>
                        </a:rPr>
                        <a:t> </a:t>
                      </a:r>
                      <a:r>
                        <a:rPr sz="1900" b="1" spc="-10" dirty="0">
                          <a:latin typeface="Calibri"/>
                          <a:cs typeface="Calibri"/>
                        </a:rPr>
                        <a:t>principle</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136525">
                        <a:lnSpc>
                          <a:spcPct val="100000"/>
                        </a:lnSpc>
                        <a:spcBef>
                          <a:spcPts val="240"/>
                        </a:spcBef>
                      </a:pPr>
                      <a:r>
                        <a:rPr sz="1900" dirty="0">
                          <a:latin typeface="Calibri"/>
                          <a:cs typeface="Calibri"/>
                        </a:rPr>
                        <a:t>Software</a:t>
                      </a:r>
                      <a:r>
                        <a:rPr sz="1900" spc="-55" dirty="0">
                          <a:latin typeface="Calibri"/>
                          <a:cs typeface="Calibri"/>
                        </a:rPr>
                        <a:t> </a:t>
                      </a:r>
                      <a:r>
                        <a:rPr sz="1900" spc="-10" dirty="0">
                          <a:latin typeface="Calibri"/>
                          <a:cs typeface="Calibri"/>
                        </a:rPr>
                        <a:t>systems</a:t>
                      </a:r>
                      <a:r>
                        <a:rPr sz="1900" spc="-75" dirty="0">
                          <a:latin typeface="Calibri"/>
                          <a:cs typeface="Calibri"/>
                        </a:rPr>
                        <a:t> </a:t>
                      </a:r>
                      <a:r>
                        <a:rPr sz="1900" spc="-25" dirty="0">
                          <a:latin typeface="Calibri"/>
                          <a:cs typeface="Calibri"/>
                        </a:rPr>
                        <a:t>are </a:t>
                      </a:r>
                      <a:r>
                        <a:rPr sz="1900" dirty="0">
                          <a:latin typeface="Calibri"/>
                          <a:cs typeface="Calibri"/>
                        </a:rPr>
                        <a:t>specifiable</a:t>
                      </a:r>
                      <a:r>
                        <a:rPr sz="1900" spc="-85" dirty="0">
                          <a:latin typeface="Calibri"/>
                          <a:cs typeface="Calibri"/>
                        </a:rPr>
                        <a:t> </a:t>
                      </a:r>
                      <a:r>
                        <a:rPr sz="1900" spc="-25" dirty="0">
                          <a:latin typeface="Calibri"/>
                          <a:cs typeface="Calibri"/>
                        </a:rPr>
                        <a:t>and </a:t>
                      </a:r>
                      <a:r>
                        <a:rPr sz="1900" spc="-10" dirty="0">
                          <a:latin typeface="Calibri"/>
                          <a:cs typeface="Calibri"/>
                        </a:rPr>
                        <a:t>predictable.</a:t>
                      </a:r>
                      <a:r>
                        <a:rPr sz="1900" spc="-25" dirty="0">
                          <a:latin typeface="Calibri"/>
                          <a:cs typeface="Calibri"/>
                        </a:rPr>
                        <a:t> </a:t>
                      </a:r>
                      <a:r>
                        <a:rPr sz="1900" dirty="0">
                          <a:latin typeface="Calibri"/>
                          <a:cs typeface="Calibri"/>
                        </a:rPr>
                        <a:t>They</a:t>
                      </a:r>
                      <a:r>
                        <a:rPr sz="1900" spc="-45" dirty="0">
                          <a:latin typeface="Calibri"/>
                          <a:cs typeface="Calibri"/>
                        </a:rPr>
                        <a:t> </a:t>
                      </a:r>
                      <a:r>
                        <a:rPr sz="1900" dirty="0">
                          <a:latin typeface="Calibri"/>
                          <a:cs typeface="Calibri"/>
                        </a:rPr>
                        <a:t>can</a:t>
                      </a:r>
                      <a:r>
                        <a:rPr sz="1900" spc="-30" dirty="0">
                          <a:latin typeface="Calibri"/>
                          <a:cs typeface="Calibri"/>
                        </a:rPr>
                        <a:t> </a:t>
                      </a:r>
                      <a:r>
                        <a:rPr sz="1900" spc="-25" dirty="0">
                          <a:latin typeface="Calibri"/>
                          <a:cs typeface="Calibri"/>
                        </a:rPr>
                        <a:t>be </a:t>
                      </a:r>
                      <a:r>
                        <a:rPr sz="1900" spc="-10" dirty="0">
                          <a:latin typeface="Calibri"/>
                          <a:cs typeface="Calibri"/>
                        </a:rPr>
                        <a:t>developed</a:t>
                      </a:r>
                      <a:endParaRPr sz="1900">
                        <a:latin typeface="Calibri"/>
                        <a:cs typeface="Calibri"/>
                      </a:endParaRPr>
                    </a:p>
                    <a:p>
                      <a:pPr marL="92075">
                        <a:lnSpc>
                          <a:spcPct val="100000"/>
                        </a:lnSpc>
                        <a:spcBef>
                          <a:spcPts val="5"/>
                        </a:spcBef>
                      </a:pPr>
                      <a:r>
                        <a:rPr sz="1900" dirty="0">
                          <a:latin typeface="Calibri"/>
                          <a:cs typeface="Calibri"/>
                        </a:rPr>
                        <a:t>through</a:t>
                      </a:r>
                      <a:r>
                        <a:rPr sz="1900" spc="-55" dirty="0">
                          <a:latin typeface="Calibri"/>
                          <a:cs typeface="Calibri"/>
                        </a:rPr>
                        <a:t> </a:t>
                      </a:r>
                      <a:r>
                        <a:rPr sz="1900" spc="-10" dirty="0">
                          <a:latin typeface="Calibri"/>
                          <a:cs typeface="Calibri"/>
                        </a:rPr>
                        <a:t>following</a:t>
                      </a:r>
                      <a:endParaRPr sz="1900">
                        <a:latin typeface="Calibri"/>
                        <a:cs typeface="Calibri"/>
                      </a:endParaRPr>
                    </a:p>
                    <a:p>
                      <a:pPr marL="92075">
                        <a:lnSpc>
                          <a:spcPct val="100000"/>
                        </a:lnSpc>
                      </a:pPr>
                      <a:r>
                        <a:rPr sz="1900" dirty="0">
                          <a:latin typeface="Calibri"/>
                          <a:cs typeface="Calibri"/>
                        </a:rPr>
                        <a:t>detailed</a:t>
                      </a:r>
                      <a:r>
                        <a:rPr sz="1900" spc="-75" dirty="0">
                          <a:latin typeface="Calibri"/>
                          <a:cs typeface="Calibri"/>
                        </a:rPr>
                        <a:t> </a:t>
                      </a:r>
                      <a:r>
                        <a:rPr sz="1900" spc="-10" dirty="0">
                          <a:latin typeface="Calibri"/>
                          <a:cs typeface="Calibri"/>
                        </a:rPr>
                        <a:t>planning.</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900" dirty="0">
                          <a:latin typeface="Calibri"/>
                          <a:cs typeface="Calibri"/>
                        </a:rPr>
                        <a:t>Software</a:t>
                      </a:r>
                      <a:r>
                        <a:rPr sz="1900" spc="-55" dirty="0">
                          <a:latin typeface="Calibri"/>
                          <a:cs typeface="Calibri"/>
                        </a:rPr>
                        <a:t> </a:t>
                      </a:r>
                      <a:r>
                        <a:rPr sz="1900" spc="-10" dirty="0">
                          <a:latin typeface="Calibri"/>
                          <a:cs typeface="Calibri"/>
                        </a:rPr>
                        <a:t>systems</a:t>
                      </a:r>
                      <a:r>
                        <a:rPr sz="1900" spc="-85" dirty="0">
                          <a:latin typeface="Calibri"/>
                          <a:cs typeface="Calibri"/>
                        </a:rPr>
                        <a:t> </a:t>
                      </a:r>
                      <a:r>
                        <a:rPr sz="1900" dirty="0">
                          <a:latin typeface="Calibri"/>
                          <a:cs typeface="Calibri"/>
                        </a:rPr>
                        <a:t>are</a:t>
                      </a:r>
                      <a:r>
                        <a:rPr sz="1900" spc="-50" dirty="0">
                          <a:latin typeface="Calibri"/>
                          <a:cs typeface="Calibri"/>
                        </a:rPr>
                        <a:t> </a:t>
                      </a:r>
                      <a:r>
                        <a:rPr sz="1900" dirty="0">
                          <a:latin typeface="Calibri"/>
                          <a:cs typeface="Calibri"/>
                        </a:rPr>
                        <a:t>adaptive</a:t>
                      </a:r>
                      <a:r>
                        <a:rPr sz="1900" spc="-65" dirty="0">
                          <a:latin typeface="Calibri"/>
                          <a:cs typeface="Calibri"/>
                        </a:rPr>
                        <a:t> </a:t>
                      </a:r>
                      <a:r>
                        <a:rPr sz="1900" spc="-25" dirty="0">
                          <a:latin typeface="Calibri"/>
                          <a:cs typeface="Calibri"/>
                        </a:rPr>
                        <a:t>to</a:t>
                      </a:r>
                      <a:endParaRPr sz="1900">
                        <a:latin typeface="Calibri"/>
                        <a:cs typeface="Calibri"/>
                      </a:endParaRPr>
                    </a:p>
                    <a:p>
                      <a:pPr marL="92075">
                        <a:lnSpc>
                          <a:spcPct val="100000"/>
                        </a:lnSpc>
                        <a:spcBef>
                          <a:spcPts val="5"/>
                        </a:spcBef>
                      </a:pPr>
                      <a:r>
                        <a:rPr sz="1900" spc="-10" dirty="0">
                          <a:latin typeface="Calibri"/>
                          <a:cs typeface="Calibri"/>
                        </a:rPr>
                        <a:t>changes.</a:t>
                      </a:r>
                      <a:endParaRPr sz="1900">
                        <a:latin typeface="Calibri"/>
                        <a:cs typeface="Calibri"/>
                      </a:endParaRPr>
                    </a:p>
                    <a:p>
                      <a:pPr marL="92075" marR="306070">
                        <a:lnSpc>
                          <a:spcPct val="100000"/>
                        </a:lnSpc>
                      </a:pPr>
                      <a:r>
                        <a:rPr sz="1900" dirty="0">
                          <a:latin typeface="Calibri"/>
                          <a:cs typeface="Calibri"/>
                        </a:rPr>
                        <a:t>High</a:t>
                      </a:r>
                      <a:r>
                        <a:rPr sz="1900" spc="-45" dirty="0">
                          <a:latin typeface="Calibri"/>
                          <a:cs typeface="Calibri"/>
                        </a:rPr>
                        <a:t> </a:t>
                      </a:r>
                      <a:r>
                        <a:rPr sz="1900" dirty="0">
                          <a:latin typeface="Calibri"/>
                          <a:cs typeface="Calibri"/>
                        </a:rPr>
                        <a:t>quality</a:t>
                      </a:r>
                      <a:r>
                        <a:rPr sz="1900" spc="-35" dirty="0">
                          <a:latin typeface="Calibri"/>
                          <a:cs typeface="Calibri"/>
                        </a:rPr>
                        <a:t> </a:t>
                      </a:r>
                      <a:r>
                        <a:rPr sz="1900" dirty="0">
                          <a:latin typeface="Calibri"/>
                          <a:cs typeface="Calibri"/>
                        </a:rPr>
                        <a:t>software</a:t>
                      </a:r>
                      <a:r>
                        <a:rPr sz="1900" spc="-55" dirty="0">
                          <a:latin typeface="Calibri"/>
                          <a:cs typeface="Calibri"/>
                        </a:rPr>
                        <a:t> </a:t>
                      </a:r>
                      <a:r>
                        <a:rPr sz="1900" dirty="0">
                          <a:latin typeface="Calibri"/>
                          <a:cs typeface="Calibri"/>
                        </a:rPr>
                        <a:t>is</a:t>
                      </a:r>
                      <a:r>
                        <a:rPr sz="1900" spc="-60" dirty="0">
                          <a:latin typeface="Calibri"/>
                          <a:cs typeface="Calibri"/>
                        </a:rPr>
                        <a:t> </a:t>
                      </a:r>
                      <a:r>
                        <a:rPr sz="1900" dirty="0">
                          <a:latin typeface="Calibri"/>
                          <a:cs typeface="Calibri"/>
                        </a:rPr>
                        <a:t>developed</a:t>
                      </a:r>
                      <a:r>
                        <a:rPr sz="1900" spc="-45" dirty="0">
                          <a:latin typeface="Calibri"/>
                          <a:cs typeface="Calibri"/>
                        </a:rPr>
                        <a:t> </a:t>
                      </a:r>
                      <a:r>
                        <a:rPr sz="1900" spc="-25" dirty="0">
                          <a:latin typeface="Calibri"/>
                          <a:cs typeface="Calibri"/>
                        </a:rPr>
                        <a:t>by </a:t>
                      </a:r>
                      <a:r>
                        <a:rPr sz="1900" dirty="0">
                          <a:latin typeface="Calibri"/>
                          <a:cs typeface="Calibri"/>
                        </a:rPr>
                        <a:t>small</a:t>
                      </a:r>
                      <a:r>
                        <a:rPr sz="1900" spc="-40" dirty="0">
                          <a:latin typeface="Calibri"/>
                          <a:cs typeface="Calibri"/>
                        </a:rPr>
                        <a:t> </a:t>
                      </a:r>
                      <a:r>
                        <a:rPr sz="1900" dirty="0">
                          <a:latin typeface="Calibri"/>
                          <a:cs typeface="Calibri"/>
                        </a:rPr>
                        <a:t>teams</a:t>
                      </a:r>
                      <a:r>
                        <a:rPr sz="1900" spc="-35" dirty="0">
                          <a:latin typeface="Calibri"/>
                          <a:cs typeface="Calibri"/>
                        </a:rPr>
                        <a:t> </a:t>
                      </a:r>
                      <a:r>
                        <a:rPr sz="1900" dirty="0">
                          <a:latin typeface="Calibri"/>
                          <a:cs typeface="Calibri"/>
                        </a:rPr>
                        <a:t>that</a:t>
                      </a:r>
                      <a:r>
                        <a:rPr sz="1900" spc="-35" dirty="0">
                          <a:latin typeface="Calibri"/>
                          <a:cs typeface="Calibri"/>
                        </a:rPr>
                        <a:t> </a:t>
                      </a:r>
                      <a:r>
                        <a:rPr sz="1900" dirty="0">
                          <a:latin typeface="Calibri"/>
                          <a:cs typeface="Calibri"/>
                        </a:rPr>
                        <a:t>use</a:t>
                      </a:r>
                      <a:r>
                        <a:rPr sz="1900" spc="-25" dirty="0">
                          <a:latin typeface="Calibri"/>
                          <a:cs typeface="Calibri"/>
                        </a:rPr>
                        <a:t> the </a:t>
                      </a:r>
                      <a:r>
                        <a:rPr sz="1900" spc="-20" dirty="0">
                          <a:latin typeface="Calibri"/>
                          <a:cs typeface="Calibri"/>
                        </a:rPr>
                        <a:t>iterative/continuous</a:t>
                      </a:r>
                      <a:r>
                        <a:rPr sz="1900" spc="100" dirty="0">
                          <a:latin typeface="Calibri"/>
                          <a:cs typeface="Calibri"/>
                        </a:rPr>
                        <a:t> </a:t>
                      </a:r>
                      <a:r>
                        <a:rPr sz="1900" spc="-10" dirty="0">
                          <a:latin typeface="Calibri"/>
                          <a:cs typeface="Calibri"/>
                        </a:rPr>
                        <a:t>improvement </a:t>
                      </a:r>
                      <a:r>
                        <a:rPr sz="1900" dirty="0">
                          <a:latin typeface="Calibri"/>
                          <a:cs typeface="Calibri"/>
                        </a:rPr>
                        <a:t>based</a:t>
                      </a:r>
                      <a:r>
                        <a:rPr sz="1900" spc="-45" dirty="0">
                          <a:latin typeface="Calibri"/>
                          <a:cs typeface="Calibri"/>
                        </a:rPr>
                        <a:t> </a:t>
                      </a:r>
                      <a:r>
                        <a:rPr sz="1900" dirty="0">
                          <a:latin typeface="Calibri"/>
                          <a:cs typeface="Calibri"/>
                        </a:rPr>
                        <a:t>on</a:t>
                      </a:r>
                      <a:r>
                        <a:rPr sz="1900" spc="-30" dirty="0">
                          <a:latin typeface="Calibri"/>
                          <a:cs typeface="Calibri"/>
                        </a:rPr>
                        <a:t> </a:t>
                      </a:r>
                      <a:r>
                        <a:rPr sz="1900" dirty="0">
                          <a:latin typeface="Calibri"/>
                          <a:cs typeface="Calibri"/>
                        </a:rPr>
                        <a:t>customer</a:t>
                      </a:r>
                      <a:r>
                        <a:rPr sz="1900" spc="-40" dirty="0">
                          <a:latin typeface="Calibri"/>
                          <a:cs typeface="Calibri"/>
                        </a:rPr>
                        <a:t> </a:t>
                      </a:r>
                      <a:r>
                        <a:rPr sz="1900" spc="-10" dirty="0">
                          <a:latin typeface="Calibri"/>
                          <a:cs typeface="Calibri"/>
                        </a:rPr>
                        <a:t>feedback</a:t>
                      </a:r>
                      <a:endParaRPr sz="1900">
                        <a:latin typeface="Calibri"/>
                        <a:cs typeface="Calibri"/>
                      </a:endParaRPr>
                    </a:p>
                    <a:p>
                      <a:pPr marL="92075">
                        <a:lnSpc>
                          <a:spcPct val="100000"/>
                        </a:lnSpc>
                      </a:pPr>
                      <a:r>
                        <a:rPr sz="1900" dirty="0">
                          <a:latin typeface="Calibri"/>
                          <a:cs typeface="Calibri"/>
                        </a:rPr>
                        <a:t>and</a:t>
                      </a:r>
                      <a:r>
                        <a:rPr sz="1900" spc="-25" dirty="0">
                          <a:latin typeface="Calibri"/>
                          <a:cs typeface="Calibri"/>
                        </a:rPr>
                        <a:t> </a:t>
                      </a:r>
                      <a:r>
                        <a:rPr sz="1900" spc="-10" dirty="0">
                          <a:latin typeface="Calibri"/>
                          <a:cs typeface="Calibri"/>
                        </a:rPr>
                        <a:t>changes.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682752">
                <a:tc>
                  <a:txBody>
                    <a:bodyPr/>
                    <a:lstStyle/>
                    <a:p>
                      <a:pPr marL="91440">
                        <a:lnSpc>
                          <a:spcPct val="100000"/>
                        </a:lnSpc>
                        <a:spcBef>
                          <a:spcPts val="245"/>
                        </a:spcBef>
                      </a:pPr>
                      <a:r>
                        <a:rPr sz="1900" b="1" dirty="0">
                          <a:latin typeface="Calibri"/>
                          <a:cs typeface="Calibri"/>
                        </a:rPr>
                        <a:t>Management</a:t>
                      </a:r>
                      <a:r>
                        <a:rPr sz="1900" b="1" spc="-105" dirty="0">
                          <a:latin typeface="Calibri"/>
                          <a:cs typeface="Calibri"/>
                        </a:rPr>
                        <a:t> </a:t>
                      </a:r>
                      <a:r>
                        <a:rPr sz="1900" b="1" spc="-10" dirty="0">
                          <a:latin typeface="Calibri"/>
                          <a:cs typeface="Calibri"/>
                        </a:rPr>
                        <a:t>style</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371475">
                        <a:lnSpc>
                          <a:spcPct val="100000"/>
                        </a:lnSpc>
                        <a:spcBef>
                          <a:spcPts val="245"/>
                        </a:spcBef>
                      </a:pPr>
                      <a:r>
                        <a:rPr sz="1900" spc="-10" dirty="0">
                          <a:latin typeface="Calibri"/>
                          <a:cs typeface="Calibri"/>
                        </a:rPr>
                        <a:t>Dictated</a:t>
                      </a:r>
                      <a:r>
                        <a:rPr sz="1900" spc="-25" dirty="0">
                          <a:latin typeface="Calibri"/>
                          <a:cs typeface="Calibri"/>
                        </a:rPr>
                        <a:t> </a:t>
                      </a:r>
                      <a:r>
                        <a:rPr sz="1900" dirty="0">
                          <a:latin typeface="Calibri"/>
                          <a:cs typeface="Calibri"/>
                        </a:rPr>
                        <a:t>by</a:t>
                      </a:r>
                      <a:r>
                        <a:rPr sz="1900" spc="-30" dirty="0">
                          <a:latin typeface="Calibri"/>
                          <a:cs typeface="Calibri"/>
                        </a:rPr>
                        <a:t> </a:t>
                      </a:r>
                      <a:r>
                        <a:rPr sz="1900" spc="-10" dirty="0">
                          <a:latin typeface="Calibri"/>
                          <a:cs typeface="Calibri"/>
                        </a:rPr>
                        <a:t>command </a:t>
                      </a:r>
                      <a:r>
                        <a:rPr sz="1900" dirty="0">
                          <a:latin typeface="Calibri"/>
                          <a:cs typeface="Calibri"/>
                        </a:rPr>
                        <a:t>and</a:t>
                      </a:r>
                      <a:r>
                        <a:rPr sz="1900" spc="-25" dirty="0">
                          <a:latin typeface="Calibri"/>
                          <a:cs typeface="Calibri"/>
                        </a:rPr>
                        <a:t> </a:t>
                      </a:r>
                      <a:r>
                        <a:rPr sz="1900" spc="-10" dirty="0">
                          <a:latin typeface="Calibri"/>
                          <a:cs typeface="Calibri"/>
                        </a:rPr>
                        <a:t>control.</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1305560">
                        <a:lnSpc>
                          <a:spcPct val="100000"/>
                        </a:lnSpc>
                        <a:spcBef>
                          <a:spcPts val="245"/>
                        </a:spcBef>
                      </a:pPr>
                      <a:r>
                        <a:rPr sz="1900" spc="-10" dirty="0">
                          <a:latin typeface="Calibri"/>
                          <a:cs typeface="Calibri"/>
                        </a:rPr>
                        <a:t>Dictated</a:t>
                      </a:r>
                      <a:r>
                        <a:rPr sz="1900" spc="-20" dirty="0">
                          <a:latin typeface="Calibri"/>
                          <a:cs typeface="Calibri"/>
                        </a:rPr>
                        <a:t> </a:t>
                      </a:r>
                      <a:r>
                        <a:rPr sz="1900" dirty="0">
                          <a:latin typeface="Calibri"/>
                          <a:cs typeface="Calibri"/>
                        </a:rPr>
                        <a:t>by</a:t>
                      </a:r>
                      <a:r>
                        <a:rPr sz="1900" spc="-25" dirty="0">
                          <a:latin typeface="Calibri"/>
                          <a:cs typeface="Calibri"/>
                        </a:rPr>
                        <a:t> </a:t>
                      </a:r>
                      <a:r>
                        <a:rPr sz="1900" spc="-10" dirty="0">
                          <a:latin typeface="Calibri"/>
                          <a:cs typeface="Calibri"/>
                        </a:rPr>
                        <a:t>leadership</a:t>
                      </a:r>
                      <a:r>
                        <a:rPr sz="1900" spc="-30" dirty="0">
                          <a:latin typeface="Calibri"/>
                          <a:cs typeface="Calibri"/>
                        </a:rPr>
                        <a:t> </a:t>
                      </a:r>
                      <a:r>
                        <a:rPr sz="1900" spc="-25" dirty="0">
                          <a:latin typeface="Calibri"/>
                          <a:cs typeface="Calibri"/>
                        </a:rPr>
                        <a:t>and </a:t>
                      </a:r>
                      <a:r>
                        <a:rPr sz="1900" spc="-10" dirty="0">
                          <a:latin typeface="Calibri"/>
                          <a:cs typeface="Calibri"/>
                        </a:rPr>
                        <a:t>collaboration.</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2075">
                <a:tc>
                  <a:txBody>
                    <a:bodyPr/>
                    <a:lstStyle/>
                    <a:p>
                      <a:pPr marL="91440">
                        <a:lnSpc>
                          <a:spcPct val="100000"/>
                        </a:lnSpc>
                        <a:spcBef>
                          <a:spcPts val="250"/>
                        </a:spcBef>
                      </a:pPr>
                      <a:r>
                        <a:rPr sz="1900" b="1" dirty="0">
                          <a:latin typeface="Calibri"/>
                          <a:cs typeface="Calibri"/>
                        </a:rPr>
                        <a:t>Communication</a:t>
                      </a:r>
                      <a:r>
                        <a:rPr sz="1900" b="1" spc="-60" dirty="0">
                          <a:latin typeface="Calibri"/>
                          <a:cs typeface="Calibri"/>
                        </a:rPr>
                        <a:t> </a:t>
                      </a:r>
                      <a:r>
                        <a:rPr sz="1900" b="1" spc="-10" dirty="0">
                          <a:latin typeface="Calibri"/>
                          <a:cs typeface="Calibri"/>
                        </a:rPr>
                        <a:t>model</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864235">
                        <a:lnSpc>
                          <a:spcPct val="100000"/>
                        </a:lnSpc>
                        <a:spcBef>
                          <a:spcPts val="250"/>
                        </a:spcBef>
                      </a:pPr>
                      <a:r>
                        <a:rPr sz="1900" dirty="0">
                          <a:latin typeface="Calibri"/>
                          <a:cs typeface="Calibri"/>
                        </a:rPr>
                        <a:t>Formal</a:t>
                      </a:r>
                      <a:r>
                        <a:rPr sz="1900" spc="-45" dirty="0">
                          <a:latin typeface="Calibri"/>
                          <a:cs typeface="Calibri"/>
                        </a:rPr>
                        <a:t> </a:t>
                      </a:r>
                      <a:r>
                        <a:rPr sz="1900" dirty="0">
                          <a:latin typeface="Calibri"/>
                          <a:cs typeface="Calibri"/>
                        </a:rPr>
                        <a:t>based</a:t>
                      </a:r>
                      <a:r>
                        <a:rPr sz="1900" spc="-30" dirty="0">
                          <a:latin typeface="Calibri"/>
                          <a:cs typeface="Calibri"/>
                        </a:rPr>
                        <a:t> </a:t>
                      </a:r>
                      <a:r>
                        <a:rPr sz="1900" spc="-25" dirty="0">
                          <a:latin typeface="Calibri"/>
                          <a:cs typeface="Calibri"/>
                        </a:rPr>
                        <a:t>on </a:t>
                      </a:r>
                      <a:r>
                        <a:rPr sz="1900" spc="-10" dirty="0">
                          <a:latin typeface="Calibri"/>
                          <a:cs typeface="Calibri"/>
                        </a:rPr>
                        <a:t>documents.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1045210">
                        <a:lnSpc>
                          <a:spcPct val="100000"/>
                        </a:lnSpc>
                        <a:spcBef>
                          <a:spcPts val="250"/>
                        </a:spcBef>
                      </a:pPr>
                      <a:r>
                        <a:rPr sz="1900" dirty="0">
                          <a:latin typeface="Calibri"/>
                          <a:cs typeface="Calibri"/>
                        </a:rPr>
                        <a:t>Informal</a:t>
                      </a:r>
                      <a:r>
                        <a:rPr sz="1900" spc="-55" dirty="0">
                          <a:latin typeface="Calibri"/>
                          <a:cs typeface="Calibri"/>
                        </a:rPr>
                        <a:t> </a:t>
                      </a:r>
                      <a:r>
                        <a:rPr sz="1900" dirty="0">
                          <a:latin typeface="Calibri"/>
                          <a:cs typeface="Calibri"/>
                        </a:rPr>
                        <a:t>based</a:t>
                      </a:r>
                      <a:r>
                        <a:rPr sz="1900" spc="-50" dirty="0">
                          <a:latin typeface="Calibri"/>
                          <a:cs typeface="Calibri"/>
                        </a:rPr>
                        <a:t> </a:t>
                      </a:r>
                      <a:r>
                        <a:rPr sz="1900" dirty="0">
                          <a:latin typeface="Calibri"/>
                          <a:cs typeface="Calibri"/>
                        </a:rPr>
                        <a:t>on</a:t>
                      </a:r>
                      <a:r>
                        <a:rPr sz="1900" spc="-30" dirty="0">
                          <a:latin typeface="Calibri"/>
                          <a:cs typeface="Calibri"/>
                        </a:rPr>
                        <a:t> </a:t>
                      </a:r>
                      <a:r>
                        <a:rPr sz="1900" spc="-10" dirty="0">
                          <a:latin typeface="Calibri"/>
                          <a:cs typeface="Calibri"/>
                        </a:rPr>
                        <a:t>productive collaboration.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95563">
                <a:tc>
                  <a:txBody>
                    <a:bodyPr/>
                    <a:lstStyle/>
                    <a:p>
                      <a:pPr marL="91440">
                        <a:lnSpc>
                          <a:spcPct val="100000"/>
                        </a:lnSpc>
                        <a:spcBef>
                          <a:spcPts val="250"/>
                        </a:spcBef>
                      </a:pPr>
                      <a:r>
                        <a:rPr sz="1900" b="1" spc="-10" dirty="0">
                          <a:latin typeface="Calibri"/>
                          <a:cs typeface="Calibri"/>
                        </a:rPr>
                        <a:t>Development</a:t>
                      </a:r>
                      <a:r>
                        <a:rPr sz="1900" b="1" spc="-5" dirty="0">
                          <a:latin typeface="Calibri"/>
                          <a:cs typeface="Calibri"/>
                        </a:rPr>
                        <a:t> </a:t>
                      </a:r>
                      <a:r>
                        <a:rPr sz="1900" b="1" spc="-10" dirty="0">
                          <a:latin typeface="Calibri"/>
                          <a:cs typeface="Calibri"/>
                        </a:rPr>
                        <a:t>model</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Sequential.</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Iterative/incremental/evolutionary.</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975360">
                <a:tc>
                  <a:txBody>
                    <a:bodyPr/>
                    <a:lstStyle/>
                    <a:p>
                      <a:pPr marL="91440" marR="975360">
                        <a:lnSpc>
                          <a:spcPct val="100000"/>
                        </a:lnSpc>
                        <a:spcBef>
                          <a:spcPts val="250"/>
                        </a:spcBef>
                      </a:pPr>
                      <a:r>
                        <a:rPr sz="1900" b="1" spc="-10" dirty="0">
                          <a:latin typeface="Calibri"/>
                          <a:cs typeface="Calibri"/>
                        </a:rPr>
                        <a:t>Organizational structure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429259">
                        <a:lnSpc>
                          <a:spcPct val="100000"/>
                        </a:lnSpc>
                        <a:spcBef>
                          <a:spcPts val="250"/>
                        </a:spcBef>
                      </a:pPr>
                      <a:r>
                        <a:rPr sz="1900" spc="-10" dirty="0">
                          <a:latin typeface="Calibri"/>
                          <a:cs typeface="Calibri"/>
                        </a:rPr>
                        <a:t>Bureaucratic,</a:t>
                      </a:r>
                      <a:r>
                        <a:rPr sz="1900" spc="-65" dirty="0">
                          <a:latin typeface="Calibri"/>
                          <a:cs typeface="Calibri"/>
                        </a:rPr>
                        <a:t> </a:t>
                      </a:r>
                      <a:r>
                        <a:rPr sz="1900" spc="-10" dirty="0">
                          <a:latin typeface="Calibri"/>
                          <a:cs typeface="Calibri"/>
                        </a:rPr>
                        <a:t>highly formalized,</a:t>
                      </a:r>
                      <a:r>
                        <a:rPr sz="1900" spc="-45" dirty="0">
                          <a:latin typeface="Calibri"/>
                          <a:cs typeface="Calibri"/>
                        </a:rPr>
                        <a:t> </a:t>
                      </a:r>
                      <a:r>
                        <a:rPr sz="1900" dirty="0">
                          <a:latin typeface="Calibri"/>
                          <a:cs typeface="Calibri"/>
                        </a:rPr>
                        <a:t>suited</a:t>
                      </a:r>
                      <a:r>
                        <a:rPr sz="1900" spc="-40" dirty="0">
                          <a:latin typeface="Calibri"/>
                          <a:cs typeface="Calibri"/>
                        </a:rPr>
                        <a:t> </a:t>
                      </a:r>
                      <a:r>
                        <a:rPr sz="1900" spc="-25" dirty="0">
                          <a:latin typeface="Calibri"/>
                          <a:cs typeface="Calibri"/>
                        </a:rPr>
                        <a:t>for </a:t>
                      </a:r>
                      <a:r>
                        <a:rPr sz="1900" dirty="0">
                          <a:latin typeface="Calibri"/>
                          <a:cs typeface="Calibri"/>
                        </a:rPr>
                        <a:t>large</a:t>
                      </a:r>
                      <a:r>
                        <a:rPr sz="1900" spc="-70" dirty="0">
                          <a:latin typeface="Calibri"/>
                          <a:cs typeface="Calibri"/>
                        </a:rPr>
                        <a:t> </a:t>
                      </a:r>
                      <a:r>
                        <a:rPr sz="1900" spc="-10" dirty="0">
                          <a:latin typeface="Calibri"/>
                          <a:cs typeface="Calibri"/>
                        </a:rPr>
                        <a:t>organizations.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147955">
                        <a:lnSpc>
                          <a:spcPct val="100000"/>
                        </a:lnSpc>
                        <a:spcBef>
                          <a:spcPts val="250"/>
                        </a:spcBef>
                      </a:pPr>
                      <a:r>
                        <a:rPr sz="1900" dirty="0">
                          <a:latin typeface="Calibri"/>
                          <a:cs typeface="Calibri"/>
                        </a:rPr>
                        <a:t>Flexible,</a:t>
                      </a:r>
                      <a:r>
                        <a:rPr sz="1900" spc="-80" dirty="0">
                          <a:latin typeface="Calibri"/>
                          <a:cs typeface="Calibri"/>
                        </a:rPr>
                        <a:t> </a:t>
                      </a:r>
                      <a:r>
                        <a:rPr sz="1900" dirty="0">
                          <a:latin typeface="Calibri"/>
                          <a:cs typeface="Calibri"/>
                        </a:rPr>
                        <a:t>participative,</a:t>
                      </a:r>
                      <a:r>
                        <a:rPr sz="1900" spc="-70" dirty="0">
                          <a:latin typeface="Calibri"/>
                          <a:cs typeface="Calibri"/>
                        </a:rPr>
                        <a:t> </a:t>
                      </a:r>
                      <a:r>
                        <a:rPr sz="1900" spc="-10" dirty="0">
                          <a:latin typeface="Calibri"/>
                          <a:cs typeface="Calibri"/>
                        </a:rPr>
                        <a:t>encourages </a:t>
                      </a:r>
                      <a:r>
                        <a:rPr sz="1900" dirty="0">
                          <a:latin typeface="Calibri"/>
                          <a:cs typeface="Calibri"/>
                        </a:rPr>
                        <a:t>social</a:t>
                      </a:r>
                      <a:r>
                        <a:rPr sz="1900" spc="-30" dirty="0">
                          <a:latin typeface="Calibri"/>
                          <a:cs typeface="Calibri"/>
                        </a:rPr>
                        <a:t> </a:t>
                      </a:r>
                      <a:r>
                        <a:rPr sz="1900" spc="-10" dirty="0">
                          <a:latin typeface="Calibri"/>
                          <a:cs typeface="Calibri"/>
                        </a:rPr>
                        <a:t>cooperation,</a:t>
                      </a:r>
                      <a:r>
                        <a:rPr sz="1900" spc="-20" dirty="0">
                          <a:latin typeface="Calibri"/>
                          <a:cs typeface="Calibri"/>
                        </a:rPr>
                        <a:t> </a:t>
                      </a:r>
                      <a:r>
                        <a:rPr sz="1900" dirty="0">
                          <a:latin typeface="Calibri"/>
                          <a:cs typeface="Calibri"/>
                        </a:rPr>
                        <a:t>suited</a:t>
                      </a:r>
                      <a:r>
                        <a:rPr sz="1900" spc="-20" dirty="0">
                          <a:latin typeface="Calibri"/>
                          <a:cs typeface="Calibri"/>
                        </a:rPr>
                        <a:t> </a:t>
                      </a:r>
                      <a:r>
                        <a:rPr sz="1900" dirty="0">
                          <a:latin typeface="Calibri"/>
                          <a:cs typeface="Calibri"/>
                        </a:rPr>
                        <a:t>for</a:t>
                      </a:r>
                      <a:r>
                        <a:rPr sz="1900" spc="-30" dirty="0">
                          <a:latin typeface="Calibri"/>
                          <a:cs typeface="Calibri"/>
                        </a:rPr>
                        <a:t> </a:t>
                      </a:r>
                      <a:r>
                        <a:rPr sz="1900" dirty="0">
                          <a:latin typeface="Calibri"/>
                          <a:cs typeface="Calibri"/>
                        </a:rPr>
                        <a:t>small</a:t>
                      </a:r>
                      <a:r>
                        <a:rPr sz="1900" spc="-45" dirty="0">
                          <a:latin typeface="Calibri"/>
                          <a:cs typeface="Calibri"/>
                        </a:rPr>
                        <a:t> </a:t>
                      </a:r>
                      <a:r>
                        <a:rPr sz="1900" spc="-25" dirty="0">
                          <a:latin typeface="Calibri"/>
                          <a:cs typeface="Calibri"/>
                        </a:rPr>
                        <a:t>and </a:t>
                      </a:r>
                      <a:r>
                        <a:rPr sz="1900" dirty="0">
                          <a:latin typeface="Calibri"/>
                          <a:cs typeface="Calibri"/>
                        </a:rPr>
                        <a:t>medium</a:t>
                      </a:r>
                      <a:r>
                        <a:rPr sz="1900" spc="-55" dirty="0">
                          <a:latin typeface="Calibri"/>
                          <a:cs typeface="Calibri"/>
                        </a:rPr>
                        <a:t> </a:t>
                      </a:r>
                      <a:r>
                        <a:rPr sz="1900" spc="-10" dirty="0">
                          <a:latin typeface="Calibri"/>
                          <a:cs typeface="Calibri"/>
                        </a:rPr>
                        <a:t>organizations.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914400"/>
            <a:ext cx="8586216" cy="888932"/>
          </a:xfrm>
          <a:prstGeom prst="rect">
            <a:avLst/>
          </a:prstGeom>
        </p:spPr>
        <p:txBody>
          <a:bodyPr vert="horz" wrap="square" lIns="0" tIns="165134" rIns="0" bIns="0" rtlCol="0" anchor="ctr">
            <a:spAutoFit/>
          </a:bodyPr>
          <a:lstStyle/>
          <a:p>
            <a:pPr marL="16257">
              <a:lnSpc>
                <a:spcPct val="100000"/>
              </a:lnSpc>
              <a:spcBef>
                <a:spcPts val="107"/>
              </a:spcBef>
            </a:pPr>
            <a:r>
              <a:rPr spc="-37" dirty="0"/>
              <a:t>Summary</a:t>
            </a:r>
            <a:r>
              <a:rPr spc="-128" dirty="0"/>
              <a:t> </a:t>
            </a:r>
            <a:r>
              <a:rPr dirty="0"/>
              <a:t>of</a:t>
            </a:r>
            <a:r>
              <a:rPr spc="-101" dirty="0"/>
              <a:t> </a:t>
            </a:r>
            <a:r>
              <a:rPr spc="-43" dirty="0"/>
              <a:t>differences</a:t>
            </a:r>
            <a:r>
              <a:rPr spc="-128" dirty="0"/>
              <a:t> </a:t>
            </a:r>
            <a:r>
              <a:rPr spc="-11" dirty="0"/>
              <a:t>(2/3)</a:t>
            </a:r>
          </a:p>
        </p:txBody>
      </p:sp>
      <p:graphicFrame>
        <p:nvGraphicFramePr>
          <p:cNvPr id="3" name="object 3"/>
          <p:cNvGraphicFramePr>
            <a:graphicFrameLocks noGrp="1"/>
          </p:cNvGraphicFramePr>
          <p:nvPr/>
        </p:nvGraphicFramePr>
        <p:xfrm>
          <a:off x="1702275" y="2661242"/>
          <a:ext cx="9227989" cy="5084065"/>
        </p:xfrm>
        <a:graphic>
          <a:graphicData uri="http://schemas.openxmlformats.org/drawingml/2006/table">
            <a:tbl>
              <a:tblPr firstRow="1" bandRow="1">
                <a:tableStyleId>{2D5ABB26-0587-4C30-8999-92F81FD0307C}</a:tableStyleId>
              </a:tblPr>
              <a:tblGrid>
                <a:gridCol w="2643632">
                  <a:extLst>
                    <a:ext uri="{9D8B030D-6E8A-4147-A177-3AD203B41FA5}">
                      <a16:colId xmlns:a16="http://schemas.microsoft.com/office/drawing/2014/main" val="20000"/>
                    </a:ext>
                  </a:extLst>
                </a:gridCol>
                <a:gridCol w="3102186">
                  <a:extLst>
                    <a:ext uri="{9D8B030D-6E8A-4147-A177-3AD203B41FA5}">
                      <a16:colId xmlns:a16="http://schemas.microsoft.com/office/drawing/2014/main" val="20001"/>
                    </a:ext>
                  </a:extLst>
                </a:gridCol>
                <a:gridCol w="3482171">
                  <a:extLst>
                    <a:ext uri="{9D8B030D-6E8A-4147-A177-3AD203B41FA5}">
                      <a16:colId xmlns:a16="http://schemas.microsoft.com/office/drawing/2014/main" val="20002"/>
                    </a:ext>
                  </a:extLst>
                </a:gridCol>
              </a:tblGrid>
              <a:tr h="489712">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4"/>
                        </a:spcBef>
                      </a:pPr>
                      <a:r>
                        <a:rPr sz="1900" b="1" spc="-10" dirty="0">
                          <a:solidFill>
                            <a:srgbClr val="FFFFFF"/>
                          </a:solidFill>
                          <a:latin typeface="Calibri"/>
                          <a:cs typeface="Calibri"/>
                        </a:rPr>
                        <a:t>Traditional</a:t>
                      </a:r>
                      <a:r>
                        <a:rPr sz="1900" b="1" spc="-7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3188"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4"/>
                        </a:spcBef>
                      </a:pPr>
                      <a:r>
                        <a:rPr sz="1900" b="1" dirty="0">
                          <a:solidFill>
                            <a:srgbClr val="FFFFFF"/>
                          </a:solidFill>
                          <a:latin typeface="Calibri"/>
                          <a:cs typeface="Calibri"/>
                        </a:rPr>
                        <a:t>Agile</a:t>
                      </a:r>
                      <a:r>
                        <a:rPr sz="1900" b="1" spc="-4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3188"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1560576">
                <a:tc>
                  <a:txBody>
                    <a:bodyPr/>
                    <a:lstStyle/>
                    <a:p>
                      <a:pPr marL="91440">
                        <a:lnSpc>
                          <a:spcPct val="100000"/>
                        </a:lnSpc>
                        <a:spcBef>
                          <a:spcPts val="240"/>
                        </a:spcBef>
                      </a:pPr>
                      <a:r>
                        <a:rPr sz="1900" b="1" spc="-20" dirty="0">
                          <a:latin typeface="Calibri"/>
                          <a:cs typeface="Calibri"/>
                        </a:rPr>
                        <a:t>Testing</a:t>
                      </a:r>
                      <a:r>
                        <a:rPr sz="1900" b="1" spc="-45" dirty="0">
                          <a:latin typeface="Calibri"/>
                          <a:cs typeface="Calibri"/>
                        </a:rPr>
                        <a:t> </a:t>
                      </a:r>
                      <a:r>
                        <a:rPr sz="1900" b="1" dirty="0">
                          <a:latin typeface="Calibri"/>
                          <a:cs typeface="Calibri"/>
                        </a:rPr>
                        <a:t>and</a:t>
                      </a:r>
                      <a:r>
                        <a:rPr sz="1900" b="1" spc="-35" dirty="0">
                          <a:latin typeface="Calibri"/>
                          <a:cs typeface="Calibri"/>
                        </a:rPr>
                        <a:t> </a:t>
                      </a:r>
                      <a:r>
                        <a:rPr sz="1900" b="1" spc="-10" dirty="0">
                          <a:latin typeface="Calibri"/>
                          <a:cs typeface="Calibri"/>
                        </a:rPr>
                        <a:t>quality</a:t>
                      </a:r>
                      <a:endParaRPr sz="1900">
                        <a:latin typeface="Calibri"/>
                        <a:cs typeface="Calibri"/>
                      </a:endParaRPr>
                    </a:p>
                    <a:p>
                      <a:pPr marL="91440">
                        <a:lnSpc>
                          <a:spcPct val="100000"/>
                        </a:lnSpc>
                        <a:spcBef>
                          <a:spcPts val="5"/>
                        </a:spcBef>
                      </a:pPr>
                      <a:r>
                        <a:rPr sz="1900" b="1" dirty="0">
                          <a:latin typeface="Calibri"/>
                          <a:cs typeface="Calibri"/>
                        </a:rPr>
                        <a:t>control</a:t>
                      </a:r>
                      <a:r>
                        <a:rPr sz="1900" b="1" spc="-85" dirty="0">
                          <a:latin typeface="Calibri"/>
                          <a:cs typeface="Calibri"/>
                        </a:rPr>
                        <a:t> </a:t>
                      </a:r>
                      <a:r>
                        <a:rPr sz="1900" b="1" spc="-10" dirty="0">
                          <a:latin typeface="Calibri"/>
                          <a:cs typeface="Calibri"/>
                        </a:rPr>
                        <a:t>activities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marR="494665">
                        <a:lnSpc>
                          <a:spcPct val="100000"/>
                        </a:lnSpc>
                        <a:spcBef>
                          <a:spcPts val="240"/>
                        </a:spcBef>
                      </a:pPr>
                      <a:r>
                        <a:rPr sz="1900" dirty="0">
                          <a:latin typeface="Calibri"/>
                          <a:cs typeface="Calibri"/>
                        </a:rPr>
                        <a:t>Sequential</a:t>
                      </a:r>
                      <a:r>
                        <a:rPr sz="1900" spc="-80" dirty="0">
                          <a:latin typeface="Calibri"/>
                          <a:cs typeface="Calibri"/>
                        </a:rPr>
                        <a:t> </a:t>
                      </a:r>
                      <a:r>
                        <a:rPr sz="1900" spc="-10" dirty="0">
                          <a:latin typeface="Calibri"/>
                          <a:cs typeface="Calibri"/>
                        </a:rPr>
                        <a:t>execution</a:t>
                      </a:r>
                      <a:r>
                        <a:rPr sz="1900" spc="-70" dirty="0">
                          <a:latin typeface="Calibri"/>
                          <a:cs typeface="Calibri"/>
                        </a:rPr>
                        <a:t> </a:t>
                      </a:r>
                      <a:r>
                        <a:rPr sz="1900" spc="-25" dirty="0">
                          <a:latin typeface="Calibri"/>
                          <a:cs typeface="Calibri"/>
                        </a:rPr>
                        <a:t>of </a:t>
                      </a:r>
                      <a:r>
                        <a:rPr sz="1900" spc="-10" dirty="0">
                          <a:latin typeface="Calibri"/>
                          <a:cs typeface="Calibri"/>
                        </a:rPr>
                        <a:t>validation/verification </a:t>
                      </a:r>
                      <a:r>
                        <a:rPr sz="1900" dirty="0">
                          <a:latin typeface="Calibri"/>
                          <a:cs typeface="Calibri"/>
                        </a:rPr>
                        <a:t>activities.</a:t>
                      </a:r>
                      <a:r>
                        <a:rPr sz="1900" spc="-50" dirty="0">
                          <a:latin typeface="Calibri"/>
                          <a:cs typeface="Calibri"/>
                        </a:rPr>
                        <a:t> </a:t>
                      </a:r>
                      <a:r>
                        <a:rPr sz="1900" spc="-25" dirty="0">
                          <a:latin typeface="Calibri"/>
                          <a:cs typeface="Calibri"/>
                        </a:rPr>
                        <a:t>Testing</a:t>
                      </a:r>
                      <a:r>
                        <a:rPr sz="1900" spc="-40" dirty="0">
                          <a:latin typeface="Calibri"/>
                          <a:cs typeface="Calibri"/>
                        </a:rPr>
                        <a:t> </a:t>
                      </a:r>
                      <a:r>
                        <a:rPr sz="1900" spc="-25" dirty="0">
                          <a:latin typeface="Calibri"/>
                          <a:cs typeface="Calibri"/>
                        </a:rPr>
                        <a:t>is </a:t>
                      </a:r>
                      <a:r>
                        <a:rPr sz="1900" spc="-10" dirty="0">
                          <a:latin typeface="Calibri"/>
                          <a:cs typeface="Calibri"/>
                        </a:rPr>
                        <a:t>performed</a:t>
                      </a:r>
                      <a:r>
                        <a:rPr sz="1900" spc="-60" dirty="0">
                          <a:latin typeface="Calibri"/>
                          <a:cs typeface="Calibri"/>
                        </a:rPr>
                        <a:t> </a:t>
                      </a:r>
                      <a:r>
                        <a:rPr sz="1900" dirty="0">
                          <a:latin typeface="Calibri"/>
                          <a:cs typeface="Calibri"/>
                        </a:rPr>
                        <a:t>late,</a:t>
                      </a:r>
                      <a:r>
                        <a:rPr sz="1900" spc="-35" dirty="0">
                          <a:latin typeface="Calibri"/>
                          <a:cs typeface="Calibri"/>
                        </a:rPr>
                        <a:t> </a:t>
                      </a:r>
                      <a:r>
                        <a:rPr sz="1900" dirty="0">
                          <a:latin typeface="Calibri"/>
                          <a:cs typeface="Calibri"/>
                        </a:rPr>
                        <a:t>after</a:t>
                      </a:r>
                      <a:r>
                        <a:rPr sz="1900" spc="-50" dirty="0">
                          <a:latin typeface="Calibri"/>
                          <a:cs typeface="Calibri"/>
                        </a:rPr>
                        <a:t> </a:t>
                      </a:r>
                      <a:r>
                        <a:rPr sz="1900" spc="-25" dirty="0">
                          <a:latin typeface="Calibri"/>
                          <a:cs typeface="Calibri"/>
                        </a:rPr>
                        <a:t>the </a:t>
                      </a:r>
                      <a:r>
                        <a:rPr sz="1900" dirty="0">
                          <a:latin typeface="Calibri"/>
                          <a:cs typeface="Calibri"/>
                        </a:rPr>
                        <a:t>code</a:t>
                      </a:r>
                      <a:r>
                        <a:rPr sz="1900" spc="-25" dirty="0">
                          <a:latin typeface="Calibri"/>
                          <a:cs typeface="Calibri"/>
                        </a:rPr>
                        <a:t> </a:t>
                      </a:r>
                      <a:r>
                        <a:rPr sz="1900" dirty="0">
                          <a:latin typeface="Calibri"/>
                          <a:cs typeface="Calibri"/>
                        </a:rPr>
                        <a:t>is</a:t>
                      </a:r>
                      <a:r>
                        <a:rPr sz="1900" spc="-35" dirty="0">
                          <a:latin typeface="Calibri"/>
                          <a:cs typeface="Calibri"/>
                        </a:rPr>
                        <a:t> </a:t>
                      </a:r>
                      <a:r>
                        <a:rPr sz="1900" spc="-10" dirty="0">
                          <a:latin typeface="Calibri"/>
                          <a:cs typeface="Calibri"/>
                        </a:rPr>
                        <a:t>completed.</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448309">
                        <a:lnSpc>
                          <a:spcPct val="100000"/>
                        </a:lnSpc>
                        <a:spcBef>
                          <a:spcPts val="240"/>
                        </a:spcBef>
                      </a:pPr>
                      <a:r>
                        <a:rPr sz="1900" spc="-10" dirty="0">
                          <a:latin typeface="Calibri"/>
                          <a:cs typeface="Calibri"/>
                        </a:rPr>
                        <a:t>Continuous</a:t>
                      </a:r>
                      <a:r>
                        <a:rPr sz="1900" spc="-45" dirty="0">
                          <a:latin typeface="Calibri"/>
                          <a:cs typeface="Calibri"/>
                        </a:rPr>
                        <a:t> </a:t>
                      </a:r>
                      <a:r>
                        <a:rPr sz="1900" dirty="0">
                          <a:latin typeface="Calibri"/>
                          <a:cs typeface="Calibri"/>
                        </a:rPr>
                        <a:t>testing</a:t>
                      </a:r>
                      <a:r>
                        <a:rPr sz="1900" spc="-40" dirty="0">
                          <a:latin typeface="Calibri"/>
                          <a:cs typeface="Calibri"/>
                        </a:rPr>
                        <a:t> </a:t>
                      </a:r>
                      <a:r>
                        <a:rPr sz="1900" spc="-25" dirty="0">
                          <a:latin typeface="Calibri"/>
                          <a:cs typeface="Calibri"/>
                        </a:rPr>
                        <a:t>the </a:t>
                      </a:r>
                      <a:r>
                        <a:rPr sz="1900" spc="-10" dirty="0">
                          <a:latin typeface="Calibri"/>
                          <a:cs typeface="Calibri"/>
                        </a:rPr>
                        <a:t>requirements,</a:t>
                      </a:r>
                      <a:r>
                        <a:rPr sz="1900" spc="-35" dirty="0">
                          <a:latin typeface="Calibri"/>
                          <a:cs typeface="Calibri"/>
                        </a:rPr>
                        <a:t> </a:t>
                      </a:r>
                      <a:r>
                        <a:rPr sz="1900" dirty="0">
                          <a:latin typeface="Calibri"/>
                          <a:cs typeface="Calibri"/>
                        </a:rPr>
                        <a:t>design</a:t>
                      </a:r>
                      <a:r>
                        <a:rPr sz="1900" spc="-40" dirty="0">
                          <a:latin typeface="Calibri"/>
                          <a:cs typeface="Calibri"/>
                        </a:rPr>
                        <a:t> </a:t>
                      </a:r>
                      <a:r>
                        <a:rPr sz="1900" spc="-25" dirty="0">
                          <a:latin typeface="Calibri"/>
                          <a:cs typeface="Calibri"/>
                        </a:rPr>
                        <a:t>and</a:t>
                      </a:r>
                      <a:r>
                        <a:rPr sz="1900" spc="500" dirty="0">
                          <a:latin typeface="Calibri"/>
                          <a:cs typeface="Calibri"/>
                        </a:rPr>
                        <a:t> </a:t>
                      </a:r>
                      <a:r>
                        <a:rPr sz="1900" dirty="0">
                          <a:latin typeface="Calibri"/>
                          <a:cs typeface="Calibri"/>
                        </a:rPr>
                        <a:t>the</a:t>
                      </a:r>
                      <a:r>
                        <a:rPr sz="1900" spc="-15" dirty="0">
                          <a:latin typeface="Calibri"/>
                          <a:cs typeface="Calibri"/>
                        </a:rPr>
                        <a:t> </a:t>
                      </a:r>
                      <a:r>
                        <a:rPr sz="1900" spc="-10" dirty="0">
                          <a:latin typeface="Calibri"/>
                          <a:cs typeface="Calibri"/>
                        </a:rPr>
                        <a:t>implementation</a:t>
                      </a:r>
                      <a:r>
                        <a:rPr sz="1900" spc="-15" dirty="0">
                          <a:latin typeface="Calibri"/>
                          <a:cs typeface="Calibri"/>
                        </a:rPr>
                        <a:t> </a:t>
                      </a:r>
                      <a:r>
                        <a:rPr sz="1900" spc="-10" dirty="0">
                          <a:latin typeface="Calibri"/>
                          <a:cs typeface="Calibri"/>
                        </a:rPr>
                        <a:t>artifacts. </a:t>
                      </a:r>
                      <a:r>
                        <a:rPr sz="1900" spc="-25" dirty="0">
                          <a:latin typeface="Calibri"/>
                          <a:cs typeface="Calibri"/>
                        </a:rPr>
                        <a:t>Testing </a:t>
                      </a:r>
                      <a:r>
                        <a:rPr sz="1900" dirty="0">
                          <a:latin typeface="Calibri"/>
                          <a:cs typeface="Calibri"/>
                        </a:rPr>
                        <a:t>is</a:t>
                      </a:r>
                      <a:r>
                        <a:rPr sz="1900" spc="-30" dirty="0">
                          <a:latin typeface="Calibri"/>
                          <a:cs typeface="Calibri"/>
                        </a:rPr>
                        <a:t> </a:t>
                      </a:r>
                      <a:r>
                        <a:rPr sz="1900" spc="-10" dirty="0">
                          <a:latin typeface="Calibri"/>
                          <a:cs typeface="Calibri"/>
                        </a:rPr>
                        <a:t>performed</a:t>
                      </a:r>
                      <a:r>
                        <a:rPr sz="1900" spc="-15" dirty="0">
                          <a:latin typeface="Calibri"/>
                          <a:cs typeface="Calibri"/>
                        </a:rPr>
                        <a:t> </a:t>
                      </a:r>
                      <a:r>
                        <a:rPr sz="1900" dirty="0">
                          <a:latin typeface="Calibri"/>
                          <a:cs typeface="Calibri"/>
                        </a:rPr>
                        <a:t>in</a:t>
                      </a:r>
                      <a:r>
                        <a:rPr sz="1900" spc="-15" dirty="0">
                          <a:latin typeface="Calibri"/>
                          <a:cs typeface="Calibri"/>
                        </a:rPr>
                        <a:t> </a:t>
                      </a:r>
                      <a:r>
                        <a:rPr sz="1900" spc="-20" dirty="0">
                          <a:latin typeface="Calibri"/>
                          <a:cs typeface="Calibri"/>
                        </a:rPr>
                        <a:t>every </a:t>
                      </a:r>
                      <a:r>
                        <a:rPr sz="1900" spc="-10" dirty="0">
                          <a:latin typeface="Calibri"/>
                          <a:cs typeface="Calibri"/>
                        </a:rPr>
                        <a:t>iteration</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1560576">
                <a:tc>
                  <a:txBody>
                    <a:bodyPr/>
                    <a:lstStyle/>
                    <a:p>
                      <a:pPr marL="91440" marR="721995">
                        <a:lnSpc>
                          <a:spcPct val="100000"/>
                        </a:lnSpc>
                        <a:spcBef>
                          <a:spcPts val="245"/>
                        </a:spcBef>
                      </a:pPr>
                      <a:r>
                        <a:rPr sz="1900" b="1" dirty="0">
                          <a:latin typeface="Calibri"/>
                          <a:cs typeface="Calibri"/>
                        </a:rPr>
                        <a:t>Definition</a:t>
                      </a:r>
                      <a:r>
                        <a:rPr sz="1900" b="1" spc="-50" dirty="0">
                          <a:latin typeface="Calibri"/>
                          <a:cs typeface="Calibri"/>
                        </a:rPr>
                        <a:t> </a:t>
                      </a:r>
                      <a:r>
                        <a:rPr sz="1900" b="1" dirty="0">
                          <a:latin typeface="Calibri"/>
                          <a:cs typeface="Calibri"/>
                        </a:rPr>
                        <a:t>of</a:t>
                      </a:r>
                      <a:r>
                        <a:rPr sz="1900" b="1" spc="-5" dirty="0">
                          <a:latin typeface="Calibri"/>
                          <a:cs typeface="Calibri"/>
                        </a:rPr>
                        <a:t> </a:t>
                      </a:r>
                      <a:r>
                        <a:rPr sz="1900" b="1" spc="-20" dirty="0">
                          <a:latin typeface="Calibri"/>
                          <a:cs typeface="Calibri"/>
                        </a:rPr>
                        <a:t>user </a:t>
                      </a:r>
                      <a:r>
                        <a:rPr sz="1900" b="1" spc="-10" dirty="0">
                          <a:latin typeface="Calibri"/>
                          <a:cs typeface="Calibri"/>
                        </a:rPr>
                        <a:t>requirements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marR="170815">
                        <a:lnSpc>
                          <a:spcPct val="100000"/>
                        </a:lnSpc>
                        <a:spcBef>
                          <a:spcPts val="245"/>
                        </a:spcBef>
                      </a:pPr>
                      <a:r>
                        <a:rPr sz="1900" spc="-10" dirty="0">
                          <a:latin typeface="Calibri"/>
                          <a:cs typeface="Calibri"/>
                        </a:rPr>
                        <a:t>Requirements</a:t>
                      </a:r>
                      <a:r>
                        <a:rPr sz="1900" spc="-50" dirty="0">
                          <a:latin typeface="Calibri"/>
                          <a:cs typeface="Calibri"/>
                        </a:rPr>
                        <a:t> </a:t>
                      </a:r>
                      <a:r>
                        <a:rPr sz="1900" dirty="0">
                          <a:latin typeface="Calibri"/>
                          <a:cs typeface="Calibri"/>
                        </a:rPr>
                        <a:t>are</a:t>
                      </a:r>
                      <a:r>
                        <a:rPr sz="1900" spc="-60" dirty="0">
                          <a:latin typeface="Calibri"/>
                          <a:cs typeface="Calibri"/>
                        </a:rPr>
                        <a:t> </a:t>
                      </a:r>
                      <a:r>
                        <a:rPr sz="1900" dirty="0">
                          <a:latin typeface="Calibri"/>
                          <a:cs typeface="Calibri"/>
                        </a:rPr>
                        <a:t>defined</a:t>
                      </a:r>
                      <a:r>
                        <a:rPr sz="1900" spc="-45" dirty="0">
                          <a:latin typeface="Calibri"/>
                          <a:cs typeface="Calibri"/>
                        </a:rPr>
                        <a:t> </a:t>
                      </a:r>
                      <a:r>
                        <a:rPr sz="1900" spc="-25" dirty="0">
                          <a:latin typeface="Calibri"/>
                          <a:cs typeface="Calibri"/>
                        </a:rPr>
                        <a:t>in </a:t>
                      </a:r>
                      <a:r>
                        <a:rPr sz="1900" dirty="0">
                          <a:latin typeface="Calibri"/>
                          <a:cs typeface="Calibri"/>
                        </a:rPr>
                        <a:t>detail</a:t>
                      </a:r>
                      <a:r>
                        <a:rPr sz="1900" spc="-50" dirty="0">
                          <a:latin typeface="Calibri"/>
                          <a:cs typeface="Calibri"/>
                        </a:rPr>
                        <a:t> </a:t>
                      </a:r>
                      <a:r>
                        <a:rPr sz="1900" dirty="0">
                          <a:latin typeface="Calibri"/>
                          <a:cs typeface="Calibri"/>
                        </a:rPr>
                        <a:t>and</a:t>
                      </a:r>
                      <a:r>
                        <a:rPr sz="1900" spc="-55" dirty="0">
                          <a:latin typeface="Calibri"/>
                          <a:cs typeface="Calibri"/>
                        </a:rPr>
                        <a:t> </a:t>
                      </a:r>
                      <a:r>
                        <a:rPr sz="1900" dirty="0">
                          <a:latin typeface="Calibri"/>
                          <a:cs typeface="Calibri"/>
                        </a:rPr>
                        <a:t>specified</a:t>
                      </a:r>
                      <a:r>
                        <a:rPr sz="1900" spc="-50" dirty="0">
                          <a:latin typeface="Calibri"/>
                          <a:cs typeface="Calibri"/>
                        </a:rPr>
                        <a:t> </a:t>
                      </a:r>
                      <a:r>
                        <a:rPr sz="1900" spc="-10" dirty="0">
                          <a:latin typeface="Calibri"/>
                          <a:cs typeface="Calibri"/>
                        </a:rPr>
                        <a:t>formally </a:t>
                      </a:r>
                      <a:r>
                        <a:rPr sz="1900" dirty="0">
                          <a:latin typeface="Calibri"/>
                          <a:cs typeface="Calibri"/>
                        </a:rPr>
                        <a:t>before</a:t>
                      </a:r>
                      <a:r>
                        <a:rPr sz="1900" spc="-105" dirty="0">
                          <a:latin typeface="Calibri"/>
                          <a:cs typeface="Calibri"/>
                        </a:rPr>
                        <a:t> </a:t>
                      </a:r>
                      <a:r>
                        <a:rPr sz="1900" spc="-25" dirty="0">
                          <a:latin typeface="Calibri"/>
                          <a:cs typeface="Calibri"/>
                        </a:rPr>
                        <a:t>the </a:t>
                      </a:r>
                      <a:r>
                        <a:rPr sz="1900" spc="-10" dirty="0">
                          <a:latin typeface="Calibri"/>
                          <a:cs typeface="Calibri"/>
                        </a:rPr>
                        <a:t>design/implementation begins.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95250">
                        <a:lnSpc>
                          <a:spcPct val="100000"/>
                        </a:lnSpc>
                        <a:spcBef>
                          <a:spcPts val="245"/>
                        </a:spcBef>
                      </a:pPr>
                      <a:r>
                        <a:rPr sz="1900" spc="-10" dirty="0">
                          <a:latin typeface="Calibri"/>
                          <a:cs typeface="Calibri"/>
                        </a:rPr>
                        <a:t>Requirements</a:t>
                      </a:r>
                      <a:r>
                        <a:rPr sz="1900" spc="-50" dirty="0">
                          <a:latin typeface="Calibri"/>
                          <a:cs typeface="Calibri"/>
                        </a:rPr>
                        <a:t> </a:t>
                      </a:r>
                      <a:r>
                        <a:rPr sz="1900" dirty="0">
                          <a:latin typeface="Calibri"/>
                          <a:cs typeface="Calibri"/>
                        </a:rPr>
                        <a:t>are</a:t>
                      </a:r>
                      <a:r>
                        <a:rPr sz="1900" spc="-60" dirty="0">
                          <a:latin typeface="Calibri"/>
                          <a:cs typeface="Calibri"/>
                        </a:rPr>
                        <a:t> </a:t>
                      </a:r>
                      <a:r>
                        <a:rPr sz="1900" dirty="0">
                          <a:latin typeface="Calibri"/>
                          <a:cs typeface="Calibri"/>
                        </a:rPr>
                        <a:t>defined</a:t>
                      </a:r>
                      <a:r>
                        <a:rPr sz="1900" spc="-45" dirty="0">
                          <a:latin typeface="Calibri"/>
                          <a:cs typeface="Calibri"/>
                        </a:rPr>
                        <a:t> </a:t>
                      </a:r>
                      <a:r>
                        <a:rPr sz="1900" spc="-10" dirty="0">
                          <a:latin typeface="Calibri"/>
                          <a:cs typeface="Calibri"/>
                        </a:rPr>
                        <a:t>rather </a:t>
                      </a:r>
                      <a:r>
                        <a:rPr sz="1900" dirty="0">
                          <a:latin typeface="Calibri"/>
                          <a:cs typeface="Calibri"/>
                        </a:rPr>
                        <a:t>informally</a:t>
                      </a:r>
                      <a:r>
                        <a:rPr sz="1900" spc="-45" dirty="0">
                          <a:latin typeface="Calibri"/>
                          <a:cs typeface="Calibri"/>
                        </a:rPr>
                        <a:t> </a:t>
                      </a:r>
                      <a:r>
                        <a:rPr sz="1900" dirty="0">
                          <a:latin typeface="Calibri"/>
                          <a:cs typeface="Calibri"/>
                        </a:rPr>
                        <a:t>and</a:t>
                      </a:r>
                      <a:r>
                        <a:rPr sz="1900" spc="-35" dirty="0">
                          <a:latin typeface="Calibri"/>
                          <a:cs typeface="Calibri"/>
                        </a:rPr>
                        <a:t> </a:t>
                      </a:r>
                      <a:r>
                        <a:rPr sz="1900" dirty="0">
                          <a:latin typeface="Calibri"/>
                          <a:cs typeface="Calibri"/>
                        </a:rPr>
                        <a:t>they</a:t>
                      </a:r>
                      <a:r>
                        <a:rPr sz="1900" spc="-50" dirty="0">
                          <a:latin typeface="Calibri"/>
                          <a:cs typeface="Calibri"/>
                        </a:rPr>
                        <a:t> </a:t>
                      </a:r>
                      <a:r>
                        <a:rPr sz="1900" spc="-25" dirty="0">
                          <a:latin typeface="Calibri"/>
                          <a:cs typeface="Calibri"/>
                        </a:rPr>
                        <a:t>are </a:t>
                      </a:r>
                      <a:r>
                        <a:rPr sz="1900" spc="-10" dirty="0">
                          <a:latin typeface="Calibri"/>
                          <a:cs typeface="Calibri"/>
                        </a:rPr>
                        <a:t>continuously</a:t>
                      </a:r>
                      <a:r>
                        <a:rPr sz="1900" spc="-5" dirty="0">
                          <a:latin typeface="Calibri"/>
                          <a:cs typeface="Calibri"/>
                        </a:rPr>
                        <a:t> </a:t>
                      </a:r>
                      <a:r>
                        <a:rPr sz="1900" spc="-10" dirty="0">
                          <a:latin typeface="Calibri"/>
                          <a:cs typeface="Calibri"/>
                        </a:rPr>
                        <a:t>gathered/evaluated </a:t>
                      </a:r>
                      <a:r>
                        <a:rPr sz="1900" dirty="0">
                          <a:latin typeface="Calibri"/>
                          <a:cs typeface="Calibri"/>
                        </a:rPr>
                        <a:t>in</a:t>
                      </a:r>
                      <a:r>
                        <a:rPr sz="1900" spc="-20" dirty="0">
                          <a:latin typeface="Calibri"/>
                          <a:cs typeface="Calibri"/>
                        </a:rPr>
                        <a:t> </a:t>
                      </a:r>
                      <a:r>
                        <a:rPr sz="1900" dirty="0">
                          <a:latin typeface="Calibri"/>
                          <a:cs typeface="Calibri"/>
                        </a:rPr>
                        <a:t>every</a:t>
                      </a:r>
                      <a:r>
                        <a:rPr sz="1900" spc="-40" dirty="0">
                          <a:latin typeface="Calibri"/>
                          <a:cs typeface="Calibri"/>
                        </a:rPr>
                        <a:t> </a:t>
                      </a:r>
                      <a:r>
                        <a:rPr sz="1900" spc="-10" dirty="0">
                          <a:latin typeface="Calibri"/>
                          <a:cs typeface="Calibri"/>
                        </a:rPr>
                        <a:t>iteration.</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2075">
                <a:tc>
                  <a:txBody>
                    <a:bodyPr/>
                    <a:lstStyle/>
                    <a:p>
                      <a:pPr marL="91440" marR="377825">
                        <a:lnSpc>
                          <a:spcPct val="100000"/>
                        </a:lnSpc>
                        <a:spcBef>
                          <a:spcPts val="250"/>
                        </a:spcBef>
                      </a:pPr>
                      <a:r>
                        <a:rPr sz="1900" b="1" dirty="0">
                          <a:latin typeface="Calibri"/>
                          <a:cs typeface="Calibri"/>
                        </a:rPr>
                        <a:t>Cost</a:t>
                      </a:r>
                      <a:r>
                        <a:rPr sz="1900" b="1" spc="-35" dirty="0">
                          <a:latin typeface="Calibri"/>
                          <a:cs typeface="Calibri"/>
                        </a:rPr>
                        <a:t> </a:t>
                      </a:r>
                      <a:r>
                        <a:rPr sz="1900" b="1" dirty="0">
                          <a:latin typeface="Calibri"/>
                          <a:cs typeface="Calibri"/>
                        </a:rPr>
                        <a:t>of</a:t>
                      </a:r>
                      <a:r>
                        <a:rPr sz="1900" b="1" spc="-30" dirty="0">
                          <a:latin typeface="Calibri"/>
                          <a:cs typeface="Calibri"/>
                        </a:rPr>
                        <a:t> </a:t>
                      </a:r>
                      <a:r>
                        <a:rPr sz="1900" b="1" dirty="0">
                          <a:latin typeface="Calibri"/>
                          <a:cs typeface="Calibri"/>
                        </a:rPr>
                        <a:t>restarting</a:t>
                      </a:r>
                      <a:r>
                        <a:rPr sz="1900" b="1" spc="-55" dirty="0">
                          <a:latin typeface="Calibri"/>
                          <a:cs typeface="Calibri"/>
                        </a:rPr>
                        <a:t> </a:t>
                      </a:r>
                      <a:r>
                        <a:rPr sz="1900" b="1" spc="-25" dirty="0">
                          <a:latin typeface="Calibri"/>
                          <a:cs typeface="Calibri"/>
                        </a:rPr>
                        <a:t>the </a:t>
                      </a:r>
                      <a:r>
                        <a:rPr sz="1900" b="1" dirty="0">
                          <a:latin typeface="Calibri"/>
                          <a:cs typeface="Calibri"/>
                        </a:rPr>
                        <a:t>project</a:t>
                      </a:r>
                      <a:r>
                        <a:rPr sz="1900" b="1" spc="-65" dirty="0">
                          <a:latin typeface="Calibri"/>
                          <a:cs typeface="Calibri"/>
                        </a:rPr>
                        <a:t> </a:t>
                      </a:r>
                      <a:r>
                        <a:rPr sz="1900" b="1" spc="-10" dirty="0">
                          <a:latin typeface="Calibri"/>
                          <a:cs typeface="Calibri"/>
                        </a:rPr>
                        <a:t>activities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900" spc="-10" dirty="0">
                          <a:latin typeface="Calibri"/>
                          <a:cs typeface="Calibri"/>
                        </a:rPr>
                        <a:t>High.</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20" dirty="0">
                          <a:latin typeface="Calibri"/>
                          <a:cs typeface="Calibri"/>
                        </a:rPr>
                        <a:t>Low.</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95563">
                <a:tc>
                  <a:txBody>
                    <a:bodyPr/>
                    <a:lstStyle/>
                    <a:p>
                      <a:pPr marL="91440">
                        <a:lnSpc>
                          <a:spcPct val="100000"/>
                        </a:lnSpc>
                        <a:spcBef>
                          <a:spcPts val="250"/>
                        </a:spcBef>
                      </a:pPr>
                      <a:r>
                        <a:rPr sz="1900" b="1" dirty="0">
                          <a:latin typeface="Calibri"/>
                          <a:cs typeface="Calibri"/>
                        </a:rPr>
                        <a:t>Development</a:t>
                      </a:r>
                      <a:r>
                        <a:rPr sz="1900" b="1" spc="-100" dirty="0">
                          <a:latin typeface="Calibri"/>
                          <a:cs typeface="Calibri"/>
                        </a:rPr>
                        <a:t> </a:t>
                      </a:r>
                      <a:r>
                        <a:rPr sz="1900" b="1" spc="-10" dirty="0">
                          <a:latin typeface="Calibri"/>
                          <a:cs typeface="Calibri"/>
                        </a:rPr>
                        <a:t>style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50"/>
                        </a:spcBef>
                      </a:pPr>
                      <a:r>
                        <a:rPr sz="1900" spc="-10" dirty="0">
                          <a:latin typeface="Calibri"/>
                          <a:cs typeface="Calibri"/>
                        </a:rPr>
                        <a:t>Fixed.</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Flexible.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95563">
                <a:tc>
                  <a:txBody>
                    <a:bodyPr/>
                    <a:lstStyle/>
                    <a:p>
                      <a:pPr marL="91440">
                        <a:lnSpc>
                          <a:spcPct val="100000"/>
                        </a:lnSpc>
                        <a:spcBef>
                          <a:spcPts val="250"/>
                        </a:spcBef>
                      </a:pPr>
                      <a:r>
                        <a:rPr sz="1900" b="1" dirty="0">
                          <a:latin typeface="Calibri"/>
                          <a:cs typeface="Calibri"/>
                        </a:rPr>
                        <a:t>Customer</a:t>
                      </a:r>
                      <a:r>
                        <a:rPr sz="1900" b="1" spc="-80" dirty="0">
                          <a:latin typeface="Calibri"/>
                          <a:cs typeface="Calibri"/>
                        </a:rPr>
                        <a:t> </a:t>
                      </a:r>
                      <a:r>
                        <a:rPr sz="1900" b="1" spc="-10" dirty="0">
                          <a:latin typeface="Calibri"/>
                          <a:cs typeface="Calibri"/>
                        </a:rPr>
                        <a:t>involvement</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900" spc="-20" dirty="0">
                          <a:latin typeface="Calibri"/>
                          <a:cs typeface="Calibri"/>
                        </a:rPr>
                        <a:t>Low.</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10" dirty="0">
                          <a:latin typeface="Calibri"/>
                          <a:cs typeface="Calibri"/>
                        </a:rPr>
                        <a:t>High.</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835017"/>
            <a:ext cx="7646416" cy="888932"/>
          </a:xfrm>
          <a:prstGeom prst="rect">
            <a:avLst/>
          </a:prstGeom>
        </p:spPr>
        <p:txBody>
          <a:bodyPr vert="horz" wrap="square" lIns="0" tIns="165134" rIns="0" bIns="0" rtlCol="0" anchor="ctr">
            <a:spAutoFit/>
          </a:bodyPr>
          <a:lstStyle/>
          <a:p>
            <a:pPr marL="156469">
              <a:lnSpc>
                <a:spcPct val="100000"/>
              </a:lnSpc>
              <a:spcBef>
                <a:spcPts val="107"/>
              </a:spcBef>
            </a:pPr>
            <a:r>
              <a:rPr spc="-37" dirty="0"/>
              <a:t>Summary</a:t>
            </a:r>
            <a:r>
              <a:rPr spc="-128" dirty="0"/>
              <a:t> </a:t>
            </a:r>
            <a:r>
              <a:rPr dirty="0"/>
              <a:t>of</a:t>
            </a:r>
            <a:r>
              <a:rPr spc="-101" dirty="0"/>
              <a:t> </a:t>
            </a:r>
            <a:r>
              <a:rPr spc="-43" dirty="0"/>
              <a:t>differences</a:t>
            </a:r>
            <a:r>
              <a:rPr spc="-128" dirty="0"/>
              <a:t> </a:t>
            </a:r>
            <a:r>
              <a:rPr spc="-11" dirty="0"/>
              <a:t>(3/3)</a:t>
            </a:r>
          </a:p>
        </p:txBody>
      </p:sp>
      <p:graphicFrame>
        <p:nvGraphicFramePr>
          <p:cNvPr id="3" name="object 3"/>
          <p:cNvGraphicFramePr>
            <a:graphicFrameLocks noGrp="1"/>
          </p:cNvGraphicFramePr>
          <p:nvPr/>
        </p:nvGraphicFramePr>
        <p:xfrm>
          <a:off x="2073317" y="2383535"/>
          <a:ext cx="8753178" cy="6090582"/>
        </p:xfrm>
        <a:graphic>
          <a:graphicData uri="http://schemas.openxmlformats.org/drawingml/2006/table">
            <a:tbl>
              <a:tblPr firstRow="1" bandRow="1">
                <a:tableStyleId>{2D5ABB26-0587-4C30-8999-92F81FD0307C}</a:tableStyleId>
              </a:tblPr>
              <a:tblGrid>
                <a:gridCol w="2614507">
                  <a:extLst>
                    <a:ext uri="{9D8B030D-6E8A-4147-A177-3AD203B41FA5}">
                      <a16:colId xmlns:a16="http://schemas.microsoft.com/office/drawing/2014/main" val="20000"/>
                    </a:ext>
                  </a:extLst>
                </a:gridCol>
                <a:gridCol w="2835317">
                  <a:extLst>
                    <a:ext uri="{9D8B030D-6E8A-4147-A177-3AD203B41FA5}">
                      <a16:colId xmlns:a16="http://schemas.microsoft.com/office/drawing/2014/main" val="20001"/>
                    </a:ext>
                  </a:extLst>
                </a:gridCol>
                <a:gridCol w="3303354">
                  <a:extLst>
                    <a:ext uri="{9D8B030D-6E8A-4147-A177-3AD203B41FA5}">
                      <a16:colId xmlns:a16="http://schemas.microsoft.com/office/drawing/2014/main" val="20002"/>
                    </a:ext>
                  </a:extLst>
                </a:gridCol>
              </a:tblGrid>
              <a:tr h="434848">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spc="-10" dirty="0">
                          <a:solidFill>
                            <a:srgbClr val="FFFFFF"/>
                          </a:solidFill>
                          <a:latin typeface="Calibri"/>
                          <a:cs typeface="Calibri"/>
                        </a:rPr>
                        <a:t>Traditional</a:t>
                      </a:r>
                      <a:r>
                        <a:rPr sz="1900" b="1" spc="-75"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dirty="0">
                          <a:solidFill>
                            <a:srgbClr val="FFFFFF"/>
                          </a:solidFill>
                          <a:latin typeface="Calibri"/>
                          <a:cs typeface="Calibri"/>
                        </a:rPr>
                        <a:t>Agile</a:t>
                      </a:r>
                      <a:r>
                        <a:rPr sz="1900" b="1" spc="-4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1560576">
                <a:tc>
                  <a:txBody>
                    <a:bodyPr/>
                    <a:lstStyle/>
                    <a:p>
                      <a:pPr marL="91440" marR="852169">
                        <a:lnSpc>
                          <a:spcPct val="100000"/>
                        </a:lnSpc>
                        <a:spcBef>
                          <a:spcPts val="240"/>
                        </a:spcBef>
                      </a:pPr>
                      <a:r>
                        <a:rPr sz="1900" b="1" dirty="0">
                          <a:latin typeface="Calibri"/>
                          <a:cs typeface="Calibri"/>
                        </a:rPr>
                        <a:t>Additional</a:t>
                      </a:r>
                      <a:r>
                        <a:rPr sz="1900" b="1" spc="-55" dirty="0">
                          <a:latin typeface="Calibri"/>
                          <a:cs typeface="Calibri"/>
                        </a:rPr>
                        <a:t> </a:t>
                      </a:r>
                      <a:r>
                        <a:rPr sz="1900" b="1" spc="-10" dirty="0">
                          <a:latin typeface="Calibri"/>
                          <a:cs typeface="Calibri"/>
                        </a:rPr>
                        <a:t>skills required</a:t>
                      </a:r>
                      <a:r>
                        <a:rPr sz="1900" b="1" spc="-30" dirty="0">
                          <a:latin typeface="Calibri"/>
                          <a:cs typeface="Calibri"/>
                        </a:rPr>
                        <a:t> </a:t>
                      </a:r>
                      <a:r>
                        <a:rPr sz="1900" b="1" spc="-20" dirty="0">
                          <a:latin typeface="Calibri"/>
                          <a:cs typeface="Calibri"/>
                        </a:rPr>
                        <a:t>from </a:t>
                      </a:r>
                      <a:r>
                        <a:rPr sz="1900" b="1" spc="-10" dirty="0">
                          <a:latin typeface="Calibri"/>
                          <a:cs typeface="Calibri"/>
                        </a:rPr>
                        <a:t>Developers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900" spc="-20" dirty="0">
                          <a:latin typeface="Calibri"/>
                          <a:cs typeface="Calibri"/>
                        </a:rPr>
                        <a:t>Technical</a:t>
                      </a:r>
                      <a:r>
                        <a:rPr sz="1900" spc="-30" dirty="0">
                          <a:latin typeface="Calibri"/>
                          <a:cs typeface="Calibri"/>
                        </a:rPr>
                        <a:t> </a:t>
                      </a:r>
                      <a:r>
                        <a:rPr sz="1900" dirty="0">
                          <a:latin typeface="Calibri"/>
                          <a:cs typeface="Calibri"/>
                        </a:rPr>
                        <a:t>skills</a:t>
                      </a:r>
                      <a:r>
                        <a:rPr sz="1900" spc="-40" dirty="0">
                          <a:latin typeface="Calibri"/>
                          <a:cs typeface="Calibri"/>
                        </a:rPr>
                        <a:t> </a:t>
                      </a:r>
                      <a:r>
                        <a:rPr sz="1900" dirty="0">
                          <a:latin typeface="Calibri"/>
                          <a:cs typeface="Calibri"/>
                        </a:rPr>
                        <a:t>are</a:t>
                      </a:r>
                      <a:r>
                        <a:rPr sz="1900" spc="-40" dirty="0">
                          <a:latin typeface="Calibri"/>
                          <a:cs typeface="Calibri"/>
                        </a:rPr>
                        <a:t> </a:t>
                      </a:r>
                      <a:r>
                        <a:rPr sz="1900" spc="-10" dirty="0">
                          <a:latin typeface="Calibri"/>
                          <a:cs typeface="Calibri"/>
                        </a:rPr>
                        <a:t>mainly</a:t>
                      </a:r>
                      <a:endParaRPr sz="1900">
                        <a:latin typeface="Calibri"/>
                        <a:cs typeface="Calibri"/>
                      </a:endParaRPr>
                    </a:p>
                    <a:p>
                      <a:pPr marL="92075">
                        <a:lnSpc>
                          <a:spcPct val="100000"/>
                        </a:lnSpc>
                        <a:spcBef>
                          <a:spcPts val="5"/>
                        </a:spcBef>
                      </a:pPr>
                      <a:r>
                        <a:rPr sz="1900" spc="-10" dirty="0">
                          <a:latin typeface="Calibri"/>
                          <a:cs typeface="Calibri"/>
                        </a:rPr>
                        <a:t>required.</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306705">
                        <a:lnSpc>
                          <a:spcPct val="100000"/>
                        </a:lnSpc>
                        <a:spcBef>
                          <a:spcPts val="240"/>
                        </a:spcBef>
                      </a:pPr>
                      <a:r>
                        <a:rPr sz="1900" spc="-20" dirty="0">
                          <a:latin typeface="Calibri"/>
                          <a:cs typeface="Calibri"/>
                        </a:rPr>
                        <a:t>Technical</a:t>
                      </a:r>
                      <a:r>
                        <a:rPr sz="1900" spc="-30" dirty="0">
                          <a:latin typeface="Calibri"/>
                          <a:cs typeface="Calibri"/>
                        </a:rPr>
                        <a:t> </a:t>
                      </a:r>
                      <a:r>
                        <a:rPr sz="1900" dirty="0">
                          <a:latin typeface="Calibri"/>
                          <a:cs typeface="Calibri"/>
                        </a:rPr>
                        <a:t>skills</a:t>
                      </a:r>
                      <a:r>
                        <a:rPr sz="1900" spc="-45" dirty="0">
                          <a:latin typeface="Calibri"/>
                          <a:cs typeface="Calibri"/>
                        </a:rPr>
                        <a:t> </a:t>
                      </a:r>
                      <a:r>
                        <a:rPr sz="1900" spc="-25" dirty="0">
                          <a:latin typeface="Calibri"/>
                          <a:cs typeface="Calibri"/>
                        </a:rPr>
                        <a:t>and </a:t>
                      </a:r>
                      <a:r>
                        <a:rPr sz="1900" spc="-10" dirty="0">
                          <a:latin typeface="Calibri"/>
                          <a:cs typeface="Calibri"/>
                        </a:rPr>
                        <a:t>interpersonal/soft</a:t>
                      </a:r>
                      <a:r>
                        <a:rPr sz="1900" spc="-35" dirty="0">
                          <a:latin typeface="Calibri"/>
                          <a:cs typeface="Calibri"/>
                        </a:rPr>
                        <a:t> </a:t>
                      </a:r>
                      <a:r>
                        <a:rPr sz="1900" dirty="0">
                          <a:latin typeface="Calibri"/>
                          <a:cs typeface="Calibri"/>
                        </a:rPr>
                        <a:t>skills</a:t>
                      </a:r>
                      <a:r>
                        <a:rPr sz="1900" spc="-35" dirty="0">
                          <a:latin typeface="Calibri"/>
                          <a:cs typeface="Calibri"/>
                        </a:rPr>
                        <a:t> </a:t>
                      </a:r>
                      <a:r>
                        <a:rPr sz="1900" spc="-10" dirty="0">
                          <a:latin typeface="Calibri"/>
                          <a:cs typeface="Calibri"/>
                        </a:rPr>
                        <a:t>(e.g., communication</a:t>
                      </a:r>
                      <a:r>
                        <a:rPr sz="1900" spc="-30" dirty="0">
                          <a:latin typeface="Calibri"/>
                          <a:cs typeface="Calibri"/>
                        </a:rPr>
                        <a:t> </a:t>
                      </a:r>
                      <a:r>
                        <a:rPr sz="1900" dirty="0">
                          <a:latin typeface="Calibri"/>
                          <a:cs typeface="Calibri"/>
                        </a:rPr>
                        <a:t>skills)</a:t>
                      </a:r>
                      <a:r>
                        <a:rPr sz="1900" spc="-50" dirty="0">
                          <a:latin typeface="Calibri"/>
                          <a:cs typeface="Calibri"/>
                        </a:rPr>
                        <a:t> </a:t>
                      </a:r>
                      <a:r>
                        <a:rPr sz="1900" spc="-25" dirty="0">
                          <a:latin typeface="Calibri"/>
                          <a:cs typeface="Calibri"/>
                        </a:rPr>
                        <a:t>and </a:t>
                      </a:r>
                      <a:r>
                        <a:rPr sz="1900" dirty="0">
                          <a:latin typeface="Calibri"/>
                          <a:cs typeface="Calibri"/>
                        </a:rPr>
                        <a:t>knowledge</a:t>
                      </a:r>
                      <a:r>
                        <a:rPr sz="1900" spc="-35" dirty="0">
                          <a:latin typeface="Calibri"/>
                          <a:cs typeface="Calibri"/>
                        </a:rPr>
                        <a:t> </a:t>
                      </a:r>
                      <a:r>
                        <a:rPr sz="1900" dirty="0">
                          <a:latin typeface="Calibri"/>
                          <a:cs typeface="Calibri"/>
                        </a:rPr>
                        <a:t>of</a:t>
                      </a:r>
                      <a:r>
                        <a:rPr sz="1900" spc="-40" dirty="0">
                          <a:latin typeface="Calibri"/>
                          <a:cs typeface="Calibri"/>
                        </a:rPr>
                        <a:t> </a:t>
                      </a:r>
                      <a:r>
                        <a:rPr sz="1900" dirty="0">
                          <a:latin typeface="Calibri"/>
                          <a:cs typeface="Calibri"/>
                        </a:rPr>
                        <a:t>the</a:t>
                      </a:r>
                      <a:r>
                        <a:rPr sz="1900" spc="-50" dirty="0">
                          <a:latin typeface="Calibri"/>
                          <a:cs typeface="Calibri"/>
                        </a:rPr>
                        <a:t> </a:t>
                      </a:r>
                      <a:r>
                        <a:rPr sz="1900" spc="-10" dirty="0">
                          <a:latin typeface="Calibri"/>
                          <a:cs typeface="Calibri"/>
                        </a:rPr>
                        <a:t>business objectives.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682752">
                <a:tc>
                  <a:txBody>
                    <a:bodyPr/>
                    <a:lstStyle/>
                    <a:p>
                      <a:pPr marL="91440">
                        <a:lnSpc>
                          <a:spcPct val="100000"/>
                        </a:lnSpc>
                        <a:spcBef>
                          <a:spcPts val="245"/>
                        </a:spcBef>
                      </a:pPr>
                      <a:r>
                        <a:rPr sz="1900" b="1" dirty="0">
                          <a:latin typeface="Calibri"/>
                          <a:cs typeface="Calibri"/>
                        </a:rPr>
                        <a:t>Scale</a:t>
                      </a:r>
                      <a:r>
                        <a:rPr sz="1900" b="1" spc="-45" dirty="0">
                          <a:latin typeface="Calibri"/>
                          <a:cs typeface="Calibri"/>
                        </a:rPr>
                        <a:t> </a:t>
                      </a:r>
                      <a:r>
                        <a:rPr sz="1900" b="1" dirty="0">
                          <a:latin typeface="Calibri"/>
                          <a:cs typeface="Calibri"/>
                        </a:rPr>
                        <a:t>of</a:t>
                      </a:r>
                      <a:r>
                        <a:rPr sz="1900" b="1" spc="-10" dirty="0">
                          <a:latin typeface="Calibri"/>
                          <a:cs typeface="Calibri"/>
                        </a:rPr>
                        <a:t> projects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900" dirty="0">
                          <a:latin typeface="Calibri"/>
                          <a:cs typeface="Calibri"/>
                        </a:rPr>
                        <a:t>Medium</a:t>
                      </a:r>
                      <a:r>
                        <a:rPr sz="1900" spc="-45" dirty="0">
                          <a:latin typeface="Calibri"/>
                          <a:cs typeface="Calibri"/>
                        </a:rPr>
                        <a:t> </a:t>
                      </a:r>
                      <a:r>
                        <a:rPr sz="1900" dirty="0">
                          <a:latin typeface="Calibri"/>
                          <a:cs typeface="Calibri"/>
                        </a:rPr>
                        <a:t>scale</a:t>
                      </a:r>
                      <a:r>
                        <a:rPr sz="1900" spc="-50" dirty="0">
                          <a:latin typeface="Calibri"/>
                          <a:cs typeface="Calibri"/>
                        </a:rPr>
                        <a:t> </a:t>
                      </a:r>
                      <a:r>
                        <a:rPr sz="1900" spc="-10" dirty="0">
                          <a:latin typeface="Calibri"/>
                          <a:cs typeface="Calibri"/>
                        </a:rPr>
                        <a:t>projects.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900" dirty="0">
                          <a:latin typeface="Calibri"/>
                          <a:cs typeface="Calibri"/>
                        </a:rPr>
                        <a:t>Low</a:t>
                      </a:r>
                      <a:r>
                        <a:rPr sz="1900" spc="-30" dirty="0">
                          <a:latin typeface="Calibri"/>
                          <a:cs typeface="Calibri"/>
                        </a:rPr>
                        <a:t> </a:t>
                      </a:r>
                      <a:r>
                        <a:rPr sz="1900" dirty="0">
                          <a:latin typeface="Calibri"/>
                          <a:cs typeface="Calibri"/>
                        </a:rPr>
                        <a:t>and</a:t>
                      </a:r>
                      <a:r>
                        <a:rPr sz="1900" spc="-50" dirty="0">
                          <a:latin typeface="Calibri"/>
                          <a:cs typeface="Calibri"/>
                        </a:rPr>
                        <a:t> </a:t>
                      </a:r>
                      <a:r>
                        <a:rPr sz="1900" dirty="0">
                          <a:latin typeface="Calibri"/>
                          <a:cs typeface="Calibri"/>
                        </a:rPr>
                        <a:t>medium</a:t>
                      </a:r>
                      <a:r>
                        <a:rPr sz="1900" spc="-40" dirty="0">
                          <a:latin typeface="Calibri"/>
                          <a:cs typeface="Calibri"/>
                        </a:rPr>
                        <a:t> </a:t>
                      </a:r>
                      <a:r>
                        <a:rPr sz="1900" spc="-20" dirty="0">
                          <a:latin typeface="Calibri"/>
                          <a:cs typeface="Calibri"/>
                        </a:rPr>
                        <a:t>scale</a:t>
                      </a:r>
                      <a:endParaRPr sz="1900">
                        <a:latin typeface="Calibri"/>
                        <a:cs typeface="Calibri"/>
                      </a:endParaRPr>
                    </a:p>
                    <a:p>
                      <a:pPr marL="92075">
                        <a:lnSpc>
                          <a:spcPct val="100000"/>
                        </a:lnSpc>
                      </a:pPr>
                      <a:r>
                        <a:rPr sz="1900" spc="-10" dirty="0">
                          <a:latin typeface="Calibri"/>
                          <a:cs typeface="Calibri"/>
                        </a:rPr>
                        <a:t>projects.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2752">
                <a:tc>
                  <a:txBody>
                    <a:bodyPr/>
                    <a:lstStyle/>
                    <a:p>
                      <a:pPr marL="91440">
                        <a:lnSpc>
                          <a:spcPct val="100000"/>
                        </a:lnSpc>
                        <a:spcBef>
                          <a:spcPts val="245"/>
                        </a:spcBef>
                      </a:pPr>
                      <a:r>
                        <a:rPr sz="1900" b="1" spc="-10" dirty="0">
                          <a:latin typeface="Calibri"/>
                          <a:cs typeface="Calibri"/>
                        </a:rPr>
                        <a:t>Requirements</a:t>
                      </a:r>
                      <a:r>
                        <a:rPr sz="1900" b="1" spc="-15" dirty="0">
                          <a:latin typeface="Calibri"/>
                          <a:cs typeface="Calibri"/>
                        </a:rPr>
                        <a:t> </a:t>
                      </a:r>
                      <a:r>
                        <a:rPr sz="1900" b="1" spc="-10" dirty="0">
                          <a:latin typeface="Calibri"/>
                          <a:cs typeface="Calibri"/>
                        </a:rPr>
                        <a:t>nature</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571500">
                        <a:lnSpc>
                          <a:spcPct val="100000"/>
                        </a:lnSpc>
                        <a:spcBef>
                          <a:spcPts val="245"/>
                        </a:spcBef>
                      </a:pPr>
                      <a:r>
                        <a:rPr sz="1900" spc="-10" dirty="0">
                          <a:latin typeface="Calibri"/>
                          <a:cs typeface="Calibri"/>
                        </a:rPr>
                        <a:t>Very</a:t>
                      </a:r>
                      <a:r>
                        <a:rPr sz="1900" spc="-70" dirty="0">
                          <a:latin typeface="Calibri"/>
                          <a:cs typeface="Calibri"/>
                        </a:rPr>
                        <a:t> </a:t>
                      </a:r>
                      <a:r>
                        <a:rPr sz="1900" dirty="0">
                          <a:latin typeface="Calibri"/>
                          <a:cs typeface="Calibri"/>
                        </a:rPr>
                        <a:t>stable,</a:t>
                      </a:r>
                      <a:r>
                        <a:rPr sz="1900" spc="-65" dirty="0">
                          <a:latin typeface="Calibri"/>
                          <a:cs typeface="Calibri"/>
                        </a:rPr>
                        <a:t> </a:t>
                      </a:r>
                      <a:r>
                        <a:rPr sz="1900" dirty="0">
                          <a:latin typeface="Calibri"/>
                          <a:cs typeface="Calibri"/>
                        </a:rPr>
                        <a:t>known</a:t>
                      </a:r>
                      <a:r>
                        <a:rPr sz="1900" spc="-60" dirty="0">
                          <a:latin typeface="Calibri"/>
                          <a:cs typeface="Calibri"/>
                        </a:rPr>
                        <a:t> </a:t>
                      </a:r>
                      <a:r>
                        <a:rPr sz="1900" spc="-25" dirty="0">
                          <a:latin typeface="Calibri"/>
                          <a:cs typeface="Calibri"/>
                        </a:rPr>
                        <a:t>in </a:t>
                      </a:r>
                      <a:r>
                        <a:rPr sz="1900" spc="-10" dirty="0">
                          <a:latin typeface="Calibri"/>
                          <a:cs typeface="Calibri"/>
                        </a:rPr>
                        <a:t>advance.</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143510">
                        <a:lnSpc>
                          <a:spcPct val="100000"/>
                        </a:lnSpc>
                        <a:spcBef>
                          <a:spcPts val="245"/>
                        </a:spcBef>
                      </a:pPr>
                      <a:r>
                        <a:rPr sz="1900" dirty="0">
                          <a:latin typeface="Calibri"/>
                          <a:cs typeface="Calibri"/>
                        </a:rPr>
                        <a:t>Unstable,</a:t>
                      </a:r>
                      <a:r>
                        <a:rPr sz="1900" spc="-55" dirty="0">
                          <a:latin typeface="Calibri"/>
                          <a:cs typeface="Calibri"/>
                        </a:rPr>
                        <a:t> </a:t>
                      </a:r>
                      <a:r>
                        <a:rPr sz="1900" spc="-10" dirty="0">
                          <a:latin typeface="Calibri"/>
                          <a:cs typeface="Calibri"/>
                        </a:rPr>
                        <a:t>emergent</a:t>
                      </a:r>
                      <a:r>
                        <a:rPr sz="1900" spc="-65" dirty="0">
                          <a:latin typeface="Calibri"/>
                          <a:cs typeface="Calibri"/>
                        </a:rPr>
                        <a:t> </a:t>
                      </a:r>
                      <a:r>
                        <a:rPr sz="1900" dirty="0">
                          <a:latin typeface="Calibri"/>
                          <a:cs typeface="Calibri"/>
                        </a:rPr>
                        <a:t>during</a:t>
                      </a:r>
                      <a:r>
                        <a:rPr sz="1900" spc="-45" dirty="0">
                          <a:latin typeface="Calibri"/>
                          <a:cs typeface="Calibri"/>
                        </a:rPr>
                        <a:t> </a:t>
                      </a:r>
                      <a:r>
                        <a:rPr sz="1900" spc="-25" dirty="0">
                          <a:latin typeface="Calibri"/>
                          <a:cs typeface="Calibri"/>
                        </a:rPr>
                        <a:t>the </a:t>
                      </a:r>
                      <a:r>
                        <a:rPr sz="1900" spc="-10" dirty="0">
                          <a:latin typeface="Calibri"/>
                          <a:cs typeface="Calibri"/>
                        </a:rPr>
                        <a:t>process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975360">
                <a:tc>
                  <a:txBody>
                    <a:bodyPr/>
                    <a:lstStyle/>
                    <a:p>
                      <a:pPr marL="91440">
                        <a:lnSpc>
                          <a:spcPct val="100000"/>
                        </a:lnSpc>
                        <a:spcBef>
                          <a:spcPts val="250"/>
                        </a:spcBef>
                      </a:pPr>
                      <a:r>
                        <a:rPr sz="1900" b="1" spc="-10" dirty="0">
                          <a:latin typeface="Calibri"/>
                          <a:cs typeface="Calibri"/>
                        </a:rPr>
                        <a:t>Architecture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263525">
                        <a:lnSpc>
                          <a:spcPct val="100000"/>
                        </a:lnSpc>
                        <a:spcBef>
                          <a:spcPts val="250"/>
                        </a:spcBef>
                      </a:pPr>
                      <a:r>
                        <a:rPr sz="1900" dirty="0">
                          <a:latin typeface="Calibri"/>
                          <a:cs typeface="Calibri"/>
                        </a:rPr>
                        <a:t>Design</a:t>
                      </a:r>
                      <a:r>
                        <a:rPr sz="1900" spc="-30" dirty="0">
                          <a:latin typeface="Calibri"/>
                          <a:cs typeface="Calibri"/>
                        </a:rPr>
                        <a:t> </a:t>
                      </a:r>
                      <a:r>
                        <a:rPr sz="1900" spc="-10" dirty="0">
                          <a:latin typeface="Calibri"/>
                          <a:cs typeface="Calibri"/>
                        </a:rPr>
                        <a:t>represents</a:t>
                      </a:r>
                      <a:r>
                        <a:rPr sz="1900" spc="-45" dirty="0">
                          <a:latin typeface="Calibri"/>
                          <a:cs typeface="Calibri"/>
                        </a:rPr>
                        <a:t> </a:t>
                      </a:r>
                      <a:r>
                        <a:rPr sz="1900" dirty="0">
                          <a:latin typeface="Calibri"/>
                          <a:cs typeface="Calibri"/>
                        </a:rPr>
                        <a:t>all</a:t>
                      </a:r>
                      <a:r>
                        <a:rPr sz="1900" spc="-40" dirty="0">
                          <a:latin typeface="Calibri"/>
                          <a:cs typeface="Calibri"/>
                        </a:rPr>
                        <a:t> </a:t>
                      </a:r>
                      <a:r>
                        <a:rPr sz="1900" spc="-25" dirty="0">
                          <a:latin typeface="Calibri"/>
                          <a:cs typeface="Calibri"/>
                        </a:rPr>
                        <a:t>the </a:t>
                      </a:r>
                      <a:r>
                        <a:rPr sz="1900" dirty="0">
                          <a:latin typeface="Calibri"/>
                          <a:cs typeface="Calibri"/>
                        </a:rPr>
                        <a:t>specified</a:t>
                      </a:r>
                      <a:r>
                        <a:rPr sz="1900" spc="-90" dirty="0">
                          <a:latin typeface="Calibri"/>
                          <a:cs typeface="Calibri"/>
                        </a:rPr>
                        <a:t> </a:t>
                      </a:r>
                      <a:r>
                        <a:rPr sz="1900" spc="-10" dirty="0">
                          <a:latin typeface="Calibri"/>
                          <a:cs typeface="Calibri"/>
                        </a:rPr>
                        <a:t>requirements.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219075">
                        <a:lnSpc>
                          <a:spcPct val="100000"/>
                        </a:lnSpc>
                        <a:spcBef>
                          <a:spcPts val="250"/>
                        </a:spcBef>
                      </a:pPr>
                      <a:r>
                        <a:rPr sz="1900" dirty="0">
                          <a:latin typeface="Calibri"/>
                          <a:cs typeface="Calibri"/>
                        </a:rPr>
                        <a:t>Design</a:t>
                      </a:r>
                      <a:r>
                        <a:rPr sz="1900" spc="-50" dirty="0">
                          <a:latin typeface="Calibri"/>
                          <a:cs typeface="Calibri"/>
                        </a:rPr>
                        <a:t> </a:t>
                      </a:r>
                      <a:r>
                        <a:rPr sz="1900" spc="-10" dirty="0">
                          <a:latin typeface="Calibri"/>
                          <a:cs typeface="Calibri"/>
                        </a:rPr>
                        <a:t>represents</a:t>
                      </a:r>
                      <a:r>
                        <a:rPr sz="1900" spc="-65" dirty="0">
                          <a:latin typeface="Calibri"/>
                          <a:cs typeface="Calibri"/>
                        </a:rPr>
                        <a:t> </a:t>
                      </a:r>
                      <a:r>
                        <a:rPr sz="1900" spc="-25" dirty="0">
                          <a:latin typeface="Calibri"/>
                          <a:cs typeface="Calibri"/>
                        </a:rPr>
                        <a:t>the </a:t>
                      </a:r>
                      <a:r>
                        <a:rPr sz="1900" spc="-10" dirty="0">
                          <a:latin typeface="Calibri"/>
                          <a:cs typeface="Calibri"/>
                        </a:rPr>
                        <a:t>requirements</a:t>
                      </a:r>
                      <a:r>
                        <a:rPr sz="1900" spc="-40" dirty="0">
                          <a:latin typeface="Calibri"/>
                          <a:cs typeface="Calibri"/>
                        </a:rPr>
                        <a:t> </a:t>
                      </a:r>
                      <a:r>
                        <a:rPr sz="1900" spc="-10" dirty="0">
                          <a:latin typeface="Calibri"/>
                          <a:cs typeface="Calibri"/>
                        </a:rPr>
                        <a:t>implemented</a:t>
                      </a:r>
                      <a:r>
                        <a:rPr sz="1900" spc="-15" dirty="0">
                          <a:latin typeface="Calibri"/>
                          <a:cs typeface="Calibri"/>
                        </a:rPr>
                        <a:t> </a:t>
                      </a:r>
                      <a:r>
                        <a:rPr sz="1900" spc="-25" dirty="0">
                          <a:latin typeface="Calibri"/>
                          <a:cs typeface="Calibri"/>
                        </a:rPr>
                        <a:t>in </a:t>
                      </a:r>
                      <a:r>
                        <a:rPr sz="1900" dirty="0">
                          <a:latin typeface="Calibri"/>
                          <a:cs typeface="Calibri"/>
                        </a:rPr>
                        <a:t>the</a:t>
                      </a:r>
                      <a:r>
                        <a:rPr sz="1900" spc="-40" dirty="0">
                          <a:latin typeface="Calibri"/>
                          <a:cs typeface="Calibri"/>
                        </a:rPr>
                        <a:t> </a:t>
                      </a:r>
                      <a:r>
                        <a:rPr sz="1900" dirty="0">
                          <a:latin typeface="Calibri"/>
                          <a:cs typeface="Calibri"/>
                        </a:rPr>
                        <a:t>current</a:t>
                      </a:r>
                      <a:r>
                        <a:rPr sz="1900" spc="-50" dirty="0">
                          <a:latin typeface="Calibri"/>
                          <a:cs typeface="Calibri"/>
                        </a:rPr>
                        <a:t> </a:t>
                      </a:r>
                      <a:r>
                        <a:rPr sz="1900" spc="-10" dirty="0">
                          <a:latin typeface="Calibri"/>
                          <a:cs typeface="Calibri"/>
                        </a:rPr>
                        <a:t>iteration.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89467">
                <a:tc>
                  <a:txBody>
                    <a:bodyPr/>
                    <a:lstStyle/>
                    <a:p>
                      <a:pPr marL="91440">
                        <a:lnSpc>
                          <a:spcPct val="100000"/>
                        </a:lnSpc>
                        <a:spcBef>
                          <a:spcPts val="250"/>
                        </a:spcBef>
                      </a:pPr>
                      <a:r>
                        <a:rPr sz="1900" b="1" dirty="0">
                          <a:latin typeface="Calibri"/>
                          <a:cs typeface="Calibri"/>
                        </a:rPr>
                        <a:t>Cost</a:t>
                      </a:r>
                      <a:r>
                        <a:rPr sz="1900" b="1" spc="-30" dirty="0">
                          <a:latin typeface="Calibri"/>
                          <a:cs typeface="Calibri"/>
                        </a:rPr>
                        <a:t> </a:t>
                      </a:r>
                      <a:r>
                        <a:rPr sz="1900" b="1" dirty="0">
                          <a:latin typeface="Calibri"/>
                          <a:cs typeface="Calibri"/>
                        </a:rPr>
                        <a:t>of</a:t>
                      </a:r>
                      <a:r>
                        <a:rPr sz="1900" b="1" spc="-30" dirty="0">
                          <a:latin typeface="Calibri"/>
                          <a:cs typeface="Calibri"/>
                        </a:rPr>
                        <a:t> </a:t>
                      </a:r>
                      <a:r>
                        <a:rPr sz="1900" b="1" spc="-10" dirty="0">
                          <a:latin typeface="Calibri"/>
                          <a:cs typeface="Calibri"/>
                        </a:rPr>
                        <a:t>redesign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10" dirty="0">
                          <a:latin typeface="Calibri"/>
                          <a:cs typeface="Calibri"/>
                        </a:rPr>
                        <a:t>Expensive.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dirty="0">
                          <a:latin typeface="Calibri"/>
                          <a:cs typeface="Calibri"/>
                        </a:rPr>
                        <a:t>Not</a:t>
                      </a:r>
                      <a:r>
                        <a:rPr sz="1900" spc="-5" dirty="0">
                          <a:latin typeface="Calibri"/>
                          <a:cs typeface="Calibri"/>
                        </a:rPr>
                        <a:t> </a:t>
                      </a:r>
                      <a:r>
                        <a:rPr sz="1900" spc="-10" dirty="0">
                          <a:latin typeface="Calibri"/>
                          <a:cs typeface="Calibri"/>
                        </a:rPr>
                        <a:t>expensive.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r h="682752">
                <a:tc>
                  <a:txBody>
                    <a:bodyPr/>
                    <a:lstStyle/>
                    <a:p>
                      <a:pPr marL="91440">
                        <a:lnSpc>
                          <a:spcPct val="100000"/>
                        </a:lnSpc>
                        <a:spcBef>
                          <a:spcPts val="250"/>
                        </a:spcBef>
                      </a:pPr>
                      <a:r>
                        <a:rPr sz="1900" b="1" dirty="0">
                          <a:latin typeface="Calibri"/>
                          <a:cs typeface="Calibri"/>
                        </a:rPr>
                        <a:t>Size</a:t>
                      </a:r>
                      <a:r>
                        <a:rPr sz="1900" b="1" spc="-50" dirty="0">
                          <a:latin typeface="Calibri"/>
                          <a:cs typeface="Calibri"/>
                        </a:rPr>
                        <a:t> </a:t>
                      </a:r>
                      <a:r>
                        <a:rPr sz="1900" b="1" dirty="0">
                          <a:latin typeface="Calibri"/>
                          <a:cs typeface="Calibri"/>
                        </a:rPr>
                        <a:t>of</a:t>
                      </a:r>
                      <a:r>
                        <a:rPr sz="1900" b="1" spc="-25" dirty="0">
                          <a:latin typeface="Calibri"/>
                          <a:cs typeface="Calibri"/>
                        </a:rPr>
                        <a:t> </a:t>
                      </a:r>
                      <a:r>
                        <a:rPr sz="1900" b="1" dirty="0">
                          <a:latin typeface="Calibri"/>
                          <a:cs typeface="Calibri"/>
                        </a:rPr>
                        <a:t>the</a:t>
                      </a:r>
                      <a:r>
                        <a:rPr sz="1900" b="1" spc="-45" dirty="0">
                          <a:latin typeface="Calibri"/>
                          <a:cs typeface="Calibri"/>
                        </a:rPr>
                        <a:t> </a:t>
                      </a:r>
                      <a:r>
                        <a:rPr sz="1900" b="1" dirty="0">
                          <a:latin typeface="Calibri"/>
                          <a:cs typeface="Calibri"/>
                        </a:rPr>
                        <a:t>project</a:t>
                      </a:r>
                      <a:r>
                        <a:rPr sz="1900" b="1" spc="-40" dirty="0">
                          <a:latin typeface="Calibri"/>
                          <a:cs typeface="Calibri"/>
                        </a:rPr>
                        <a:t> </a:t>
                      </a:r>
                      <a:r>
                        <a:rPr sz="1900" b="1" spc="-20" dirty="0">
                          <a:latin typeface="Calibri"/>
                          <a:cs typeface="Calibri"/>
                        </a:rPr>
                        <a:t>team</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531495">
                        <a:lnSpc>
                          <a:spcPct val="100000"/>
                        </a:lnSpc>
                        <a:spcBef>
                          <a:spcPts val="250"/>
                        </a:spcBef>
                      </a:pPr>
                      <a:r>
                        <a:rPr sz="1900" spc="-10" dirty="0">
                          <a:latin typeface="Calibri"/>
                          <a:cs typeface="Calibri"/>
                        </a:rPr>
                        <a:t>Medium-</a:t>
                      </a:r>
                      <a:r>
                        <a:rPr sz="1900" dirty="0">
                          <a:latin typeface="Calibri"/>
                          <a:cs typeface="Calibri"/>
                        </a:rPr>
                        <a:t>large</a:t>
                      </a:r>
                      <a:r>
                        <a:rPr sz="1900" spc="-40" dirty="0">
                          <a:latin typeface="Calibri"/>
                          <a:cs typeface="Calibri"/>
                        </a:rPr>
                        <a:t> </a:t>
                      </a:r>
                      <a:r>
                        <a:rPr sz="1900" spc="-10" dirty="0">
                          <a:latin typeface="Calibri"/>
                          <a:cs typeface="Calibri"/>
                        </a:rPr>
                        <a:t>project teams.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Small-</a:t>
                      </a:r>
                      <a:r>
                        <a:rPr sz="1900" dirty="0">
                          <a:latin typeface="Calibri"/>
                          <a:cs typeface="Calibri"/>
                        </a:rPr>
                        <a:t>medium</a:t>
                      </a:r>
                      <a:r>
                        <a:rPr sz="1900" spc="20" dirty="0">
                          <a:latin typeface="Calibri"/>
                          <a:cs typeface="Calibri"/>
                        </a:rPr>
                        <a:t> </a:t>
                      </a:r>
                      <a:r>
                        <a:rPr sz="1900" spc="-10" dirty="0">
                          <a:latin typeface="Calibri"/>
                          <a:cs typeface="Calibri"/>
                        </a:rPr>
                        <a:t>teams.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6"/>
                  </a:ext>
                </a:extLst>
              </a:tr>
              <a:tr h="682075">
                <a:tc>
                  <a:txBody>
                    <a:bodyPr/>
                    <a:lstStyle/>
                    <a:p>
                      <a:pPr marL="91440">
                        <a:lnSpc>
                          <a:spcPct val="100000"/>
                        </a:lnSpc>
                        <a:spcBef>
                          <a:spcPts val="250"/>
                        </a:spcBef>
                      </a:pPr>
                      <a:r>
                        <a:rPr sz="1900" b="1" dirty="0">
                          <a:latin typeface="Calibri"/>
                          <a:cs typeface="Calibri"/>
                        </a:rPr>
                        <a:t>Primary</a:t>
                      </a:r>
                      <a:r>
                        <a:rPr sz="1900" b="1" spc="-20" dirty="0">
                          <a:latin typeface="Calibri"/>
                          <a:cs typeface="Calibri"/>
                        </a:rPr>
                        <a:t> </a:t>
                      </a:r>
                      <a:r>
                        <a:rPr sz="1900" b="1" spc="-10" dirty="0">
                          <a:latin typeface="Calibri"/>
                          <a:cs typeface="Calibri"/>
                        </a:rPr>
                        <a:t>objective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226060">
                        <a:lnSpc>
                          <a:spcPct val="100000"/>
                        </a:lnSpc>
                        <a:spcBef>
                          <a:spcPts val="250"/>
                        </a:spcBef>
                      </a:pPr>
                      <a:r>
                        <a:rPr sz="1900" spc="-10" dirty="0">
                          <a:latin typeface="Calibri"/>
                          <a:cs typeface="Calibri"/>
                        </a:rPr>
                        <a:t>Adherence</a:t>
                      </a:r>
                      <a:r>
                        <a:rPr sz="1900" spc="-20" dirty="0">
                          <a:latin typeface="Calibri"/>
                          <a:cs typeface="Calibri"/>
                        </a:rPr>
                        <a:t> </a:t>
                      </a:r>
                      <a:r>
                        <a:rPr sz="1900" dirty="0">
                          <a:latin typeface="Calibri"/>
                          <a:cs typeface="Calibri"/>
                        </a:rPr>
                        <a:t>to</a:t>
                      </a:r>
                      <a:r>
                        <a:rPr sz="1900" spc="-30" dirty="0">
                          <a:latin typeface="Calibri"/>
                          <a:cs typeface="Calibri"/>
                        </a:rPr>
                        <a:t> </a:t>
                      </a:r>
                      <a:r>
                        <a:rPr sz="1900" dirty="0">
                          <a:latin typeface="Calibri"/>
                          <a:cs typeface="Calibri"/>
                        </a:rPr>
                        <a:t>the</a:t>
                      </a:r>
                      <a:r>
                        <a:rPr sz="1900" spc="-15" dirty="0">
                          <a:latin typeface="Calibri"/>
                          <a:cs typeface="Calibri"/>
                        </a:rPr>
                        <a:t> </a:t>
                      </a:r>
                      <a:r>
                        <a:rPr sz="1900" spc="-10" dirty="0">
                          <a:latin typeface="Calibri"/>
                          <a:cs typeface="Calibri"/>
                        </a:rPr>
                        <a:t>project plan.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10" dirty="0">
                          <a:latin typeface="Calibri"/>
                          <a:cs typeface="Calibri"/>
                        </a:rPr>
                        <a:t>Adherence</a:t>
                      </a:r>
                      <a:r>
                        <a:rPr sz="1900" spc="-20" dirty="0">
                          <a:latin typeface="Calibri"/>
                          <a:cs typeface="Calibri"/>
                        </a:rPr>
                        <a:t> </a:t>
                      </a:r>
                      <a:r>
                        <a:rPr sz="1900" dirty="0">
                          <a:latin typeface="Calibri"/>
                          <a:cs typeface="Calibri"/>
                        </a:rPr>
                        <a:t>to</a:t>
                      </a:r>
                      <a:r>
                        <a:rPr sz="1900" spc="-40" dirty="0">
                          <a:latin typeface="Calibri"/>
                          <a:cs typeface="Calibri"/>
                        </a:rPr>
                        <a:t> </a:t>
                      </a:r>
                      <a:r>
                        <a:rPr sz="1900" spc="-10" dirty="0">
                          <a:latin typeface="Calibri"/>
                          <a:cs typeface="Calibri"/>
                        </a:rPr>
                        <a:t>customer</a:t>
                      </a:r>
                      <a:r>
                        <a:rPr sz="1900" spc="-30" dirty="0">
                          <a:latin typeface="Calibri"/>
                          <a:cs typeface="Calibri"/>
                        </a:rPr>
                        <a:t> </a:t>
                      </a:r>
                      <a:r>
                        <a:rPr sz="1900" spc="-10" dirty="0">
                          <a:latin typeface="Calibri"/>
                          <a:cs typeface="Calibri"/>
                        </a:rPr>
                        <a:t>value.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9D47B-8FCE-D9F2-B55D-BABE5B0EDF8D}"/>
              </a:ext>
            </a:extLst>
          </p:cNvPr>
          <p:cNvSpPr>
            <a:spLocks noGrp="1"/>
          </p:cNvSpPr>
          <p:nvPr>
            <p:ph type="ctrTitle"/>
          </p:nvPr>
        </p:nvSpPr>
        <p:spPr/>
        <p:txBody>
          <a:bodyPr/>
          <a:lstStyle/>
          <a:p>
            <a:r>
              <a:rPr lang="en-US" dirty="0"/>
              <a:t>Summary (Agile model)</a:t>
            </a:r>
          </a:p>
        </p:txBody>
      </p:sp>
    </p:spTree>
    <p:extLst>
      <p:ext uri="{BB962C8B-B14F-4D97-AF65-F5344CB8AC3E}">
        <p14:creationId xmlns:p14="http://schemas.microsoft.com/office/powerpoint/2010/main" val="28095857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200" y="381000"/>
            <a:ext cx="6781800" cy="739512"/>
          </a:xfrm>
          <a:prstGeom prst="rect">
            <a:avLst/>
          </a:prstGeom>
        </p:spPr>
        <p:txBody>
          <a:bodyPr vert="horz" wrap="square" lIns="0" tIns="17159" rIns="0" bIns="0" rtlCol="0" anchor="ctr">
            <a:spAutoFit/>
          </a:bodyPr>
          <a:lstStyle/>
          <a:p>
            <a:pPr marL="18062">
              <a:lnSpc>
                <a:spcPct val="100000"/>
              </a:lnSpc>
              <a:spcBef>
                <a:spcPts val="135"/>
              </a:spcBef>
            </a:pPr>
            <a:r>
              <a:rPr dirty="0"/>
              <a:t>Agile</a:t>
            </a:r>
            <a:r>
              <a:rPr spc="-142" dirty="0"/>
              <a:t> </a:t>
            </a:r>
            <a:r>
              <a:rPr spc="-14" dirty="0"/>
              <a:t>Model</a:t>
            </a:r>
          </a:p>
        </p:txBody>
      </p:sp>
      <p:sp>
        <p:nvSpPr>
          <p:cNvPr id="3" name="object 3"/>
          <p:cNvSpPr txBox="1"/>
          <p:nvPr/>
        </p:nvSpPr>
        <p:spPr>
          <a:xfrm>
            <a:off x="450596" y="1447800"/>
            <a:ext cx="11875008" cy="7722669"/>
          </a:xfrm>
          <a:prstGeom prst="rect">
            <a:avLst/>
          </a:prstGeom>
        </p:spPr>
        <p:txBody>
          <a:bodyPr vert="horz" wrap="square" lIns="0" tIns="18965" rIns="0" bIns="0" rtlCol="0">
            <a:spAutoFit/>
          </a:bodyPr>
          <a:lstStyle/>
          <a:p>
            <a:pPr marL="18062" marR="207712" indent="332338">
              <a:spcBef>
                <a:spcPts val="149"/>
              </a:spcBef>
              <a:buFont typeface="Arial MT"/>
              <a:buChar char="•"/>
              <a:tabLst>
                <a:tab pos="350400" algn="l"/>
              </a:tabLst>
            </a:pPr>
            <a:r>
              <a:rPr sz="4551" dirty="0">
                <a:latin typeface="Calibri"/>
                <a:cs typeface="Calibri"/>
              </a:rPr>
              <a:t>Agile</a:t>
            </a:r>
            <a:r>
              <a:rPr sz="4551" spc="-78" dirty="0">
                <a:latin typeface="Calibri"/>
                <a:cs typeface="Calibri"/>
              </a:rPr>
              <a:t> </a:t>
            </a:r>
            <a:r>
              <a:rPr sz="4551" dirty="0">
                <a:latin typeface="Calibri"/>
                <a:cs typeface="Calibri"/>
              </a:rPr>
              <a:t>model</a:t>
            </a:r>
            <a:r>
              <a:rPr sz="4551" spc="-78" dirty="0">
                <a:latin typeface="Calibri"/>
                <a:cs typeface="Calibri"/>
              </a:rPr>
              <a:t> </a:t>
            </a:r>
            <a:r>
              <a:rPr sz="4551" dirty="0">
                <a:latin typeface="Calibri"/>
                <a:cs typeface="Calibri"/>
              </a:rPr>
              <a:t>believes</a:t>
            </a:r>
            <a:r>
              <a:rPr sz="4551" spc="-71" dirty="0">
                <a:latin typeface="Calibri"/>
                <a:cs typeface="Calibri"/>
              </a:rPr>
              <a:t> </a:t>
            </a:r>
            <a:r>
              <a:rPr sz="4551" dirty="0">
                <a:latin typeface="Calibri"/>
                <a:cs typeface="Calibri"/>
              </a:rPr>
              <a:t>that</a:t>
            </a:r>
            <a:r>
              <a:rPr sz="4551" spc="-64" dirty="0">
                <a:latin typeface="Calibri"/>
                <a:cs typeface="Calibri"/>
              </a:rPr>
              <a:t> </a:t>
            </a:r>
            <a:r>
              <a:rPr sz="4551" dirty="0">
                <a:latin typeface="Calibri"/>
                <a:cs typeface="Calibri"/>
              </a:rPr>
              <a:t>every</a:t>
            </a:r>
            <a:r>
              <a:rPr sz="4551" spc="-92" dirty="0">
                <a:latin typeface="Calibri"/>
                <a:cs typeface="Calibri"/>
              </a:rPr>
              <a:t> </a:t>
            </a:r>
            <a:r>
              <a:rPr sz="4551" dirty="0">
                <a:latin typeface="Calibri"/>
                <a:cs typeface="Calibri"/>
              </a:rPr>
              <a:t>project</a:t>
            </a:r>
            <a:r>
              <a:rPr sz="4551" spc="-100" dirty="0">
                <a:latin typeface="Calibri"/>
                <a:cs typeface="Calibri"/>
              </a:rPr>
              <a:t> </a:t>
            </a:r>
            <a:r>
              <a:rPr sz="4551" dirty="0">
                <a:latin typeface="Calibri"/>
                <a:cs typeface="Calibri"/>
              </a:rPr>
              <a:t>needs</a:t>
            </a:r>
            <a:r>
              <a:rPr sz="4551" spc="-100" dirty="0">
                <a:latin typeface="Calibri"/>
                <a:cs typeface="Calibri"/>
              </a:rPr>
              <a:t> </a:t>
            </a:r>
            <a:r>
              <a:rPr sz="4551" spc="-36" dirty="0">
                <a:latin typeface="Calibri"/>
                <a:cs typeface="Calibri"/>
              </a:rPr>
              <a:t>to </a:t>
            </a:r>
            <a:r>
              <a:rPr sz="4551" dirty="0">
                <a:latin typeface="Calibri"/>
                <a:cs typeface="Calibri"/>
              </a:rPr>
              <a:t>be</a:t>
            </a:r>
            <a:r>
              <a:rPr sz="4551" spc="-121" dirty="0">
                <a:latin typeface="Calibri"/>
                <a:cs typeface="Calibri"/>
              </a:rPr>
              <a:t> </a:t>
            </a:r>
            <a:r>
              <a:rPr sz="4551" dirty="0">
                <a:latin typeface="Calibri"/>
                <a:cs typeface="Calibri"/>
              </a:rPr>
              <a:t>handled</a:t>
            </a:r>
            <a:r>
              <a:rPr sz="4551" spc="-100" dirty="0">
                <a:latin typeface="Calibri"/>
                <a:cs typeface="Calibri"/>
              </a:rPr>
              <a:t> </a:t>
            </a:r>
            <a:r>
              <a:rPr sz="4551" spc="-14" dirty="0">
                <a:latin typeface="Calibri"/>
                <a:cs typeface="Calibri"/>
              </a:rPr>
              <a:t>differently</a:t>
            </a:r>
            <a:r>
              <a:rPr sz="4551" spc="-100" dirty="0">
                <a:latin typeface="Calibri"/>
                <a:cs typeface="Calibri"/>
              </a:rPr>
              <a:t> </a:t>
            </a:r>
            <a:r>
              <a:rPr sz="4551" dirty="0">
                <a:latin typeface="Calibri"/>
                <a:cs typeface="Calibri"/>
              </a:rPr>
              <a:t>and</a:t>
            </a:r>
            <a:r>
              <a:rPr sz="4551" spc="-107" dirty="0">
                <a:latin typeface="Calibri"/>
                <a:cs typeface="Calibri"/>
              </a:rPr>
              <a:t> </a:t>
            </a:r>
            <a:r>
              <a:rPr sz="4551" dirty="0">
                <a:latin typeface="Calibri"/>
                <a:cs typeface="Calibri"/>
              </a:rPr>
              <a:t>the</a:t>
            </a:r>
            <a:r>
              <a:rPr sz="4551" spc="-135" dirty="0">
                <a:latin typeface="Calibri"/>
                <a:cs typeface="Calibri"/>
              </a:rPr>
              <a:t> </a:t>
            </a:r>
            <a:r>
              <a:rPr sz="4551" dirty="0">
                <a:latin typeface="Calibri"/>
                <a:cs typeface="Calibri"/>
              </a:rPr>
              <a:t>existing</a:t>
            </a:r>
            <a:r>
              <a:rPr sz="4551" spc="-100" dirty="0">
                <a:latin typeface="Calibri"/>
                <a:cs typeface="Calibri"/>
              </a:rPr>
              <a:t> </a:t>
            </a:r>
            <a:r>
              <a:rPr sz="4551" spc="-14" dirty="0">
                <a:latin typeface="Calibri"/>
                <a:cs typeface="Calibri"/>
              </a:rPr>
              <a:t>methods </a:t>
            </a:r>
            <a:r>
              <a:rPr sz="4551" dirty="0">
                <a:latin typeface="Calibri"/>
                <a:cs typeface="Calibri"/>
              </a:rPr>
              <a:t>need</a:t>
            </a:r>
            <a:r>
              <a:rPr sz="4551" spc="-92" dirty="0">
                <a:latin typeface="Calibri"/>
                <a:cs typeface="Calibri"/>
              </a:rPr>
              <a:t> </a:t>
            </a:r>
            <a:r>
              <a:rPr sz="4551" dirty="0">
                <a:latin typeface="Calibri"/>
                <a:cs typeface="Calibri"/>
              </a:rPr>
              <a:t>to</a:t>
            </a:r>
            <a:r>
              <a:rPr sz="4551" spc="-71" dirty="0">
                <a:latin typeface="Calibri"/>
                <a:cs typeface="Calibri"/>
              </a:rPr>
              <a:t> </a:t>
            </a:r>
            <a:r>
              <a:rPr sz="4551" dirty="0">
                <a:latin typeface="Calibri"/>
                <a:cs typeface="Calibri"/>
              </a:rPr>
              <a:t>be</a:t>
            </a:r>
            <a:r>
              <a:rPr sz="4551" spc="-57" dirty="0">
                <a:latin typeface="Calibri"/>
                <a:cs typeface="Calibri"/>
              </a:rPr>
              <a:t> </a:t>
            </a:r>
            <a:r>
              <a:rPr sz="4551" dirty="0">
                <a:latin typeface="Calibri"/>
                <a:cs typeface="Calibri"/>
              </a:rPr>
              <a:t>tailored</a:t>
            </a:r>
            <a:r>
              <a:rPr sz="4551" spc="-71" dirty="0">
                <a:latin typeface="Calibri"/>
                <a:cs typeface="Calibri"/>
              </a:rPr>
              <a:t> </a:t>
            </a:r>
            <a:r>
              <a:rPr sz="4551" dirty="0">
                <a:latin typeface="Calibri"/>
                <a:cs typeface="Calibri"/>
              </a:rPr>
              <a:t>to</a:t>
            </a:r>
            <a:r>
              <a:rPr sz="4551" spc="-71" dirty="0">
                <a:latin typeface="Calibri"/>
                <a:cs typeface="Calibri"/>
              </a:rPr>
              <a:t> </a:t>
            </a:r>
            <a:r>
              <a:rPr sz="4551" dirty="0">
                <a:latin typeface="Calibri"/>
                <a:cs typeface="Calibri"/>
              </a:rPr>
              <a:t>best</a:t>
            </a:r>
            <a:r>
              <a:rPr sz="4551" spc="-71" dirty="0">
                <a:latin typeface="Calibri"/>
                <a:cs typeface="Calibri"/>
              </a:rPr>
              <a:t> </a:t>
            </a:r>
            <a:r>
              <a:rPr sz="4551" dirty="0">
                <a:latin typeface="Calibri"/>
                <a:cs typeface="Calibri"/>
              </a:rPr>
              <a:t>suit</a:t>
            </a:r>
            <a:r>
              <a:rPr sz="4551" spc="-57" dirty="0">
                <a:latin typeface="Calibri"/>
                <a:cs typeface="Calibri"/>
              </a:rPr>
              <a:t> </a:t>
            </a:r>
            <a:r>
              <a:rPr sz="4551" dirty="0">
                <a:latin typeface="Calibri"/>
                <a:cs typeface="Calibri"/>
              </a:rPr>
              <a:t>the</a:t>
            </a:r>
            <a:r>
              <a:rPr sz="4551" spc="-85" dirty="0">
                <a:latin typeface="Calibri"/>
                <a:cs typeface="Calibri"/>
              </a:rPr>
              <a:t> </a:t>
            </a:r>
            <a:r>
              <a:rPr sz="4551" spc="-14" dirty="0">
                <a:latin typeface="Calibri"/>
                <a:cs typeface="Calibri"/>
              </a:rPr>
              <a:t>project requirements.</a:t>
            </a:r>
            <a:endParaRPr sz="4551" dirty="0">
              <a:latin typeface="Calibri"/>
              <a:cs typeface="Calibri"/>
            </a:endParaRPr>
          </a:p>
          <a:p>
            <a:pPr marL="18062" marR="7225" indent="332338">
              <a:buFont typeface="Arial MT"/>
              <a:buChar char="•"/>
              <a:tabLst>
                <a:tab pos="350400" algn="l"/>
              </a:tabLst>
            </a:pPr>
            <a:r>
              <a:rPr sz="4551" dirty="0">
                <a:latin typeface="Calibri"/>
                <a:cs typeface="Calibri"/>
              </a:rPr>
              <a:t>In</a:t>
            </a:r>
            <a:r>
              <a:rPr sz="4551" spc="-85" dirty="0">
                <a:latin typeface="Calibri"/>
                <a:cs typeface="Calibri"/>
              </a:rPr>
              <a:t> </a:t>
            </a:r>
            <a:r>
              <a:rPr sz="4551" dirty="0">
                <a:latin typeface="Calibri"/>
                <a:cs typeface="Calibri"/>
              </a:rPr>
              <a:t>agile</a:t>
            </a:r>
            <a:r>
              <a:rPr sz="4551" spc="-92" dirty="0">
                <a:latin typeface="Calibri"/>
                <a:cs typeface="Calibri"/>
              </a:rPr>
              <a:t> </a:t>
            </a:r>
            <a:r>
              <a:rPr sz="4551" dirty="0">
                <a:latin typeface="Calibri"/>
                <a:cs typeface="Calibri"/>
              </a:rPr>
              <a:t>the</a:t>
            </a:r>
            <a:r>
              <a:rPr sz="4551" spc="-85" dirty="0">
                <a:latin typeface="Calibri"/>
                <a:cs typeface="Calibri"/>
              </a:rPr>
              <a:t> </a:t>
            </a:r>
            <a:r>
              <a:rPr sz="4551" dirty="0">
                <a:latin typeface="Calibri"/>
                <a:cs typeface="Calibri"/>
              </a:rPr>
              <a:t>tasks</a:t>
            </a:r>
            <a:r>
              <a:rPr sz="4551" spc="-92" dirty="0">
                <a:latin typeface="Calibri"/>
                <a:cs typeface="Calibri"/>
              </a:rPr>
              <a:t> </a:t>
            </a:r>
            <a:r>
              <a:rPr sz="4551" dirty="0">
                <a:latin typeface="Calibri"/>
                <a:cs typeface="Calibri"/>
              </a:rPr>
              <a:t>are</a:t>
            </a:r>
            <a:r>
              <a:rPr sz="4551" spc="-92" dirty="0">
                <a:latin typeface="Calibri"/>
                <a:cs typeface="Calibri"/>
              </a:rPr>
              <a:t> </a:t>
            </a:r>
            <a:r>
              <a:rPr sz="4551" dirty="0">
                <a:latin typeface="Calibri"/>
                <a:cs typeface="Calibri"/>
              </a:rPr>
              <a:t>divided</a:t>
            </a:r>
            <a:r>
              <a:rPr sz="4551" spc="-78" dirty="0">
                <a:latin typeface="Calibri"/>
                <a:cs typeface="Calibri"/>
              </a:rPr>
              <a:t> </a:t>
            </a:r>
            <a:r>
              <a:rPr sz="4551" dirty="0">
                <a:latin typeface="Calibri"/>
                <a:cs typeface="Calibri"/>
              </a:rPr>
              <a:t>to</a:t>
            </a:r>
            <a:r>
              <a:rPr sz="4551" spc="-78" dirty="0">
                <a:latin typeface="Calibri"/>
                <a:cs typeface="Calibri"/>
              </a:rPr>
              <a:t> </a:t>
            </a:r>
            <a:r>
              <a:rPr sz="4551" dirty="0">
                <a:latin typeface="Calibri"/>
                <a:cs typeface="Calibri"/>
              </a:rPr>
              <a:t>time</a:t>
            </a:r>
            <a:r>
              <a:rPr sz="4551" spc="-92" dirty="0">
                <a:latin typeface="Calibri"/>
                <a:cs typeface="Calibri"/>
              </a:rPr>
              <a:t> </a:t>
            </a:r>
            <a:r>
              <a:rPr sz="4551" spc="-14" dirty="0">
                <a:latin typeface="Calibri"/>
                <a:cs typeface="Calibri"/>
              </a:rPr>
              <a:t>boxes</a:t>
            </a:r>
            <a:r>
              <a:rPr sz="4551" spc="-92" dirty="0">
                <a:latin typeface="Calibri"/>
                <a:cs typeface="Calibri"/>
              </a:rPr>
              <a:t> </a:t>
            </a:r>
            <a:r>
              <a:rPr sz="4551" spc="-14" dirty="0">
                <a:latin typeface="Calibri"/>
                <a:cs typeface="Calibri"/>
              </a:rPr>
              <a:t>(small </a:t>
            </a:r>
            <a:r>
              <a:rPr sz="4551" dirty="0">
                <a:latin typeface="Calibri"/>
                <a:cs typeface="Calibri"/>
              </a:rPr>
              <a:t>time</a:t>
            </a:r>
            <a:r>
              <a:rPr sz="4551" spc="-107" dirty="0">
                <a:latin typeface="Calibri"/>
                <a:cs typeface="Calibri"/>
              </a:rPr>
              <a:t> </a:t>
            </a:r>
            <a:r>
              <a:rPr sz="4551" dirty="0">
                <a:latin typeface="Calibri"/>
                <a:cs typeface="Calibri"/>
              </a:rPr>
              <a:t>frames)</a:t>
            </a:r>
            <a:r>
              <a:rPr sz="4551" spc="-107" dirty="0">
                <a:latin typeface="Calibri"/>
                <a:cs typeface="Calibri"/>
              </a:rPr>
              <a:t> </a:t>
            </a:r>
            <a:r>
              <a:rPr sz="4551" dirty="0">
                <a:latin typeface="Calibri"/>
                <a:cs typeface="Calibri"/>
              </a:rPr>
              <a:t>to</a:t>
            </a:r>
            <a:r>
              <a:rPr sz="4551" spc="-107" dirty="0">
                <a:latin typeface="Calibri"/>
                <a:cs typeface="Calibri"/>
              </a:rPr>
              <a:t> </a:t>
            </a:r>
            <a:r>
              <a:rPr sz="4551" dirty="0">
                <a:latin typeface="Calibri"/>
                <a:cs typeface="Calibri"/>
              </a:rPr>
              <a:t>deliver</a:t>
            </a:r>
            <a:r>
              <a:rPr sz="4551" spc="-107" dirty="0">
                <a:latin typeface="Calibri"/>
                <a:cs typeface="Calibri"/>
              </a:rPr>
              <a:t> </a:t>
            </a:r>
            <a:r>
              <a:rPr sz="4551" dirty="0">
                <a:latin typeface="Calibri"/>
                <a:cs typeface="Calibri"/>
              </a:rPr>
              <a:t>specific</a:t>
            </a:r>
            <a:r>
              <a:rPr sz="4551" spc="-107" dirty="0">
                <a:latin typeface="Calibri"/>
                <a:cs typeface="Calibri"/>
              </a:rPr>
              <a:t> </a:t>
            </a:r>
            <a:r>
              <a:rPr sz="4551" dirty="0">
                <a:latin typeface="Calibri"/>
                <a:cs typeface="Calibri"/>
              </a:rPr>
              <a:t>features</a:t>
            </a:r>
            <a:r>
              <a:rPr sz="4551" spc="-121" dirty="0">
                <a:latin typeface="Calibri"/>
                <a:cs typeface="Calibri"/>
              </a:rPr>
              <a:t> </a:t>
            </a:r>
            <a:r>
              <a:rPr sz="4551" dirty="0">
                <a:latin typeface="Calibri"/>
                <a:cs typeface="Calibri"/>
              </a:rPr>
              <a:t>for</a:t>
            </a:r>
            <a:r>
              <a:rPr sz="4551" spc="-107" dirty="0">
                <a:latin typeface="Calibri"/>
                <a:cs typeface="Calibri"/>
              </a:rPr>
              <a:t> </a:t>
            </a:r>
            <a:r>
              <a:rPr sz="4551" spc="-71" dirty="0">
                <a:latin typeface="Calibri"/>
                <a:cs typeface="Calibri"/>
              </a:rPr>
              <a:t>a </a:t>
            </a:r>
            <a:r>
              <a:rPr sz="4551" spc="-14" dirty="0">
                <a:latin typeface="Calibri"/>
                <a:cs typeface="Calibri"/>
              </a:rPr>
              <a:t>release.</a:t>
            </a:r>
            <a:endParaRPr sz="4551" dirty="0">
              <a:latin typeface="Calibri"/>
              <a:cs typeface="Calibri"/>
            </a:endParaRPr>
          </a:p>
          <a:p>
            <a:pPr marL="18062" marR="44252" indent="332338">
              <a:spcBef>
                <a:spcPts val="7"/>
              </a:spcBef>
              <a:buFont typeface="Arial MT"/>
              <a:buChar char="•"/>
              <a:tabLst>
                <a:tab pos="350400" algn="l"/>
              </a:tabLst>
            </a:pPr>
            <a:r>
              <a:rPr sz="4551" spc="-14" dirty="0">
                <a:latin typeface="Calibri"/>
                <a:cs typeface="Calibri"/>
              </a:rPr>
              <a:t>Iterative</a:t>
            </a:r>
            <a:r>
              <a:rPr sz="4551" spc="-135" dirty="0">
                <a:latin typeface="Calibri"/>
                <a:cs typeface="Calibri"/>
              </a:rPr>
              <a:t> </a:t>
            </a:r>
            <a:r>
              <a:rPr sz="4551" dirty="0">
                <a:latin typeface="Calibri"/>
                <a:cs typeface="Calibri"/>
              </a:rPr>
              <a:t>approach</a:t>
            </a:r>
            <a:r>
              <a:rPr sz="4551" spc="-128" dirty="0">
                <a:latin typeface="Calibri"/>
                <a:cs typeface="Calibri"/>
              </a:rPr>
              <a:t> </a:t>
            </a:r>
            <a:r>
              <a:rPr sz="4551" dirty="0">
                <a:latin typeface="Calibri"/>
                <a:cs typeface="Calibri"/>
              </a:rPr>
              <a:t>is</a:t>
            </a:r>
            <a:r>
              <a:rPr sz="4551" spc="-142" dirty="0">
                <a:latin typeface="Calibri"/>
                <a:cs typeface="Calibri"/>
              </a:rPr>
              <a:t> </a:t>
            </a:r>
            <a:r>
              <a:rPr sz="4551" spc="-14" dirty="0">
                <a:latin typeface="Calibri"/>
                <a:cs typeface="Calibri"/>
              </a:rPr>
              <a:t>taken</a:t>
            </a:r>
            <a:r>
              <a:rPr sz="4551" spc="-142" dirty="0">
                <a:latin typeface="Calibri"/>
                <a:cs typeface="Calibri"/>
              </a:rPr>
              <a:t> </a:t>
            </a:r>
            <a:r>
              <a:rPr sz="4551" dirty="0">
                <a:latin typeface="Calibri"/>
                <a:cs typeface="Calibri"/>
              </a:rPr>
              <a:t>and</a:t>
            </a:r>
            <a:r>
              <a:rPr sz="4551" spc="-114" dirty="0">
                <a:latin typeface="Calibri"/>
                <a:cs typeface="Calibri"/>
              </a:rPr>
              <a:t> </a:t>
            </a:r>
            <a:r>
              <a:rPr sz="4551" dirty="0">
                <a:latin typeface="Calibri"/>
                <a:cs typeface="Calibri"/>
              </a:rPr>
              <a:t>working</a:t>
            </a:r>
            <a:r>
              <a:rPr sz="4551" spc="-128" dirty="0">
                <a:latin typeface="Calibri"/>
                <a:cs typeface="Calibri"/>
              </a:rPr>
              <a:t> </a:t>
            </a:r>
            <a:r>
              <a:rPr sz="4551" spc="-14" dirty="0">
                <a:latin typeface="Calibri"/>
                <a:cs typeface="Calibri"/>
              </a:rPr>
              <a:t>software </a:t>
            </a:r>
            <a:r>
              <a:rPr sz="4551" dirty="0">
                <a:latin typeface="Calibri"/>
                <a:cs typeface="Calibri"/>
              </a:rPr>
              <a:t>build</a:t>
            </a:r>
            <a:r>
              <a:rPr sz="4551" spc="-92" dirty="0">
                <a:latin typeface="Calibri"/>
                <a:cs typeface="Calibri"/>
              </a:rPr>
              <a:t> </a:t>
            </a:r>
            <a:r>
              <a:rPr sz="4551" dirty="0">
                <a:latin typeface="Calibri"/>
                <a:cs typeface="Calibri"/>
              </a:rPr>
              <a:t>is</a:t>
            </a:r>
            <a:r>
              <a:rPr sz="4551" spc="-121" dirty="0">
                <a:latin typeface="Calibri"/>
                <a:cs typeface="Calibri"/>
              </a:rPr>
              <a:t> </a:t>
            </a:r>
            <a:r>
              <a:rPr sz="4551" dirty="0">
                <a:latin typeface="Calibri"/>
                <a:cs typeface="Calibri"/>
              </a:rPr>
              <a:t>delivered</a:t>
            </a:r>
            <a:r>
              <a:rPr sz="4551" spc="-114" dirty="0">
                <a:latin typeface="Calibri"/>
                <a:cs typeface="Calibri"/>
              </a:rPr>
              <a:t> </a:t>
            </a:r>
            <a:r>
              <a:rPr sz="4551" dirty="0">
                <a:latin typeface="Calibri"/>
                <a:cs typeface="Calibri"/>
              </a:rPr>
              <a:t>after</a:t>
            </a:r>
            <a:r>
              <a:rPr sz="4551" spc="-107" dirty="0">
                <a:latin typeface="Calibri"/>
                <a:cs typeface="Calibri"/>
              </a:rPr>
              <a:t> </a:t>
            </a:r>
            <a:r>
              <a:rPr sz="4551" dirty="0">
                <a:latin typeface="Calibri"/>
                <a:cs typeface="Calibri"/>
              </a:rPr>
              <a:t>each</a:t>
            </a:r>
            <a:r>
              <a:rPr sz="4551" spc="-114" dirty="0">
                <a:latin typeface="Calibri"/>
                <a:cs typeface="Calibri"/>
              </a:rPr>
              <a:t> </a:t>
            </a:r>
            <a:r>
              <a:rPr sz="4551" spc="-14" dirty="0">
                <a:latin typeface="Calibri"/>
                <a:cs typeface="Calibri"/>
              </a:rPr>
              <a:t>iteration.</a:t>
            </a:r>
            <a:r>
              <a:rPr sz="4551" spc="-100" dirty="0">
                <a:latin typeface="Calibri"/>
                <a:cs typeface="Calibri"/>
              </a:rPr>
              <a:t> </a:t>
            </a:r>
            <a:r>
              <a:rPr sz="4551" dirty="0">
                <a:latin typeface="Calibri"/>
                <a:cs typeface="Calibri"/>
              </a:rPr>
              <a:t>Each</a:t>
            </a:r>
            <a:r>
              <a:rPr sz="4551" spc="-107" dirty="0">
                <a:latin typeface="Calibri"/>
                <a:cs typeface="Calibri"/>
              </a:rPr>
              <a:t> </a:t>
            </a:r>
            <a:r>
              <a:rPr sz="4551" dirty="0">
                <a:latin typeface="Calibri"/>
                <a:cs typeface="Calibri"/>
              </a:rPr>
              <a:t>build</a:t>
            </a:r>
            <a:r>
              <a:rPr sz="4551" spc="-78" dirty="0">
                <a:latin typeface="Calibri"/>
                <a:cs typeface="Calibri"/>
              </a:rPr>
              <a:t> </a:t>
            </a:r>
            <a:r>
              <a:rPr sz="4551" spc="-36" dirty="0">
                <a:latin typeface="Calibri"/>
                <a:cs typeface="Calibri"/>
              </a:rPr>
              <a:t>is </a:t>
            </a:r>
            <a:r>
              <a:rPr sz="4551" dirty="0">
                <a:latin typeface="Calibri"/>
                <a:cs typeface="Calibri"/>
              </a:rPr>
              <a:t>incremental</a:t>
            </a:r>
            <a:r>
              <a:rPr sz="4551" spc="-92" dirty="0">
                <a:latin typeface="Calibri"/>
                <a:cs typeface="Calibri"/>
              </a:rPr>
              <a:t> </a:t>
            </a:r>
            <a:r>
              <a:rPr sz="4551" dirty="0">
                <a:latin typeface="Calibri"/>
                <a:cs typeface="Calibri"/>
              </a:rPr>
              <a:t>in</a:t>
            </a:r>
            <a:r>
              <a:rPr sz="4551" spc="-78" dirty="0">
                <a:latin typeface="Calibri"/>
                <a:cs typeface="Calibri"/>
              </a:rPr>
              <a:t> </a:t>
            </a:r>
            <a:r>
              <a:rPr sz="4551" dirty="0">
                <a:latin typeface="Calibri"/>
                <a:cs typeface="Calibri"/>
              </a:rPr>
              <a:t>terms</a:t>
            </a:r>
            <a:r>
              <a:rPr sz="4551" spc="-100" dirty="0">
                <a:latin typeface="Calibri"/>
                <a:cs typeface="Calibri"/>
              </a:rPr>
              <a:t> </a:t>
            </a:r>
            <a:r>
              <a:rPr sz="4551" dirty="0">
                <a:latin typeface="Calibri"/>
                <a:cs typeface="Calibri"/>
              </a:rPr>
              <a:t>of</a:t>
            </a:r>
            <a:r>
              <a:rPr sz="4551" spc="-92" dirty="0">
                <a:latin typeface="Calibri"/>
                <a:cs typeface="Calibri"/>
              </a:rPr>
              <a:t> </a:t>
            </a:r>
            <a:r>
              <a:rPr sz="4551" spc="-14" dirty="0">
                <a:latin typeface="Calibri"/>
                <a:cs typeface="Calibri"/>
              </a:rPr>
              <a:t>features;</a:t>
            </a:r>
            <a:r>
              <a:rPr sz="4551" spc="-107" dirty="0">
                <a:latin typeface="Calibri"/>
                <a:cs typeface="Calibri"/>
              </a:rPr>
              <a:t> </a:t>
            </a:r>
            <a:r>
              <a:rPr sz="4551" dirty="0">
                <a:latin typeface="Calibri"/>
                <a:cs typeface="Calibri"/>
              </a:rPr>
              <a:t>the</a:t>
            </a:r>
            <a:r>
              <a:rPr sz="4551" spc="-92" dirty="0">
                <a:latin typeface="Calibri"/>
                <a:cs typeface="Calibri"/>
              </a:rPr>
              <a:t> </a:t>
            </a:r>
            <a:r>
              <a:rPr sz="4551" dirty="0">
                <a:latin typeface="Calibri"/>
                <a:cs typeface="Calibri"/>
              </a:rPr>
              <a:t>final</a:t>
            </a:r>
            <a:r>
              <a:rPr sz="4551" spc="-78" dirty="0">
                <a:latin typeface="Calibri"/>
                <a:cs typeface="Calibri"/>
              </a:rPr>
              <a:t> </a:t>
            </a:r>
            <a:r>
              <a:rPr sz="4551" spc="-14" dirty="0">
                <a:latin typeface="Calibri"/>
                <a:cs typeface="Calibri"/>
              </a:rPr>
              <a:t>build </a:t>
            </a:r>
            <a:r>
              <a:rPr sz="4551" dirty="0">
                <a:latin typeface="Calibri"/>
                <a:cs typeface="Calibri"/>
              </a:rPr>
              <a:t>holds</a:t>
            </a:r>
            <a:r>
              <a:rPr sz="4551" spc="-78" dirty="0">
                <a:latin typeface="Calibri"/>
                <a:cs typeface="Calibri"/>
              </a:rPr>
              <a:t> </a:t>
            </a:r>
            <a:r>
              <a:rPr sz="4551" dirty="0">
                <a:latin typeface="Calibri"/>
                <a:cs typeface="Calibri"/>
              </a:rPr>
              <a:t>all</a:t>
            </a:r>
            <a:r>
              <a:rPr sz="4551" spc="-78" dirty="0">
                <a:latin typeface="Calibri"/>
                <a:cs typeface="Calibri"/>
              </a:rPr>
              <a:t> </a:t>
            </a:r>
            <a:r>
              <a:rPr sz="4551" dirty="0">
                <a:latin typeface="Calibri"/>
                <a:cs typeface="Calibri"/>
              </a:rPr>
              <a:t>the</a:t>
            </a:r>
            <a:r>
              <a:rPr sz="4551" spc="-85" dirty="0">
                <a:latin typeface="Calibri"/>
                <a:cs typeface="Calibri"/>
              </a:rPr>
              <a:t> </a:t>
            </a:r>
            <a:r>
              <a:rPr sz="4551" spc="-14" dirty="0">
                <a:latin typeface="Calibri"/>
                <a:cs typeface="Calibri"/>
              </a:rPr>
              <a:t>features</a:t>
            </a:r>
            <a:r>
              <a:rPr sz="4551" spc="-78" dirty="0">
                <a:latin typeface="Calibri"/>
                <a:cs typeface="Calibri"/>
              </a:rPr>
              <a:t> </a:t>
            </a:r>
            <a:r>
              <a:rPr sz="4551" dirty="0">
                <a:latin typeface="Calibri"/>
                <a:cs typeface="Calibri"/>
              </a:rPr>
              <a:t>required</a:t>
            </a:r>
            <a:r>
              <a:rPr sz="4551" spc="-85" dirty="0">
                <a:latin typeface="Calibri"/>
                <a:cs typeface="Calibri"/>
              </a:rPr>
              <a:t> </a:t>
            </a:r>
            <a:r>
              <a:rPr sz="4551" dirty="0">
                <a:latin typeface="Calibri"/>
                <a:cs typeface="Calibri"/>
              </a:rPr>
              <a:t>by</a:t>
            </a:r>
            <a:r>
              <a:rPr sz="4551" spc="-78" dirty="0">
                <a:latin typeface="Calibri"/>
                <a:cs typeface="Calibri"/>
              </a:rPr>
              <a:t> </a:t>
            </a:r>
            <a:r>
              <a:rPr sz="4551" dirty="0">
                <a:latin typeface="Calibri"/>
                <a:cs typeface="Calibri"/>
              </a:rPr>
              <a:t>the</a:t>
            </a:r>
            <a:r>
              <a:rPr sz="4551" spc="-85" dirty="0">
                <a:latin typeface="Calibri"/>
                <a:cs typeface="Calibri"/>
              </a:rPr>
              <a:t> </a:t>
            </a:r>
            <a:r>
              <a:rPr sz="4551" spc="-14" dirty="0">
                <a:latin typeface="Calibri"/>
                <a:cs typeface="Calibri"/>
              </a:rPr>
              <a:t>customer.</a:t>
            </a:r>
            <a:endParaRPr sz="4551" dirty="0">
              <a:latin typeface="Calibri"/>
              <a:cs typeface="Calibri"/>
            </a:endParaRPr>
          </a:p>
        </p:txBody>
      </p:sp>
    </p:spTree>
    <p:extLst>
      <p:ext uri="{BB962C8B-B14F-4D97-AF65-F5344CB8AC3E}">
        <p14:creationId xmlns:p14="http://schemas.microsoft.com/office/powerpoint/2010/main" val="37370876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F83D0-6590-B46D-20BF-DC718F9F56DA}"/>
            </a:ext>
          </a:extLst>
        </p:cNvPr>
        <p:cNvGrpSpPr/>
        <p:nvPr/>
      </p:nvGrpSpPr>
      <p:grpSpPr>
        <a:xfrm>
          <a:off x="0" y="0"/>
          <a:ext cx="0" cy="0"/>
          <a:chOff x="0" y="0"/>
          <a:chExt cx="0" cy="0"/>
        </a:xfrm>
      </p:grpSpPr>
      <p:pic>
        <p:nvPicPr>
          <p:cNvPr id="10" name="object 2">
            <a:extLst>
              <a:ext uri="{FF2B5EF4-FFF2-40B4-BE49-F238E27FC236}">
                <a16:creationId xmlns:a16="http://schemas.microsoft.com/office/drawing/2014/main" id="{74CBCB2E-9DBB-21F4-349A-AF6F71092FC7}"/>
              </a:ext>
            </a:extLst>
          </p:cNvPr>
          <p:cNvPicPr/>
          <p:nvPr/>
        </p:nvPicPr>
        <p:blipFill>
          <a:blip r:embed="rId2" cstate="print"/>
          <a:stretch>
            <a:fillRect/>
          </a:stretch>
        </p:blipFill>
        <p:spPr>
          <a:xfrm>
            <a:off x="825500" y="1524000"/>
            <a:ext cx="11353800" cy="8229600"/>
          </a:xfrm>
          <a:prstGeom prst="rect">
            <a:avLst/>
          </a:prstGeom>
        </p:spPr>
      </p:pic>
      <p:sp>
        <p:nvSpPr>
          <p:cNvPr id="11" name="object 3">
            <a:extLst>
              <a:ext uri="{FF2B5EF4-FFF2-40B4-BE49-F238E27FC236}">
                <a16:creationId xmlns:a16="http://schemas.microsoft.com/office/drawing/2014/main" id="{C8E27666-28EA-B4A1-6849-A6EE4D5801A3}"/>
              </a:ext>
            </a:extLst>
          </p:cNvPr>
          <p:cNvSpPr txBox="1">
            <a:spLocks noGrp="1"/>
          </p:cNvSpPr>
          <p:nvPr>
            <p:ph type="title"/>
          </p:nvPr>
        </p:nvSpPr>
        <p:spPr>
          <a:xfrm>
            <a:off x="3244850" y="356717"/>
            <a:ext cx="7534909" cy="734368"/>
          </a:xfrm>
          <a:prstGeom prst="rect">
            <a:avLst/>
          </a:prstGeom>
        </p:spPr>
        <p:txBody>
          <a:bodyPr vert="horz" wrap="square" lIns="0" tIns="12065" rIns="0" bIns="0" rtlCol="0">
            <a:spAutoFit/>
          </a:bodyPr>
          <a:lstStyle/>
          <a:p>
            <a:pPr marL="12700">
              <a:lnSpc>
                <a:spcPct val="100000"/>
              </a:lnSpc>
              <a:spcBef>
                <a:spcPts val="95"/>
              </a:spcBef>
            </a:pPr>
            <a:r>
              <a:rPr dirty="0"/>
              <a:t>Agile</a:t>
            </a:r>
            <a:r>
              <a:rPr spc="-100" dirty="0"/>
              <a:t> </a:t>
            </a:r>
            <a:r>
              <a:rPr spc="-10" dirty="0"/>
              <a:t>Model</a:t>
            </a:r>
          </a:p>
        </p:txBody>
      </p:sp>
      <p:grpSp>
        <p:nvGrpSpPr>
          <p:cNvPr id="12" name="object 4">
            <a:extLst>
              <a:ext uri="{FF2B5EF4-FFF2-40B4-BE49-F238E27FC236}">
                <a16:creationId xmlns:a16="http://schemas.microsoft.com/office/drawing/2014/main" id="{72B28D54-B4A7-49A6-16DF-F47F12CFDEEE}"/>
              </a:ext>
            </a:extLst>
          </p:cNvPr>
          <p:cNvGrpSpPr/>
          <p:nvPr/>
        </p:nvGrpSpPr>
        <p:grpSpPr>
          <a:xfrm>
            <a:off x="901700" y="1600199"/>
            <a:ext cx="11164570" cy="7269481"/>
            <a:chOff x="76200" y="76200"/>
            <a:chExt cx="8991600" cy="6057900"/>
          </a:xfrm>
        </p:grpSpPr>
        <p:pic>
          <p:nvPicPr>
            <p:cNvPr id="13" name="object 5">
              <a:extLst>
                <a:ext uri="{FF2B5EF4-FFF2-40B4-BE49-F238E27FC236}">
                  <a16:creationId xmlns:a16="http://schemas.microsoft.com/office/drawing/2014/main" id="{9EFEAEFD-2417-6ABB-4373-960E26FD8D2F}"/>
                </a:ext>
              </a:extLst>
            </p:cNvPr>
            <p:cNvPicPr/>
            <p:nvPr/>
          </p:nvPicPr>
          <p:blipFill>
            <a:blip r:embed="rId3" cstate="print"/>
            <a:stretch>
              <a:fillRect/>
            </a:stretch>
          </p:blipFill>
          <p:spPr>
            <a:xfrm>
              <a:off x="76200" y="2590800"/>
              <a:ext cx="3543300" cy="3543300"/>
            </a:xfrm>
            <a:prstGeom prst="rect">
              <a:avLst/>
            </a:prstGeom>
          </p:spPr>
        </p:pic>
        <p:pic>
          <p:nvPicPr>
            <p:cNvPr id="14" name="object 6">
              <a:extLst>
                <a:ext uri="{FF2B5EF4-FFF2-40B4-BE49-F238E27FC236}">
                  <a16:creationId xmlns:a16="http://schemas.microsoft.com/office/drawing/2014/main" id="{732B9F1E-94E3-A077-5D8F-7B9D6BD2911B}"/>
                </a:ext>
              </a:extLst>
            </p:cNvPr>
            <p:cNvPicPr/>
            <p:nvPr/>
          </p:nvPicPr>
          <p:blipFill>
            <a:blip r:embed="rId3" cstate="print"/>
            <a:stretch>
              <a:fillRect/>
            </a:stretch>
          </p:blipFill>
          <p:spPr>
            <a:xfrm>
              <a:off x="5524500" y="2590800"/>
              <a:ext cx="3543300" cy="3543300"/>
            </a:xfrm>
            <a:prstGeom prst="rect">
              <a:avLst/>
            </a:prstGeom>
          </p:spPr>
        </p:pic>
        <p:pic>
          <p:nvPicPr>
            <p:cNvPr id="15" name="object 7">
              <a:extLst>
                <a:ext uri="{FF2B5EF4-FFF2-40B4-BE49-F238E27FC236}">
                  <a16:creationId xmlns:a16="http://schemas.microsoft.com/office/drawing/2014/main" id="{347337B6-D193-2773-09EF-730CFD2A0EC7}"/>
                </a:ext>
              </a:extLst>
            </p:cNvPr>
            <p:cNvPicPr/>
            <p:nvPr/>
          </p:nvPicPr>
          <p:blipFill>
            <a:blip r:embed="rId3" cstate="print"/>
            <a:stretch>
              <a:fillRect/>
            </a:stretch>
          </p:blipFill>
          <p:spPr>
            <a:xfrm>
              <a:off x="2781300" y="76200"/>
              <a:ext cx="3543300" cy="3543300"/>
            </a:xfrm>
            <a:prstGeom prst="rect">
              <a:avLst/>
            </a:prstGeom>
          </p:spPr>
        </p:pic>
      </p:grpSp>
    </p:spTree>
    <p:extLst>
      <p:ext uri="{BB962C8B-B14F-4D97-AF65-F5344CB8AC3E}">
        <p14:creationId xmlns:p14="http://schemas.microsoft.com/office/powerpoint/2010/main" val="4761182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4080" y="530340"/>
            <a:ext cx="11216640" cy="1863146"/>
          </a:xfrm>
          <a:prstGeom prst="rect">
            <a:avLst/>
          </a:prstGeom>
        </p:spPr>
        <p:txBody>
          <a:bodyPr vert="horz" wrap="square" lIns="0" tIns="1129926" rIns="0" bIns="0" rtlCol="0">
            <a:spAutoFit/>
          </a:bodyPr>
          <a:lstStyle/>
          <a:p>
            <a:pPr marL="12700">
              <a:lnSpc>
                <a:spcPct val="100000"/>
              </a:lnSpc>
              <a:spcBef>
                <a:spcPts val="409"/>
              </a:spcBef>
            </a:pPr>
            <a:r>
              <a:rPr dirty="0"/>
              <a:t>Agile</a:t>
            </a:r>
            <a:r>
              <a:rPr spc="25" dirty="0"/>
              <a:t> </a:t>
            </a:r>
            <a:r>
              <a:rPr dirty="0"/>
              <a:t>Development</a:t>
            </a:r>
            <a:r>
              <a:rPr spc="25" dirty="0"/>
              <a:t> </a:t>
            </a:r>
            <a:r>
              <a:rPr dirty="0"/>
              <a:t>-</a:t>
            </a:r>
            <a:r>
              <a:rPr spc="30" dirty="0"/>
              <a:t> </a:t>
            </a:r>
            <a:r>
              <a:rPr dirty="0"/>
              <a:t>Key</a:t>
            </a:r>
            <a:r>
              <a:rPr spc="25" dirty="0"/>
              <a:t> </a:t>
            </a:r>
            <a:r>
              <a:rPr spc="-10" dirty="0"/>
              <a:t>Points</a:t>
            </a:r>
          </a:p>
        </p:txBody>
      </p:sp>
      <p:sp>
        <p:nvSpPr>
          <p:cNvPr id="3" name="object 3"/>
          <p:cNvSpPr txBox="1"/>
          <p:nvPr/>
        </p:nvSpPr>
        <p:spPr>
          <a:xfrm>
            <a:off x="241300" y="2933700"/>
            <a:ext cx="12144375" cy="5397500"/>
          </a:xfrm>
          <a:prstGeom prst="rect">
            <a:avLst/>
          </a:prstGeom>
        </p:spPr>
        <p:txBody>
          <a:bodyPr vert="horz" wrap="square" lIns="0" tIns="33020" rIns="0" bIns="0" rtlCol="0">
            <a:spAutoFit/>
          </a:bodyPr>
          <a:lstStyle/>
          <a:p>
            <a:pPr marL="342900" marR="916305" indent="-304800">
              <a:lnSpc>
                <a:spcPts val="3800"/>
              </a:lnSpc>
              <a:spcBef>
                <a:spcPts val="260"/>
              </a:spcBef>
              <a:buChar char="•"/>
              <a:tabLst>
                <a:tab pos="342900" algn="l"/>
              </a:tabLst>
            </a:pPr>
            <a:r>
              <a:rPr sz="3200" spc="180" dirty="0">
                <a:latin typeface="Trebuchet MS"/>
                <a:cs typeface="Trebuchet MS"/>
              </a:rPr>
              <a:t>The</a:t>
            </a:r>
            <a:r>
              <a:rPr sz="3200" spc="50" dirty="0">
                <a:latin typeface="Trebuchet MS"/>
                <a:cs typeface="Trebuchet MS"/>
              </a:rPr>
              <a:t> </a:t>
            </a:r>
            <a:r>
              <a:rPr sz="3200" spc="210" dirty="0">
                <a:latin typeface="Trebuchet MS"/>
                <a:cs typeface="Trebuchet MS"/>
              </a:rPr>
              <a:t>goal</a:t>
            </a:r>
            <a:r>
              <a:rPr sz="3200" spc="55" dirty="0">
                <a:latin typeface="Trebuchet MS"/>
                <a:cs typeface="Trebuchet MS"/>
              </a:rPr>
              <a:t> </a:t>
            </a:r>
            <a:r>
              <a:rPr sz="3200" spc="165" dirty="0">
                <a:latin typeface="Trebuchet MS"/>
                <a:cs typeface="Trebuchet MS"/>
              </a:rPr>
              <a:t>is</a:t>
            </a:r>
            <a:r>
              <a:rPr sz="3200" spc="55" dirty="0">
                <a:latin typeface="Trebuchet MS"/>
                <a:cs typeface="Trebuchet MS"/>
              </a:rPr>
              <a:t> </a:t>
            </a:r>
            <a:r>
              <a:rPr sz="3200" spc="105" dirty="0">
                <a:solidFill>
                  <a:srgbClr val="006F00"/>
                </a:solidFill>
                <a:latin typeface="Trebuchet MS"/>
                <a:cs typeface="Trebuchet MS"/>
              </a:rPr>
              <a:t>to</a:t>
            </a:r>
            <a:r>
              <a:rPr sz="3200" spc="55" dirty="0">
                <a:solidFill>
                  <a:srgbClr val="006F00"/>
                </a:solidFill>
                <a:latin typeface="Trebuchet MS"/>
                <a:cs typeface="Trebuchet MS"/>
              </a:rPr>
              <a:t> </a:t>
            </a:r>
            <a:r>
              <a:rPr sz="3200" spc="195" dirty="0">
                <a:solidFill>
                  <a:srgbClr val="006F00"/>
                </a:solidFill>
                <a:latin typeface="Trebuchet MS"/>
                <a:cs typeface="Trebuchet MS"/>
              </a:rPr>
              <a:t>develop</a:t>
            </a:r>
            <a:r>
              <a:rPr sz="3200" spc="50" dirty="0">
                <a:solidFill>
                  <a:srgbClr val="006F00"/>
                </a:solidFill>
                <a:latin typeface="Trebuchet MS"/>
                <a:cs typeface="Trebuchet MS"/>
              </a:rPr>
              <a:t> </a:t>
            </a:r>
            <a:r>
              <a:rPr sz="3200" spc="140" dirty="0">
                <a:solidFill>
                  <a:srgbClr val="006F00"/>
                </a:solidFill>
                <a:latin typeface="Trebuchet MS"/>
                <a:cs typeface="Trebuchet MS"/>
              </a:rPr>
              <a:t>software</a:t>
            </a:r>
            <a:r>
              <a:rPr sz="3200" spc="55" dirty="0">
                <a:solidFill>
                  <a:srgbClr val="006F00"/>
                </a:solidFill>
                <a:latin typeface="Trebuchet MS"/>
                <a:cs typeface="Trebuchet MS"/>
              </a:rPr>
              <a:t> </a:t>
            </a:r>
            <a:r>
              <a:rPr sz="3200" spc="114" dirty="0">
                <a:solidFill>
                  <a:srgbClr val="006F00"/>
                </a:solidFill>
                <a:latin typeface="Trebuchet MS"/>
                <a:cs typeface="Trebuchet MS"/>
              </a:rPr>
              <a:t>quickly,</a:t>
            </a:r>
            <a:r>
              <a:rPr sz="3200" spc="55" dirty="0">
                <a:solidFill>
                  <a:srgbClr val="006F00"/>
                </a:solidFill>
                <a:latin typeface="Trebuchet MS"/>
                <a:cs typeface="Trebuchet MS"/>
              </a:rPr>
              <a:t> </a:t>
            </a:r>
            <a:r>
              <a:rPr sz="3200" spc="114" dirty="0">
                <a:solidFill>
                  <a:srgbClr val="006F00"/>
                </a:solidFill>
                <a:latin typeface="Trebuchet MS"/>
                <a:cs typeface="Trebuchet MS"/>
              </a:rPr>
              <a:t>in</a:t>
            </a:r>
            <a:r>
              <a:rPr sz="3200" spc="55" dirty="0">
                <a:solidFill>
                  <a:srgbClr val="006F00"/>
                </a:solidFill>
                <a:latin typeface="Trebuchet MS"/>
                <a:cs typeface="Trebuchet MS"/>
              </a:rPr>
              <a:t> </a:t>
            </a:r>
            <a:r>
              <a:rPr sz="3200" spc="145" dirty="0">
                <a:solidFill>
                  <a:srgbClr val="006F00"/>
                </a:solidFill>
                <a:latin typeface="Trebuchet MS"/>
                <a:cs typeface="Trebuchet MS"/>
              </a:rPr>
              <a:t>the</a:t>
            </a:r>
            <a:r>
              <a:rPr sz="3200" spc="55" dirty="0">
                <a:solidFill>
                  <a:srgbClr val="006F00"/>
                </a:solidFill>
                <a:latin typeface="Trebuchet MS"/>
                <a:cs typeface="Trebuchet MS"/>
              </a:rPr>
              <a:t> </a:t>
            </a:r>
            <a:r>
              <a:rPr sz="3200" spc="140" dirty="0">
                <a:solidFill>
                  <a:srgbClr val="006F00"/>
                </a:solidFill>
                <a:latin typeface="Trebuchet MS"/>
                <a:cs typeface="Trebuchet MS"/>
              </a:rPr>
              <a:t>face</a:t>
            </a:r>
            <a:r>
              <a:rPr sz="3200" spc="50" dirty="0">
                <a:solidFill>
                  <a:srgbClr val="006F00"/>
                </a:solidFill>
                <a:latin typeface="Trebuchet MS"/>
                <a:cs typeface="Trebuchet MS"/>
              </a:rPr>
              <a:t> </a:t>
            </a:r>
            <a:r>
              <a:rPr sz="3200" spc="55" dirty="0">
                <a:solidFill>
                  <a:srgbClr val="006F00"/>
                </a:solidFill>
                <a:latin typeface="Trebuchet MS"/>
                <a:cs typeface="Trebuchet MS"/>
              </a:rPr>
              <a:t>of </a:t>
            </a:r>
            <a:r>
              <a:rPr sz="3200" spc="140" dirty="0">
                <a:solidFill>
                  <a:srgbClr val="006F00"/>
                </a:solidFill>
                <a:latin typeface="Trebuchet MS"/>
                <a:cs typeface="Trebuchet MS"/>
              </a:rPr>
              <a:t>rapidly</a:t>
            </a:r>
            <a:r>
              <a:rPr sz="3200" spc="70" dirty="0">
                <a:solidFill>
                  <a:srgbClr val="006F00"/>
                </a:solidFill>
                <a:latin typeface="Trebuchet MS"/>
                <a:cs typeface="Trebuchet MS"/>
              </a:rPr>
              <a:t> </a:t>
            </a:r>
            <a:r>
              <a:rPr sz="3200" spc="250" dirty="0">
                <a:solidFill>
                  <a:srgbClr val="006F00"/>
                </a:solidFill>
                <a:latin typeface="Trebuchet MS"/>
                <a:cs typeface="Trebuchet MS"/>
              </a:rPr>
              <a:t>changing</a:t>
            </a:r>
            <a:r>
              <a:rPr sz="3200" spc="70" dirty="0">
                <a:solidFill>
                  <a:srgbClr val="006F00"/>
                </a:solidFill>
                <a:latin typeface="Trebuchet MS"/>
                <a:cs typeface="Trebuchet MS"/>
              </a:rPr>
              <a:t> </a:t>
            </a:r>
            <a:r>
              <a:rPr sz="3200" spc="165" dirty="0">
                <a:solidFill>
                  <a:srgbClr val="006F00"/>
                </a:solidFill>
                <a:latin typeface="Trebuchet MS"/>
                <a:cs typeface="Trebuchet MS"/>
              </a:rPr>
              <a:t>requirements</a:t>
            </a:r>
            <a:endParaRPr sz="3200">
              <a:latin typeface="Trebuchet MS"/>
              <a:cs typeface="Trebuchet MS"/>
            </a:endParaRPr>
          </a:p>
          <a:p>
            <a:pPr marL="342265" indent="-304165">
              <a:lnSpc>
                <a:spcPct val="100000"/>
              </a:lnSpc>
              <a:spcBef>
                <a:spcPts val="1040"/>
              </a:spcBef>
              <a:buChar char="•"/>
              <a:tabLst>
                <a:tab pos="342265" algn="l"/>
              </a:tabLst>
            </a:pPr>
            <a:r>
              <a:rPr sz="3200" spc="135" dirty="0">
                <a:solidFill>
                  <a:srgbClr val="86868B"/>
                </a:solidFill>
                <a:latin typeface="Trebuchet MS"/>
                <a:cs typeface="Trebuchet MS"/>
              </a:rPr>
              <a:t>Originally</a:t>
            </a:r>
            <a:r>
              <a:rPr sz="3200" spc="65" dirty="0">
                <a:solidFill>
                  <a:srgbClr val="86868B"/>
                </a:solidFill>
                <a:latin typeface="Trebuchet MS"/>
                <a:cs typeface="Trebuchet MS"/>
              </a:rPr>
              <a:t> </a:t>
            </a:r>
            <a:r>
              <a:rPr sz="3200" spc="190" dirty="0">
                <a:solidFill>
                  <a:srgbClr val="86868B"/>
                </a:solidFill>
                <a:latin typeface="Trebuchet MS"/>
                <a:cs typeface="Trebuchet MS"/>
              </a:rPr>
              <a:t>conceived</a:t>
            </a:r>
            <a:r>
              <a:rPr sz="3200" spc="65" dirty="0">
                <a:solidFill>
                  <a:srgbClr val="86868B"/>
                </a:solidFill>
                <a:latin typeface="Trebuchet MS"/>
                <a:cs typeface="Trebuchet MS"/>
              </a:rPr>
              <a:t> </a:t>
            </a:r>
            <a:r>
              <a:rPr sz="3200" spc="75" dirty="0">
                <a:solidFill>
                  <a:srgbClr val="86868B"/>
                </a:solidFill>
                <a:latin typeface="Trebuchet MS"/>
                <a:cs typeface="Trebuchet MS"/>
              </a:rPr>
              <a:t>for</a:t>
            </a:r>
            <a:r>
              <a:rPr sz="3200" spc="65" dirty="0">
                <a:solidFill>
                  <a:srgbClr val="86868B"/>
                </a:solidFill>
                <a:latin typeface="Trebuchet MS"/>
                <a:cs typeface="Trebuchet MS"/>
              </a:rPr>
              <a:t> </a:t>
            </a:r>
            <a:r>
              <a:rPr sz="3200" spc="180" dirty="0">
                <a:solidFill>
                  <a:srgbClr val="86868B"/>
                </a:solidFill>
                <a:latin typeface="Trebuchet MS"/>
                <a:cs typeface="Trebuchet MS"/>
              </a:rPr>
              <a:t>small</a:t>
            </a:r>
            <a:r>
              <a:rPr sz="3200" spc="70" dirty="0">
                <a:solidFill>
                  <a:srgbClr val="86868B"/>
                </a:solidFill>
                <a:latin typeface="Trebuchet MS"/>
                <a:cs typeface="Trebuchet MS"/>
              </a:rPr>
              <a:t> </a:t>
            </a:r>
            <a:r>
              <a:rPr sz="3200" spc="105" dirty="0">
                <a:solidFill>
                  <a:srgbClr val="86868B"/>
                </a:solidFill>
                <a:latin typeface="Trebuchet MS"/>
                <a:cs typeface="Trebuchet MS"/>
              </a:rPr>
              <a:t>to</a:t>
            </a:r>
            <a:r>
              <a:rPr sz="3200" spc="65" dirty="0">
                <a:solidFill>
                  <a:srgbClr val="86868B"/>
                </a:solidFill>
                <a:latin typeface="Trebuchet MS"/>
                <a:cs typeface="Trebuchet MS"/>
              </a:rPr>
              <a:t> </a:t>
            </a:r>
            <a:r>
              <a:rPr sz="3200" spc="150" dirty="0">
                <a:solidFill>
                  <a:srgbClr val="86868B"/>
                </a:solidFill>
                <a:latin typeface="Trebuchet MS"/>
                <a:cs typeface="Trebuchet MS"/>
              </a:rPr>
              <a:t>mid-</a:t>
            </a:r>
            <a:r>
              <a:rPr sz="3200" spc="180" dirty="0">
                <a:solidFill>
                  <a:srgbClr val="86868B"/>
                </a:solidFill>
                <a:latin typeface="Trebuchet MS"/>
                <a:cs typeface="Trebuchet MS"/>
              </a:rPr>
              <a:t>sized</a:t>
            </a:r>
            <a:r>
              <a:rPr sz="3200" spc="65" dirty="0">
                <a:solidFill>
                  <a:srgbClr val="86868B"/>
                </a:solidFill>
                <a:latin typeface="Trebuchet MS"/>
                <a:cs typeface="Trebuchet MS"/>
              </a:rPr>
              <a:t> </a:t>
            </a:r>
            <a:r>
              <a:rPr sz="3200" spc="240" dirty="0">
                <a:solidFill>
                  <a:srgbClr val="86868B"/>
                </a:solidFill>
                <a:latin typeface="Trebuchet MS"/>
                <a:cs typeface="Trebuchet MS"/>
              </a:rPr>
              <a:t>teams</a:t>
            </a:r>
            <a:endParaRPr sz="3200">
              <a:latin typeface="Trebuchet MS"/>
              <a:cs typeface="Trebuchet MS"/>
            </a:endParaRPr>
          </a:p>
          <a:p>
            <a:pPr marL="342265" indent="-304165">
              <a:lnSpc>
                <a:spcPct val="100000"/>
              </a:lnSpc>
              <a:spcBef>
                <a:spcPts val="1160"/>
              </a:spcBef>
              <a:buChar char="•"/>
              <a:tabLst>
                <a:tab pos="342265" algn="l"/>
              </a:tabLst>
            </a:pPr>
            <a:r>
              <a:rPr sz="3200" spc="-250" dirty="0">
                <a:latin typeface="Trebuchet MS"/>
                <a:cs typeface="Trebuchet MS"/>
              </a:rPr>
              <a:t>T</a:t>
            </a:r>
            <a:r>
              <a:rPr sz="3200" spc="250" dirty="0">
                <a:latin typeface="Trebuchet MS"/>
                <a:cs typeface="Trebuchet MS"/>
              </a:rPr>
              <a:t>o</a:t>
            </a:r>
            <a:r>
              <a:rPr sz="3200" spc="20" dirty="0">
                <a:latin typeface="Trebuchet MS"/>
                <a:cs typeface="Trebuchet MS"/>
              </a:rPr>
              <a:t> </a:t>
            </a:r>
            <a:r>
              <a:rPr sz="3200" spc="200" dirty="0">
                <a:latin typeface="Trebuchet MS"/>
                <a:cs typeface="Trebuchet MS"/>
              </a:rPr>
              <a:t>achieve</a:t>
            </a:r>
            <a:r>
              <a:rPr sz="3200" spc="25" dirty="0">
                <a:latin typeface="Trebuchet MS"/>
                <a:cs typeface="Trebuchet MS"/>
              </a:rPr>
              <a:t> </a:t>
            </a:r>
            <a:r>
              <a:rPr sz="3200" spc="100" dirty="0">
                <a:latin typeface="Trebuchet MS"/>
                <a:cs typeface="Trebuchet MS"/>
              </a:rPr>
              <a:t>agility</a:t>
            </a:r>
            <a:r>
              <a:rPr sz="3200" spc="20" dirty="0">
                <a:latin typeface="Trebuchet MS"/>
                <a:cs typeface="Trebuchet MS"/>
              </a:rPr>
              <a:t> </a:t>
            </a:r>
            <a:r>
              <a:rPr sz="3200" spc="210" dirty="0">
                <a:latin typeface="Trebuchet MS"/>
                <a:cs typeface="Trebuchet MS"/>
              </a:rPr>
              <a:t>we</a:t>
            </a:r>
            <a:r>
              <a:rPr sz="3200" spc="25" dirty="0">
                <a:latin typeface="Trebuchet MS"/>
                <a:cs typeface="Trebuchet MS"/>
              </a:rPr>
              <a:t> </a:t>
            </a:r>
            <a:r>
              <a:rPr sz="3200" spc="225" dirty="0">
                <a:latin typeface="Trebuchet MS"/>
                <a:cs typeface="Trebuchet MS"/>
              </a:rPr>
              <a:t>need</a:t>
            </a:r>
            <a:r>
              <a:rPr sz="3200" spc="20" dirty="0">
                <a:latin typeface="Trebuchet MS"/>
                <a:cs typeface="Trebuchet MS"/>
              </a:rPr>
              <a:t> </a:t>
            </a:r>
            <a:r>
              <a:rPr sz="3200" spc="100" dirty="0">
                <a:latin typeface="Trebuchet MS"/>
                <a:cs typeface="Trebuchet MS"/>
              </a:rPr>
              <a:t>to</a:t>
            </a:r>
            <a:r>
              <a:rPr sz="3200" spc="25" dirty="0">
                <a:latin typeface="Trebuchet MS"/>
                <a:cs typeface="Trebuchet MS"/>
              </a:rPr>
              <a:t> </a:t>
            </a:r>
            <a:r>
              <a:rPr sz="3200" spc="-25" dirty="0">
                <a:latin typeface="Trebuchet MS"/>
                <a:cs typeface="Trebuchet MS"/>
              </a:rPr>
              <a:t>...</a:t>
            </a:r>
            <a:endParaRPr sz="3200">
              <a:latin typeface="Trebuchet MS"/>
              <a:cs typeface="Trebuchet MS"/>
            </a:endParaRPr>
          </a:p>
          <a:p>
            <a:pPr marL="659130" marR="207010" lvl="1" indent="-303530">
              <a:lnSpc>
                <a:spcPts val="3500"/>
              </a:lnSpc>
              <a:spcBef>
                <a:spcPts val="1360"/>
              </a:spcBef>
              <a:buChar char="•"/>
              <a:tabLst>
                <a:tab pos="660400" algn="l"/>
              </a:tabLst>
            </a:pPr>
            <a:r>
              <a:rPr sz="3000" spc="210" dirty="0">
                <a:latin typeface="Trebuchet MS"/>
                <a:cs typeface="Trebuchet MS"/>
              </a:rPr>
              <a:t>employ</a:t>
            </a:r>
            <a:r>
              <a:rPr sz="3000" spc="60" dirty="0">
                <a:latin typeface="Trebuchet MS"/>
                <a:cs typeface="Trebuchet MS"/>
              </a:rPr>
              <a:t> </a:t>
            </a:r>
            <a:r>
              <a:rPr sz="3000" spc="145" dirty="0">
                <a:latin typeface="Trebuchet MS"/>
                <a:cs typeface="Trebuchet MS"/>
              </a:rPr>
              <a:t>practices</a:t>
            </a:r>
            <a:r>
              <a:rPr sz="3000" spc="60" dirty="0">
                <a:latin typeface="Trebuchet MS"/>
                <a:cs typeface="Trebuchet MS"/>
              </a:rPr>
              <a:t> </a:t>
            </a:r>
            <a:r>
              <a:rPr sz="3000" spc="120" dirty="0">
                <a:latin typeface="Trebuchet MS"/>
                <a:cs typeface="Trebuchet MS"/>
              </a:rPr>
              <a:t>that</a:t>
            </a:r>
            <a:r>
              <a:rPr sz="3000" spc="65" dirty="0">
                <a:latin typeface="Trebuchet MS"/>
                <a:cs typeface="Trebuchet MS"/>
              </a:rPr>
              <a:t> </a:t>
            </a:r>
            <a:r>
              <a:rPr sz="3000" spc="155" dirty="0">
                <a:latin typeface="Trebuchet MS"/>
                <a:cs typeface="Trebuchet MS"/>
              </a:rPr>
              <a:t>provide</a:t>
            </a:r>
            <a:r>
              <a:rPr sz="3000" spc="60" dirty="0">
                <a:latin typeface="Trebuchet MS"/>
                <a:cs typeface="Trebuchet MS"/>
              </a:rPr>
              <a:t> </a:t>
            </a:r>
            <a:r>
              <a:rPr sz="3000" spc="145" dirty="0">
                <a:latin typeface="Trebuchet MS"/>
                <a:cs typeface="Trebuchet MS"/>
              </a:rPr>
              <a:t>the</a:t>
            </a:r>
            <a:r>
              <a:rPr sz="3000" spc="65" dirty="0">
                <a:latin typeface="Trebuchet MS"/>
                <a:cs typeface="Trebuchet MS"/>
              </a:rPr>
              <a:t> </a:t>
            </a:r>
            <a:r>
              <a:rPr sz="3000" i="1" spc="240" dirty="0">
                <a:solidFill>
                  <a:srgbClr val="606060"/>
                </a:solidFill>
                <a:latin typeface="Trebuchet MS"/>
                <a:cs typeface="Trebuchet MS"/>
              </a:rPr>
              <a:t>necessary</a:t>
            </a:r>
            <a:r>
              <a:rPr sz="3000" i="1" spc="60" dirty="0">
                <a:solidFill>
                  <a:srgbClr val="606060"/>
                </a:solidFill>
                <a:latin typeface="Trebuchet MS"/>
                <a:cs typeface="Trebuchet MS"/>
              </a:rPr>
              <a:t> </a:t>
            </a:r>
            <a:r>
              <a:rPr sz="3000" i="1" spc="110" dirty="0">
                <a:solidFill>
                  <a:srgbClr val="606060"/>
                </a:solidFill>
                <a:latin typeface="Trebuchet MS"/>
                <a:cs typeface="Trebuchet MS"/>
              </a:rPr>
              <a:t>discipline</a:t>
            </a:r>
            <a:r>
              <a:rPr sz="3000" i="1" spc="65" dirty="0">
                <a:solidFill>
                  <a:srgbClr val="606060"/>
                </a:solidFill>
                <a:latin typeface="Trebuchet MS"/>
                <a:cs typeface="Trebuchet MS"/>
              </a:rPr>
              <a:t> </a:t>
            </a:r>
            <a:r>
              <a:rPr sz="3000" spc="215" dirty="0">
                <a:latin typeface="Trebuchet MS"/>
                <a:cs typeface="Trebuchet MS"/>
              </a:rPr>
              <a:t>and 	</a:t>
            </a:r>
            <a:r>
              <a:rPr sz="3000" spc="155" dirty="0">
                <a:latin typeface="Trebuchet MS"/>
                <a:cs typeface="Trebuchet MS"/>
              </a:rPr>
              <a:t>feedback</a:t>
            </a:r>
            <a:endParaRPr sz="3000">
              <a:latin typeface="Trebuchet MS"/>
              <a:cs typeface="Trebuchet MS"/>
            </a:endParaRPr>
          </a:p>
          <a:p>
            <a:pPr marL="659130" marR="400050" lvl="1" indent="-303530">
              <a:lnSpc>
                <a:spcPts val="3500"/>
              </a:lnSpc>
              <a:spcBef>
                <a:spcPts val="1200"/>
              </a:spcBef>
              <a:buChar char="•"/>
              <a:tabLst>
                <a:tab pos="660400" algn="l"/>
              </a:tabLst>
            </a:pPr>
            <a:r>
              <a:rPr sz="3000" spc="210" dirty="0">
                <a:latin typeface="Trebuchet MS"/>
                <a:cs typeface="Trebuchet MS"/>
              </a:rPr>
              <a:t>employ</a:t>
            </a:r>
            <a:r>
              <a:rPr sz="3000" spc="50" dirty="0">
                <a:latin typeface="Trebuchet MS"/>
                <a:cs typeface="Trebuchet MS"/>
              </a:rPr>
              <a:t> </a:t>
            </a:r>
            <a:r>
              <a:rPr sz="3000" spc="215" dirty="0">
                <a:latin typeface="Trebuchet MS"/>
                <a:cs typeface="Trebuchet MS"/>
              </a:rPr>
              <a:t>design</a:t>
            </a:r>
            <a:r>
              <a:rPr sz="3000" spc="55" dirty="0">
                <a:latin typeface="Trebuchet MS"/>
                <a:cs typeface="Trebuchet MS"/>
              </a:rPr>
              <a:t> </a:t>
            </a:r>
            <a:r>
              <a:rPr sz="3000" spc="130" dirty="0">
                <a:latin typeface="Trebuchet MS"/>
                <a:cs typeface="Trebuchet MS"/>
              </a:rPr>
              <a:t>principles</a:t>
            </a:r>
            <a:r>
              <a:rPr sz="3000" spc="55" dirty="0">
                <a:latin typeface="Trebuchet MS"/>
                <a:cs typeface="Trebuchet MS"/>
              </a:rPr>
              <a:t> </a:t>
            </a:r>
            <a:r>
              <a:rPr sz="3000" spc="120" dirty="0">
                <a:latin typeface="Trebuchet MS"/>
                <a:cs typeface="Trebuchet MS"/>
              </a:rPr>
              <a:t>that</a:t>
            </a:r>
            <a:r>
              <a:rPr sz="3000" spc="55" dirty="0">
                <a:latin typeface="Trebuchet MS"/>
                <a:cs typeface="Trebuchet MS"/>
              </a:rPr>
              <a:t> </a:t>
            </a:r>
            <a:r>
              <a:rPr sz="3000" spc="175" dirty="0">
                <a:latin typeface="Trebuchet MS"/>
                <a:cs typeface="Trebuchet MS"/>
              </a:rPr>
              <a:t>keep</a:t>
            </a:r>
            <a:r>
              <a:rPr sz="3000" spc="60" dirty="0">
                <a:latin typeface="Trebuchet MS"/>
                <a:cs typeface="Trebuchet MS"/>
              </a:rPr>
              <a:t> </a:t>
            </a:r>
            <a:r>
              <a:rPr sz="3000" spc="75" dirty="0">
                <a:latin typeface="Trebuchet MS"/>
                <a:cs typeface="Trebuchet MS"/>
              </a:rPr>
              <a:t>“our”</a:t>
            </a:r>
            <a:r>
              <a:rPr sz="3000" spc="55" dirty="0">
                <a:latin typeface="Trebuchet MS"/>
                <a:cs typeface="Trebuchet MS"/>
              </a:rPr>
              <a:t> </a:t>
            </a:r>
            <a:r>
              <a:rPr sz="3000" spc="135" dirty="0">
                <a:latin typeface="Trebuchet MS"/>
                <a:cs typeface="Trebuchet MS"/>
              </a:rPr>
              <a:t>software</a:t>
            </a:r>
            <a:r>
              <a:rPr sz="3000" spc="55" dirty="0">
                <a:latin typeface="Trebuchet MS"/>
                <a:cs typeface="Trebuchet MS"/>
              </a:rPr>
              <a:t> </a:t>
            </a:r>
            <a:r>
              <a:rPr sz="3000" spc="65" dirty="0">
                <a:latin typeface="Trebuchet MS"/>
                <a:cs typeface="Trebuchet MS"/>
              </a:rPr>
              <a:t>flexible 	</a:t>
            </a:r>
            <a:r>
              <a:rPr sz="3000" spc="240" dirty="0">
                <a:latin typeface="Trebuchet MS"/>
                <a:cs typeface="Trebuchet MS"/>
              </a:rPr>
              <a:t>and</a:t>
            </a:r>
            <a:r>
              <a:rPr sz="3000" spc="55" dirty="0">
                <a:latin typeface="Trebuchet MS"/>
                <a:cs typeface="Trebuchet MS"/>
              </a:rPr>
              <a:t> </a:t>
            </a:r>
            <a:r>
              <a:rPr sz="3000" spc="145" dirty="0">
                <a:latin typeface="Trebuchet MS"/>
                <a:cs typeface="Trebuchet MS"/>
              </a:rPr>
              <a:t>maintainable</a:t>
            </a:r>
            <a:endParaRPr sz="3000">
              <a:latin typeface="Trebuchet MS"/>
              <a:cs typeface="Trebuchet MS"/>
            </a:endParaRPr>
          </a:p>
          <a:p>
            <a:pPr marL="659130" marR="30480" lvl="1" indent="-303530">
              <a:lnSpc>
                <a:spcPts val="3500"/>
              </a:lnSpc>
              <a:spcBef>
                <a:spcPts val="1200"/>
              </a:spcBef>
              <a:buChar char="•"/>
              <a:tabLst>
                <a:tab pos="660400" algn="l"/>
              </a:tabLst>
            </a:pPr>
            <a:r>
              <a:rPr sz="3000" spc="220" dirty="0">
                <a:latin typeface="Trebuchet MS"/>
                <a:cs typeface="Trebuchet MS"/>
              </a:rPr>
              <a:t>know</a:t>
            </a:r>
            <a:r>
              <a:rPr sz="3000" spc="55" dirty="0">
                <a:latin typeface="Trebuchet MS"/>
                <a:cs typeface="Trebuchet MS"/>
              </a:rPr>
              <a:t> </a:t>
            </a:r>
            <a:r>
              <a:rPr sz="3000" spc="145" dirty="0">
                <a:latin typeface="Trebuchet MS"/>
                <a:cs typeface="Trebuchet MS"/>
              </a:rPr>
              <a:t>the</a:t>
            </a:r>
            <a:r>
              <a:rPr sz="3000" spc="55" dirty="0">
                <a:latin typeface="Trebuchet MS"/>
                <a:cs typeface="Trebuchet MS"/>
              </a:rPr>
              <a:t> </a:t>
            </a:r>
            <a:r>
              <a:rPr sz="3000" spc="215" dirty="0">
                <a:latin typeface="Trebuchet MS"/>
                <a:cs typeface="Trebuchet MS"/>
              </a:rPr>
              <a:t>design</a:t>
            </a:r>
            <a:r>
              <a:rPr sz="3000" spc="55" dirty="0">
                <a:latin typeface="Trebuchet MS"/>
                <a:cs typeface="Trebuchet MS"/>
              </a:rPr>
              <a:t> </a:t>
            </a:r>
            <a:r>
              <a:rPr sz="3000" spc="155" dirty="0">
                <a:latin typeface="Trebuchet MS"/>
                <a:cs typeface="Trebuchet MS"/>
              </a:rPr>
              <a:t>patterns</a:t>
            </a:r>
            <a:r>
              <a:rPr sz="3000" spc="55" dirty="0">
                <a:latin typeface="Trebuchet MS"/>
                <a:cs typeface="Trebuchet MS"/>
              </a:rPr>
              <a:t> </a:t>
            </a:r>
            <a:r>
              <a:rPr sz="3000" spc="120" dirty="0">
                <a:latin typeface="Trebuchet MS"/>
                <a:cs typeface="Trebuchet MS"/>
              </a:rPr>
              <a:t>that</a:t>
            </a:r>
            <a:r>
              <a:rPr sz="3000" spc="55" dirty="0">
                <a:latin typeface="Trebuchet MS"/>
                <a:cs typeface="Trebuchet MS"/>
              </a:rPr>
              <a:t> </a:t>
            </a:r>
            <a:r>
              <a:rPr sz="3000" spc="250" dirty="0">
                <a:latin typeface="Trebuchet MS"/>
                <a:cs typeface="Trebuchet MS"/>
              </a:rPr>
              <a:t>have</a:t>
            </a:r>
            <a:r>
              <a:rPr sz="3000" spc="55" dirty="0">
                <a:latin typeface="Trebuchet MS"/>
                <a:cs typeface="Trebuchet MS"/>
              </a:rPr>
              <a:t> </a:t>
            </a:r>
            <a:r>
              <a:rPr sz="3000" spc="250" dirty="0">
                <a:latin typeface="Trebuchet MS"/>
                <a:cs typeface="Trebuchet MS"/>
              </a:rPr>
              <a:t>shown</a:t>
            </a:r>
            <a:r>
              <a:rPr sz="3000" spc="50" dirty="0">
                <a:latin typeface="Trebuchet MS"/>
                <a:cs typeface="Trebuchet MS"/>
              </a:rPr>
              <a:t> </a:t>
            </a:r>
            <a:r>
              <a:rPr sz="3000" spc="95" dirty="0">
                <a:latin typeface="Trebuchet MS"/>
                <a:cs typeface="Trebuchet MS"/>
              </a:rPr>
              <a:t>to</a:t>
            </a:r>
            <a:r>
              <a:rPr sz="3000" spc="55" dirty="0">
                <a:latin typeface="Trebuchet MS"/>
                <a:cs typeface="Trebuchet MS"/>
              </a:rPr>
              <a:t> </a:t>
            </a:r>
            <a:r>
              <a:rPr sz="3000" spc="180" dirty="0">
                <a:latin typeface="Trebuchet MS"/>
                <a:cs typeface="Trebuchet MS"/>
              </a:rPr>
              <a:t>balance</a:t>
            </a:r>
            <a:r>
              <a:rPr sz="3000" spc="55" dirty="0">
                <a:latin typeface="Trebuchet MS"/>
                <a:cs typeface="Trebuchet MS"/>
              </a:rPr>
              <a:t> </a:t>
            </a:r>
            <a:r>
              <a:rPr sz="3000" spc="185" dirty="0">
                <a:latin typeface="Trebuchet MS"/>
                <a:cs typeface="Trebuchet MS"/>
              </a:rPr>
              <a:t>those 	</a:t>
            </a:r>
            <a:r>
              <a:rPr sz="3000" spc="130" dirty="0">
                <a:latin typeface="Trebuchet MS"/>
                <a:cs typeface="Trebuchet MS"/>
              </a:rPr>
              <a:t>principles</a:t>
            </a:r>
            <a:r>
              <a:rPr sz="3000" spc="55" dirty="0">
                <a:latin typeface="Trebuchet MS"/>
                <a:cs typeface="Trebuchet MS"/>
              </a:rPr>
              <a:t> </a:t>
            </a:r>
            <a:r>
              <a:rPr sz="3000" spc="70" dirty="0">
                <a:latin typeface="Trebuchet MS"/>
                <a:cs typeface="Trebuchet MS"/>
              </a:rPr>
              <a:t>for</a:t>
            </a:r>
            <a:r>
              <a:rPr sz="3000" spc="60" dirty="0">
                <a:latin typeface="Trebuchet MS"/>
                <a:cs typeface="Trebuchet MS"/>
              </a:rPr>
              <a:t> </a:t>
            </a:r>
            <a:r>
              <a:rPr sz="3000" spc="120" dirty="0">
                <a:latin typeface="Trebuchet MS"/>
                <a:cs typeface="Trebuchet MS"/>
              </a:rPr>
              <a:t>specific</a:t>
            </a:r>
            <a:r>
              <a:rPr sz="3000" spc="55" dirty="0">
                <a:latin typeface="Trebuchet MS"/>
                <a:cs typeface="Trebuchet MS"/>
              </a:rPr>
              <a:t> </a:t>
            </a:r>
            <a:r>
              <a:rPr sz="3000" spc="180" dirty="0">
                <a:latin typeface="Trebuchet MS"/>
                <a:cs typeface="Trebuchet MS"/>
              </a:rPr>
              <a:t>problems</a:t>
            </a:r>
            <a:endParaRPr sz="3000">
              <a:latin typeface="Trebuchet MS"/>
              <a:cs typeface="Trebuchet M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4" y="82812"/>
            <a:ext cx="7186958" cy="739512"/>
          </a:xfrm>
          <a:prstGeom prst="rect">
            <a:avLst/>
          </a:prstGeom>
        </p:spPr>
        <p:txBody>
          <a:bodyPr vert="horz" wrap="square" lIns="0" tIns="17159" rIns="0" bIns="0" rtlCol="0" anchor="ctr">
            <a:spAutoFit/>
          </a:bodyPr>
          <a:lstStyle/>
          <a:p>
            <a:pPr marL="18062">
              <a:lnSpc>
                <a:spcPct val="100000"/>
              </a:lnSpc>
              <a:spcBef>
                <a:spcPts val="135"/>
              </a:spcBef>
              <a:tabLst>
                <a:tab pos="1843221" algn="l"/>
                <a:tab pos="4316804" algn="l"/>
              </a:tabLst>
            </a:pPr>
            <a:r>
              <a:rPr spc="-14" dirty="0"/>
              <a:t>Agile</a:t>
            </a:r>
            <a:r>
              <a:rPr dirty="0"/>
              <a:t>	</a:t>
            </a:r>
            <a:r>
              <a:rPr spc="-14" dirty="0"/>
              <a:t>Model:</a:t>
            </a:r>
            <a:r>
              <a:rPr dirty="0"/>
              <a:t>	</a:t>
            </a:r>
            <a:r>
              <a:rPr spc="-14" dirty="0"/>
              <a:t>Strengths</a:t>
            </a:r>
          </a:p>
        </p:txBody>
      </p:sp>
      <p:sp>
        <p:nvSpPr>
          <p:cNvPr id="3" name="object 3"/>
          <p:cNvSpPr txBox="1"/>
          <p:nvPr/>
        </p:nvSpPr>
        <p:spPr>
          <a:xfrm>
            <a:off x="545480" y="1202582"/>
            <a:ext cx="10997184" cy="7022349"/>
          </a:xfrm>
          <a:prstGeom prst="rect">
            <a:avLst/>
          </a:prstGeom>
        </p:spPr>
        <p:txBody>
          <a:bodyPr vert="horz" wrap="square" lIns="0" tIns="18965" rIns="0" bIns="0" rtlCol="0">
            <a:spAutoFit/>
          </a:bodyPr>
          <a:lstStyle/>
          <a:p>
            <a:pPr marL="668292" marR="1276979" indent="-650230">
              <a:spcBef>
                <a:spcPts val="149"/>
              </a:spcBef>
              <a:buFont typeface="Arial MT"/>
              <a:buChar char="•"/>
              <a:tabLst>
                <a:tab pos="668292" algn="l"/>
              </a:tabLst>
            </a:pPr>
            <a:r>
              <a:rPr sz="4551" dirty="0">
                <a:latin typeface="Calibri"/>
                <a:cs typeface="Calibri"/>
              </a:rPr>
              <a:t>Is</a:t>
            </a:r>
            <a:r>
              <a:rPr sz="4551" spc="-85" dirty="0">
                <a:latin typeface="Calibri"/>
                <a:cs typeface="Calibri"/>
              </a:rPr>
              <a:t> </a:t>
            </a:r>
            <a:r>
              <a:rPr sz="4551" dirty="0">
                <a:latin typeface="Calibri"/>
                <a:cs typeface="Calibri"/>
              </a:rPr>
              <a:t>a</a:t>
            </a:r>
            <a:r>
              <a:rPr sz="4551" spc="-71" dirty="0">
                <a:latin typeface="Calibri"/>
                <a:cs typeface="Calibri"/>
              </a:rPr>
              <a:t> </a:t>
            </a:r>
            <a:r>
              <a:rPr sz="4551" dirty="0">
                <a:latin typeface="Calibri"/>
                <a:cs typeface="Calibri"/>
              </a:rPr>
              <a:t>very</a:t>
            </a:r>
            <a:r>
              <a:rPr sz="4551" spc="-78" dirty="0">
                <a:latin typeface="Calibri"/>
                <a:cs typeface="Calibri"/>
              </a:rPr>
              <a:t> </a:t>
            </a:r>
            <a:r>
              <a:rPr sz="4551" dirty="0">
                <a:latin typeface="Calibri"/>
                <a:cs typeface="Calibri"/>
              </a:rPr>
              <a:t>realistic</a:t>
            </a:r>
            <a:r>
              <a:rPr sz="4551" spc="-85" dirty="0">
                <a:latin typeface="Calibri"/>
                <a:cs typeface="Calibri"/>
              </a:rPr>
              <a:t> </a:t>
            </a:r>
            <a:r>
              <a:rPr sz="4551" dirty="0">
                <a:latin typeface="Calibri"/>
                <a:cs typeface="Calibri"/>
              </a:rPr>
              <a:t>approach</a:t>
            </a:r>
            <a:r>
              <a:rPr sz="4551" spc="-85" dirty="0">
                <a:latin typeface="Calibri"/>
                <a:cs typeface="Calibri"/>
              </a:rPr>
              <a:t> </a:t>
            </a:r>
            <a:r>
              <a:rPr sz="4551" dirty="0">
                <a:latin typeface="Calibri"/>
                <a:cs typeface="Calibri"/>
              </a:rPr>
              <a:t>to</a:t>
            </a:r>
            <a:r>
              <a:rPr sz="4551" spc="-78" dirty="0">
                <a:latin typeface="Calibri"/>
                <a:cs typeface="Calibri"/>
              </a:rPr>
              <a:t> </a:t>
            </a:r>
            <a:r>
              <a:rPr sz="4551" spc="-14" dirty="0">
                <a:latin typeface="Calibri"/>
                <a:cs typeface="Calibri"/>
              </a:rPr>
              <a:t>software development.</a:t>
            </a:r>
            <a:endParaRPr sz="4551" dirty="0">
              <a:latin typeface="Calibri"/>
              <a:cs typeface="Calibri"/>
            </a:endParaRPr>
          </a:p>
          <a:p>
            <a:pPr marL="667389" indent="-649327">
              <a:buFont typeface="Arial MT"/>
              <a:buChar char="•"/>
              <a:tabLst>
                <a:tab pos="667389" algn="l"/>
              </a:tabLst>
            </a:pPr>
            <a:r>
              <a:rPr sz="4551" dirty="0">
                <a:latin typeface="Calibri"/>
                <a:cs typeface="Calibri"/>
              </a:rPr>
              <a:t>Promotes</a:t>
            </a:r>
            <a:r>
              <a:rPr sz="4551" spc="-142" dirty="0">
                <a:latin typeface="Calibri"/>
                <a:cs typeface="Calibri"/>
              </a:rPr>
              <a:t> </a:t>
            </a:r>
            <a:r>
              <a:rPr sz="4551" dirty="0">
                <a:latin typeface="Calibri"/>
                <a:cs typeface="Calibri"/>
              </a:rPr>
              <a:t>teamwork</a:t>
            </a:r>
            <a:r>
              <a:rPr sz="4551" spc="-114" dirty="0">
                <a:latin typeface="Calibri"/>
                <a:cs typeface="Calibri"/>
              </a:rPr>
              <a:t> </a:t>
            </a:r>
            <a:r>
              <a:rPr sz="4551" dirty="0">
                <a:latin typeface="Calibri"/>
                <a:cs typeface="Calibri"/>
              </a:rPr>
              <a:t>and</a:t>
            </a:r>
            <a:r>
              <a:rPr sz="4551" spc="-100" dirty="0">
                <a:latin typeface="Calibri"/>
                <a:cs typeface="Calibri"/>
              </a:rPr>
              <a:t> </a:t>
            </a:r>
            <a:r>
              <a:rPr sz="4551" dirty="0">
                <a:latin typeface="Calibri"/>
                <a:cs typeface="Calibri"/>
              </a:rPr>
              <a:t>cross</a:t>
            </a:r>
            <a:r>
              <a:rPr sz="4551" spc="-135" dirty="0">
                <a:latin typeface="Calibri"/>
                <a:cs typeface="Calibri"/>
              </a:rPr>
              <a:t> </a:t>
            </a:r>
            <a:r>
              <a:rPr sz="4551" spc="-14" dirty="0">
                <a:latin typeface="Calibri"/>
                <a:cs typeface="Calibri"/>
              </a:rPr>
              <a:t>training.</a:t>
            </a:r>
            <a:endParaRPr sz="4551" dirty="0">
              <a:latin typeface="Calibri"/>
              <a:cs typeface="Calibri"/>
            </a:endParaRPr>
          </a:p>
          <a:p>
            <a:pPr marL="668292" marR="225774" indent="-650230">
              <a:buFont typeface="Arial MT"/>
              <a:buChar char="•"/>
              <a:tabLst>
                <a:tab pos="668292" algn="l"/>
              </a:tabLst>
            </a:pPr>
            <a:r>
              <a:rPr sz="4551" dirty="0">
                <a:latin typeface="Calibri"/>
                <a:cs typeface="Calibri"/>
              </a:rPr>
              <a:t>Functionality</a:t>
            </a:r>
            <a:r>
              <a:rPr sz="4551" spc="-64" dirty="0">
                <a:latin typeface="Calibri"/>
                <a:cs typeface="Calibri"/>
              </a:rPr>
              <a:t> </a:t>
            </a:r>
            <a:r>
              <a:rPr sz="4551" dirty="0">
                <a:latin typeface="Calibri"/>
                <a:cs typeface="Calibri"/>
              </a:rPr>
              <a:t>can</a:t>
            </a:r>
            <a:r>
              <a:rPr sz="4551" spc="-128" dirty="0">
                <a:latin typeface="Calibri"/>
                <a:cs typeface="Calibri"/>
              </a:rPr>
              <a:t> </a:t>
            </a:r>
            <a:r>
              <a:rPr sz="4551" dirty="0">
                <a:latin typeface="Calibri"/>
                <a:cs typeface="Calibri"/>
              </a:rPr>
              <a:t>be</a:t>
            </a:r>
            <a:r>
              <a:rPr sz="4551" spc="-107" dirty="0">
                <a:latin typeface="Calibri"/>
                <a:cs typeface="Calibri"/>
              </a:rPr>
              <a:t> </a:t>
            </a:r>
            <a:r>
              <a:rPr sz="4551" dirty="0">
                <a:latin typeface="Calibri"/>
                <a:cs typeface="Calibri"/>
              </a:rPr>
              <a:t>developed</a:t>
            </a:r>
            <a:r>
              <a:rPr sz="4551" spc="-128" dirty="0">
                <a:latin typeface="Calibri"/>
                <a:cs typeface="Calibri"/>
              </a:rPr>
              <a:t> </a:t>
            </a:r>
            <a:r>
              <a:rPr sz="4551" dirty="0">
                <a:latin typeface="Calibri"/>
                <a:cs typeface="Calibri"/>
              </a:rPr>
              <a:t>rapidly</a:t>
            </a:r>
            <a:r>
              <a:rPr sz="4551" spc="-107" dirty="0">
                <a:latin typeface="Calibri"/>
                <a:cs typeface="Calibri"/>
              </a:rPr>
              <a:t> </a:t>
            </a:r>
            <a:r>
              <a:rPr sz="4551" spc="-36" dirty="0">
                <a:latin typeface="Calibri"/>
                <a:cs typeface="Calibri"/>
              </a:rPr>
              <a:t>and </a:t>
            </a:r>
            <a:r>
              <a:rPr sz="4551" spc="-14" dirty="0">
                <a:latin typeface="Calibri"/>
                <a:cs typeface="Calibri"/>
              </a:rPr>
              <a:t>demonstrated.</a:t>
            </a:r>
            <a:endParaRPr sz="4551" dirty="0">
              <a:latin typeface="Calibri"/>
              <a:cs typeface="Calibri"/>
            </a:endParaRPr>
          </a:p>
          <a:p>
            <a:pPr marL="667389" indent="-649327">
              <a:buFont typeface="Arial MT"/>
              <a:buChar char="•"/>
              <a:tabLst>
                <a:tab pos="667389" algn="l"/>
              </a:tabLst>
            </a:pPr>
            <a:r>
              <a:rPr sz="4551" dirty="0">
                <a:latin typeface="Calibri"/>
                <a:cs typeface="Calibri"/>
              </a:rPr>
              <a:t>Resource</a:t>
            </a:r>
            <a:r>
              <a:rPr sz="4551" spc="-156" dirty="0">
                <a:latin typeface="Calibri"/>
                <a:cs typeface="Calibri"/>
              </a:rPr>
              <a:t> </a:t>
            </a:r>
            <a:r>
              <a:rPr sz="4551" dirty="0">
                <a:latin typeface="Calibri"/>
                <a:cs typeface="Calibri"/>
              </a:rPr>
              <a:t>requirements</a:t>
            </a:r>
            <a:r>
              <a:rPr sz="4551" spc="-149" dirty="0">
                <a:latin typeface="Calibri"/>
                <a:cs typeface="Calibri"/>
              </a:rPr>
              <a:t> </a:t>
            </a:r>
            <a:r>
              <a:rPr sz="4551" dirty="0">
                <a:latin typeface="Calibri"/>
                <a:cs typeface="Calibri"/>
              </a:rPr>
              <a:t>are</a:t>
            </a:r>
            <a:r>
              <a:rPr sz="4551" spc="-149" dirty="0">
                <a:latin typeface="Calibri"/>
                <a:cs typeface="Calibri"/>
              </a:rPr>
              <a:t> </a:t>
            </a:r>
            <a:r>
              <a:rPr sz="4551" spc="-14" dirty="0">
                <a:latin typeface="Calibri"/>
                <a:cs typeface="Calibri"/>
              </a:rPr>
              <a:t>minimum.</a:t>
            </a:r>
            <a:endParaRPr sz="4551" dirty="0">
              <a:latin typeface="Calibri"/>
              <a:cs typeface="Calibri"/>
            </a:endParaRPr>
          </a:p>
          <a:p>
            <a:pPr marL="667389" indent="-649327">
              <a:spcBef>
                <a:spcPts val="7"/>
              </a:spcBef>
              <a:buFont typeface="Arial MT"/>
              <a:buChar char="•"/>
              <a:tabLst>
                <a:tab pos="667389" algn="l"/>
              </a:tabLst>
            </a:pPr>
            <a:r>
              <a:rPr sz="4551" dirty="0">
                <a:latin typeface="Calibri"/>
                <a:cs typeface="Calibri"/>
              </a:rPr>
              <a:t>Suitable</a:t>
            </a:r>
            <a:r>
              <a:rPr sz="4551" spc="-100" dirty="0">
                <a:latin typeface="Calibri"/>
                <a:cs typeface="Calibri"/>
              </a:rPr>
              <a:t> </a:t>
            </a:r>
            <a:r>
              <a:rPr sz="4551" dirty="0">
                <a:latin typeface="Calibri"/>
                <a:cs typeface="Calibri"/>
              </a:rPr>
              <a:t>for</a:t>
            </a:r>
            <a:r>
              <a:rPr sz="4551" spc="-107" dirty="0">
                <a:latin typeface="Calibri"/>
                <a:cs typeface="Calibri"/>
              </a:rPr>
              <a:t> </a:t>
            </a:r>
            <a:r>
              <a:rPr sz="4551" dirty="0">
                <a:latin typeface="Calibri"/>
                <a:cs typeface="Calibri"/>
              </a:rPr>
              <a:t>fixed</a:t>
            </a:r>
            <a:r>
              <a:rPr sz="4551" spc="-128" dirty="0">
                <a:latin typeface="Calibri"/>
                <a:cs typeface="Calibri"/>
              </a:rPr>
              <a:t> </a:t>
            </a:r>
            <a:r>
              <a:rPr sz="4551" dirty="0">
                <a:latin typeface="Calibri"/>
                <a:cs typeface="Calibri"/>
              </a:rPr>
              <a:t>or</a:t>
            </a:r>
            <a:r>
              <a:rPr sz="4551" spc="-114" dirty="0">
                <a:latin typeface="Calibri"/>
                <a:cs typeface="Calibri"/>
              </a:rPr>
              <a:t> </a:t>
            </a:r>
            <a:r>
              <a:rPr sz="4551" dirty="0">
                <a:latin typeface="Calibri"/>
                <a:cs typeface="Calibri"/>
              </a:rPr>
              <a:t>changing</a:t>
            </a:r>
            <a:r>
              <a:rPr sz="4551" spc="-85" dirty="0">
                <a:latin typeface="Calibri"/>
                <a:cs typeface="Calibri"/>
              </a:rPr>
              <a:t> </a:t>
            </a:r>
            <a:r>
              <a:rPr sz="4551" spc="-14" dirty="0">
                <a:latin typeface="Calibri"/>
                <a:cs typeface="Calibri"/>
              </a:rPr>
              <a:t>requirements.</a:t>
            </a:r>
            <a:endParaRPr sz="4551" dirty="0">
              <a:latin typeface="Calibri"/>
              <a:cs typeface="Calibri"/>
            </a:endParaRPr>
          </a:p>
          <a:p>
            <a:pPr marL="667389" indent="-649327">
              <a:buFont typeface="Arial MT"/>
              <a:buChar char="•"/>
              <a:tabLst>
                <a:tab pos="667389" algn="l"/>
              </a:tabLst>
            </a:pPr>
            <a:r>
              <a:rPr sz="4551" dirty="0">
                <a:latin typeface="Calibri"/>
                <a:cs typeface="Calibri"/>
              </a:rPr>
              <a:t>Delivers</a:t>
            </a:r>
            <a:r>
              <a:rPr sz="4551" spc="-100" dirty="0">
                <a:latin typeface="Calibri"/>
                <a:cs typeface="Calibri"/>
              </a:rPr>
              <a:t> </a:t>
            </a:r>
            <a:r>
              <a:rPr sz="4551" dirty="0">
                <a:latin typeface="Calibri"/>
                <a:cs typeface="Calibri"/>
              </a:rPr>
              <a:t>early</a:t>
            </a:r>
            <a:r>
              <a:rPr sz="4551" spc="-92" dirty="0">
                <a:latin typeface="Calibri"/>
                <a:cs typeface="Calibri"/>
              </a:rPr>
              <a:t> </a:t>
            </a:r>
            <a:r>
              <a:rPr sz="4551" dirty="0">
                <a:latin typeface="Calibri"/>
                <a:cs typeface="Calibri"/>
              </a:rPr>
              <a:t>partial</a:t>
            </a:r>
            <a:r>
              <a:rPr sz="4551" spc="-85" dirty="0">
                <a:latin typeface="Calibri"/>
                <a:cs typeface="Calibri"/>
              </a:rPr>
              <a:t> </a:t>
            </a:r>
            <a:r>
              <a:rPr sz="4551" dirty="0">
                <a:latin typeface="Calibri"/>
                <a:cs typeface="Calibri"/>
              </a:rPr>
              <a:t>working</a:t>
            </a:r>
            <a:r>
              <a:rPr sz="4551" spc="-92" dirty="0">
                <a:latin typeface="Calibri"/>
                <a:cs typeface="Calibri"/>
              </a:rPr>
              <a:t> </a:t>
            </a:r>
            <a:r>
              <a:rPr sz="4551" spc="-14" dirty="0">
                <a:latin typeface="Calibri"/>
                <a:cs typeface="Calibri"/>
              </a:rPr>
              <a:t>solutions.</a:t>
            </a:r>
            <a:endParaRPr sz="4551" dirty="0">
              <a:latin typeface="Calibri"/>
              <a:cs typeface="Calibri"/>
            </a:endParaRPr>
          </a:p>
          <a:p>
            <a:pPr marL="667389" indent="-649327">
              <a:buFont typeface="Arial MT"/>
              <a:buChar char="•"/>
              <a:tabLst>
                <a:tab pos="667389" algn="l"/>
              </a:tabLst>
            </a:pPr>
            <a:r>
              <a:rPr sz="4551" dirty="0">
                <a:latin typeface="Calibri"/>
                <a:cs typeface="Calibri"/>
              </a:rPr>
              <a:t>Little</a:t>
            </a:r>
            <a:r>
              <a:rPr sz="4551" spc="-71" dirty="0">
                <a:latin typeface="Calibri"/>
                <a:cs typeface="Calibri"/>
              </a:rPr>
              <a:t> </a:t>
            </a:r>
            <a:r>
              <a:rPr sz="4551" dirty="0">
                <a:latin typeface="Calibri"/>
                <a:cs typeface="Calibri"/>
              </a:rPr>
              <a:t>or</a:t>
            </a:r>
            <a:r>
              <a:rPr sz="4551" spc="-78" dirty="0">
                <a:latin typeface="Calibri"/>
                <a:cs typeface="Calibri"/>
              </a:rPr>
              <a:t> </a:t>
            </a:r>
            <a:r>
              <a:rPr sz="4551" dirty="0">
                <a:latin typeface="Calibri"/>
                <a:cs typeface="Calibri"/>
              </a:rPr>
              <a:t>no</a:t>
            </a:r>
            <a:r>
              <a:rPr sz="4551" spc="-71" dirty="0">
                <a:latin typeface="Calibri"/>
                <a:cs typeface="Calibri"/>
              </a:rPr>
              <a:t> </a:t>
            </a:r>
            <a:r>
              <a:rPr sz="4551" dirty="0">
                <a:latin typeface="Calibri"/>
                <a:cs typeface="Calibri"/>
              </a:rPr>
              <a:t>planning</a:t>
            </a:r>
            <a:r>
              <a:rPr sz="4551" spc="-14" dirty="0">
                <a:latin typeface="Calibri"/>
                <a:cs typeface="Calibri"/>
              </a:rPr>
              <a:t> required.</a:t>
            </a:r>
            <a:endParaRPr sz="4551" dirty="0">
              <a:latin typeface="Calibri"/>
              <a:cs typeface="Calibri"/>
            </a:endParaRPr>
          </a:p>
          <a:p>
            <a:pPr marL="687255" indent="-669193">
              <a:buFont typeface="Arial MT"/>
              <a:buChar char="•"/>
              <a:tabLst>
                <a:tab pos="687255" algn="l"/>
              </a:tabLst>
            </a:pPr>
            <a:r>
              <a:rPr sz="4551" dirty="0">
                <a:latin typeface="Calibri"/>
                <a:cs typeface="Calibri"/>
              </a:rPr>
              <a:t>Easy</a:t>
            </a:r>
            <a:r>
              <a:rPr sz="4551" spc="-128" dirty="0">
                <a:latin typeface="Calibri"/>
                <a:cs typeface="Calibri"/>
              </a:rPr>
              <a:t> </a:t>
            </a:r>
            <a:r>
              <a:rPr sz="4551" dirty="0">
                <a:latin typeface="Calibri"/>
                <a:cs typeface="Calibri"/>
              </a:rPr>
              <a:t>to</a:t>
            </a:r>
            <a:r>
              <a:rPr sz="4551" spc="-114" dirty="0">
                <a:latin typeface="Calibri"/>
                <a:cs typeface="Calibri"/>
              </a:rPr>
              <a:t> </a:t>
            </a:r>
            <a:r>
              <a:rPr sz="4551" spc="-14" dirty="0">
                <a:latin typeface="Calibri"/>
                <a:cs typeface="Calibri"/>
              </a:rPr>
              <a:t>manage.</a:t>
            </a:r>
            <a:endParaRPr sz="4551" dirty="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ject 7"/>
          <p:cNvPicPr/>
          <p:nvPr/>
        </p:nvPicPr>
        <p:blipFill>
          <a:blip r:embed="rId2" cstate="print"/>
          <a:stretch>
            <a:fillRect/>
          </a:stretch>
        </p:blipFill>
        <p:spPr>
          <a:xfrm>
            <a:off x="1963778" y="2184954"/>
            <a:ext cx="9111163" cy="5375235"/>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5" y="82812"/>
            <a:ext cx="7847132" cy="739512"/>
          </a:xfrm>
          <a:prstGeom prst="rect">
            <a:avLst/>
          </a:prstGeom>
        </p:spPr>
        <p:txBody>
          <a:bodyPr vert="horz" wrap="square" lIns="0" tIns="17159" rIns="0" bIns="0" rtlCol="0" anchor="ctr">
            <a:spAutoFit/>
          </a:bodyPr>
          <a:lstStyle/>
          <a:p>
            <a:pPr marL="18062">
              <a:lnSpc>
                <a:spcPct val="100000"/>
              </a:lnSpc>
              <a:spcBef>
                <a:spcPts val="135"/>
              </a:spcBef>
              <a:tabLst>
                <a:tab pos="1843221" algn="l"/>
              </a:tabLst>
            </a:pPr>
            <a:r>
              <a:rPr spc="-14" dirty="0"/>
              <a:t>Agile</a:t>
            </a:r>
            <a:r>
              <a:rPr dirty="0"/>
              <a:t>	Model:</a:t>
            </a:r>
            <a:r>
              <a:rPr spc="-178" dirty="0"/>
              <a:t> </a:t>
            </a:r>
            <a:r>
              <a:rPr spc="-14" dirty="0"/>
              <a:t>Weaknesses</a:t>
            </a:r>
          </a:p>
        </p:txBody>
      </p:sp>
      <p:sp>
        <p:nvSpPr>
          <p:cNvPr id="3" name="object 3"/>
          <p:cNvSpPr txBox="1"/>
          <p:nvPr/>
        </p:nvSpPr>
        <p:spPr>
          <a:xfrm>
            <a:off x="545479" y="1202582"/>
            <a:ext cx="12231737" cy="7419894"/>
          </a:xfrm>
          <a:prstGeom prst="rect">
            <a:avLst/>
          </a:prstGeom>
        </p:spPr>
        <p:txBody>
          <a:bodyPr vert="horz" wrap="square" lIns="0" tIns="18965" rIns="0" bIns="0" rtlCol="0">
            <a:spAutoFit/>
          </a:bodyPr>
          <a:lstStyle/>
          <a:p>
            <a:pPr marL="668292" marR="634877" indent="-650230">
              <a:spcBef>
                <a:spcPts val="149"/>
              </a:spcBef>
              <a:buFont typeface="Arial MT"/>
              <a:buChar char="•"/>
              <a:tabLst>
                <a:tab pos="668292" algn="l"/>
              </a:tabLst>
            </a:pPr>
            <a:r>
              <a:rPr sz="4551" dirty="0">
                <a:latin typeface="Calibri"/>
                <a:cs typeface="Calibri"/>
              </a:rPr>
              <a:t>For</a:t>
            </a:r>
            <a:r>
              <a:rPr sz="4551" spc="-100" dirty="0">
                <a:latin typeface="Calibri"/>
                <a:cs typeface="Calibri"/>
              </a:rPr>
              <a:t> </a:t>
            </a:r>
            <a:r>
              <a:rPr sz="4551" dirty="0">
                <a:latin typeface="Calibri"/>
                <a:cs typeface="Calibri"/>
              </a:rPr>
              <a:t>larger</a:t>
            </a:r>
            <a:r>
              <a:rPr sz="4551" spc="-92" dirty="0">
                <a:latin typeface="Calibri"/>
                <a:cs typeface="Calibri"/>
              </a:rPr>
              <a:t> </a:t>
            </a:r>
            <a:r>
              <a:rPr sz="4551" dirty="0">
                <a:latin typeface="Calibri"/>
                <a:cs typeface="Calibri"/>
              </a:rPr>
              <a:t>projects,</a:t>
            </a:r>
            <a:r>
              <a:rPr sz="4551" spc="-114" dirty="0">
                <a:latin typeface="Calibri"/>
                <a:cs typeface="Calibri"/>
              </a:rPr>
              <a:t> </a:t>
            </a:r>
            <a:r>
              <a:rPr sz="4551" dirty="0">
                <a:latin typeface="Calibri"/>
                <a:cs typeface="Calibri"/>
              </a:rPr>
              <a:t>it</a:t>
            </a:r>
            <a:r>
              <a:rPr sz="4551" spc="-92" dirty="0">
                <a:latin typeface="Calibri"/>
                <a:cs typeface="Calibri"/>
              </a:rPr>
              <a:t> </a:t>
            </a:r>
            <a:r>
              <a:rPr sz="4551" dirty="0">
                <a:latin typeface="Calibri"/>
                <a:cs typeface="Calibri"/>
              </a:rPr>
              <a:t>is</a:t>
            </a:r>
            <a:r>
              <a:rPr sz="4551" spc="-92" dirty="0">
                <a:latin typeface="Calibri"/>
                <a:cs typeface="Calibri"/>
              </a:rPr>
              <a:t> </a:t>
            </a:r>
            <a:r>
              <a:rPr sz="4551" dirty="0">
                <a:latin typeface="Calibri"/>
                <a:cs typeface="Calibri"/>
              </a:rPr>
              <a:t>difficult</a:t>
            </a:r>
            <a:r>
              <a:rPr sz="4551" spc="-43" dirty="0">
                <a:latin typeface="Calibri"/>
                <a:cs typeface="Calibri"/>
              </a:rPr>
              <a:t> </a:t>
            </a:r>
            <a:r>
              <a:rPr sz="4551" dirty="0">
                <a:latin typeface="Calibri"/>
                <a:cs typeface="Calibri"/>
              </a:rPr>
              <a:t>to</a:t>
            </a:r>
            <a:r>
              <a:rPr sz="4551" spc="-92" dirty="0">
                <a:latin typeface="Calibri"/>
                <a:cs typeface="Calibri"/>
              </a:rPr>
              <a:t> </a:t>
            </a:r>
            <a:r>
              <a:rPr sz="4551" dirty="0">
                <a:latin typeface="Calibri"/>
                <a:cs typeface="Calibri"/>
              </a:rPr>
              <a:t>judge</a:t>
            </a:r>
            <a:r>
              <a:rPr sz="4551" spc="-85" dirty="0">
                <a:latin typeface="Calibri"/>
                <a:cs typeface="Calibri"/>
              </a:rPr>
              <a:t> </a:t>
            </a:r>
            <a:r>
              <a:rPr sz="4551" spc="-36" dirty="0">
                <a:latin typeface="Calibri"/>
                <a:cs typeface="Calibri"/>
              </a:rPr>
              <a:t>the </a:t>
            </a:r>
            <a:r>
              <a:rPr sz="4551" dirty="0">
                <a:latin typeface="Calibri"/>
                <a:cs typeface="Calibri"/>
              </a:rPr>
              <a:t>efforts</a:t>
            </a:r>
            <a:r>
              <a:rPr sz="4551" spc="-85" dirty="0">
                <a:latin typeface="Calibri"/>
                <a:cs typeface="Calibri"/>
              </a:rPr>
              <a:t> </a:t>
            </a:r>
            <a:r>
              <a:rPr sz="4551" dirty="0">
                <a:latin typeface="Calibri"/>
                <a:cs typeface="Calibri"/>
              </a:rPr>
              <a:t>and</a:t>
            </a:r>
            <a:r>
              <a:rPr sz="4551" spc="-57" dirty="0">
                <a:latin typeface="Calibri"/>
                <a:cs typeface="Calibri"/>
              </a:rPr>
              <a:t> </a:t>
            </a:r>
            <a:r>
              <a:rPr sz="4551" dirty="0">
                <a:latin typeface="Calibri"/>
                <a:cs typeface="Calibri"/>
              </a:rPr>
              <a:t>the</a:t>
            </a:r>
            <a:r>
              <a:rPr sz="4551" spc="-85" dirty="0">
                <a:latin typeface="Calibri"/>
                <a:cs typeface="Calibri"/>
              </a:rPr>
              <a:t> </a:t>
            </a:r>
            <a:r>
              <a:rPr sz="4551" dirty="0">
                <a:latin typeface="Calibri"/>
                <a:cs typeface="Calibri"/>
              </a:rPr>
              <a:t>time</a:t>
            </a:r>
            <a:r>
              <a:rPr sz="4551" spc="-50" dirty="0">
                <a:latin typeface="Calibri"/>
                <a:cs typeface="Calibri"/>
              </a:rPr>
              <a:t> </a:t>
            </a:r>
            <a:r>
              <a:rPr sz="4551" dirty="0">
                <a:latin typeface="Calibri"/>
                <a:cs typeface="Calibri"/>
              </a:rPr>
              <a:t>required</a:t>
            </a:r>
            <a:r>
              <a:rPr sz="4551" spc="-85" dirty="0">
                <a:latin typeface="Calibri"/>
                <a:cs typeface="Calibri"/>
              </a:rPr>
              <a:t> </a:t>
            </a:r>
            <a:r>
              <a:rPr sz="4551" dirty="0">
                <a:latin typeface="Calibri"/>
                <a:cs typeface="Calibri"/>
              </a:rPr>
              <a:t>for</a:t>
            </a:r>
            <a:r>
              <a:rPr sz="4551" spc="-85" dirty="0">
                <a:latin typeface="Calibri"/>
                <a:cs typeface="Calibri"/>
              </a:rPr>
              <a:t> </a:t>
            </a:r>
            <a:r>
              <a:rPr sz="4551" dirty="0">
                <a:latin typeface="Calibri"/>
                <a:cs typeface="Calibri"/>
              </a:rPr>
              <a:t>the</a:t>
            </a:r>
            <a:r>
              <a:rPr sz="4551" spc="-71" dirty="0">
                <a:latin typeface="Calibri"/>
                <a:cs typeface="Calibri"/>
              </a:rPr>
              <a:t> </a:t>
            </a:r>
            <a:r>
              <a:rPr sz="4551" dirty="0">
                <a:latin typeface="Calibri"/>
                <a:cs typeface="Calibri"/>
              </a:rPr>
              <a:t>project</a:t>
            </a:r>
            <a:r>
              <a:rPr sz="4551" spc="-107" dirty="0">
                <a:latin typeface="Calibri"/>
                <a:cs typeface="Calibri"/>
              </a:rPr>
              <a:t> </a:t>
            </a:r>
            <a:r>
              <a:rPr sz="4551" spc="-36" dirty="0">
                <a:latin typeface="Calibri"/>
                <a:cs typeface="Calibri"/>
              </a:rPr>
              <a:t>in </a:t>
            </a:r>
            <a:r>
              <a:rPr sz="4551" dirty="0">
                <a:latin typeface="Calibri"/>
                <a:cs typeface="Calibri"/>
              </a:rPr>
              <a:t>the </a:t>
            </a:r>
            <a:r>
              <a:rPr sz="4551" spc="-14" dirty="0">
                <a:latin typeface="Calibri"/>
                <a:cs typeface="Calibri"/>
              </a:rPr>
              <a:t>SDLC.</a:t>
            </a:r>
            <a:endParaRPr sz="4551" dirty="0">
              <a:latin typeface="Calibri"/>
              <a:cs typeface="Calibri"/>
            </a:endParaRPr>
          </a:p>
          <a:p>
            <a:pPr marL="668292" marR="7225" indent="-650230">
              <a:buFont typeface="Arial MT"/>
              <a:buChar char="•"/>
              <a:tabLst>
                <a:tab pos="668292" algn="l"/>
              </a:tabLst>
            </a:pPr>
            <a:r>
              <a:rPr sz="4551" dirty="0">
                <a:latin typeface="Calibri"/>
                <a:cs typeface="Calibri"/>
              </a:rPr>
              <a:t>Since</a:t>
            </a:r>
            <a:r>
              <a:rPr sz="4551" spc="-71" dirty="0">
                <a:latin typeface="Calibri"/>
                <a:cs typeface="Calibri"/>
              </a:rPr>
              <a:t> </a:t>
            </a:r>
            <a:r>
              <a:rPr sz="4551" dirty="0">
                <a:latin typeface="Calibri"/>
                <a:cs typeface="Calibri"/>
              </a:rPr>
              <a:t>the</a:t>
            </a:r>
            <a:r>
              <a:rPr sz="4551" spc="-57" dirty="0">
                <a:latin typeface="Calibri"/>
                <a:cs typeface="Calibri"/>
              </a:rPr>
              <a:t> </a:t>
            </a:r>
            <a:r>
              <a:rPr sz="4551" dirty="0">
                <a:latin typeface="Calibri"/>
                <a:cs typeface="Calibri"/>
              </a:rPr>
              <a:t>requirements</a:t>
            </a:r>
            <a:r>
              <a:rPr sz="4551" spc="-71" dirty="0">
                <a:latin typeface="Calibri"/>
                <a:cs typeface="Calibri"/>
              </a:rPr>
              <a:t> </a:t>
            </a:r>
            <a:r>
              <a:rPr sz="4551" dirty="0">
                <a:latin typeface="Calibri"/>
                <a:cs typeface="Calibri"/>
              </a:rPr>
              <a:t>are</a:t>
            </a:r>
            <a:r>
              <a:rPr sz="4551" spc="-85" dirty="0">
                <a:latin typeface="Calibri"/>
                <a:cs typeface="Calibri"/>
              </a:rPr>
              <a:t> </a:t>
            </a:r>
            <a:r>
              <a:rPr sz="4551" dirty="0">
                <a:latin typeface="Calibri"/>
                <a:cs typeface="Calibri"/>
              </a:rPr>
              <a:t>ever</a:t>
            </a:r>
            <a:r>
              <a:rPr sz="4551" spc="-92" dirty="0">
                <a:latin typeface="Calibri"/>
                <a:cs typeface="Calibri"/>
              </a:rPr>
              <a:t> </a:t>
            </a:r>
            <a:r>
              <a:rPr sz="4551" dirty="0">
                <a:latin typeface="Calibri"/>
                <a:cs typeface="Calibri"/>
              </a:rPr>
              <a:t>changing,</a:t>
            </a:r>
            <a:r>
              <a:rPr sz="4551" spc="-43" dirty="0">
                <a:latin typeface="Calibri"/>
                <a:cs typeface="Calibri"/>
              </a:rPr>
              <a:t> </a:t>
            </a:r>
            <a:r>
              <a:rPr sz="4551" spc="-14" dirty="0">
                <a:latin typeface="Calibri"/>
                <a:cs typeface="Calibri"/>
              </a:rPr>
              <a:t>there </a:t>
            </a:r>
            <a:r>
              <a:rPr sz="4551" dirty="0">
                <a:latin typeface="Calibri"/>
                <a:cs typeface="Calibri"/>
              </a:rPr>
              <a:t>is</a:t>
            </a:r>
            <a:r>
              <a:rPr sz="4551" spc="-100" dirty="0">
                <a:latin typeface="Calibri"/>
                <a:cs typeface="Calibri"/>
              </a:rPr>
              <a:t> </a:t>
            </a:r>
            <a:r>
              <a:rPr sz="4551" dirty="0">
                <a:latin typeface="Calibri"/>
                <a:cs typeface="Calibri"/>
              </a:rPr>
              <a:t>hardly</a:t>
            </a:r>
            <a:r>
              <a:rPr sz="4551" spc="-85" dirty="0">
                <a:latin typeface="Calibri"/>
                <a:cs typeface="Calibri"/>
              </a:rPr>
              <a:t> </a:t>
            </a:r>
            <a:r>
              <a:rPr sz="4551" dirty="0">
                <a:latin typeface="Calibri"/>
                <a:cs typeface="Calibri"/>
              </a:rPr>
              <a:t>any</a:t>
            </a:r>
            <a:r>
              <a:rPr sz="4551" spc="-92" dirty="0">
                <a:latin typeface="Calibri"/>
                <a:cs typeface="Calibri"/>
              </a:rPr>
              <a:t> </a:t>
            </a:r>
            <a:r>
              <a:rPr sz="4551" dirty="0">
                <a:latin typeface="Calibri"/>
                <a:cs typeface="Calibri"/>
              </a:rPr>
              <a:t>emphasis,</a:t>
            </a:r>
            <a:r>
              <a:rPr sz="4551" spc="-78" dirty="0">
                <a:latin typeface="Calibri"/>
                <a:cs typeface="Calibri"/>
              </a:rPr>
              <a:t> </a:t>
            </a:r>
            <a:r>
              <a:rPr sz="4551" dirty="0">
                <a:latin typeface="Calibri"/>
                <a:cs typeface="Calibri"/>
              </a:rPr>
              <a:t>which</a:t>
            </a:r>
            <a:r>
              <a:rPr sz="4551" spc="-78" dirty="0">
                <a:latin typeface="Calibri"/>
                <a:cs typeface="Calibri"/>
              </a:rPr>
              <a:t> </a:t>
            </a:r>
            <a:r>
              <a:rPr sz="4551" dirty="0">
                <a:latin typeface="Calibri"/>
                <a:cs typeface="Calibri"/>
              </a:rPr>
              <a:t>is</a:t>
            </a:r>
            <a:r>
              <a:rPr sz="4551" spc="-100" dirty="0">
                <a:latin typeface="Calibri"/>
                <a:cs typeface="Calibri"/>
              </a:rPr>
              <a:t> </a:t>
            </a:r>
            <a:r>
              <a:rPr sz="4551" dirty="0">
                <a:latin typeface="Calibri"/>
                <a:cs typeface="Calibri"/>
              </a:rPr>
              <a:t>laid</a:t>
            </a:r>
            <a:r>
              <a:rPr sz="4551" spc="-85" dirty="0">
                <a:latin typeface="Calibri"/>
                <a:cs typeface="Calibri"/>
              </a:rPr>
              <a:t> </a:t>
            </a:r>
            <a:r>
              <a:rPr sz="4551" dirty="0">
                <a:latin typeface="Calibri"/>
                <a:cs typeface="Calibri"/>
              </a:rPr>
              <a:t>on</a:t>
            </a:r>
            <a:r>
              <a:rPr sz="4551" spc="-107" dirty="0">
                <a:latin typeface="Calibri"/>
                <a:cs typeface="Calibri"/>
              </a:rPr>
              <a:t> </a:t>
            </a:r>
            <a:r>
              <a:rPr sz="4551" spc="-14" dirty="0">
                <a:latin typeface="Calibri"/>
                <a:cs typeface="Calibri"/>
              </a:rPr>
              <a:t>designing </a:t>
            </a:r>
            <a:r>
              <a:rPr sz="4551" dirty="0">
                <a:latin typeface="Calibri"/>
                <a:cs typeface="Calibri"/>
              </a:rPr>
              <a:t>and</a:t>
            </a:r>
            <a:r>
              <a:rPr sz="4551" spc="-57" dirty="0">
                <a:latin typeface="Calibri"/>
                <a:cs typeface="Calibri"/>
              </a:rPr>
              <a:t> </a:t>
            </a:r>
            <a:r>
              <a:rPr sz="4551" spc="-14" dirty="0">
                <a:latin typeface="Calibri"/>
                <a:cs typeface="Calibri"/>
              </a:rPr>
              <a:t>documentation.</a:t>
            </a:r>
            <a:r>
              <a:rPr sz="4551" spc="-50" dirty="0">
                <a:latin typeface="Calibri"/>
                <a:cs typeface="Calibri"/>
              </a:rPr>
              <a:t> </a:t>
            </a:r>
            <a:r>
              <a:rPr sz="4551" spc="-14" dirty="0">
                <a:latin typeface="Calibri"/>
                <a:cs typeface="Calibri"/>
              </a:rPr>
              <a:t>Therefore,</a:t>
            </a:r>
            <a:r>
              <a:rPr sz="4551" spc="-92" dirty="0">
                <a:latin typeface="Calibri"/>
                <a:cs typeface="Calibri"/>
              </a:rPr>
              <a:t> </a:t>
            </a:r>
            <a:r>
              <a:rPr sz="4551" dirty="0">
                <a:latin typeface="Calibri"/>
                <a:cs typeface="Calibri"/>
              </a:rPr>
              <a:t>chances</a:t>
            </a:r>
            <a:r>
              <a:rPr sz="4551" spc="-107" dirty="0">
                <a:latin typeface="Calibri"/>
                <a:cs typeface="Calibri"/>
              </a:rPr>
              <a:t> </a:t>
            </a:r>
            <a:r>
              <a:rPr sz="4551" dirty="0">
                <a:latin typeface="Calibri"/>
                <a:cs typeface="Calibri"/>
              </a:rPr>
              <a:t>of</a:t>
            </a:r>
            <a:r>
              <a:rPr sz="4551" spc="-78" dirty="0">
                <a:latin typeface="Calibri"/>
                <a:cs typeface="Calibri"/>
              </a:rPr>
              <a:t> </a:t>
            </a:r>
            <a:r>
              <a:rPr sz="4551" spc="-36" dirty="0">
                <a:latin typeface="Calibri"/>
                <a:cs typeface="Calibri"/>
              </a:rPr>
              <a:t>the </a:t>
            </a:r>
            <a:r>
              <a:rPr sz="4551" dirty="0">
                <a:latin typeface="Calibri"/>
                <a:cs typeface="Calibri"/>
              </a:rPr>
              <a:t>project</a:t>
            </a:r>
            <a:r>
              <a:rPr sz="4551" spc="-92" dirty="0">
                <a:latin typeface="Calibri"/>
                <a:cs typeface="Calibri"/>
              </a:rPr>
              <a:t> </a:t>
            </a:r>
            <a:r>
              <a:rPr sz="4551" dirty="0">
                <a:latin typeface="Calibri"/>
                <a:cs typeface="Calibri"/>
              </a:rPr>
              <a:t>going</a:t>
            </a:r>
            <a:r>
              <a:rPr sz="4551" spc="-57" dirty="0">
                <a:latin typeface="Calibri"/>
                <a:cs typeface="Calibri"/>
              </a:rPr>
              <a:t> </a:t>
            </a:r>
            <a:r>
              <a:rPr sz="4551" dirty="0">
                <a:latin typeface="Calibri"/>
                <a:cs typeface="Calibri"/>
              </a:rPr>
              <a:t>off</a:t>
            </a:r>
            <a:r>
              <a:rPr sz="4551" spc="-64" dirty="0">
                <a:latin typeface="Calibri"/>
                <a:cs typeface="Calibri"/>
              </a:rPr>
              <a:t> </a:t>
            </a:r>
            <a:r>
              <a:rPr sz="4551" dirty="0">
                <a:latin typeface="Calibri"/>
                <a:cs typeface="Calibri"/>
              </a:rPr>
              <a:t>the</a:t>
            </a:r>
            <a:r>
              <a:rPr sz="4551" spc="-57" dirty="0">
                <a:latin typeface="Calibri"/>
                <a:cs typeface="Calibri"/>
              </a:rPr>
              <a:t> </a:t>
            </a:r>
            <a:r>
              <a:rPr sz="4551" dirty="0">
                <a:latin typeface="Calibri"/>
                <a:cs typeface="Calibri"/>
              </a:rPr>
              <a:t>track</a:t>
            </a:r>
            <a:r>
              <a:rPr sz="4551" spc="-64" dirty="0">
                <a:latin typeface="Calibri"/>
                <a:cs typeface="Calibri"/>
              </a:rPr>
              <a:t> </a:t>
            </a:r>
            <a:r>
              <a:rPr sz="4551" dirty="0">
                <a:latin typeface="Calibri"/>
                <a:cs typeface="Calibri"/>
              </a:rPr>
              <a:t>easily</a:t>
            </a:r>
            <a:r>
              <a:rPr sz="4551" spc="-64" dirty="0">
                <a:latin typeface="Calibri"/>
                <a:cs typeface="Calibri"/>
              </a:rPr>
              <a:t> </a:t>
            </a:r>
            <a:r>
              <a:rPr sz="4551" dirty="0">
                <a:latin typeface="Calibri"/>
                <a:cs typeface="Calibri"/>
              </a:rPr>
              <a:t>are</a:t>
            </a:r>
            <a:r>
              <a:rPr sz="4551" spc="-85" dirty="0">
                <a:latin typeface="Calibri"/>
                <a:cs typeface="Calibri"/>
              </a:rPr>
              <a:t> </a:t>
            </a:r>
            <a:r>
              <a:rPr sz="4551" dirty="0">
                <a:latin typeface="Calibri"/>
                <a:cs typeface="Calibri"/>
              </a:rPr>
              <a:t>much</a:t>
            </a:r>
            <a:r>
              <a:rPr sz="4551" spc="-57" dirty="0">
                <a:latin typeface="Calibri"/>
                <a:cs typeface="Calibri"/>
              </a:rPr>
              <a:t> </a:t>
            </a:r>
            <a:r>
              <a:rPr sz="4551" spc="-14" dirty="0">
                <a:latin typeface="Calibri"/>
                <a:cs typeface="Calibri"/>
              </a:rPr>
              <a:t>more.</a:t>
            </a:r>
            <a:endParaRPr sz="4551" dirty="0">
              <a:latin typeface="Calibri"/>
              <a:cs typeface="Calibri"/>
            </a:endParaRPr>
          </a:p>
          <a:p>
            <a:pPr marL="668292" marR="411812" indent="-650230">
              <a:spcBef>
                <a:spcPts val="3079"/>
              </a:spcBef>
              <a:buFont typeface="Arial MT"/>
              <a:buChar char="•"/>
              <a:tabLst>
                <a:tab pos="668292" algn="l"/>
              </a:tabLst>
            </a:pPr>
            <a:r>
              <a:rPr sz="4551" dirty="0">
                <a:latin typeface="Calibri"/>
                <a:cs typeface="Calibri"/>
              </a:rPr>
              <a:t>Depends</a:t>
            </a:r>
            <a:r>
              <a:rPr sz="4551" spc="-85" dirty="0">
                <a:latin typeface="Calibri"/>
                <a:cs typeface="Calibri"/>
              </a:rPr>
              <a:t> </a:t>
            </a:r>
            <a:r>
              <a:rPr sz="4551" dirty="0">
                <a:latin typeface="Calibri"/>
                <a:cs typeface="Calibri"/>
              </a:rPr>
              <a:t>heavily</a:t>
            </a:r>
            <a:r>
              <a:rPr sz="4551" spc="-100" dirty="0">
                <a:latin typeface="Calibri"/>
                <a:cs typeface="Calibri"/>
              </a:rPr>
              <a:t> </a:t>
            </a:r>
            <a:r>
              <a:rPr sz="4551" dirty="0">
                <a:latin typeface="Calibri"/>
                <a:cs typeface="Calibri"/>
              </a:rPr>
              <a:t>on</a:t>
            </a:r>
            <a:r>
              <a:rPr sz="4551" spc="-107" dirty="0">
                <a:latin typeface="Calibri"/>
                <a:cs typeface="Calibri"/>
              </a:rPr>
              <a:t> </a:t>
            </a:r>
            <a:r>
              <a:rPr sz="4551" dirty="0">
                <a:latin typeface="Calibri"/>
                <a:cs typeface="Calibri"/>
              </a:rPr>
              <a:t>customer</a:t>
            </a:r>
            <a:r>
              <a:rPr sz="4551" spc="-85" dirty="0">
                <a:latin typeface="Calibri"/>
                <a:cs typeface="Calibri"/>
              </a:rPr>
              <a:t> </a:t>
            </a:r>
            <a:r>
              <a:rPr sz="4551" spc="-14" dirty="0">
                <a:latin typeface="Calibri"/>
                <a:cs typeface="Calibri"/>
              </a:rPr>
              <a:t>interaction,</a:t>
            </a:r>
            <a:r>
              <a:rPr sz="4551" spc="-78" dirty="0">
                <a:latin typeface="Calibri"/>
                <a:cs typeface="Calibri"/>
              </a:rPr>
              <a:t> </a:t>
            </a:r>
            <a:r>
              <a:rPr sz="4551" dirty="0">
                <a:latin typeface="Calibri"/>
                <a:cs typeface="Calibri"/>
              </a:rPr>
              <a:t>so</a:t>
            </a:r>
            <a:r>
              <a:rPr sz="4551" spc="-107" dirty="0">
                <a:latin typeface="Calibri"/>
                <a:cs typeface="Calibri"/>
              </a:rPr>
              <a:t> </a:t>
            </a:r>
            <a:r>
              <a:rPr sz="4551" spc="-36" dirty="0">
                <a:latin typeface="Calibri"/>
                <a:cs typeface="Calibri"/>
              </a:rPr>
              <a:t>if </a:t>
            </a:r>
            <a:r>
              <a:rPr sz="4551" dirty="0">
                <a:latin typeface="Calibri"/>
                <a:cs typeface="Calibri"/>
              </a:rPr>
              <a:t>customer</a:t>
            </a:r>
            <a:r>
              <a:rPr sz="4551" spc="-71" dirty="0">
                <a:latin typeface="Calibri"/>
                <a:cs typeface="Calibri"/>
              </a:rPr>
              <a:t> </a:t>
            </a:r>
            <a:r>
              <a:rPr sz="4551" dirty="0">
                <a:latin typeface="Calibri"/>
                <a:cs typeface="Calibri"/>
              </a:rPr>
              <a:t>is</a:t>
            </a:r>
            <a:r>
              <a:rPr sz="4551" spc="-78" dirty="0">
                <a:latin typeface="Calibri"/>
                <a:cs typeface="Calibri"/>
              </a:rPr>
              <a:t> </a:t>
            </a:r>
            <a:r>
              <a:rPr sz="4551" dirty="0">
                <a:latin typeface="Calibri"/>
                <a:cs typeface="Calibri"/>
              </a:rPr>
              <a:t>not</a:t>
            </a:r>
            <a:r>
              <a:rPr sz="4551" spc="-71" dirty="0">
                <a:latin typeface="Calibri"/>
                <a:cs typeface="Calibri"/>
              </a:rPr>
              <a:t> </a:t>
            </a:r>
            <a:r>
              <a:rPr sz="4551" spc="-36" dirty="0">
                <a:latin typeface="Calibri"/>
                <a:cs typeface="Calibri"/>
              </a:rPr>
              <a:t>clear,</a:t>
            </a:r>
            <a:r>
              <a:rPr sz="4551" spc="-100" dirty="0">
                <a:latin typeface="Calibri"/>
                <a:cs typeface="Calibri"/>
              </a:rPr>
              <a:t> </a:t>
            </a:r>
            <a:r>
              <a:rPr sz="4551" dirty="0">
                <a:latin typeface="Calibri"/>
                <a:cs typeface="Calibri"/>
              </a:rPr>
              <a:t>team</a:t>
            </a:r>
            <a:r>
              <a:rPr sz="4551" spc="-71" dirty="0">
                <a:latin typeface="Calibri"/>
                <a:cs typeface="Calibri"/>
              </a:rPr>
              <a:t> </a:t>
            </a:r>
            <a:r>
              <a:rPr sz="4551" dirty="0">
                <a:latin typeface="Calibri"/>
                <a:cs typeface="Calibri"/>
              </a:rPr>
              <a:t>can</a:t>
            </a:r>
            <a:r>
              <a:rPr sz="4551" spc="-71" dirty="0">
                <a:latin typeface="Calibri"/>
                <a:cs typeface="Calibri"/>
              </a:rPr>
              <a:t> </a:t>
            </a:r>
            <a:r>
              <a:rPr sz="4551" dirty="0">
                <a:latin typeface="Calibri"/>
                <a:cs typeface="Calibri"/>
              </a:rPr>
              <a:t>be</a:t>
            </a:r>
            <a:r>
              <a:rPr sz="4551" spc="-85" dirty="0">
                <a:latin typeface="Calibri"/>
                <a:cs typeface="Calibri"/>
              </a:rPr>
              <a:t> </a:t>
            </a:r>
            <a:r>
              <a:rPr sz="4551" dirty="0">
                <a:latin typeface="Calibri"/>
                <a:cs typeface="Calibri"/>
              </a:rPr>
              <a:t>driven</a:t>
            </a:r>
            <a:r>
              <a:rPr sz="4551" spc="-57" dirty="0">
                <a:latin typeface="Calibri"/>
                <a:cs typeface="Calibri"/>
              </a:rPr>
              <a:t> </a:t>
            </a:r>
            <a:r>
              <a:rPr sz="4551" dirty="0">
                <a:latin typeface="Calibri"/>
                <a:cs typeface="Calibri"/>
              </a:rPr>
              <a:t>in</a:t>
            </a:r>
            <a:r>
              <a:rPr sz="4551" spc="-92" dirty="0">
                <a:latin typeface="Calibri"/>
                <a:cs typeface="Calibri"/>
              </a:rPr>
              <a:t> </a:t>
            </a:r>
            <a:r>
              <a:rPr sz="4551" spc="-36" dirty="0">
                <a:latin typeface="Calibri"/>
                <a:cs typeface="Calibri"/>
              </a:rPr>
              <a:t>the </a:t>
            </a:r>
            <a:r>
              <a:rPr sz="4551" dirty="0">
                <a:latin typeface="Calibri"/>
                <a:cs typeface="Calibri"/>
              </a:rPr>
              <a:t>wrong</a:t>
            </a:r>
            <a:r>
              <a:rPr sz="4551" spc="-121" dirty="0">
                <a:latin typeface="Calibri"/>
                <a:cs typeface="Calibri"/>
              </a:rPr>
              <a:t> </a:t>
            </a:r>
            <a:r>
              <a:rPr sz="4551" spc="-14" dirty="0">
                <a:latin typeface="Calibri"/>
                <a:cs typeface="Calibri"/>
              </a:rPr>
              <a:t>direction.</a:t>
            </a:r>
            <a:endParaRPr sz="4551" dirty="0">
              <a:latin typeface="Calibri"/>
              <a:cs typeface="Calibri"/>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50102" y="2514600"/>
            <a:ext cx="12345035" cy="4724400"/>
          </a:xfrm>
          <a:prstGeom prst="rect">
            <a:avLst/>
          </a:prstGeom>
        </p:spPr>
        <p:txBody>
          <a:bodyPr vert="horz" wrap="square" lIns="0" tIns="12065" rIns="0" bIns="0" rtlCol="0">
            <a:spAutoFit/>
          </a:bodyPr>
          <a:lstStyle/>
          <a:p>
            <a:pPr marL="12700" marR="5080">
              <a:lnSpc>
                <a:spcPct val="128499"/>
              </a:lnSpc>
              <a:spcBef>
                <a:spcPts val="95"/>
              </a:spcBef>
            </a:pPr>
            <a:r>
              <a:rPr sz="4800" dirty="0">
                <a:solidFill>
                  <a:srgbClr val="962A2C"/>
                </a:solidFill>
                <a:latin typeface="Arial MT"/>
                <a:cs typeface="Arial MT"/>
              </a:rPr>
              <a:t>Using</a:t>
            </a:r>
            <a:r>
              <a:rPr sz="4800" spc="-215" dirty="0">
                <a:solidFill>
                  <a:srgbClr val="962A2C"/>
                </a:solidFill>
                <a:latin typeface="Arial MT"/>
                <a:cs typeface="Arial MT"/>
              </a:rPr>
              <a:t> </a:t>
            </a:r>
            <a:r>
              <a:rPr sz="4800" spc="-85" dirty="0">
                <a:solidFill>
                  <a:srgbClr val="962A2C"/>
                </a:solidFill>
                <a:latin typeface="Arial MT"/>
                <a:cs typeface="Arial MT"/>
              </a:rPr>
              <a:t>an</a:t>
            </a:r>
            <a:r>
              <a:rPr sz="4800" spc="-210" dirty="0">
                <a:solidFill>
                  <a:srgbClr val="962A2C"/>
                </a:solidFill>
                <a:latin typeface="Arial MT"/>
                <a:cs typeface="Arial MT"/>
              </a:rPr>
              <a:t> </a:t>
            </a:r>
            <a:r>
              <a:rPr sz="4800" spc="-95" dirty="0">
                <a:solidFill>
                  <a:srgbClr val="962A2C"/>
                </a:solidFill>
                <a:latin typeface="Arial MT"/>
                <a:cs typeface="Arial MT"/>
              </a:rPr>
              <a:t>agile</a:t>
            </a:r>
            <a:r>
              <a:rPr sz="4800" spc="-210" dirty="0">
                <a:solidFill>
                  <a:srgbClr val="962A2C"/>
                </a:solidFill>
                <a:latin typeface="Arial MT"/>
                <a:cs typeface="Arial MT"/>
              </a:rPr>
              <a:t> </a:t>
            </a:r>
            <a:r>
              <a:rPr sz="4800" dirty="0">
                <a:solidFill>
                  <a:srgbClr val="962A2C"/>
                </a:solidFill>
                <a:latin typeface="Arial MT"/>
                <a:cs typeface="Arial MT"/>
              </a:rPr>
              <a:t>method</a:t>
            </a:r>
            <a:r>
              <a:rPr sz="4800" spc="-210" dirty="0">
                <a:solidFill>
                  <a:srgbClr val="962A2C"/>
                </a:solidFill>
                <a:latin typeface="Arial MT"/>
                <a:cs typeface="Arial MT"/>
              </a:rPr>
              <a:t> </a:t>
            </a:r>
            <a:r>
              <a:rPr sz="4800" dirty="0">
                <a:solidFill>
                  <a:srgbClr val="962A2C"/>
                </a:solidFill>
                <a:latin typeface="Arial MT"/>
                <a:cs typeface="Arial MT"/>
              </a:rPr>
              <a:t>does</a:t>
            </a:r>
            <a:r>
              <a:rPr sz="4800" spc="-210" dirty="0">
                <a:solidFill>
                  <a:srgbClr val="962A2C"/>
                </a:solidFill>
                <a:latin typeface="Arial MT"/>
                <a:cs typeface="Arial MT"/>
              </a:rPr>
              <a:t> </a:t>
            </a:r>
            <a:r>
              <a:rPr sz="4800" spc="170" dirty="0">
                <a:solidFill>
                  <a:srgbClr val="962A2C"/>
                </a:solidFill>
                <a:latin typeface="Arial MT"/>
                <a:cs typeface="Arial MT"/>
              </a:rPr>
              <a:t>not</a:t>
            </a:r>
            <a:r>
              <a:rPr sz="4800" spc="-210" dirty="0">
                <a:solidFill>
                  <a:srgbClr val="962A2C"/>
                </a:solidFill>
                <a:latin typeface="Arial MT"/>
                <a:cs typeface="Arial MT"/>
              </a:rPr>
              <a:t> </a:t>
            </a:r>
            <a:r>
              <a:rPr sz="4800" spc="-229" dirty="0">
                <a:solidFill>
                  <a:srgbClr val="962A2C"/>
                </a:solidFill>
                <a:latin typeface="Arial MT"/>
                <a:cs typeface="Arial MT"/>
              </a:rPr>
              <a:t>mean</a:t>
            </a:r>
            <a:r>
              <a:rPr sz="4800" spc="-210" dirty="0">
                <a:solidFill>
                  <a:srgbClr val="962A2C"/>
                </a:solidFill>
                <a:latin typeface="Arial MT"/>
                <a:cs typeface="Arial MT"/>
              </a:rPr>
              <a:t> </a:t>
            </a:r>
            <a:r>
              <a:rPr sz="4800" spc="170" dirty="0">
                <a:solidFill>
                  <a:srgbClr val="962A2C"/>
                </a:solidFill>
                <a:latin typeface="Arial MT"/>
                <a:cs typeface="Arial MT"/>
              </a:rPr>
              <a:t>that</a:t>
            </a:r>
            <a:r>
              <a:rPr sz="4800" spc="-210" dirty="0">
                <a:solidFill>
                  <a:srgbClr val="962A2C"/>
                </a:solidFill>
                <a:latin typeface="Arial MT"/>
                <a:cs typeface="Arial MT"/>
              </a:rPr>
              <a:t> </a:t>
            </a:r>
            <a:r>
              <a:rPr sz="4800" spc="65" dirty="0">
                <a:solidFill>
                  <a:srgbClr val="962A2C"/>
                </a:solidFill>
                <a:latin typeface="Arial MT"/>
                <a:cs typeface="Arial MT"/>
              </a:rPr>
              <a:t>the </a:t>
            </a:r>
            <a:r>
              <a:rPr sz="4800" dirty="0">
                <a:solidFill>
                  <a:srgbClr val="962A2C"/>
                </a:solidFill>
                <a:latin typeface="Arial MT"/>
                <a:cs typeface="Arial MT"/>
              </a:rPr>
              <a:t>stakeholders</a:t>
            </a:r>
            <a:r>
              <a:rPr sz="4800" spc="-180" dirty="0">
                <a:solidFill>
                  <a:srgbClr val="962A2C"/>
                </a:solidFill>
                <a:latin typeface="Arial MT"/>
                <a:cs typeface="Arial MT"/>
              </a:rPr>
              <a:t> </a:t>
            </a:r>
            <a:r>
              <a:rPr sz="4800" spc="-140" dirty="0">
                <a:solidFill>
                  <a:srgbClr val="962A2C"/>
                </a:solidFill>
                <a:latin typeface="Arial MT"/>
                <a:cs typeface="Arial MT"/>
              </a:rPr>
              <a:t>will</a:t>
            </a:r>
            <a:r>
              <a:rPr sz="4800" spc="-175" dirty="0">
                <a:solidFill>
                  <a:srgbClr val="962A2C"/>
                </a:solidFill>
                <a:latin typeface="Arial MT"/>
                <a:cs typeface="Arial MT"/>
              </a:rPr>
              <a:t> </a:t>
            </a:r>
            <a:r>
              <a:rPr sz="4800" spc="-110" dirty="0">
                <a:solidFill>
                  <a:srgbClr val="962A2C"/>
                </a:solidFill>
                <a:latin typeface="Arial MT"/>
                <a:cs typeface="Arial MT"/>
              </a:rPr>
              <a:t>always</a:t>
            </a:r>
            <a:r>
              <a:rPr sz="4800" spc="-175" dirty="0">
                <a:solidFill>
                  <a:srgbClr val="962A2C"/>
                </a:solidFill>
                <a:latin typeface="Arial MT"/>
                <a:cs typeface="Arial MT"/>
              </a:rPr>
              <a:t> </a:t>
            </a:r>
            <a:r>
              <a:rPr sz="4800" dirty="0">
                <a:solidFill>
                  <a:srgbClr val="962A2C"/>
                </a:solidFill>
                <a:latin typeface="Arial MT"/>
                <a:cs typeface="Arial MT"/>
              </a:rPr>
              <a:t>get</a:t>
            </a:r>
            <a:r>
              <a:rPr sz="4800" spc="-180" dirty="0">
                <a:solidFill>
                  <a:srgbClr val="962A2C"/>
                </a:solidFill>
                <a:latin typeface="Arial MT"/>
                <a:cs typeface="Arial MT"/>
              </a:rPr>
              <a:t> </a:t>
            </a:r>
            <a:r>
              <a:rPr sz="4800" spc="-10" dirty="0">
                <a:solidFill>
                  <a:srgbClr val="962A2C"/>
                </a:solidFill>
                <a:latin typeface="Arial MT"/>
                <a:cs typeface="Arial MT"/>
              </a:rPr>
              <a:t>what</a:t>
            </a:r>
            <a:r>
              <a:rPr sz="4800" spc="-175" dirty="0">
                <a:solidFill>
                  <a:srgbClr val="962A2C"/>
                </a:solidFill>
                <a:latin typeface="Arial MT"/>
                <a:cs typeface="Arial MT"/>
              </a:rPr>
              <a:t> </a:t>
            </a:r>
            <a:r>
              <a:rPr sz="4800" spc="114" dirty="0">
                <a:solidFill>
                  <a:srgbClr val="962A2C"/>
                </a:solidFill>
                <a:latin typeface="Arial MT"/>
                <a:cs typeface="Arial MT"/>
              </a:rPr>
              <a:t>they</a:t>
            </a:r>
            <a:r>
              <a:rPr sz="4800" spc="-175" dirty="0">
                <a:solidFill>
                  <a:srgbClr val="962A2C"/>
                </a:solidFill>
                <a:latin typeface="Arial MT"/>
                <a:cs typeface="Arial MT"/>
              </a:rPr>
              <a:t> </a:t>
            </a:r>
            <a:r>
              <a:rPr sz="4800" spc="-10" dirty="0">
                <a:solidFill>
                  <a:srgbClr val="962A2C"/>
                </a:solidFill>
                <a:latin typeface="Arial MT"/>
                <a:cs typeface="Arial MT"/>
              </a:rPr>
              <a:t>want.</a:t>
            </a:r>
            <a:endParaRPr sz="4800" dirty="0">
              <a:latin typeface="Arial MT"/>
              <a:cs typeface="Arial MT"/>
            </a:endParaRPr>
          </a:p>
          <a:p>
            <a:pPr marL="12700" marR="320040">
              <a:lnSpc>
                <a:spcPts val="7400"/>
              </a:lnSpc>
              <a:spcBef>
                <a:spcPts val="320"/>
              </a:spcBef>
            </a:pPr>
            <a:r>
              <a:rPr sz="4800" spc="95" dirty="0">
                <a:latin typeface="Arial MT"/>
                <a:cs typeface="Arial MT"/>
              </a:rPr>
              <a:t>It</a:t>
            </a:r>
            <a:r>
              <a:rPr sz="4800" spc="-250" dirty="0">
                <a:latin typeface="Arial MT"/>
                <a:cs typeface="Arial MT"/>
              </a:rPr>
              <a:t> </a:t>
            </a:r>
            <a:r>
              <a:rPr sz="4800" spc="-75" dirty="0">
                <a:latin typeface="Arial MT"/>
                <a:cs typeface="Arial MT"/>
              </a:rPr>
              <a:t>simply</a:t>
            </a:r>
            <a:r>
              <a:rPr sz="4800" spc="-240" dirty="0">
                <a:latin typeface="Arial MT"/>
                <a:cs typeface="Arial MT"/>
              </a:rPr>
              <a:t> </a:t>
            </a:r>
            <a:r>
              <a:rPr sz="4800" spc="-215" dirty="0">
                <a:latin typeface="Arial MT"/>
                <a:cs typeface="Arial MT"/>
              </a:rPr>
              <a:t>means</a:t>
            </a:r>
            <a:r>
              <a:rPr sz="4800" spc="-240" dirty="0">
                <a:latin typeface="Arial MT"/>
                <a:cs typeface="Arial MT"/>
              </a:rPr>
              <a:t> </a:t>
            </a:r>
            <a:r>
              <a:rPr sz="4800" spc="170" dirty="0">
                <a:latin typeface="Arial MT"/>
                <a:cs typeface="Arial MT"/>
              </a:rPr>
              <a:t>that</a:t>
            </a:r>
            <a:r>
              <a:rPr sz="4800" spc="-240" dirty="0">
                <a:latin typeface="Arial MT"/>
                <a:cs typeface="Arial MT"/>
              </a:rPr>
              <a:t> </a:t>
            </a:r>
            <a:r>
              <a:rPr sz="4800" spc="100" dirty="0">
                <a:latin typeface="Arial MT"/>
                <a:cs typeface="Arial MT"/>
              </a:rPr>
              <a:t>they’ll</a:t>
            </a:r>
            <a:r>
              <a:rPr sz="4800" spc="-240" dirty="0">
                <a:latin typeface="Arial MT"/>
                <a:cs typeface="Arial MT"/>
              </a:rPr>
              <a:t> </a:t>
            </a:r>
            <a:r>
              <a:rPr sz="4800" dirty="0">
                <a:latin typeface="Arial MT"/>
                <a:cs typeface="Arial MT"/>
              </a:rPr>
              <a:t>be</a:t>
            </a:r>
            <a:r>
              <a:rPr sz="4800" spc="-240" dirty="0">
                <a:latin typeface="Arial MT"/>
                <a:cs typeface="Arial MT"/>
              </a:rPr>
              <a:t> </a:t>
            </a:r>
            <a:r>
              <a:rPr sz="4800" dirty="0">
                <a:latin typeface="Arial MT"/>
                <a:cs typeface="Arial MT"/>
              </a:rPr>
              <a:t>able</a:t>
            </a:r>
            <a:r>
              <a:rPr sz="4800" spc="-240" dirty="0">
                <a:latin typeface="Arial MT"/>
                <a:cs typeface="Arial MT"/>
              </a:rPr>
              <a:t> </a:t>
            </a:r>
            <a:r>
              <a:rPr sz="4800" spc="285" dirty="0">
                <a:latin typeface="Arial MT"/>
                <a:cs typeface="Arial MT"/>
              </a:rPr>
              <a:t>to</a:t>
            </a:r>
            <a:r>
              <a:rPr sz="4800" spc="-240" dirty="0">
                <a:latin typeface="Arial MT"/>
                <a:cs typeface="Arial MT"/>
              </a:rPr>
              <a:t> </a:t>
            </a:r>
            <a:r>
              <a:rPr sz="4800" spc="90" dirty="0">
                <a:latin typeface="Arial MT"/>
                <a:cs typeface="Arial MT"/>
              </a:rPr>
              <a:t>control the</a:t>
            </a:r>
            <a:r>
              <a:rPr sz="4800" spc="-229" dirty="0">
                <a:latin typeface="Arial MT"/>
                <a:cs typeface="Arial MT"/>
              </a:rPr>
              <a:t> </a:t>
            </a:r>
            <a:r>
              <a:rPr sz="4800" spc="-135" dirty="0">
                <a:latin typeface="Arial MT"/>
                <a:cs typeface="Arial MT"/>
              </a:rPr>
              <a:t>team</a:t>
            </a:r>
            <a:r>
              <a:rPr sz="4800" spc="-229" dirty="0">
                <a:latin typeface="Arial MT"/>
                <a:cs typeface="Arial MT"/>
              </a:rPr>
              <a:t> </a:t>
            </a:r>
            <a:r>
              <a:rPr sz="4800" spc="285" dirty="0">
                <a:latin typeface="Arial MT"/>
                <a:cs typeface="Arial MT"/>
              </a:rPr>
              <a:t>to</a:t>
            </a:r>
            <a:r>
              <a:rPr sz="4800" spc="-229" dirty="0">
                <a:latin typeface="Arial MT"/>
                <a:cs typeface="Arial MT"/>
              </a:rPr>
              <a:t> </a:t>
            </a:r>
            <a:r>
              <a:rPr sz="4800" dirty="0">
                <a:latin typeface="Arial MT"/>
                <a:cs typeface="Arial MT"/>
              </a:rPr>
              <a:t>get</a:t>
            </a:r>
            <a:r>
              <a:rPr sz="4800" spc="-229" dirty="0">
                <a:latin typeface="Arial MT"/>
                <a:cs typeface="Arial MT"/>
              </a:rPr>
              <a:t> </a:t>
            </a:r>
            <a:r>
              <a:rPr sz="4800" spc="90" dirty="0">
                <a:latin typeface="Arial MT"/>
                <a:cs typeface="Arial MT"/>
              </a:rPr>
              <a:t>the</a:t>
            </a:r>
            <a:r>
              <a:rPr sz="4800" spc="-229" dirty="0">
                <a:latin typeface="Arial MT"/>
                <a:cs typeface="Arial MT"/>
              </a:rPr>
              <a:t> </a:t>
            </a:r>
            <a:r>
              <a:rPr sz="4800" spc="-55" dirty="0">
                <a:latin typeface="Arial MT"/>
                <a:cs typeface="Arial MT"/>
              </a:rPr>
              <a:t>most</a:t>
            </a:r>
            <a:r>
              <a:rPr sz="4800" spc="-229" dirty="0">
                <a:latin typeface="Arial MT"/>
                <a:cs typeface="Arial MT"/>
              </a:rPr>
              <a:t> </a:t>
            </a:r>
            <a:r>
              <a:rPr sz="4800" spc="-55" dirty="0">
                <a:latin typeface="Arial MT"/>
                <a:cs typeface="Arial MT"/>
              </a:rPr>
              <a:t>business</a:t>
            </a:r>
            <a:r>
              <a:rPr sz="4800" spc="-229" dirty="0">
                <a:latin typeface="Arial MT"/>
                <a:cs typeface="Arial MT"/>
              </a:rPr>
              <a:t> </a:t>
            </a:r>
            <a:r>
              <a:rPr sz="4800" spc="-135" dirty="0">
                <a:latin typeface="Arial MT"/>
                <a:cs typeface="Arial MT"/>
              </a:rPr>
              <a:t>value</a:t>
            </a:r>
            <a:r>
              <a:rPr sz="4800" spc="-229" dirty="0">
                <a:latin typeface="Arial MT"/>
                <a:cs typeface="Arial MT"/>
              </a:rPr>
              <a:t> </a:t>
            </a:r>
            <a:r>
              <a:rPr sz="4800" spc="250" dirty="0">
                <a:latin typeface="Arial MT"/>
                <a:cs typeface="Arial MT"/>
              </a:rPr>
              <a:t>for </a:t>
            </a:r>
            <a:r>
              <a:rPr sz="4800" spc="90" dirty="0">
                <a:latin typeface="Arial MT"/>
                <a:cs typeface="Arial MT"/>
              </a:rPr>
              <a:t>the</a:t>
            </a:r>
            <a:r>
              <a:rPr sz="4800" spc="-254" dirty="0">
                <a:latin typeface="Arial MT"/>
                <a:cs typeface="Arial MT"/>
              </a:rPr>
              <a:t> </a:t>
            </a:r>
            <a:r>
              <a:rPr sz="4800" dirty="0">
                <a:latin typeface="Arial MT"/>
                <a:cs typeface="Arial MT"/>
              </a:rPr>
              <a:t>least</a:t>
            </a:r>
            <a:r>
              <a:rPr sz="4800" spc="-250" dirty="0">
                <a:latin typeface="Arial MT"/>
                <a:cs typeface="Arial MT"/>
              </a:rPr>
              <a:t> </a:t>
            </a:r>
            <a:r>
              <a:rPr sz="4800" spc="65" dirty="0">
                <a:latin typeface="Arial MT"/>
                <a:cs typeface="Arial MT"/>
              </a:rPr>
              <a:t>cost.</a:t>
            </a:r>
            <a:endParaRPr sz="4800" dirty="0">
              <a:latin typeface="Arial MT"/>
              <a:cs typeface="Arial MT"/>
            </a:endParaRPr>
          </a:p>
        </p:txBody>
      </p:sp>
      <p:pic>
        <p:nvPicPr>
          <p:cNvPr id="5" name="object 5"/>
          <p:cNvPicPr/>
          <p:nvPr/>
        </p:nvPicPr>
        <p:blipFill>
          <a:blip r:embed="rId2" cstate="print"/>
          <a:stretch>
            <a:fillRect/>
          </a:stretch>
        </p:blipFill>
        <p:spPr>
          <a:xfrm>
            <a:off x="8114275" y="3252923"/>
            <a:ext cx="4320103" cy="94487"/>
          </a:xfrm>
          <a:prstGeom prst="rect">
            <a:avLst/>
          </a:prstGeom>
        </p:spPr>
      </p:pic>
      <p:pic>
        <p:nvPicPr>
          <p:cNvPr id="6" name="object 6"/>
          <p:cNvPicPr/>
          <p:nvPr/>
        </p:nvPicPr>
        <p:blipFill>
          <a:blip r:embed="rId3" cstate="print"/>
          <a:stretch>
            <a:fillRect/>
          </a:stretch>
        </p:blipFill>
        <p:spPr>
          <a:xfrm>
            <a:off x="287210" y="4190818"/>
            <a:ext cx="2429209" cy="96392"/>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4" y="82811"/>
            <a:ext cx="6395833" cy="739512"/>
          </a:xfrm>
          <a:prstGeom prst="rect">
            <a:avLst/>
          </a:prstGeom>
        </p:spPr>
        <p:txBody>
          <a:bodyPr vert="horz" wrap="square" lIns="0" tIns="17159" rIns="0" bIns="0" rtlCol="0" anchor="ctr">
            <a:spAutoFit/>
          </a:bodyPr>
          <a:lstStyle/>
          <a:p>
            <a:pPr marL="18062">
              <a:lnSpc>
                <a:spcPct val="100000"/>
              </a:lnSpc>
              <a:spcBef>
                <a:spcPts val="135"/>
              </a:spcBef>
              <a:tabLst>
                <a:tab pos="3683733" algn="l"/>
              </a:tabLst>
            </a:pPr>
            <a:r>
              <a:rPr dirty="0"/>
              <a:t>Some</a:t>
            </a:r>
            <a:r>
              <a:rPr spc="-28" dirty="0"/>
              <a:t> </a:t>
            </a:r>
            <a:r>
              <a:rPr spc="-14" dirty="0"/>
              <a:t>Agile</a:t>
            </a:r>
            <a:r>
              <a:rPr dirty="0"/>
              <a:t>	</a:t>
            </a:r>
            <a:r>
              <a:rPr spc="-14" dirty="0"/>
              <a:t>Methods</a:t>
            </a:r>
          </a:p>
        </p:txBody>
      </p:sp>
      <p:sp>
        <p:nvSpPr>
          <p:cNvPr id="3" name="object 3"/>
          <p:cNvSpPr txBox="1"/>
          <p:nvPr/>
        </p:nvSpPr>
        <p:spPr>
          <a:xfrm>
            <a:off x="541866" y="2065945"/>
            <a:ext cx="11921067" cy="5621710"/>
          </a:xfrm>
          <a:prstGeom prst="rect">
            <a:avLst/>
          </a:prstGeom>
        </p:spPr>
        <p:txBody>
          <a:bodyPr vert="horz" wrap="square" lIns="0" tIns="18965" rIns="0" bIns="0" rtlCol="0">
            <a:spAutoFit/>
          </a:bodyPr>
          <a:lstStyle/>
          <a:p>
            <a:pPr marL="350400" indent="-332338">
              <a:spcBef>
                <a:spcPts val="149"/>
              </a:spcBef>
              <a:buFont typeface="Arial MT"/>
              <a:buChar char="•"/>
              <a:tabLst>
                <a:tab pos="350400" algn="l"/>
              </a:tabLst>
            </a:pPr>
            <a:r>
              <a:rPr sz="4551" dirty="0">
                <a:latin typeface="Calibri"/>
                <a:cs typeface="Calibri"/>
              </a:rPr>
              <a:t>Rapid</a:t>
            </a:r>
            <a:r>
              <a:rPr sz="4551" spc="-162" dirty="0">
                <a:latin typeface="Calibri"/>
                <a:cs typeface="Calibri"/>
              </a:rPr>
              <a:t> </a:t>
            </a:r>
            <a:r>
              <a:rPr sz="4551" spc="-14" dirty="0">
                <a:latin typeface="Calibri"/>
                <a:cs typeface="Calibri"/>
              </a:rPr>
              <a:t>Application</a:t>
            </a:r>
            <a:r>
              <a:rPr sz="4551" spc="-142" dirty="0">
                <a:latin typeface="Calibri"/>
                <a:cs typeface="Calibri"/>
              </a:rPr>
              <a:t> </a:t>
            </a:r>
            <a:r>
              <a:rPr sz="4551" dirty="0">
                <a:latin typeface="Calibri"/>
                <a:cs typeface="Calibri"/>
              </a:rPr>
              <a:t>Development</a:t>
            </a:r>
            <a:r>
              <a:rPr sz="4551" spc="-162" dirty="0">
                <a:latin typeface="Calibri"/>
                <a:cs typeface="Calibri"/>
              </a:rPr>
              <a:t> </a:t>
            </a:r>
            <a:r>
              <a:rPr sz="4551" spc="-14" dirty="0">
                <a:latin typeface="Calibri"/>
                <a:cs typeface="Calibri"/>
              </a:rPr>
              <a:t>(RAD</a:t>
            </a:r>
            <a:r>
              <a:rPr sz="4551" spc="-14" dirty="0">
                <a:solidFill>
                  <a:srgbClr val="FFFFFF"/>
                </a:solidFill>
                <a:latin typeface="Calibri"/>
                <a:cs typeface="Calibri"/>
              </a:rPr>
              <a:t>)</a:t>
            </a:r>
            <a:endParaRPr sz="4551" dirty="0">
              <a:latin typeface="Calibri"/>
              <a:cs typeface="Calibri"/>
            </a:endParaRPr>
          </a:p>
          <a:p>
            <a:pPr marL="350400" indent="-332338">
              <a:buClr>
                <a:srgbClr val="FFFFFF"/>
              </a:buClr>
              <a:buFont typeface="Arial MT"/>
              <a:buChar char="•"/>
              <a:tabLst>
                <a:tab pos="350400" algn="l"/>
              </a:tabLst>
            </a:pPr>
            <a:r>
              <a:rPr sz="4551" b="1" spc="-14" dirty="0">
                <a:solidFill>
                  <a:srgbClr val="FFFF00"/>
                </a:solidFill>
                <a:latin typeface="Calibri"/>
                <a:cs typeface="Calibri"/>
              </a:rPr>
              <a:t>Scrum</a:t>
            </a:r>
            <a:endParaRPr sz="4551" dirty="0">
              <a:latin typeface="Calibri"/>
              <a:cs typeface="Calibri"/>
            </a:endParaRPr>
          </a:p>
          <a:p>
            <a:pPr marL="351305" indent="-333243">
              <a:buFont typeface="Arial MT"/>
              <a:buChar char="•"/>
              <a:tabLst>
                <a:tab pos="351305" algn="l"/>
              </a:tabLst>
            </a:pPr>
            <a:r>
              <a:rPr sz="4551" dirty="0">
                <a:latin typeface="Calibri"/>
                <a:cs typeface="Calibri"/>
              </a:rPr>
              <a:t>Extreme</a:t>
            </a:r>
            <a:r>
              <a:rPr sz="4551" spc="-156" dirty="0">
                <a:latin typeface="Calibri"/>
                <a:cs typeface="Calibri"/>
              </a:rPr>
              <a:t> </a:t>
            </a:r>
            <a:r>
              <a:rPr sz="4551" spc="-14" dirty="0">
                <a:latin typeface="Calibri"/>
                <a:cs typeface="Calibri"/>
              </a:rPr>
              <a:t>Programming</a:t>
            </a:r>
            <a:r>
              <a:rPr sz="4551" spc="-128" dirty="0">
                <a:latin typeface="Calibri"/>
                <a:cs typeface="Calibri"/>
              </a:rPr>
              <a:t> </a:t>
            </a:r>
            <a:r>
              <a:rPr sz="4551" spc="-28" dirty="0">
                <a:latin typeface="Calibri"/>
                <a:cs typeface="Calibri"/>
              </a:rPr>
              <a:t>(XP)</a:t>
            </a:r>
            <a:endParaRPr sz="4551" dirty="0">
              <a:latin typeface="Calibri"/>
              <a:cs typeface="Calibri"/>
            </a:endParaRPr>
          </a:p>
          <a:p>
            <a:pPr marL="350400" indent="-332338">
              <a:buFont typeface="Arial MT"/>
              <a:buChar char="•"/>
              <a:tabLst>
                <a:tab pos="350400" algn="l"/>
              </a:tabLst>
            </a:pPr>
            <a:r>
              <a:rPr sz="4551" dirty="0">
                <a:latin typeface="Calibri"/>
                <a:cs typeface="Calibri"/>
              </a:rPr>
              <a:t>Adaptive</a:t>
            </a:r>
            <a:r>
              <a:rPr sz="4551" spc="-156" dirty="0">
                <a:latin typeface="Calibri"/>
                <a:cs typeface="Calibri"/>
              </a:rPr>
              <a:t> </a:t>
            </a:r>
            <a:r>
              <a:rPr sz="4551" dirty="0">
                <a:latin typeface="Calibri"/>
                <a:cs typeface="Calibri"/>
              </a:rPr>
              <a:t>Software</a:t>
            </a:r>
            <a:r>
              <a:rPr sz="4551" spc="-206" dirty="0">
                <a:latin typeface="Calibri"/>
                <a:cs typeface="Calibri"/>
              </a:rPr>
              <a:t> </a:t>
            </a:r>
            <a:r>
              <a:rPr sz="4551" dirty="0">
                <a:latin typeface="Calibri"/>
                <a:cs typeface="Calibri"/>
              </a:rPr>
              <a:t>Development</a:t>
            </a:r>
            <a:r>
              <a:rPr sz="4551" spc="-192" dirty="0">
                <a:latin typeface="Calibri"/>
                <a:cs typeface="Calibri"/>
              </a:rPr>
              <a:t> </a:t>
            </a:r>
            <a:r>
              <a:rPr sz="4551" spc="-14" dirty="0">
                <a:latin typeface="Calibri"/>
                <a:cs typeface="Calibri"/>
              </a:rPr>
              <a:t>(ASD)</a:t>
            </a:r>
            <a:endParaRPr sz="4551" dirty="0">
              <a:latin typeface="Calibri"/>
              <a:cs typeface="Calibri"/>
            </a:endParaRPr>
          </a:p>
          <a:p>
            <a:pPr marL="350400" indent="-332338">
              <a:buFont typeface="Arial MT"/>
              <a:buChar char="•"/>
              <a:tabLst>
                <a:tab pos="350400" algn="l"/>
              </a:tabLst>
            </a:pPr>
            <a:r>
              <a:rPr sz="4551" spc="-14" dirty="0">
                <a:latin typeface="Calibri"/>
                <a:cs typeface="Calibri"/>
              </a:rPr>
              <a:t>Feature</a:t>
            </a:r>
            <a:r>
              <a:rPr sz="4551" spc="-185" dirty="0">
                <a:latin typeface="Calibri"/>
                <a:cs typeface="Calibri"/>
              </a:rPr>
              <a:t> </a:t>
            </a:r>
            <a:r>
              <a:rPr sz="4551" dirty="0">
                <a:latin typeface="Calibri"/>
                <a:cs typeface="Calibri"/>
              </a:rPr>
              <a:t>Driven</a:t>
            </a:r>
            <a:r>
              <a:rPr sz="4551" spc="-142" dirty="0">
                <a:latin typeface="Calibri"/>
                <a:cs typeface="Calibri"/>
              </a:rPr>
              <a:t> </a:t>
            </a:r>
            <a:r>
              <a:rPr sz="4551" dirty="0">
                <a:latin typeface="Calibri"/>
                <a:cs typeface="Calibri"/>
              </a:rPr>
              <a:t>Development</a:t>
            </a:r>
            <a:r>
              <a:rPr sz="4551" spc="-162" dirty="0">
                <a:latin typeface="Calibri"/>
                <a:cs typeface="Calibri"/>
              </a:rPr>
              <a:t> </a:t>
            </a:r>
            <a:r>
              <a:rPr sz="4551" spc="-14" dirty="0">
                <a:latin typeface="Calibri"/>
                <a:cs typeface="Calibri"/>
              </a:rPr>
              <a:t>(FDD)</a:t>
            </a:r>
            <a:endParaRPr sz="4551" dirty="0">
              <a:latin typeface="Calibri"/>
              <a:cs typeface="Calibri"/>
            </a:endParaRPr>
          </a:p>
          <a:p>
            <a:pPr marL="351305" indent="-333243">
              <a:buFont typeface="Arial MT"/>
              <a:buChar char="•"/>
              <a:tabLst>
                <a:tab pos="351305" algn="l"/>
              </a:tabLst>
            </a:pPr>
            <a:r>
              <a:rPr sz="4551" dirty="0">
                <a:latin typeface="Calibri"/>
                <a:cs typeface="Calibri"/>
              </a:rPr>
              <a:t>Crystal</a:t>
            </a:r>
            <a:r>
              <a:rPr sz="4551" spc="-192" dirty="0">
                <a:latin typeface="Calibri"/>
                <a:cs typeface="Calibri"/>
              </a:rPr>
              <a:t> </a:t>
            </a:r>
            <a:r>
              <a:rPr sz="4551" spc="-28" dirty="0">
                <a:latin typeface="Calibri"/>
                <a:cs typeface="Calibri"/>
              </a:rPr>
              <a:t>Clear</a:t>
            </a:r>
            <a:endParaRPr sz="4551" dirty="0">
              <a:latin typeface="Calibri"/>
              <a:cs typeface="Calibri"/>
            </a:endParaRPr>
          </a:p>
          <a:p>
            <a:pPr marL="350400" indent="-332338">
              <a:spcBef>
                <a:spcPts val="7"/>
              </a:spcBef>
              <a:buFont typeface="Arial MT"/>
              <a:buChar char="•"/>
              <a:tabLst>
                <a:tab pos="350400" algn="l"/>
              </a:tabLst>
            </a:pPr>
            <a:r>
              <a:rPr sz="4551" dirty="0">
                <a:latin typeface="Calibri"/>
                <a:cs typeface="Calibri"/>
              </a:rPr>
              <a:t>Dynamic</a:t>
            </a:r>
            <a:r>
              <a:rPr sz="4551" spc="-121" dirty="0">
                <a:latin typeface="Calibri"/>
                <a:cs typeface="Calibri"/>
              </a:rPr>
              <a:t> </a:t>
            </a:r>
            <a:r>
              <a:rPr sz="4551" dirty="0">
                <a:latin typeface="Calibri"/>
                <a:cs typeface="Calibri"/>
              </a:rPr>
              <a:t>Software</a:t>
            </a:r>
            <a:r>
              <a:rPr sz="4551" spc="-171" dirty="0">
                <a:latin typeface="Calibri"/>
                <a:cs typeface="Calibri"/>
              </a:rPr>
              <a:t> </a:t>
            </a:r>
            <a:r>
              <a:rPr sz="4551" dirty="0">
                <a:latin typeface="Calibri"/>
                <a:cs typeface="Calibri"/>
              </a:rPr>
              <a:t>Development</a:t>
            </a:r>
            <a:r>
              <a:rPr sz="4551" spc="-156" dirty="0">
                <a:latin typeface="Calibri"/>
                <a:cs typeface="Calibri"/>
              </a:rPr>
              <a:t> </a:t>
            </a:r>
            <a:r>
              <a:rPr sz="4551" dirty="0">
                <a:latin typeface="Calibri"/>
                <a:cs typeface="Calibri"/>
              </a:rPr>
              <a:t>Method</a:t>
            </a:r>
            <a:r>
              <a:rPr sz="4551" spc="-162" dirty="0">
                <a:latin typeface="Calibri"/>
                <a:cs typeface="Calibri"/>
              </a:rPr>
              <a:t> </a:t>
            </a:r>
            <a:r>
              <a:rPr sz="4551" spc="-14" dirty="0">
                <a:latin typeface="Calibri"/>
                <a:cs typeface="Calibri"/>
              </a:rPr>
              <a:t>(DSDM)</a:t>
            </a:r>
            <a:endParaRPr sz="4551" dirty="0">
              <a:latin typeface="Calibri"/>
              <a:cs typeface="Calibri"/>
            </a:endParaRPr>
          </a:p>
          <a:p>
            <a:pPr marL="350400" indent="-332338">
              <a:buFont typeface="Arial MT"/>
              <a:buChar char="•"/>
              <a:tabLst>
                <a:tab pos="350400" algn="l"/>
              </a:tabLst>
            </a:pPr>
            <a:r>
              <a:rPr sz="4551" dirty="0">
                <a:latin typeface="Calibri"/>
                <a:cs typeface="Calibri"/>
              </a:rPr>
              <a:t>Rational</a:t>
            </a:r>
            <a:r>
              <a:rPr sz="4551" spc="-114" dirty="0">
                <a:latin typeface="Calibri"/>
                <a:cs typeface="Calibri"/>
              </a:rPr>
              <a:t> </a:t>
            </a:r>
            <a:r>
              <a:rPr sz="4551" dirty="0">
                <a:latin typeface="Calibri"/>
                <a:cs typeface="Calibri"/>
              </a:rPr>
              <a:t>Unify</a:t>
            </a:r>
            <a:r>
              <a:rPr sz="4551" spc="-100" dirty="0">
                <a:latin typeface="Calibri"/>
                <a:cs typeface="Calibri"/>
              </a:rPr>
              <a:t> </a:t>
            </a:r>
            <a:r>
              <a:rPr sz="4551" dirty="0">
                <a:latin typeface="Calibri"/>
                <a:cs typeface="Calibri"/>
              </a:rPr>
              <a:t>Process</a:t>
            </a:r>
            <a:r>
              <a:rPr sz="4551" spc="-178" dirty="0">
                <a:latin typeface="Calibri"/>
                <a:cs typeface="Calibri"/>
              </a:rPr>
              <a:t> </a:t>
            </a:r>
            <a:r>
              <a:rPr sz="4551" spc="-14" dirty="0">
                <a:latin typeface="Calibri"/>
                <a:cs typeface="Calibri"/>
              </a:rPr>
              <a:t>(RUP)</a:t>
            </a:r>
            <a:endParaRPr sz="4551" dirty="0">
              <a:latin typeface="Calibri"/>
              <a:cs typeface="Calibri"/>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4">
            <a:extLst>
              <a:ext uri="{FF2B5EF4-FFF2-40B4-BE49-F238E27FC236}">
                <a16:creationId xmlns:a16="http://schemas.microsoft.com/office/drawing/2014/main" id="{7ABD502F-7826-A23D-B610-863F24CABFA3}"/>
              </a:ext>
            </a:extLst>
          </p:cNvPr>
          <p:cNvSpPr>
            <a:spLocks/>
          </p:cNvSpPr>
          <p:nvPr/>
        </p:nvSpPr>
        <p:spPr bwMode="auto">
          <a:xfrm>
            <a:off x="9320107" y="9096587"/>
            <a:ext cx="3034453" cy="40414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249" tIns="72249" rIns="72249" bIns="72249" anchor="ctr"/>
          <a:lstStyle>
            <a:lvl1pPr>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r" eaLnBrk="1"/>
            <a:r>
              <a:rPr lang="en-US" altLang="en-US" sz="1707">
                <a:solidFill>
                  <a:srgbClr val="888888"/>
                </a:solidFill>
              </a:rPr>
              <a:t>34</a:t>
            </a:r>
            <a:endParaRPr lang="en-US" altLang="en-US" sz="1707"/>
          </a:p>
        </p:txBody>
      </p:sp>
      <p:sp>
        <p:nvSpPr>
          <p:cNvPr id="30723" name="Title 1">
            <a:extLst>
              <a:ext uri="{FF2B5EF4-FFF2-40B4-BE49-F238E27FC236}">
                <a16:creationId xmlns:a16="http://schemas.microsoft.com/office/drawing/2014/main" id="{6D7BF8D4-0553-2728-7EEF-F0A8E3DF8148}"/>
              </a:ext>
            </a:extLst>
          </p:cNvPr>
          <p:cNvSpPr>
            <a:spLocks noGrp="1" noChangeArrowheads="1"/>
          </p:cNvSpPr>
          <p:nvPr>
            <p:ph type="title"/>
          </p:nvPr>
        </p:nvSpPr>
        <p:spPr>
          <a:xfrm>
            <a:off x="894080" y="4660054"/>
            <a:ext cx="11216640" cy="1885245"/>
          </a:xfrm>
        </p:spPr>
        <p:txBody>
          <a:bodyPr/>
          <a:lstStyle/>
          <a:p>
            <a:pPr algn="ctr" eaLnBrk="1" hangingPunct="1"/>
            <a:r>
              <a:rPr lang="en-US" altLang="en-US" sz="5689" b="1">
                <a:latin typeface="Arial" panose="020B0604020202020204" pitchFamily="34" charset="0"/>
                <a:cs typeface="Arial" panose="020B0604020202020204" pitchFamily="34" charset="0"/>
              </a:rPr>
              <a:t>END</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4421" y="2271134"/>
            <a:ext cx="4606544" cy="735865"/>
          </a:xfrm>
          <a:prstGeom prst="rect">
            <a:avLst/>
          </a:prstGeom>
        </p:spPr>
        <p:txBody>
          <a:bodyPr vert="horz" wrap="square" lIns="0" tIns="13547" rIns="0" bIns="0" rtlCol="0" anchor="ctr">
            <a:spAutoFit/>
          </a:bodyPr>
          <a:lstStyle/>
          <a:p>
            <a:pPr marL="13547">
              <a:lnSpc>
                <a:spcPct val="100000"/>
              </a:lnSpc>
              <a:spcBef>
                <a:spcPts val="107"/>
              </a:spcBef>
            </a:pPr>
            <a:r>
              <a:rPr spc="-43" dirty="0"/>
              <a:t>Incremental</a:t>
            </a:r>
            <a:r>
              <a:rPr spc="-240" dirty="0"/>
              <a:t> </a:t>
            </a:r>
            <a:r>
              <a:rPr spc="-21" dirty="0"/>
              <a:t>model</a:t>
            </a:r>
          </a:p>
        </p:txBody>
      </p:sp>
      <p:sp>
        <p:nvSpPr>
          <p:cNvPr id="4" name="object 4"/>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5" name="object 5"/>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8</a:t>
            </a:fld>
            <a:endParaRPr spc="-27" dirty="0"/>
          </a:p>
        </p:txBody>
      </p:sp>
      <p:sp>
        <p:nvSpPr>
          <p:cNvPr id="3" name="object 3"/>
          <p:cNvSpPr txBox="1"/>
          <p:nvPr/>
        </p:nvSpPr>
        <p:spPr>
          <a:xfrm>
            <a:off x="1349275" y="3493363"/>
            <a:ext cx="10563013" cy="3491319"/>
          </a:xfrm>
          <a:prstGeom prst="rect">
            <a:avLst/>
          </a:prstGeom>
        </p:spPr>
        <p:txBody>
          <a:bodyPr vert="horz" wrap="square" lIns="0" tIns="67733" rIns="0" bIns="0" rtlCol="0">
            <a:spAutoFit/>
          </a:bodyPr>
          <a:lstStyle/>
          <a:p>
            <a:pPr marL="13547">
              <a:spcBef>
                <a:spcPts val="533"/>
              </a:spcBef>
            </a:pPr>
            <a:r>
              <a:rPr sz="2987" dirty="0">
                <a:solidFill>
                  <a:srgbClr val="3F3F3F"/>
                </a:solidFill>
                <a:latin typeface="Times New Roman"/>
                <a:cs typeface="Times New Roman"/>
              </a:rPr>
              <a:t>The</a:t>
            </a:r>
            <a:r>
              <a:rPr sz="2987" spc="-27" dirty="0">
                <a:solidFill>
                  <a:srgbClr val="3F3F3F"/>
                </a:solidFill>
                <a:latin typeface="Times New Roman"/>
                <a:cs typeface="Times New Roman"/>
              </a:rPr>
              <a:t> </a:t>
            </a:r>
            <a:r>
              <a:rPr sz="2987" dirty="0">
                <a:solidFill>
                  <a:srgbClr val="3F3F3F"/>
                </a:solidFill>
                <a:latin typeface="Times New Roman"/>
                <a:cs typeface="Times New Roman"/>
              </a:rPr>
              <a:t>model</a:t>
            </a:r>
            <a:r>
              <a:rPr sz="2987" spc="-21" dirty="0">
                <a:solidFill>
                  <a:srgbClr val="3F3F3F"/>
                </a:solidFill>
                <a:latin typeface="Times New Roman"/>
                <a:cs typeface="Times New Roman"/>
              </a:rPr>
              <a:t> </a:t>
            </a:r>
            <a:r>
              <a:rPr sz="2987" dirty="0">
                <a:solidFill>
                  <a:srgbClr val="3F3F3F"/>
                </a:solidFill>
                <a:latin typeface="Times New Roman"/>
                <a:cs typeface="Times New Roman"/>
              </a:rPr>
              <a:t>is</a:t>
            </a:r>
            <a:r>
              <a:rPr sz="2987" spc="-21" dirty="0">
                <a:solidFill>
                  <a:srgbClr val="3F3F3F"/>
                </a:solidFill>
                <a:latin typeface="Times New Roman"/>
                <a:cs typeface="Times New Roman"/>
              </a:rPr>
              <a:t> </a:t>
            </a:r>
            <a:r>
              <a:rPr sz="2987" dirty="0">
                <a:solidFill>
                  <a:srgbClr val="3F3F3F"/>
                </a:solidFill>
                <a:latin typeface="Times New Roman"/>
                <a:cs typeface="Times New Roman"/>
              </a:rPr>
              <a:t>used</a:t>
            </a:r>
            <a:r>
              <a:rPr sz="2987" spc="-21" dirty="0">
                <a:solidFill>
                  <a:srgbClr val="3F3F3F"/>
                </a:solidFill>
                <a:latin typeface="Times New Roman"/>
                <a:cs typeface="Times New Roman"/>
              </a:rPr>
              <a:t> </a:t>
            </a:r>
            <a:r>
              <a:rPr sz="2987" dirty="0">
                <a:solidFill>
                  <a:srgbClr val="3F3F3F"/>
                </a:solidFill>
                <a:latin typeface="Times New Roman"/>
                <a:cs typeface="Times New Roman"/>
              </a:rPr>
              <a:t>in</a:t>
            </a:r>
            <a:r>
              <a:rPr sz="2987" spc="-16" dirty="0">
                <a:solidFill>
                  <a:srgbClr val="3F3F3F"/>
                </a:solidFill>
                <a:latin typeface="Times New Roman"/>
                <a:cs typeface="Times New Roman"/>
              </a:rPr>
              <a:t> </a:t>
            </a:r>
            <a:r>
              <a:rPr sz="2987" dirty="0">
                <a:solidFill>
                  <a:srgbClr val="3F3F3F"/>
                </a:solidFill>
                <a:latin typeface="Times New Roman"/>
                <a:cs typeface="Times New Roman"/>
              </a:rPr>
              <a:t>the</a:t>
            </a:r>
            <a:r>
              <a:rPr sz="2987" spc="-27" dirty="0">
                <a:solidFill>
                  <a:srgbClr val="3F3F3F"/>
                </a:solidFill>
                <a:latin typeface="Times New Roman"/>
                <a:cs typeface="Times New Roman"/>
              </a:rPr>
              <a:t> </a:t>
            </a:r>
            <a:r>
              <a:rPr sz="2987" dirty="0">
                <a:solidFill>
                  <a:srgbClr val="3F3F3F"/>
                </a:solidFill>
                <a:latin typeface="Times New Roman"/>
                <a:cs typeface="Times New Roman"/>
              </a:rPr>
              <a:t>following</a:t>
            </a:r>
            <a:r>
              <a:rPr sz="2987" spc="-21" dirty="0">
                <a:solidFill>
                  <a:srgbClr val="3F3F3F"/>
                </a:solidFill>
                <a:latin typeface="Times New Roman"/>
                <a:cs typeface="Times New Roman"/>
              </a:rPr>
              <a:t> </a:t>
            </a:r>
            <a:r>
              <a:rPr sz="2987" spc="-11" dirty="0">
                <a:solidFill>
                  <a:srgbClr val="3F3F3F"/>
                </a:solidFill>
                <a:latin typeface="Times New Roman"/>
                <a:cs typeface="Times New Roman"/>
              </a:rPr>
              <a:t>scenarios:</a:t>
            </a:r>
            <a:endParaRPr sz="2987">
              <a:latin typeface="Times New Roman"/>
              <a:cs typeface="Times New Roman"/>
            </a:endParaRPr>
          </a:p>
          <a:p>
            <a:pPr marL="229623" marR="10160" indent="-193723">
              <a:spcBef>
                <a:spcPts val="427"/>
              </a:spcBef>
              <a:buFont typeface="Arial MT"/>
              <a:buChar char="•"/>
              <a:tabLst>
                <a:tab pos="229623" algn="l"/>
                <a:tab pos="648228" algn="l"/>
                <a:tab pos="1466472" algn="l"/>
                <a:tab pos="3383386" algn="l"/>
                <a:tab pos="3801313" algn="l"/>
                <a:tab pos="4809894" algn="l"/>
                <a:tab pos="5672167" algn="l"/>
                <a:tab pos="6384744" algn="l"/>
                <a:tab pos="7412968" algn="l"/>
                <a:tab pos="7958238" algn="l"/>
                <a:tab pos="8586145" algn="l"/>
              </a:tabLst>
            </a:pPr>
            <a:r>
              <a:rPr sz="2987" spc="-53" dirty="0">
                <a:solidFill>
                  <a:srgbClr val="3F3F3F"/>
                </a:solidFill>
                <a:latin typeface="Times New Roman"/>
                <a:cs typeface="Times New Roman"/>
              </a:rPr>
              <a:t>A</a:t>
            </a:r>
            <a:r>
              <a:rPr sz="2987" dirty="0">
                <a:solidFill>
                  <a:srgbClr val="3F3F3F"/>
                </a:solidFill>
                <a:latin typeface="Times New Roman"/>
                <a:cs typeface="Times New Roman"/>
              </a:rPr>
              <a:t>	</a:t>
            </a:r>
            <a:r>
              <a:rPr sz="2987" b="1" u="sng" spc="-27" dirty="0">
                <a:solidFill>
                  <a:srgbClr val="3F3F3F"/>
                </a:solidFill>
                <a:uFill>
                  <a:solidFill>
                    <a:srgbClr val="3F3F3F"/>
                  </a:solidFill>
                </a:uFill>
                <a:latin typeface="Times New Roman"/>
                <a:cs typeface="Times New Roman"/>
              </a:rPr>
              <a:t>new</a:t>
            </a:r>
            <a:r>
              <a:rPr sz="2987" b="1" u="sng" dirty="0">
                <a:solidFill>
                  <a:srgbClr val="3F3F3F"/>
                </a:solidFill>
                <a:uFill>
                  <a:solidFill>
                    <a:srgbClr val="3F3F3F"/>
                  </a:solidFill>
                </a:uFill>
                <a:latin typeface="Times New Roman"/>
                <a:cs typeface="Times New Roman"/>
              </a:rPr>
              <a:t>	</a:t>
            </a:r>
            <a:r>
              <a:rPr sz="2987" b="1" u="sng" spc="-11" dirty="0">
                <a:solidFill>
                  <a:srgbClr val="3F3F3F"/>
                </a:solidFill>
                <a:uFill>
                  <a:solidFill>
                    <a:srgbClr val="3F3F3F"/>
                  </a:solidFill>
                </a:uFill>
                <a:latin typeface="Times New Roman"/>
                <a:cs typeface="Times New Roman"/>
              </a:rPr>
              <a:t>technology</a:t>
            </a:r>
            <a:r>
              <a:rPr sz="2987" b="1" dirty="0">
                <a:solidFill>
                  <a:srgbClr val="3F3F3F"/>
                </a:solidFill>
                <a:latin typeface="Times New Roman"/>
                <a:cs typeface="Times New Roman"/>
              </a:rPr>
              <a:t>	</a:t>
            </a:r>
            <a:r>
              <a:rPr sz="2987" spc="-27" dirty="0">
                <a:solidFill>
                  <a:srgbClr val="3F3F3F"/>
                </a:solidFill>
                <a:latin typeface="Times New Roman"/>
                <a:cs typeface="Times New Roman"/>
              </a:rPr>
              <a:t>is</a:t>
            </a:r>
            <a:r>
              <a:rPr sz="2987" dirty="0">
                <a:solidFill>
                  <a:srgbClr val="3F3F3F"/>
                </a:solidFill>
                <a:latin typeface="Times New Roman"/>
                <a:cs typeface="Times New Roman"/>
              </a:rPr>
              <a:t>	</a:t>
            </a:r>
            <a:r>
              <a:rPr sz="2987" spc="-11" dirty="0">
                <a:solidFill>
                  <a:srgbClr val="3F3F3F"/>
                </a:solidFill>
                <a:latin typeface="Times New Roman"/>
                <a:cs typeface="Times New Roman"/>
              </a:rPr>
              <a:t>being</a:t>
            </a:r>
            <a:r>
              <a:rPr sz="2987" dirty="0">
                <a:solidFill>
                  <a:srgbClr val="3F3F3F"/>
                </a:solidFill>
                <a:latin typeface="Times New Roman"/>
                <a:cs typeface="Times New Roman"/>
              </a:rPr>
              <a:t>	</a:t>
            </a:r>
            <a:r>
              <a:rPr sz="2987" spc="-21" dirty="0">
                <a:solidFill>
                  <a:srgbClr val="3F3F3F"/>
                </a:solidFill>
                <a:latin typeface="Times New Roman"/>
                <a:cs typeface="Times New Roman"/>
              </a:rPr>
              <a:t>used</a:t>
            </a:r>
            <a:r>
              <a:rPr sz="2987" dirty="0">
                <a:solidFill>
                  <a:srgbClr val="3F3F3F"/>
                </a:solidFill>
                <a:latin typeface="Times New Roman"/>
                <a:cs typeface="Times New Roman"/>
              </a:rPr>
              <a:t>	</a:t>
            </a:r>
            <a:r>
              <a:rPr sz="2987" spc="-27" dirty="0">
                <a:solidFill>
                  <a:srgbClr val="3F3F3F"/>
                </a:solidFill>
                <a:latin typeface="Times New Roman"/>
                <a:cs typeface="Times New Roman"/>
              </a:rPr>
              <a:t>and</a:t>
            </a:r>
            <a:r>
              <a:rPr sz="2987" dirty="0">
                <a:solidFill>
                  <a:srgbClr val="3F3F3F"/>
                </a:solidFill>
                <a:latin typeface="Times New Roman"/>
                <a:cs typeface="Times New Roman"/>
              </a:rPr>
              <a:t>	</a:t>
            </a:r>
            <a:r>
              <a:rPr sz="2987" spc="-11" dirty="0">
                <a:solidFill>
                  <a:srgbClr val="3F3F3F"/>
                </a:solidFill>
                <a:latin typeface="Times New Roman"/>
                <a:cs typeface="Times New Roman"/>
              </a:rPr>
              <a:t>learnt</a:t>
            </a:r>
            <a:r>
              <a:rPr sz="2987" dirty="0">
                <a:solidFill>
                  <a:srgbClr val="3F3F3F"/>
                </a:solidFill>
                <a:latin typeface="Times New Roman"/>
                <a:cs typeface="Times New Roman"/>
              </a:rPr>
              <a:t>	</a:t>
            </a:r>
            <a:r>
              <a:rPr sz="2987" spc="-27" dirty="0">
                <a:solidFill>
                  <a:srgbClr val="3F3F3F"/>
                </a:solidFill>
                <a:latin typeface="Times New Roman"/>
                <a:cs typeface="Times New Roman"/>
              </a:rPr>
              <a:t>by</a:t>
            </a:r>
            <a:r>
              <a:rPr sz="2987" dirty="0">
                <a:solidFill>
                  <a:srgbClr val="3F3F3F"/>
                </a:solidFill>
                <a:latin typeface="Times New Roman"/>
                <a:cs typeface="Times New Roman"/>
              </a:rPr>
              <a:t>	</a:t>
            </a:r>
            <a:r>
              <a:rPr sz="2987" spc="-27" dirty="0">
                <a:solidFill>
                  <a:srgbClr val="3F3F3F"/>
                </a:solidFill>
                <a:latin typeface="Times New Roman"/>
                <a:cs typeface="Times New Roman"/>
              </a:rPr>
              <a:t>the</a:t>
            </a:r>
            <a:r>
              <a:rPr sz="2987" dirty="0">
                <a:solidFill>
                  <a:srgbClr val="3F3F3F"/>
                </a:solidFill>
                <a:latin typeface="Times New Roman"/>
                <a:cs typeface="Times New Roman"/>
              </a:rPr>
              <a:t>	</a:t>
            </a:r>
            <a:r>
              <a:rPr sz="2987" spc="-11" dirty="0">
                <a:solidFill>
                  <a:srgbClr val="3F3F3F"/>
                </a:solidFill>
                <a:latin typeface="Times New Roman"/>
                <a:cs typeface="Times New Roman"/>
              </a:rPr>
              <a:t>development </a:t>
            </a:r>
            <a:r>
              <a:rPr sz="2987" dirty="0">
                <a:solidFill>
                  <a:srgbClr val="3F3F3F"/>
                </a:solidFill>
                <a:latin typeface="Times New Roman"/>
                <a:cs typeface="Times New Roman"/>
              </a:rPr>
              <a:t>team</a:t>
            </a:r>
            <a:r>
              <a:rPr sz="2987" spc="-37" dirty="0">
                <a:solidFill>
                  <a:srgbClr val="3F3F3F"/>
                </a:solidFill>
                <a:latin typeface="Times New Roman"/>
                <a:cs typeface="Times New Roman"/>
              </a:rPr>
              <a:t> </a:t>
            </a:r>
            <a:r>
              <a:rPr sz="2987" dirty="0">
                <a:solidFill>
                  <a:srgbClr val="3F3F3F"/>
                </a:solidFill>
                <a:latin typeface="Times New Roman"/>
                <a:cs typeface="Times New Roman"/>
              </a:rPr>
              <a:t>while</a:t>
            </a:r>
            <a:r>
              <a:rPr sz="2987" spc="-32" dirty="0">
                <a:solidFill>
                  <a:srgbClr val="3F3F3F"/>
                </a:solidFill>
                <a:latin typeface="Times New Roman"/>
                <a:cs typeface="Times New Roman"/>
              </a:rPr>
              <a:t> </a:t>
            </a:r>
            <a:r>
              <a:rPr sz="2987" dirty="0">
                <a:solidFill>
                  <a:srgbClr val="3F3F3F"/>
                </a:solidFill>
                <a:latin typeface="Times New Roman"/>
                <a:cs typeface="Times New Roman"/>
              </a:rPr>
              <a:t>working</a:t>
            </a:r>
            <a:r>
              <a:rPr sz="2987" spc="-16" dirty="0">
                <a:solidFill>
                  <a:srgbClr val="3F3F3F"/>
                </a:solidFill>
                <a:latin typeface="Times New Roman"/>
                <a:cs typeface="Times New Roman"/>
              </a:rPr>
              <a:t> </a:t>
            </a:r>
            <a:r>
              <a:rPr sz="2987" dirty="0">
                <a:solidFill>
                  <a:srgbClr val="3F3F3F"/>
                </a:solidFill>
                <a:latin typeface="Times New Roman"/>
                <a:cs typeface="Times New Roman"/>
              </a:rPr>
              <a:t>on</a:t>
            </a:r>
            <a:r>
              <a:rPr sz="2987" spc="-11" dirty="0">
                <a:solidFill>
                  <a:srgbClr val="3F3F3F"/>
                </a:solidFill>
                <a:latin typeface="Times New Roman"/>
                <a:cs typeface="Times New Roman"/>
              </a:rPr>
              <a:t> </a:t>
            </a:r>
            <a:r>
              <a:rPr sz="2987" dirty="0">
                <a:solidFill>
                  <a:srgbClr val="3F3F3F"/>
                </a:solidFill>
                <a:latin typeface="Times New Roman"/>
                <a:cs typeface="Times New Roman"/>
              </a:rPr>
              <a:t>the</a:t>
            </a:r>
            <a:r>
              <a:rPr sz="2987" spc="-32" dirty="0">
                <a:solidFill>
                  <a:srgbClr val="3F3F3F"/>
                </a:solidFill>
                <a:latin typeface="Times New Roman"/>
                <a:cs typeface="Times New Roman"/>
              </a:rPr>
              <a:t> </a:t>
            </a:r>
            <a:r>
              <a:rPr sz="2987" spc="-11" dirty="0">
                <a:solidFill>
                  <a:srgbClr val="3F3F3F"/>
                </a:solidFill>
                <a:latin typeface="Times New Roman"/>
                <a:cs typeface="Times New Roman"/>
              </a:rPr>
              <a:t>project</a:t>
            </a:r>
            <a:endParaRPr sz="2987">
              <a:latin typeface="Times New Roman"/>
              <a:cs typeface="Times New Roman"/>
            </a:endParaRPr>
          </a:p>
          <a:p>
            <a:pPr marL="229623" marR="5419" indent="-193723">
              <a:spcBef>
                <a:spcPts val="619"/>
              </a:spcBef>
              <a:buFont typeface="Arial MT"/>
              <a:buChar char="•"/>
              <a:tabLst>
                <a:tab pos="229623" algn="l"/>
              </a:tabLst>
            </a:pPr>
            <a:r>
              <a:rPr sz="2987" b="1" u="sng" dirty="0">
                <a:solidFill>
                  <a:srgbClr val="3F3F3F"/>
                </a:solidFill>
                <a:uFill>
                  <a:solidFill>
                    <a:srgbClr val="3F3F3F"/>
                  </a:solidFill>
                </a:uFill>
                <a:latin typeface="Times New Roman"/>
                <a:cs typeface="Times New Roman"/>
              </a:rPr>
              <a:t>Resources</a:t>
            </a:r>
            <a:r>
              <a:rPr sz="2987" b="1" spc="315" dirty="0">
                <a:solidFill>
                  <a:srgbClr val="3F3F3F"/>
                </a:solidFill>
                <a:latin typeface="Times New Roman"/>
                <a:cs typeface="Times New Roman"/>
              </a:rPr>
              <a:t> </a:t>
            </a:r>
            <a:r>
              <a:rPr sz="2987" dirty="0">
                <a:solidFill>
                  <a:srgbClr val="3F3F3F"/>
                </a:solidFill>
                <a:latin typeface="Times New Roman"/>
                <a:cs typeface="Times New Roman"/>
              </a:rPr>
              <a:t>with</a:t>
            </a:r>
            <a:r>
              <a:rPr sz="2987" spc="299" dirty="0">
                <a:solidFill>
                  <a:srgbClr val="3F3F3F"/>
                </a:solidFill>
                <a:latin typeface="Times New Roman"/>
                <a:cs typeface="Times New Roman"/>
              </a:rPr>
              <a:t> </a:t>
            </a:r>
            <a:r>
              <a:rPr sz="2987" dirty="0">
                <a:solidFill>
                  <a:srgbClr val="3F3F3F"/>
                </a:solidFill>
                <a:latin typeface="Times New Roman"/>
                <a:cs typeface="Times New Roman"/>
              </a:rPr>
              <a:t>needed</a:t>
            </a:r>
            <a:r>
              <a:rPr sz="2987" spc="309" dirty="0">
                <a:solidFill>
                  <a:srgbClr val="3F3F3F"/>
                </a:solidFill>
                <a:latin typeface="Times New Roman"/>
                <a:cs typeface="Times New Roman"/>
              </a:rPr>
              <a:t> </a:t>
            </a:r>
            <a:r>
              <a:rPr sz="2987" dirty="0">
                <a:solidFill>
                  <a:srgbClr val="3F3F3F"/>
                </a:solidFill>
                <a:latin typeface="Times New Roman"/>
                <a:cs typeface="Times New Roman"/>
              </a:rPr>
              <a:t>skill</a:t>
            </a:r>
            <a:r>
              <a:rPr sz="2987" spc="299" dirty="0">
                <a:solidFill>
                  <a:srgbClr val="3F3F3F"/>
                </a:solidFill>
                <a:latin typeface="Times New Roman"/>
                <a:cs typeface="Times New Roman"/>
              </a:rPr>
              <a:t> </a:t>
            </a:r>
            <a:r>
              <a:rPr sz="2987" dirty="0">
                <a:solidFill>
                  <a:srgbClr val="3F3F3F"/>
                </a:solidFill>
                <a:latin typeface="Times New Roman"/>
                <a:cs typeface="Times New Roman"/>
              </a:rPr>
              <a:t>set</a:t>
            </a:r>
            <a:r>
              <a:rPr sz="2987" spc="299" dirty="0">
                <a:solidFill>
                  <a:srgbClr val="3F3F3F"/>
                </a:solidFill>
                <a:latin typeface="Times New Roman"/>
                <a:cs typeface="Times New Roman"/>
              </a:rPr>
              <a:t> </a:t>
            </a:r>
            <a:r>
              <a:rPr sz="2987" dirty="0">
                <a:solidFill>
                  <a:srgbClr val="3F3F3F"/>
                </a:solidFill>
                <a:latin typeface="Times New Roman"/>
                <a:cs typeface="Times New Roman"/>
              </a:rPr>
              <a:t>are</a:t>
            </a:r>
            <a:r>
              <a:rPr sz="2987" spc="320" dirty="0">
                <a:solidFill>
                  <a:srgbClr val="3F3F3F"/>
                </a:solidFill>
                <a:latin typeface="Times New Roman"/>
                <a:cs typeface="Times New Roman"/>
              </a:rPr>
              <a:t> </a:t>
            </a:r>
            <a:r>
              <a:rPr sz="2987" b="1" u="sng" dirty="0">
                <a:solidFill>
                  <a:srgbClr val="3F3F3F"/>
                </a:solidFill>
                <a:uFill>
                  <a:solidFill>
                    <a:srgbClr val="3F3F3F"/>
                  </a:solidFill>
                </a:uFill>
                <a:latin typeface="Times New Roman"/>
                <a:cs typeface="Times New Roman"/>
              </a:rPr>
              <a:t>not</a:t>
            </a:r>
            <a:r>
              <a:rPr sz="2987" b="1" u="sng" spc="293" dirty="0">
                <a:solidFill>
                  <a:srgbClr val="3F3F3F"/>
                </a:solidFill>
                <a:uFill>
                  <a:solidFill>
                    <a:srgbClr val="3F3F3F"/>
                  </a:solidFill>
                </a:uFill>
                <a:latin typeface="Times New Roman"/>
                <a:cs typeface="Times New Roman"/>
              </a:rPr>
              <a:t> </a:t>
            </a:r>
            <a:r>
              <a:rPr sz="2987" b="1" u="sng" dirty="0">
                <a:solidFill>
                  <a:srgbClr val="3F3F3F"/>
                </a:solidFill>
                <a:uFill>
                  <a:solidFill>
                    <a:srgbClr val="3F3F3F"/>
                  </a:solidFill>
                </a:uFill>
                <a:latin typeface="Times New Roman"/>
                <a:cs typeface="Times New Roman"/>
              </a:rPr>
              <a:t>available</a:t>
            </a:r>
            <a:r>
              <a:rPr sz="2987" b="1" spc="309" dirty="0">
                <a:solidFill>
                  <a:srgbClr val="3F3F3F"/>
                </a:solidFill>
                <a:latin typeface="Times New Roman"/>
                <a:cs typeface="Times New Roman"/>
              </a:rPr>
              <a:t> </a:t>
            </a:r>
            <a:r>
              <a:rPr sz="2987" dirty="0">
                <a:solidFill>
                  <a:srgbClr val="3F3F3F"/>
                </a:solidFill>
                <a:latin typeface="Times New Roman"/>
                <a:cs typeface="Times New Roman"/>
              </a:rPr>
              <a:t>and</a:t>
            </a:r>
            <a:r>
              <a:rPr sz="2987" spc="309" dirty="0">
                <a:solidFill>
                  <a:srgbClr val="3F3F3F"/>
                </a:solidFill>
                <a:latin typeface="Times New Roman"/>
                <a:cs typeface="Times New Roman"/>
              </a:rPr>
              <a:t> </a:t>
            </a:r>
            <a:r>
              <a:rPr sz="2987" dirty="0">
                <a:solidFill>
                  <a:srgbClr val="3F3F3F"/>
                </a:solidFill>
                <a:latin typeface="Times New Roman"/>
                <a:cs typeface="Times New Roman"/>
              </a:rPr>
              <a:t>planned</a:t>
            </a:r>
            <a:r>
              <a:rPr sz="2987" spc="309" dirty="0">
                <a:solidFill>
                  <a:srgbClr val="3F3F3F"/>
                </a:solidFill>
                <a:latin typeface="Times New Roman"/>
                <a:cs typeface="Times New Roman"/>
              </a:rPr>
              <a:t> </a:t>
            </a:r>
            <a:r>
              <a:rPr sz="2987" spc="-27" dirty="0">
                <a:solidFill>
                  <a:srgbClr val="3F3F3F"/>
                </a:solidFill>
                <a:latin typeface="Times New Roman"/>
                <a:cs typeface="Times New Roman"/>
              </a:rPr>
              <a:t>to </a:t>
            </a:r>
            <a:r>
              <a:rPr sz="2987" dirty="0">
                <a:solidFill>
                  <a:srgbClr val="3F3F3F"/>
                </a:solidFill>
                <a:latin typeface="Times New Roman"/>
                <a:cs typeface="Times New Roman"/>
              </a:rPr>
              <a:t>be</a:t>
            </a:r>
            <a:r>
              <a:rPr sz="2987" spc="-37" dirty="0">
                <a:solidFill>
                  <a:srgbClr val="3F3F3F"/>
                </a:solidFill>
                <a:latin typeface="Times New Roman"/>
                <a:cs typeface="Times New Roman"/>
              </a:rPr>
              <a:t> </a:t>
            </a:r>
            <a:r>
              <a:rPr sz="2987" dirty="0">
                <a:solidFill>
                  <a:srgbClr val="3F3F3F"/>
                </a:solidFill>
                <a:latin typeface="Times New Roman"/>
                <a:cs typeface="Times New Roman"/>
              </a:rPr>
              <a:t>used</a:t>
            </a:r>
            <a:r>
              <a:rPr sz="2987" spc="-21" dirty="0">
                <a:solidFill>
                  <a:srgbClr val="3F3F3F"/>
                </a:solidFill>
                <a:latin typeface="Times New Roman"/>
                <a:cs typeface="Times New Roman"/>
              </a:rPr>
              <a:t> </a:t>
            </a:r>
            <a:r>
              <a:rPr sz="2987" dirty="0">
                <a:solidFill>
                  <a:srgbClr val="3F3F3F"/>
                </a:solidFill>
                <a:latin typeface="Times New Roman"/>
                <a:cs typeface="Times New Roman"/>
              </a:rPr>
              <a:t>on</a:t>
            </a:r>
            <a:r>
              <a:rPr sz="2987" spc="-21" dirty="0">
                <a:solidFill>
                  <a:srgbClr val="3F3F3F"/>
                </a:solidFill>
                <a:latin typeface="Times New Roman"/>
                <a:cs typeface="Times New Roman"/>
              </a:rPr>
              <a:t> </a:t>
            </a:r>
            <a:r>
              <a:rPr sz="2987" dirty="0">
                <a:solidFill>
                  <a:srgbClr val="3F3F3F"/>
                </a:solidFill>
                <a:latin typeface="Times New Roman"/>
                <a:cs typeface="Times New Roman"/>
              </a:rPr>
              <a:t>contract</a:t>
            </a:r>
            <a:r>
              <a:rPr sz="2987" spc="-32" dirty="0">
                <a:solidFill>
                  <a:srgbClr val="3F3F3F"/>
                </a:solidFill>
                <a:latin typeface="Times New Roman"/>
                <a:cs typeface="Times New Roman"/>
              </a:rPr>
              <a:t> </a:t>
            </a:r>
            <a:r>
              <a:rPr sz="2987" dirty="0">
                <a:solidFill>
                  <a:srgbClr val="3F3F3F"/>
                </a:solidFill>
                <a:latin typeface="Times New Roman"/>
                <a:cs typeface="Times New Roman"/>
              </a:rPr>
              <a:t>basis</a:t>
            </a:r>
            <a:r>
              <a:rPr sz="2987" spc="-27" dirty="0">
                <a:solidFill>
                  <a:srgbClr val="3F3F3F"/>
                </a:solidFill>
                <a:latin typeface="Times New Roman"/>
                <a:cs typeface="Times New Roman"/>
              </a:rPr>
              <a:t> </a:t>
            </a:r>
            <a:r>
              <a:rPr sz="2987" dirty="0">
                <a:solidFill>
                  <a:srgbClr val="3F3F3F"/>
                </a:solidFill>
                <a:latin typeface="Times New Roman"/>
                <a:cs typeface="Times New Roman"/>
              </a:rPr>
              <a:t>for</a:t>
            </a:r>
            <a:r>
              <a:rPr sz="2987" spc="-11" dirty="0">
                <a:solidFill>
                  <a:srgbClr val="3F3F3F"/>
                </a:solidFill>
                <a:latin typeface="Times New Roman"/>
                <a:cs typeface="Times New Roman"/>
              </a:rPr>
              <a:t> </a:t>
            </a:r>
            <a:r>
              <a:rPr sz="2987" dirty="0">
                <a:solidFill>
                  <a:srgbClr val="3F3F3F"/>
                </a:solidFill>
                <a:latin typeface="Times New Roman"/>
                <a:cs typeface="Times New Roman"/>
              </a:rPr>
              <a:t>specific</a:t>
            </a:r>
            <a:r>
              <a:rPr sz="2987" spc="-37" dirty="0">
                <a:solidFill>
                  <a:srgbClr val="3F3F3F"/>
                </a:solidFill>
                <a:latin typeface="Times New Roman"/>
                <a:cs typeface="Times New Roman"/>
              </a:rPr>
              <a:t> </a:t>
            </a:r>
            <a:r>
              <a:rPr sz="2987" spc="-11" dirty="0">
                <a:solidFill>
                  <a:srgbClr val="3F3F3F"/>
                </a:solidFill>
                <a:latin typeface="Times New Roman"/>
                <a:cs typeface="Times New Roman"/>
              </a:rPr>
              <a:t>iterations</a:t>
            </a:r>
            <a:endParaRPr sz="2987">
              <a:latin typeface="Times New Roman"/>
              <a:cs typeface="Times New Roman"/>
            </a:endParaRPr>
          </a:p>
          <a:p>
            <a:pPr marL="229623" marR="10160" indent="-193723">
              <a:spcBef>
                <a:spcPts val="629"/>
              </a:spcBef>
              <a:buFont typeface="Arial MT"/>
              <a:buChar char="•"/>
              <a:tabLst>
                <a:tab pos="229623" algn="l"/>
              </a:tabLst>
            </a:pPr>
            <a:r>
              <a:rPr sz="2987" dirty="0">
                <a:solidFill>
                  <a:srgbClr val="3F3F3F"/>
                </a:solidFill>
                <a:latin typeface="Times New Roman"/>
                <a:cs typeface="Times New Roman"/>
              </a:rPr>
              <a:t>There</a:t>
            </a:r>
            <a:r>
              <a:rPr sz="2987" spc="155" dirty="0">
                <a:solidFill>
                  <a:srgbClr val="3F3F3F"/>
                </a:solidFill>
                <a:latin typeface="Times New Roman"/>
                <a:cs typeface="Times New Roman"/>
              </a:rPr>
              <a:t> </a:t>
            </a:r>
            <a:r>
              <a:rPr sz="2987" dirty="0">
                <a:solidFill>
                  <a:srgbClr val="3F3F3F"/>
                </a:solidFill>
                <a:latin typeface="Times New Roman"/>
                <a:cs typeface="Times New Roman"/>
              </a:rPr>
              <a:t>are</a:t>
            </a:r>
            <a:r>
              <a:rPr sz="2987" spc="171" dirty="0">
                <a:solidFill>
                  <a:srgbClr val="3F3F3F"/>
                </a:solidFill>
                <a:latin typeface="Times New Roman"/>
                <a:cs typeface="Times New Roman"/>
              </a:rPr>
              <a:t> </a:t>
            </a:r>
            <a:r>
              <a:rPr sz="2987" dirty="0">
                <a:solidFill>
                  <a:srgbClr val="3F3F3F"/>
                </a:solidFill>
                <a:latin typeface="Times New Roman"/>
                <a:cs typeface="Times New Roman"/>
              </a:rPr>
              <a:t>some</a:t>
            </a:r>
            <a:r>
              <a:rPr sz="2987" spc="171" dirty="0">
                <a:solidFill>
                  <a:srgbClr val="3F3F3F"/>
                </a:solidFill>
                <a:latin typeface="Times New Roman"/>
                <a:cs typeface="Times New Roman"/>
              </a:rPr>
              <a:t> </a:t>
            </a:r>
            <a:r>
              <a:rPr sz="2987" b="1" u="sng" dirty="0">
                <a:solidFill>
                  <a:srgbClr val="3F3F3F"/>
                </a:solidFill>
                <a:uFill>
                  <a:solidFill>
                    <a:srgbClr val="3F3F3F"/>
                  </a:solidFill>
                </a:uFill>
                <a:latin typeface="Times New Roman"/>
                <a:cs typeface="Times New Roman"/>
              </a:rPr>
              <a:t>high</a:t>
            </a:r>
            <a:r>
              <a:rPr sz="2987" b="1" u="sng" spc="165" dirty="0">
                <a:solidFill>
                  <a:srgbClr val="3F3F3F"/>
                </a:solidFill>
                <a:uFill>
                  <a:solidFill>
                    <a:srgbClr val="3F3F3F"/>
                  </a:solidFill>
                </a:uFill>
                <a:latin typeface="Times New Roman"/>
                <a:cs typeface="Times New Roman"/>
              </a:rPr>
              <a:t> </a:t>
            </a:r>
            <a:r>
              <a:rPr sz="2987" b="1" u="sng" dirty="0">
                <a:solidFill>
                  <a:srgbClr val="3F3F3F"/>
                </a:solidFill>
                <a:uFill>
                  <a:solidFill>
                    <a:srgbClr val="3F3F3F"/>
                  </a:solidFill>
                </a:uFill>
                <a:latin typeface="Times New Roman"/>
                <a:cs typeface="Times New Roman"/>
              </a:rPr>
              <a:t>risk</a:t>
            </a:r>
            <a:r>
              <a:rPr sz="2987" b="1" spc="187" dirty="0">
                <a:solidFill>
                  <a:srgbClr val="3F3F3F"/>
                </a:solidFill>
                <a:latin typeface="Times New Roman"/>
                <a:cs typeface="Times New Roman"/>
              </a:rPr>
              <a:t> </a:t>
            </a:r>
            <a:r>
              <a:rPr sz="2987" dirty="0">
                <a:solidFill>
                  <a:srgbClr val="3F3F3F"/>
                </a:solidFill>
                <a:latin typeface="Times New Roman"/>
                <a:cs typeface="Times New Roman"/>
              </a:rPr>
              <a:t>features</a:t>
            </a:r>
            <a:r>
              <a:rPr sz="2987" spc="171" dirty="0">
                <a:solidFill>
                  <a:srgbClr val="3F3F3F"/>
                </a:solidFill>
                <a:latin typeface="Times New Roman"/>
                <a:cs typeface="Times New Roman"/>
              </a:rPr>
              <a:t> </a:t>
            </a:r>
            <a:r>
              <a:rPr sz="2987" dirty="0">
                <a:solidFill>
                  <a:srgbClr val="3F3F3F"/>
                </a:solidFill>
                <a:latin typeface="Times New Roman"/>
                <a:cs typeface="Times New Roman"/>
              </a:rPr>
              <a:t>and</a:t>
            </a:r>
            <a:r>
              <a:rPr sz="2987" spc="171" dirty="0">
                <a:solidFill>
                  <a:srgbClr val="3F3F3F"/>
                </a:solidFill>
                <a:latin typeface="Times New Roman"/>
                <a:cs typeface="Times New Roman"/>
              </a:rPr>
              <a:t> </a:t>
            </a:r>
            <a:r>
              <a:rPr sz="2987" dirty="0">
                <a:solidFill>
                  <a:srgbClr val="3F3F3F"/>
                </a:solidFill>
                <a:latin typeface="Times New Roman"/>
                <a:cs typeface="Times New Roman"/>
              </a:rPr>
              <a:t>goals</a:t>
            </a:r>
            <a:r>
              <a:rPr sz="2987" spc="171" dirty="0">
                <a:solidFill>
                  <a:srgbClr val="3F3F3F"/>
                </a:solidFill>
                <a:latin typeface="Times New Roman"/>
                <a:cs typeface="Times New Roman"/>
              </a:rPr>
              <a:t> </a:t>
            </a:r>
            <a:r>
              <a:rPr sz="2987" dirty="0">
                <a:solidFill>
                  <a:srgbClr val="3F3F3F"/>
                </a:solidFill>
                <a:latin typeface="Times New Roman"/>
                <a:cs typeface="Times New Roman"/>
              </a:rPr>
              <a:t>which</a:t>
            </a:r>
            <a:r>
              <a:rPr sz="2987" spc="171" dirty="0">
                <a:solidFill>
                  <a:srgbClr val="3F3F3F"/>
                </a:solidFill>
                <a:latin typeface="Times New Roman"/>
                <a:cs typeface="Times New Roman"/>
              </a:rPr>
              <a:t> </a:t>
            </a:r>
            <a:r>
              <a:rPr sz="2987" dirty="0">
                <a:solidFill>
                  <a:srgbClr val="3F3F3F"/>
                </a:solidFill>
                <a:latin typeface="Times New Roman"/>
                <a:cs typeface="Times New Roman"/>
              </a:rPr>
              <a:t>may</a:t>
            </a:r>
            <a:r>
              <a:rPr sz="2987" spc="181" dirty="0">
                <a:solidFill>
                  <a:srgbClr val="3F3F3F"/>
                </a:solidFill>
                <a:latin typeface="Times New Roman"/>
                <a:cs typeface="Times New Roman"/>
              </a:rPr>
              <a:t> </a:t>
            </a:r>
            <a:r>
              <a:rPr sz="2987" dirty="0">
                <a:solidFill>
                  <a:srgbClr val="3F3F3F"/>
                </a:solidFill>
                <a:latin typeface="Times New Roman"/>
                <a:cs typeface="Times New Roman"/>
              </a:rPr>
              <a:t>change</a:t>
            </a:r>
            <a:r>
              <a:rPr sz="2987" spc="155" dirty="0">
                <a:solidFill>
                  <a:srgbClr val="3F3F3F"/>
                </a:solidFill>
                <a:latin typeface="Times New Roman"/>
                <a:cs typeface="Times New Roman"/>
              </a:rPr>
              <a:t> </a:t>
            </a:r>
            <a:r>
              <a:rPr sz="2987" spc="-27" dirty="0">
                <a:solidFill>
                  <a:srgbClr val="3F3F3F"/>
                </a:solidFill>
                <a:latin typeface="Times New Roman"/>
                <a:cs typeface="Times New Roman"/>
              </a:rPr>
              <a:t>in </a:t>
            </a:r>
            <a:r>
              <a:rPr sz="2987" dirty="0">
                <a:solidFill>
                  <a:srgbClr val="3F3F3F"/>
                </a:solidFill>
                <a:latin typeface="Times New Roman"/>
                <a:cs typeface="Times New Roman"/>
              </a:rPr>
              <a:t>the</a:t>
            </a:r>
            <a:r>
              <a:rPr sz="2987" spc="-11" dirty="0">
                <a:solidFill>
                  <a:srgbClr val="3F3F3F"/>
                </a:solidFill>
                <a:latin typeface="Times New Roman"/>
                <a:cs typeface="Times New Roman"/>
              </a:rPr>
              <a:t> future</a:t>
            </a:r>
            <a:endParaRPr sz="2987">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18821"/>
            <a:ext cx="13004800" cy="7315200"/>
          </a:xfrm>
          <a:custGeom>
            <a:avLst/>
            <a:gdLst/>
            <a:ahLst/>
            <a:cxnLst/>
            <a:rect l="l" t="t" r="r" b="b"/>
            <a:pathLst>
              <a:path w="12192000" h="6858000">
                <a:moveTo>
                  <a:pt x="12191758" y="0"/>
                </a:moveTo>
                <a:lnTo>
                  <a:pt x="0" y="0"/>
                </a:lnTo>
                <a:lnTo>
                  <a:pt x="0" y="6857631"/>
                </a:lnTo>
                <a:lnTo>
                  <a:pt x="6095885" y="6857631"/>
                </a:lnTo>
                <a:lnTo>
                  <a:pt x="12191758" y="6857631"/>
                </a:lnTo>
                <a:lnTo>
                  <a:pt x="12191758" y="0"/>
                </a:lnTo>
                <a:close/>
              </a:path>
            </a:pathLst>
          </a:custGeom>
          <a:solidFill>
            <a:srgbClr val="FFFFFF"/>
          </a:solidFill>
        </p:spPr>
        <p:txBody>
          <a:bodyPr wrap="square" lIns="0" tIns="0" rIns="0" bIns="0" rtlCol="0"/>
          <a:lstStyle/>
          <a:p>
            <a:endParaRPr sz="1920"/>
          </a:p>
        </p:txBody>
      </p:sp>
      <p:sp>
        <p:nvSpPr>
          <p:cNvPr id="3" name="object 3"/>
          <p:cNvSpPr txBox="1">
            <a:spLocks noGrp="1"/>
          </p:cNvSpPr>
          <p:nvPr>
            <p:ph type="title"/>
          </p:nvPr>
        </p:nvSpPr>
        <p:spPr>
          <a:xfrm>
            <a:off x="863600" y="1016212"/>
            <a:ext cx="11964416" cy="1464128"/>
          </a:xfrm>
          <a:prstGeom prst="rect">
            <a:avLst/>
          </a:prstGeom>
        </p:spPr>
        <p:txBody>
          <a:bodyPr vert="horz" wrap="square" lIns="0" tIns="687087" rIns="0" bIns="0" rtlCol="0" anchor="ctr">
            <a:spAutoFit/>
          </a:bodyPr>
          <a:lstStyle/>
          <a:p>
            <a:pPr marL="442312">
              <a:lnSpc>
                <a:spcPct val="100000"/>
              </a:lnSpc>
              <a:spcBef>
                <a:spcPts val="107"/>
              </a:spcBef>
            </a:pPr>
            <a:r>
              <a:rPr lang="en-US" spc="-43" dirty="0"/>
              <a:t>Incremental</a:t>
            </a:r>
            <a:r>
              <a:rPr lang="en-US" spc="-229" dirty="0"/>
              <a:t> </a:t>
            </a:r>
            <a:r>
              <a:rPr lang="en-US" spc="-43" dirty="0"/>
              <a:t>development</a:t>
            </a:r>
            <a:r>
              <a:rPr lang="en-US" spc="-224" dirty="0"/>
              <a:t> </a:t>
            </a:r>
            <a:r>
              <a:rPr lang="en-US" spc="-32" dirty="0"/>
              <a:t>benefits</a:t>
            </a:r>
            <a:endParaRPr spc="-32" dirty="0"/>
          </a:p>
        </p:txBody>
      </p:sp>
      <p:grpSp>
        <p:nvGrpSpPr>
          <p:cNvPr id="4" name="object 4"/>
          <p:cNvGrpSpPr/>
          <p:nvPr/>
        </p:nvGrpSpPr>
        <p:grpSpPr>
          <a:xfrm>
            <a:off x="1175037" y="3886485"/>
            <a:ext cx="8638059" cy="1118955"/>
            <a:chOff x="1101597" y="2500579"/>
            <a:chExt cx="8098180" cy="1049020"/>
          </a:xfrm>
        </p:grpSpPr>
        <p:pic>
          <p:nvPicPr>
            <p:cNvPr id="7" name="object 7"/>
            <p:cNvPicPr/>
            <p:nvPr/>
          </p:nvPicPr>
          <p:blipFill>
            <a:blip r:embed="rId2" cstate="print"/>
            <a:stretch>
              <a:fillRect/>
            </a:stretch>
          </p:blipFill>
          <p:spPr>
            <a:xfrm>
              <a:off x="1101597" y="2500579"/>
              <a:ext cx="1049388" cy="1049020"/>
            </a:xfrm>
            <a:prstGeom prst="rect">
              <a:avLst/>
            </a:prstGeom>
          </p:spPr>
        </p:pic>
        <p:pic>
          <p:nvPicPr>
            <p:cNvPr id="8" name="object 8"/>
            <p:cNvPicPr/>
            <p:nvPr/>
          </p:nvPicPr>
          <p:blipFill>
            <a:blip r:embed="rId3" cstate="print"/>
            <a:stretch>
              <a:fillRect/>
            </a:stretch>
          </p:blipFill>
          <p:spPr>
            <a:xfrm>
              <a:off x="4626000" y="2500579"/>
              <a:ext cx="1049375" cy="1049020"/>
            </a:xfrm>
            <a:prstGeom prst="rect">
              <a:avLst/>
            </a:prstGeom>
          </p:spPr>
        </p:pic>
        <p:pic>
          <p:nvPicPr>
            <p:cNvPr id="9" name="object 9"/>
            <p:cNvPicPr/>
            <p:nvPr/>
          </p:nvPicPr>
          <p:blipFill>
            <a:blip r:embed="rId4" cstate="print"/>
            <a:stretch>
              <a:fillRect/>
            </a:stretch>
          </p:blipFill>
          <p:spPr>
            <a:xfrm>
              <a:off x="8150402" y="2500579"/>
              <a:ext cx="1049375" cy="1049020"/>
            </a:xfrm>
            <a:prstGeom prst="rect">
              <a:avLst/>
            </a:prstGeom>
          </p:spPr>
        </p:pic>
      </p:grpSp>
      <p:sp>
        <p:nvSpPr>
          <p:cNvPr id="10" name="object 10"/>
          <p:cNvSpPr txBox="1"/>
          <p:nvPr/>
        </p:nvSpPr>
        <p:spPr>
          <a:xfrm>
            <a:off x="1161112" y="5102867"/>
            <a:ext cx="3041904" cy="450037"/>
          </a:xfrm>
          <a:prstGeom prst="rect">
            <a:avLst/>
          </a:prstGeom>
        </p:spPr>
        <p:txBody>
          <a:bodyPr vert="horz" wrap="square" lIns="0" tIns="39285" rIns="0" bIns="0" rtlCol="0">
            <a:spAutoFit/>
          </a:bodyPr>
          <a:lstStyle/>
          <a:p>
            <a:pPr marL="13547" marR="5419">
              <a:lnSpc>
                <a:spcPts val="1611"/>
              </a:lnSpc>
              <a:spcBef>
                <a:spcPts val="309"/>
              </a:spcBef>
            </a:pPr>
            <a:r>
              <a:rPr sz="1493" b="1" dirty="0">
                <a:latin typeface="Times New Roman"/>
                <a:cs typeface="Times New Roman"/>
              </a:rPr>
              <a:t>The</a:t>
            </a:r>
            <a:r>
              <a:rPr sz="1493" b="1" spc="-11" dirty="0">
                <a:latin typeface="Times New Roman"/>
                <a:cs typeface="Times New Roman"/>
              </a:rPr>
              <a:t> </a:t>
            </a:r>
            <a:r>
              <a:rPr sz="1493" b="1" dirty="0">
                <a:latin typeface="Times New Roman"/>
                <a:cs typeface="Times New Roman"/>
              </a:rPr>
              <a:t>cost</a:t>
            </a:r>
            <a:r>
              <a:rPr sz="1493" b="1" spc="-16" dirty="0">
                <a:latin typeface="Times New Roman"/>
                <a:cs typeface="Times New Roman"/>
              </a:rPr>
              <a:t> </a:t>
            </a:r>
            <a:r>
              <a:rPr sz="1493" b="1" dirty="0">
                <a:latin typeface="Times New Roman"/>
                <a:cs typeface="Times New Roman"/>
              </a:rPr>
              <a:t>of</a:t>
            </a:r>
            <a:r>
              <a:rPr sz="1493" b="1" spc="-16" dirty="0">
                <a:latin typeface="Times New Roman"/>
                <a:cs typeface="Times New Roman"/>
              </a:rPr>
              <a:t> </a:t>
            </a:r>
            <a:r>
              <a:rPr sz="1493" b="1" dirty="0">
                <a:latin typeface="Times New Roman"/>
                <a:cs typeface="Times New Roman"/>
              </a:rPr>
              <a:t>accommodating</a:t>
            </a:r>
            <a:r>
              <a:rPr sz="1493" b="1" spc="-11" dirty="0">
                <a:latin typeface="Times New Roman"/>
                <a:cs typeface="Times New Roman"/>
              </a:rPr>
              <a:t> changing </a:t>
            </a:r>
            <a:r>
              <a:rPr sz="1493" b="1" dirty="0">
                <a:latin typeface="Times New Roman"/>
                <a:cs typeface="Times New Roman"/>
              </a:rPr>
              <a:t>customer</a:t>
            </a:r>
            <a:r>
              <a:rPr sz="1493" b="1" spc="-37" dirty="0">
                <a:latin typeface="Times New Roman"/>
                <a:cs typeface="Times New Roman"/>
              </a:rPr>
              <a:t> </a:t>
            </a:r>
            <a:r>
              <a:rPr sz="1493" b="1" spc="-11" dirty="0">
                <a:latin typeface="Times New Roman"/>
                <a:cs typeface="Times New Roman"/>
              </a:rPr>
              <a:t>requirements</a:t>
            </a:r>
            <a:r>
              <a:rPr sz="1493" b="1" spc="-5" dirty="0">
                <a:latin typeface="Times New Roman"/>
                <a:cs typeface="Times New Roman"/>
              </a:rPr>
              <a:t> </a:t>
            </a:r>
            <a:r>
              <a:rPr sz="1493" b="1" dirty="0">
                <a:latin typeface="Times New Roman"/>
                <a:cs typeface="Times New Roman"/>
              </a:rPr>
              <a:t>is</a:t>
            </a:r>
            <a:r>
              <a:rPr sz="1493" b="1" spc="-5" dirty="0">
                <a:latin typeface="Times New Roman"/>
                <a:cs typeface="Times New Roman"/>
              </a:rPr>
              <a:t> </a:t>
            </a:r>
            <a:r>
              <a:rPr sz="1493" b="1" spc="-11" dirty="0">
                <a:latin typeface="Times New Roman"/>
                <a:cs typeface="Times New Roman"/>
              </a:rPr>
              <a:t>reduced.</a:t>
            </a:r>
            <a:endParaRPr sz="1493">
              <a:latin typeface="Times New Roman"/>
              <a:cs typeface="Times New Roman"/>
            </a:endParaRPr>
          </a:p>
        </p:txBody>
      </p:sp>
      <p:sp>
        <p:nvSpPr>
          <p:cNvPr id="14" name="object 14"/>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15" name="object 15"/>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9</a:t>
            </a:fld>
            <a:endParaRPr spc="-27" dirty="0"/>
          </a:p>
        </p:txBody>
      </p:sp>
      <p:sp>
        <p:nvSpPr>
          <p:cNvPr id="11" name="object 11"/>
          <p:cNvSpPr txBox="1"/>
          <p:nvPr/>
        </p:nvSpPr>
        <p:spPr>
          <a:xfrm>
            <a:off x="1161111" y="5759893"/>
            <a:ext cx="2836672" cy="1373303"/>
          </a:xfrm>
          <a:prstGeom prst="rect">
            <a:avLst/>
          </a:prstGeom>
        </p:spPr>
        <p:txBody>
          <a:bodyPr vert="horz" wrap="square" lIns="0" tIns="43349" rIns="0" bIns="0" rtlCol="0">
            <a:spAutoFit/>
          </a:bodyPr>
          <a:lstStyle/>
          <a:p>
            <a:pPr marL="13547" marR="5419">
              <a:lnSpc>
                <a:spcPct val="89800"/>
              </a:lnSpc>
              <a:spcBef>
                <a:spcPts val="341"/>
              </a:spcBef>
            </a:pPr>
            <a:r>
              <a:rPr sz="1920" dirty="0">
                <a:latin typeface="Times New Roman"/>
                <a:cs typeface="Times New Roman"/>
              </a:rPr>
              <a:t>The</a:t>
            </a:r>
            <a:r>
              <a:rPr sz="1920" spc="-27" dirty="0">
                <a:latin typeface="Times New Roman"/>
                <a:cs typeface="Times New Roman"/>
              </a:rPr>
              <a:t> </a:t>
            </a:r>
            <a:r>
              <a:rPr sz="1920" dirty="0">
                <a:latin typeface="Times New Roman"/>
                <a:cs typeface="Times New Roman"/>
              </a:rPr>
              <a:t>amount</a:t>
            </a:r>
            <a:r>
              <a:rPr sz="1920" spc="-27" dirty="0">
                <a:latin typeface="Times New Roman"/>
                <a:cs typeface="Times New Roman"/>
              </a:rPr>
              <a:t> </a:t>
            </a:r>
            <a:r>
              <a:rPr sz="1920" dirty="0">
                <a:latin typeface="Times New Roman"/>
                <a:cs typeface="Times New Roman"/>
              </a:rPr>
              <a:t>of</a:t>
            </a:r>
            <a:r>
              <a:rPr sz="1920" spc="-27" dirty="0">
                <a:latin typeface="Times New Roman"/>
                <a:cs typeface="Times New Roman"/>
              </a:rPr>
              <a:t> </a:t>
            </a:r>
            <a:r>
              <a:rPr sz="1920" dirty="0">
                <a:latin typeface="Times New Roman"/>
                <a:cs typeface="Times New Roman"/>
              </a:rPr>
              <a:t>analysis</a:t>
            </a:r>
            <a:r>
              <a:rPr sz="1920" spc="-37" dirty="0">
                <a:latin typeface="Times New Roman"/>
                <a:cs typeface="Times New Roman"/>
              </a:rPr>
              <a:t> </a:t>
            </a:r>
            <a:r>
              <a:rPr sz="1920" spc="-27" dirty="0">
                <a:latin typeface="Times New Roman"/>
                <a:cs typeface="Times New Roman"/>
              </a:rPr>
              <a:t>and </a:t>
            </a:r>
            <a:r>
              <a:rPr sz="1920" dirty="0">
                <a:latin typeface="Times New Roman"/>
                <a:cs typeface="Times New Roman"/>
              </a:rPr>
              <a:t>documentation</a:t>
            </a:r>
            <a:r>
              <a:rPr sz="1920" spc="-43" dirty="0">
                <a:latin typeface="Times New Roman"/>
                <a:cs typeface="Times New Roman"/>
              </a:rPr>
              <a:t> </a:t>
            </a:r>
            <a:r>
              <a:rPr sz="1920" dirty="0">
                <a:latin typeface="Times New Roman"/>
                <a:cs typeface="Times New Roman"/>
              </a:rPr>
              <a:t>that</a:t>
            </a:r>
            <a:r>
              <a:rPr sz="1920" spc="-27" dirty="0">
                <a:latin typeface="Times New Roman"/>
                <a:cs typeface="Times New Roman"/>
              </a:rPr>
              <a:t> </a:t>
            </a:r>
            <a:r>
              <a:rPr sz="1920" dirty="0">
                <a:latin typeface="Times New Roman"/>
                <a:cs typeface="Times New Roman"/>
              </a:rPr>
              <a:t>has</a:t>
            </a:r>
            <a:r>
              <a:rPr sz="1920" spc="-48" dirty="0">
                <a:latin typeface="Times New Roman"/>
                <a:cs typeface="Times New Roman"/>
              </a:rPr>
              <a:t> </a:t>
            </a:r>
            <a:r>
              <a:rPr sz="1920" dirty="0">
                <a:latin typeface="Times New Roman"/>
                <a:cs typeface="Times New Roman"/>
              </a:rPr>
              <a:t>to</a:t>
            </a:r>
            <a:r>
              <a:rPr sz="1920" spc="-37" dirty="0">
                <a:latin typeface="Times New Roman"/>
                <a:cs typeface="Times New Roman"/>
              </a:rPr>
              <a:t> </a:t>
            </a:r>
            <a:r>
              <a:rPr sz="1920" spc="-27" dirty="0">
                <a:latin typeface="Times New Roman"/>
                <a:cs typeface="Times New Roman"/>
              </a:rPr>
              <a:t>be </a:t>
            </a:r>
            <a:r>
              <a:rPr sz="1920" dirty="0">
                <a:latin typeface="Times New Roman"/>
                <a:cs typeface="Times New Roman"/>
              </a:rPr>
              <a:t>redone</a:t>
            </a:r>
            <a:r>
              <a:rPr sz="1920" spc="-32" dirty="0">
                <a:latin typeface="Times New Roman"/>
                <a:cs typeface="Times New Roman"/>
              </a:rPr>
              <a:t> </a:t>
            </a:r>
            <a:r>
              <a:rPr sz="1920" dirty="0">
                <a:latin typeface="Times New Roman"/>
                <a:cs typeface="Times New Roman"/>
              </a:rPr>
              <a:t>is</a:t>
            </a:r>
            <a:r>
              <a:rPr sz="1920" spc="-27" dirty="0">
                <a:latin typeface="Times New Roman"/>
                <a:cs typeface="Times New Roman"/>
              </a:rPr>
              <a:t> </a:t>
            </a:r>
            <a:r>
              <a:rPr sz="1920" dirty="0">
                <a:latin typeface="Times New Roman"/>
                <a:cs typeface="Times New Roman"/>
              </a:rPr>
              <a:t>much</a:t>
            </a:r>
            <a:r>
              <a:rPr sz="1920" spc="-32" dirty="0">
                <a:latin typeface="Times New Roman"/>
                <a:cs typeface="Times New Roman"/>
              </a:rPr>
              <a:t> </a:t>
            </a:r>
            <a:r>
              <a:rPr sz="1920" dirty="0">
                <a:latin typeface="Times New Roman"/>
                <a:cs typeface="Times New Roman"/>
              </a:rPr>
              <a:t>less</a:t>
            </a:r>
            <a:r>
              <a:rPr sz="1920" spc="-37" dirty="0">
                <a:latin typeface="Times New Roman"/>
                <a:cs typeface="Times New Roman"/>
              </a:rPr>
              <a:t> </a:t>
            </a:r>
            <a:r>
              <a:rPr sz="1920" dirty="0">
                <a:latin typeface="Times New Roman"/>
                <a:cs typeface="Times New Roman"/>
              </a:rPr>
              <a:t>than</a:t>
            </a:r>
            <a:r>
              <a:rPr sz="1920" spc="-27" dirty="0">
                <a:latin typeface="Times New Roman"/>
                <a:cs typeface="Times New Roman"/>
              </a:rPr>
              <a:t> is </a:t>
            </a:r>
            <a:r>
              <a:rPr sz="1920" dirty="0">
                <a:latin typeface="Times New Roman"/>
                <a:cs typeface="Times New Roman"/>
              </a:rPr>
              <a:t>required</a:t>
            </a:r>
            <a:r>
              <a:rPr sz="1920" spc="-27" dirty="0">
                <a:latin typeface="Times New Roman"/>
                <a:cs typeface="Times New Roman"/>
              </a:rPr>
              <a:t> </a:t>
            </a:r>
            <a:r>
              <a:rPr sz="1920" dirty="0">
                <a:latin typeface="Times New Roman"/>
                <a:cs typeface="Times New Roman"/>
              </a:rPr>
              <a:t>with</a:t>
            </a:r>
            <a:r>
              <a:rPr sz="1920" spc="-27" dirty="0">
                <a:latin typeface="Times New Roman"/>
                <a:cs typeface="Times New Roman"/>
              </a:rPr>
              <a:t> </a:t>
            </a:r>
            <a:r>
              <a:rPr sz="1920" dirty="0">
                <a:latin typeface="Times New Roman"/>
                <a:cs typeface="Times New Roman"/>
              </a:rPr>
              <a:t>the</a:t>
            </a:r>
            <a:r>
              <a:rPr sz="1920" spc="-27" dirty="0">
                <a:latin typeface="Times New Roman"/>
                <a:cs typeface="Times New Roman"/>
              </a:rPr>
              <a:t> </a:t>
            </a:r>
            <a:r>
              <a:rPr sz="1920" spc="-11" dirty="0">
                <a:latin typeface="Times New Roman"/>
                <a:cs typeface="Times New Roman"/>
              </a:rPr>
              <a:t>waterfall model.</a:t>
            </a:r>
            <a:endParaRPr sz="1920">
              <a:latin typeface="Times New Roman"/>
              <a:cs typeface="Times New Roman"/>
            </a:endParaRPr>
          </a:p>
        </p:txBody>
      </p:sp>
      <p:sp>
        <p:nvSpPr>
          <p:cNvPr id="12" name="object 12"/>
          <p:cNvSpPr txBox="1"/>
          <p:nvPr/>
        </p:nvSpPr>
        <p:spPr>
          <a:xfrm>
            <a:off x="4921626" y="5102866"/>
            <a:ext cx="3178048" cy="1886328"/>
          </a:xfrm>
          <a:prstGeom prst="rect">
            <a:avLst/>
          </a:prstGeom>
        </p:spPr>
        <p:txBody>
          <a:bodyPr vert="horz" wrap="square" lIns="0" tIns="39285" rIns="0" bIns="0" rtlCol="0">
            <a:spAutoFit/>
          </a:bodyPr>
          <a:lstStyle/>
          <a:p>
            <a:pPr marL="13547" marR="5419">
              <a:lnSpc>
                <a:spcPts val="1611"/>
              </a:lnSpc>
              <a:spcBef>
                <a:spcPts val="309"/>
              </a:spcBef>
            </a:pPr>
            <a:r>
              <a:rPr sz="1493" b="1" dirty="0">
                <a:latin typeface="Times New Roman"/>
                <a:cs typeface="Times New Roman"/>
              </a:rPr>
              <a:t>It</a:t>
            </a:r>
            <a:r>
              <a:rPr sz="1493" b="1" spc="-27" dirty="0">
                <a:latin typeface="Times New Roman"/>
                <a:cs typeface="Times New Roman"/>
              </a:rPr>
              <a:t> </a:t>
            </a:r>
            <a:r>
              <a:rPr sz="1493" b="1" dirty="0">
                <a:latin typeface="Times New Roman"/>
                <a:cs typeface="Times New Roman"/>
              </a:rPr>
              <a:t>is</a:t>
            </a:r>
            <a:r>
              <a:rPr sz="1493" b="1" spc="-11" dirty="0">
                <a:latin typeface="Times New Roman"/>
                <a:cs typeface="Times New Roman"/>
              </a:rPr>
              <a:t> </a:t>
            </a:r>
            <a:r>
              <a:rPr sz="1493" b="1" dirty="0">
                <a:latin typeface="Times New Roman"/>
                <a:cs typeface="Times New Roman"/>
              </a:rPr>
              <a:t>easier</a:t>
            </a:r>
            <a:r>
              <a:rPr sz="1493" b="1" spc="-37" dirty="0">
                <a:latin typeface="Times New Roman"/>
                <a:cs typeface="Times New Roman"/>
              </a:rPr>
              <a:t> </a:t>
            </a:r>
            <a:r>
              <a:rPr sz="1493" b="1" dirty="0">
                <a:latin typeface="Times New Roman"/>
                <a:cs typeface="Times New Roman"/>
              </a:rPr>
              <a:t>to</a:t>
            </a:r>
            <a:r>
              <a:rPr sz="1493" b="1" spc="-16" dirty="0">
                <a:latin typeface="Times New Roman"/>
                <a:cs typeface="Times New Roman"/>
              </a:rPr>
              <a:t> </a:t>
            </a:r>
            <a:r>
              <a:rPr sz="1493" b="1" dirty="0">
                <a:latin typeface="Times New Roman"/>
                <a:cs typeface="Times New Roman"/>
              </a:rPr>
              <a:t>get</a:t>
            </a:r>
            <a:r>
              <a:rPr sz="1493" b="1" spc="-21" dirty="0">
                <a:latin typeface="Times New Roman"/>
                <a:cs typeface="Times New Roman"/>
              </a:rPr>
              <a:t> </a:t>
            </a:r>
            <a:r>
              <a:rPr sz="1493" b="1" dirty="0">
                <a:latin typeface="Times New Roman"/>
                <a:cs typeface="Times New Roman"/>
              </a:rPr>
              <a:t>customer</a:t>
            </a:r>
            <a:r>
              <a:rPr sz="1493" b="1" spc="-37" dirty="0">
                <a:latin typeface="Times New Roman"/>
                <a:cs typeface="Times New Roman"/>
              </a:rPr>
              <a:t> </a:t>
            </a:r>
            <a:r>
              <a:rPr sz="1493" b="1" dirty="0">
                <a:latin typeface="Times New Roman"/>
                <a:cs typeface="Times New Roman"/>
              </a:rPr>
              <a:t>feedback</a:t>
            </a:r>
            <a:r>
              <a:rPr sz="1493" b="1" spc="-16" dirty="0">
                <a:latin typeface="Times New Roman"/>
                <a:cs typeface="Times New Roman"/>
              </a:rPr>
              <a:t> </a:t>
            </a:r>
            <a:r>
              <a:rPr sz="1493" b="1" spc="-27" dirty="0">
                <a:latin typeface="Times New Roman"/>
                <a:cs typeface="Times New Roman"/>
              </a:rPr>
              <a:t>on </a:t>
            </a:r>
            <a:r>
              <a:rPr sz="1493" b="1" dirty="0">
                <a:latin typeface="Times New Roman"/>
                <a:cs typeface="Times New Roman"/>
              </a:rPr>
              <a:t>the</a:t>
            </a:r>
            <a:r>
              <a:rPr sz="1493" b="1" spc="-21" dirty="0">
                <a:latin typeface="Times New Roman"/>
                <a:cs typeface="Times New Roman"/>
              </a:rPr>
              <a:t> </a:t>
            </a:r>
            <a:r>
              <a:rPr sz="1493" b="1" dirty="0">
                <a:latin typeface="Times New Roman"/>
                <a:cs typeface="Times New Roman"/>
              </a:rPr>
              <a:t>development</a:t>
            </a:r>
            <a:r>
              <a:rPr sz="1493" b="1" spc="-11" dirty="0">
                <a:latin typeface="Times New Roman"/>
                <a:cs typeface="Times New Roman"/>
              </a:rPr>
              <a:t> </a:t>
            </a:r>
            <a:r>
              <a:rPr sz="1493" b="1" dirty="0">
                <a:latin typeface="Times New Roman"/>
                <a:cs typeface="Times New Roman"/>
              </a:rPr>
              <a:t>work</a:t>
            </a:r>
            <a:r>
              <a:rPr sz="1493" b="1" spc="-16" dirty="0">
                <a:latin typeface="Times New Roman"/>
                <a:cs typeface="Times New Roman"/>
              </a:rPr>
              <a:t> </a:t>
            </a:r>
            <a:r>
              <a:rPr sz="1493" b="1" dirty="0">
                <a:latin typeface="Times New Roman"/>
                <a:cs typeface="Times New Roman"/>
              </a:rPr>
              <a:t>that</a:t>
            </a:r>
            <a:r>
              <a:rPr sz="1493" b="1" spc="-11" dirty="0">
                <a:latin typeface="Times New Roman"/>
                <a:cs typeface="Times New Roman"/>
              </a:rPr>
              <a:t> </a:t>
            </a:r>
            <a:r>
              <a:rPr sz="1493" b="1" dirty="0">
                <a:latin typeface="Times New Roman"/>
                <a:cs typeface="Times New Roman"/>
              </a:rPr>
              <a:t>has</a:t>
            </a:r>
            <a:r>
              <a:rPr sz="1493" b="1" spc="-11" dirty="0">
                <a:latin typeface="Times New Roman"/>
                <a:cs typeface="Times New Roman"/>
              </a:rPr>
              <a:t> </a:t>
            </a:r>
            <a:r>
              <a:rPr sz="1493" b="1" spc="-21" dirty="0">
                <a:latin typeface="Times New Roman"/>
                <a:cs typeface="Times New Roman"/>
              </a:rPr>
              <a:t>been </a:t>
            </a:r>
            <a:r>
              <a:rPr sz="1493" b="1" spc="-11" dirty="0">
                <a:latin typeface="Times New Roman"/>
                <a:cs typeface="Times New Roman"/>
              </a:rPr>
              <a:t>done.</a:t>
            </a:r>
            <a:endParaRPr sz="1493">
              <a:latin typeface="Times New Roman"/>
              <a:cs typeface="Times New Roman"/>
            </a:endParaRPr>
          </a:p>
          <a:p>
            <a:pPr marL="13547" marR="132084">
              <a:lnSpc>
                <a:spcPts val="2304"/>
              </a:lnSpc>
              <a:spcBef>
                <a:spcPts val="395"/>
              </a:spcBef>
            </a:pPr>
            <a:r>
              <a:rPr sz="2133" dirty="0">
                <a:latin typeface="Times New Roman"/>
                <a:cs typeface="Times New Roman"/>
              </a:rPr>
              <a:t>Customers</a:t>
            </a:r>
            <a:r>
              <a:rPr sz="2133" spc="-11" dirty="0">
                <a:latin typeface="Times New Roman"/>
                <a:cs typeface="Times New Roman"/>
              </a:rPr>
              <a:t> </a:t>
            </a:r>
            <a:r>
              <a:rPr sz="2133" dirty="0">
                <a:latin typeface="Times New Roman"/>
                <a:cs typeface="Times New Roman"/>
              </a:rPr>
              <a:t>can</a:t>
            </a:r>
            <a:r>
              <a:rPr sz="2133" spc="5" dirty="0">
                <a:latin typeface="Times New Roman"/>
                <a:cs typeface="Times New Roman"/>
              </a:rPr>
              <a:t> </a:t>
            </a:r>
            <a:r>
              <a:rPr sz="2133" dirty="0">
                <a:latin typeface="Times New Roman"/>
                <a:cs typeface="Times New Roman"/>
              </a:rPr>
              <a:t>comment</a:t>
            </a:r>
            <a:r>
              <a:rPr sz="2133" spc="-11" dirty="0">
                <a:latin typeface="Times New Roman"/>
                <a:cs typeface="Times New Roman"/>
              </a:rPr>
              <a:t> </a:t>
            </a:r>
            <a:r>
              <a:rPr sz="2133" spc="-27" dirty="0">
                <a:latin typeface="Times New Roman"/>
                <a:cs typeface="Times New Roman"/>
              </a:rPr>
              <a:t>on </a:t>
            </a:r>
            <a:r>
              <a:rPr sz="2133" dirty="0">
                <a:latin typeface="Times New Roman"/>
                <a:cs typeface="Times New Roman"/>
              </a:rPr>
              <a:t>demonstrations</a:t>
            </a:r>
            <a:r>
              <a:rPr sz="2133" spc="-5" dirty="0">
                <a:latin typeface="Times New Roman"/>
                <a:cs typeface="Times New Roman"/>
              </a:rPr>
              <a:t> </a:t>
            </a:r>
            <a:r>
              <a:rPr sz="2133" dirty="0">
                <a:latin typeface="Times New Roman"/>
                <a:cs typeface="Times New Roman"/>
              </a:rPr>
              <a:t>of</a:t>
            </a:r>
            <a:r>
              <a:rPr sz="2133" spc="11" dirty="0">
                <a:latin typeface="Times New Roman"/>
                <a:cs typeface="Times New Roman"/>
              </a:rPr>
              <a:t> </a:t>
            </a:r>
            <a:r>
              <a:rPr sz="2133" spc="-27" dirty="0">
                <a:latin typeface="Times New Roman"/>
                <a:cs typeface="Times New Roman"/>
              </a:rPr>
              <a:t>the </a:t>
            </a:r>
            <a:r>
              <a:rPr sz="2133" dirty="0">
                <a:latin typeface="Times New Roman"/>
                <a:cs typeface="Times New Roman"/>
              </a:rPr>
              <a:t>software</a:t>
            </a:r>
            <a:r>
              <a:rPr sz="2133" spc="-11" dirty="0">
                <a:latin typeface="Times New Roman"/>
                <a:cs typeface="Times New Roman"/>
              </a:rPr>
              <a:t> </a:t>
            </a:r>
            <a:r>
              <a:rPr sz="2133" dirty="0">
                <a:latin typeface="Times New Roman"/>
                <a:cs typeface="Times New Roman"/>
              </a:rPr>
              <a:t>and</a:t>
            </a:r>
            <a:r>
              <a:rPr sz="2133" spc="-5" dirty="0">
                <a:latin typeface="Times New Roman"/>
                <a:cs typeface="Times New Roman"/>
              </a:rPr>
              <a:t> </a:t>
            </a:r>
            <a:r>
              <a:rPr sz="2133" dirty="0">
                <a:latin typeface="Times New Roman"/>
                <a:cs typeface="Times New Roman"/>
              </a:rPr>
              <a:t>see</a:t>
            </a:r>
            <a:r>
              <a:rPr sz="2133" spc="-11" dirty="0">
                <a:latin typeface="Times New Roman"/>
                <a:cs typeface="Times New Roman"/>
              </a:rPr>
              <a:t> </a:t>
            </a:r>
            <a:r>
              <a:rPr sz="2133" dirty="0">
                <a:latin typeface="Times New Roman"/>
                <a:cs typeface="Times New Roman"/>
              </a:rPr>
              <a:t>how </a:t>
            </a:r>
            <a:r>
              <a:rPr sz="2133" spc="-21" dirty="0">
                <a:latin typeface="Times New Roman"/>
                <a:cs typeface="Times New Roman"/>
              </a:rPr>
              <a:t>much </a:t>
            </a:r>
            <a:r>
              <a:rPr sz="2133" dirty="0">
                <a:latin typeface="Times New Roman"/>
                <a:cs typeface="Times New Roman"/>
              </a:rPr>
              <a:t>has been </a:t>
            </a:r>
            <a:r>
              <a:rPr sz="2133" spc="-11" dirty="0">
                <a:latin typeface="Times New Roman"/>
                <a:cs typeface="Times New Roman"/>
              </a:rPr>
              <a:t>implemented.</a:t>
            </a:r>
            <a:endParaRPr sz="2133">
              <a:latin typeface="Times New Roman"/>
              <a:cs typeface="Times New Roman"/>
            </a:endParaRPr>
          </a:p>
        </p:txBody>
      </p:sp>
      <p:sp>
        <p:nvSpPr>
          <p:cNvPr id="13" name="object 13"/>
          <p:cNvSpPr txBox="1"/>
          <p:nvPr/>
        </p:nvSpPr>
        <p:spPr>
          <a:xfrm>
            <a:off x="8680595" y="5102866"/>
            <a:ext cx="3222752" cy="1770142"/>
          </a:xfrm>
          <a:prstGeom prst="rect">
            <a:avLst/>
          </a:prstGeom>
        </p:spPr>
        <p:txBody>
          <a:bodyPr vert="horz" wrap="square" lIns="0" tIns="39285" rIns="0" bIns="0" rtlCol="0">
            <a:spAutoFit/>
          </a:bodyPr>
          <a:lstStyle/>
          <a:p>
            <a:pPr marL="13547" marR="5419">
              <a:lnSpc>
                <a:spcPts val="1611"/>
              </a:lnSpc>
              <a:spcBef>
                <a:spcPts val="309"/>
              </a:spcBef>
            </a:pPr>
            <a:r>
              <a:rPr sz="1493" b="1" dirty="0">
                <a:latin typeface="Times New Roman"/>
                <a:cs typeface="Times New Roman"/>
              </a:rPr>
              <a:t>More</a:t>
            </a:r>
            <a:r>
              <a:rPr sz="1493" b="1" spc="-16" dirty="0">
                <a:latin typeface="Times New Roman"/>
                <a:cs typeface="Times New Roman"/>
              </a:rPr>
              <a:t> </a:t>
            </a:r>
            <a:r>
              <a:rPr sz="1493" b="1" dirty="0">
                <a:latin typeface="Times New Roman"/>
                <a:cs typeface="Times New Roman"/>
              </a:rPr>
              <a:t>rapid</a:t>
            </a:r>
            <a:r>
              <a:rPr sz="1493" b="1" spc="-27" dirty="0">
                <a:latin typeface="Times New Roman"/>
                <a:cs typeface="Times New Roman"/>
              </a:rPr>
              <a:t> </a:t>
            </a:r>
            <a:r>
              <a:rPr sz="1493" b="1" dirty="0">
                <a:latin typeface="Times New Roman"/>
                <a:cs typeface="Times New Roman"/>
              </a:rPr>
              <a:t>delivery</a:t>
            </a:r>
            <a:r>
              <a:rPr sz="1493" b="1" spc="-11" dirty="0">
                <a:latin typeface="Times New Roman"/>
                <a:cs typeface="Times New Roman"/>
              </a:rPr>
              <a:t> </a:t>
            </a:r>
            <a:r>
              <a:rPr sz="1493" b="1" dirty="0">
                <a:latin typeface="Times New Roman"/>
                <a:cs typeface="Times New Roman"/>
              </a:rPr>
              <a:t>and</a:t>
            </a:r>
            <a:r>
              <a:rPr sz="1493" b="1" spc="-21" dirty="0">
                <a:latin typeface="Times New Roman"/>
                <a:cs typeface="Times New Roman"/>
              </a:rPr>
              <a:t> </a:t>
            </a:r>
            <a:r>
              <a:rPr sz="1493" b="1" dirty="0">
                <a:latin typeface="Times New Roman"/>
                <a:cs typeface="Times New Roman"/>
              </a:rPr>
              <a:t>deployment</a:t>
            </a:r>
            <a:r>
              <a:rPr sz="1493" b="1" spc="-16" dirty="0">
                <a:latin typeface="Times New Roman"/>
                <a:cs typeface="Times New Roman"/>
              </a:rPr>
              <a:t> </a:t>
            </a:r>
            <a:r>
              <a:rPr sz="1493" b="1" spc="-27" dirty="0">
                <a:latin typeface="Times New Roman"/>
                <a:cs typeface="Times New Roman"/>
              </a:rPr>
              <a:t>of </a:t>
            </a:r>
            <a:r>
              <a:rPr sz="1493" b="1" dirty="0">
                <a:latin typeface="Times New Roman"/>
                <a:cs typeface="Times New Roman"/>
              </a:rPr>
              <a:t>useful</a:t>
            </a:r>
            <a:r>
              <a:rPr sz="1493" b="1" spc="-16" dirty="0">
                <a:latin typeface="Times New Roman"/>
                <a:cs typeface="Times New Roman"/>
              </a:rPr>
              <a:t> </a:t>
            </a:r>
            <a:r>
              <a:rPr sz="1493" b="1" dirty="0">
                <a:latin typeface="Times New Roman"/>
                <a:cs typeface="Times New Roman"/>
              </a:rPr>
              <a:t>software</a:t>
            </a:r>
            <a:r>
              <a:rPr sz="1493" b="1" spc="-32" dirty="0">
                <a:latin typeface="Times New Roman"/>
                <a:cs typeface="Times New Roman"/>
              </a:rPr>
              <a:t> </a:t>
            </a:r>
            <a:r>
              <a:rPr sz="1493" b="1" dirty="0">
                <a:latin typeface="Times New Roman"/>
                <a:cs typeface="Times New Roman"/>
              </a:rPr>
              <a:t>to</a:t>
            </a:r>
            <a:r>
              <a:rPr sz="1493" b="1" spc="-27" dirty="0">
                <a:latin typeface="Times New Roman"/>
                <a:cs typeface="Times New Roman"/>
              </a:rPr>
              <a:t> </a:t>
            </a:r>
            <a:r>
              <a:rPr sz="1493" b="1" dirty="0">
                <a:latin typeface="Times New Roman"/>
                <a:cs typeface="Times New Roman"/>
              </a:rPr>
              <a:t>the</a:t>
            </a:r>
            <a:r>
              <a:rPr sz="1493" b="1" spc="-32" dirty="0">
                <a:latin typeface="Times New Roman"/>
                <a:cs typeface="Times New Roman"/>
              </a:rPr>
              <a:t> </a:t>
            </a:r>
            <a:r>
              <a:rPr sz="1493" b="1" dirty="0">
                <a:latin typeface="Times New Roman"/>
                <a:cs typeface="Times New Roman"/>
              </a:rPr>
              <a:t>customer</a:t>
            </a:r>
            <a:r>
              <a:rPr sz="1493" b="1" spc="-48" dirty="0">
                <a:latin typeface="Times New Roman"/>
                <a:cs typeface="Times New Roman"/>
              </a:rPr>
              <a:t> </a:t>
            </a:r>
            <a:r>
              <a:rPr sz="1493" b="1" spc="-27" dirty="0">
                <a:latin typeface="Times New Roman"/>
                <a:cs typeface="Times New Roman"/>
              </a:rPr>
              <a:t>is </a:t>
            </a:r>
            <a:r>
              <a:rPr sz="1493" b="1" spc="-11" dirty="0">
                <a:latin typeface="Times New Roman"/>
                <a:cs typeface="Times New Roman"/>
              </a:rPr>
              <a:t>possible.</a:t>
            </a:r>
            <a:endParaRPr sz="1493" dirty="0">
              <a:latin typeface="Times New Roman"/>
              <a:cs typeface="Times New Roman"/>
            </a:endParaRPr>
          </a:p>
          <a:p>
            <a:pPr marL="13547" marR="276360">
              <a:lnSpc>
                <a:spcPct val="89900"/>
              </a:lnSpc>
              <a:spcBef>
                <a:spcPts val="368"/>
              </a:spcBef>
            </a:pPr>
            <a:r>
              <a:rPr sz="1920" dirty="0">
                <a:latin typeface="Times New Roman"/>
                <a:cs typeface="Times New Roman"/>
              </a:rPr>
              <a:t>Customers</a:t>
            </a:r>
            <a:r>
              <a:rPr sz="1920" spc="-32" dirty="0">
                <a:latin typeface="Times New Roman"/>
                <a:cs typeface="Times New Roman"/>
              </a:rPr>
              <a:t> </a:t>
            </a:r>
            <a:r>
              <a:rPr sz="1920" dirty="0">
                <a:latin typeface="Times New Roman"/>
                <a:cs typeface="Times New Roman"/>
              </a:rPr>
              <a:t>are</a:t>
            </a:r>
            <a:r>
              <a:rPr sz="1920" spc="-27" dirty="0">
                <a:latin typeface="Times New Roman"/>
                <a:cs typeface="Times New Roman"/>
              </a:rPr>
              <a:t> </a:t>
            </a:r>
            <a:r>
              <a:rPr sz="1920" dirty="0">
                <a:latin typeface="Times New Roman"/>
                <a:cs typeface="Times New Roman"/>
              </a:rPr>
              <a:t>able</a:t>
            </a:r>
            <a:r>
              <a:rPr sz="1920" spc="-32" dirty="0">
                <a:latin typeface="Times New Roman"/>
                <a:cs typeface="Times New Roman"/>
              </a:rPr>
              <a:t> </a:t>
            </a:r>
            <a:r>
              <a:rPr sz="1920" dirty="0">
                <a:latin typeface="Times New Roman"/>
                <a:cs typeface="Times New Roman"/>
              </a:rPr>
              <a:t>to</a:t>
            </a:r>
            <a:r>
              <a:rPr sz="1920" spc="-27" dirty="0">
                <a:latin typeface="Times New Roman"/>
                <a:cs typeface="Times New Roman"/>
              </a:rPr>
              <a:t> </a:t>
            </a:r>
            <a:r>
              <a:rPr sz="1920" dirty="0">
                <a:latin typeface="Times New Roman"/>
                <a:cs typeface="Times New Roman"/>
              </a:rPr>
              <a:t>use</a:t>
            </a:r>
            <a:r>
              <a:rPr sz="1920" spc="-21" dirty="0">
                <a:latin typeface="Times New Roman"/>
                <a:cs typeface="Times New Roman"/>
              </a:rPr>
              <a:t> </a:t>
            </a:r>
            <a:r>
              <a:rPr sz="1920" spc="-27" dirty="0">
                <a:latin typeface="Times New Roman"/>
                <a:cs typeface="Times New Roman"/>
              </a:rPr>
              <a:t>and </a:t>
            </a:r>
            <a:r>
              <a:rPr sz="1920" dirty="0">
                <a:latin typeface="Times New Roman"/>
                <a:cs typeface="Times New Roman"/>
              </a:rPr>
              <a:t>gain</a:t>
            </a:r>
            <a:r>
              <a:rPr sz="1920" spc="-43" dirty="0">
                <a:latin typeface="Times New Roman"/>
                <a:cs typeface="Times New Roman"/>
              </a:rPr>
              <a:t> </a:t>
            </a:r>
            <a:r>
              <a:rPr sz="1920" dirty="0">
                <a:latin typeface="Times New Roman"/>
                <a:cs typeface="Times New Roman"/>
              </a:rPr>
              <a:t>value</a:t>
            </a:r>
            <a:r>
              <a:rPr sz="1920" spc="-37" dirty="0">
                <a:latin typeface="Times New Roman"/>
                <a:cs typeface="Times New Roman"/>
              </a:rPr>
              <a:t> </a:t>
            </a:r>
            <a:r>
              <a:rPr sz="1920" dirty="0">
                <a:latin typeface="Times New Roman"/>
                <a:cs typeface="Times New Roman"/>
              </a:rPr>
              <a:t>from</a:t>
            </a:r>
            <a:r>
              <a:rPr sz="1920" spc="-37" dirty="0">
                <a:latin typeface="Times New Roman"/>
                <a:cs typeface="Times New Roman"/>
              </a:rPr>
              <a:t> </a:t>
            </a:r>
            <a:r>
              <a:rPr sz="1920" dirty="0">
                <a:latin typeface="Times New Roman"/>
                <a:cs typeface="Times New Roman"/>
              </a:rPr>
              <a:t>the</a:t>
            </a:r>
            <a:r>
              <a:rPr sz="1920" spc="-37" dirty="0">
                <a:latin typeface="Times New Roman"/>
                <a:cs typeface="Times New Roman"/>
              </a:rPr>
              <a:t> </a:t>
            </a:r>
            <a:r>
              <a:rPr sz="1920" spc="-11" dirty="0">
                <a:latin typeface="Times New Roman"/>
                <a:cs typeface="Times New Roman"/>
              </a:rPr>
              <a:t>software </a:t>
            </a:r>
            <a:r>
              <a:rPr sz="1920" dirty="0">
                <a:latin typeface="Times New Roman"/>
                <a:cs typeface="Times New Roman"/>
              </a:rPr>
              <a:t>earlier</a:t>
            </a:r>
            <a:r>
              <a:rPr sz="1920" spc="-32" dirty="0">
                <a:latin typeface="Times New Roman"/>
                <a:cs typeface="Times New Roman"/>
              </a:rPr>
              <a:t> </a:t>
            </a:r>
            <a:r>
              <a:rPr sz="1920" dirty="0">
                <a:latin typeface="Times New Roman"/>
                <a:cs typeface="Times New Roman"/>
              </a:rPr>
              <a:t>than</a:t>
            </a:r>
            <a:r>
              <a:rPr sz="1920" spc="-27" dirty="0">
                <a:latin typeface="Times New Roman"/>
                <a:cs typeface="Times New Roman"/>
              </a:rPr>
              <a:t> </a:t>
            </a:r>
            <a:r>
              <a:rPr sz="1920" dirty="0">
                <a:latin typeface="Times New Roman"/>
                <a:cs typeface="Times New Roman"/>
              </a:rPr>
              <a:t>is</a:t>
            </a:r>
            <a:r>
              <a:rPr sz="1920" spc="-37" dirty="0">
                <a:latin typeface="Times New Roman"/>
                <a:cs typeface="Times New Roman"/>
              </a:rPr>
              <a:t> </a:t>
            </a:r>
            <a:r>
              <a:rPr sz="1920" dirty="0">
                <a:latin typeface="Times New Roman"/>
                <a:cs typeface="Times New Roman"/>
              </a:rPr>
              <a:t>possible</a:t>
            </a:r>
            <a:r>
              <a:rPr sz="1920" spc="-27" dirty="0">
                <a:latin typeface="Times New Roman"/>
                <a:cs typeface="Times New Roman"/>
              </a:rPr>
              <a:t> </a:t>
            </a:r>
            <a:r>
              <a:rPr sz="1920" dirty="0">
                <a:latin typeface="Times New Roman"/>
                <a:cs typeface="Times New Roman"/>
              </a:rPr>
              <a:t>with</a:t>
            </a:r>
            <a:r>
              <a:rPr sz="1920" spc="-27" dirty="0">
                <a:latin typeface="Times New Roman"/>
                <a:cs typeface="Times New Roman"/>
              </a:rPr>
              <a:t> </a:t>
            </a:r>
            <a:r>
              <a:rPr sz="1920" spc="-53" dirty="0">
                <a:latin typeface="Times New Roman"/>
                <a:cs typeface="Times New Roman"/>
              </a:rPr>
              <a:t>a </a:t>
            </a:r>
            <a:r>
              <a:rPr sz="1920" dirty="0">
                <a:latin typeface="Times New Roman"/>
                <a:cs typeface="Times New Roman"/>
              </a:rPr>
              <a:t>waterfall</a:t>
            </a:r>
            <a:r>
              <a:rPr sz="1920" spc="-75" dirty="0">
                <a:latin typeface="Times New Roman"/>
                <a:cs typeface="Times New Roman"/>
              </a:rPr>
              <a:t> </a:t>
            </a:r>
            <a:r>
              <a:rPr sz="1920" spc="-11" dirty="0">
                <a:latin typeface="Times New Roman"/>
                <a:cs typeface="Times New Roman"/>
              </a:rPr>
              <a:t>process.</a:t>
            </a:r>
            <a:endParaRPr sz="1920" dirty="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931</TotalTime>
  <Words>3624</Words>
  <Application>Microsoft Office PowerPoint</Application>
  <PresentationFormat>Custom</PresentationFormat>
  <Paragraphs>512</Paragraphs>
  <Slides>73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73</vt:i4>
      </vt:variant>
    </vt:vector>
  </HeadingPairs>
  <TitlesOfParts>
    <vt:vector size="87" baseType="lpstr">
      <vt:lpstr>-apple-system</vt:lpstr>
      <vt:lpstr>Aptos</vt:lpstr>
      <vt:lpstr>Aptos Display</vt:lpstr>
      <vt:lpstr>Arial</vt:lpstr>
      <vt:lpstr>Arial Black</vt:lpstr>
      <vt:lpstr>Arial MT</vt:lpstr>
      <vt:lpstr>Calibri</vt:lpstr>
      <vt:lpstr>Calibri Light</vt:lpstr>
      <vt:lpstr>Helvetica</vt:lpstr>
      <vt:lpstr>Times New Roman</vt:lpstr>
      <vt:lpstr>Trebuchet MS</vt:lpstr>
      <vt:lpstr>Verdana</vt:lpstr>
      <vt:lpstr>Wingdings</vt:lpstr>
      <vt:lpstr>Office Theme</vt:lpstr>
      <vt:lpstr>II. Incremental  and iterative Development Model</vt:lpstr>
      <vt:lpstr>The incremental development model </vt:lpstr>
      <vt:lpstr>Incremental development</vt:lpstr>
      <vt:lpstr>Characteristics of the Incremental Model</vt:lpstr>
      <vt:lpstr>Best Use Cases:</vt:lpstr>
      <vt:lpstr>Incremental development</vt:lpstr>
      <vt:lpstr>PowerPoint Presentation</vt:lpstr>
      <vt:lpstr>Incremental model</vt:lpstr>
      <vt:lpstr>Incremental development benefits</vt:lpstr>
      <vt:lpstr>Incremental development problems</vt:lpstr>
      <vt:lpstr>When to use Incremental Model</vt:lpstr>
      <vt:lpstr>Integration and configuration</vt:lpstr>
      <vt:lpstr>Iterative Development Model </vt:lpstr>
      <vt:lpstr>Characteristics of the Iterative Model</vt:lpstr>
      <vt:lpstr>Best Use Cases:</vt:lpstr>
      <vt:lpstr>Benefits of Each Model</vt:lpstr>
      <vt:lpstr>Drawbacks of Each Model</vt:lpstr>
      <vt:lpstr>Combining Incremental and Iterative Approaches </vt:lpstr>
      <vt:lpstr>PowerPoint Presentation</vt:lpstr>
      <vt:lpstr>Summary (Incremental  and iterative Development Model)</vt:lpstr>
      <vt:lpstr>PowerPoint Presentation</vt:lpstr>
      <vt:lpstr>PowerPoint Presentation</vt:lpstr>
      <vt:lpstr>PowerPoint Presentation</vt:lpstr>
      <vt:lpstr>PowerPoint Presentation</vt:lpstr>
      <vt:lpstr>PowerPoint Presentation</vt:lpstr>
      <vt:lpstr>III. Agile Development</vt:lpstr>
      <vt:lpstr>Terms and keywords</vt:lpstr>
      <vt:lpstr>Traditional Software Development (SD)</vt:lpstr>
      <vt:lpstr>Agile Software Development (SD)</vt:lpstr>
      <vt:lpstr>Phases in Agile SD (1/2)</vt:lpstr>
      <vt:lpstr>Phases in Agile SD (2/2)</vt:lpstr>
      <vt:lpstr>Basic Concepts in Agile SD (1/2)</vt:lpstr>
      <vt:lpstr>Basic Concepts in Agile SD (2/2)</vt:lpstr>
      <vt:lpstr>Representative Agile SD Methods</vt:lpstr>
      <vt:lpstr>Characteristics of Agile methods</vt:lpstr>
      <vt:lpstr>The Agile Manifesto</vt:lpstr>
      <vt:lpstr>Twelve Agile Principles based on the Agile Manifesto (1/3)</vt:lpstr>
      <vt:lpstr>PowerPoint Presentation</vt:lpstr>
      <vt:lpstr>PowerPoint Presentation</vt:lpstr>
      <vt:lpstr>Advantages of using the Agile Methods</vt:lpstr>
      <vt:lpstr>Limitations of Agile Methods</vt:lpstr>
      <vt:lpstr>Characteristics of Agile Software Development</vt:lpstr>
      <vt:lpstr>Agile Characteristics based on the Agile Principles</vt:lpstr>
      <vt:lpstr>Adaptive Planning: High-level principles (1/2)</vt:lpstr>
      <vt:lpstr>Adaptive Planning: High-level principles (2/2)</vt:lpstr>
      <vt:lpstr>Adaptive Planning: Planning levels</vt:lpstr>
      <vt:lpstr>Adaptive Planning: Planning levels</vt:lpstr>
      <vt:lpstr>Adaptive Planning: Time-boxing</vt:lpstr>
      <vt:lpstr>Evolutionary SW Development (1/2)</vt:lpstr>
      <vt:lpstr>Evolutionary SW Development (2/2)</vt:lpstr>
      <vt:lpstr>Continuous User Involvement</vt:lpstr>
      <vt:lpstr>Self-organizing teams</vt:lpstr>
      <vt:lpstr>Cross-functional teams</vt:lpstr>
      <vt:lpstr>Lightweight process</vt:lpstr>
      <vt:lpstr>Human-centric approach (1/2)</vt:lpstr>
      <vt:lpstr>Human-centric approach (2/2)</vt:lpstr>
      <vt:lpstr>Agile vs. Traditional Software Development</vt:lpstr>
      <vt:lpstr>Agile vs Traditional (Plan-based) Software Development</vt:lpstr>
      <vt:lpstr>Agile vs Traditional (Plan-based) Software Development</vt:lpstr>
      <vt:lpstr>Comparison between Agile and Traditional Software Development (1/2)</vt:lpstr>
      <vt:lpstr>Comparison between Agile and Traditional Software Development (2/2)</vt:lpstr>
      <vt:lpstr>Summary of differences (1/3)</vt:lpstr>
      <vt:lpstr>Summary of differences (2/3)</vt:lpstr>
      <vt:lpstr>Summary of differences (3/3)</vt:lpstr>
      <vt:lpstr>Summary (Agile model)</vt:lpstr>
      <vt:lpstr>Agile Model</vt:lpstr>
      <vt:lpstr>Agile Model</vt:lpstr>
      <vt:lpstr>Agile Development - Key Points</vt:lpstr>
      <vt:lpstr>Agile Model: Strengths</vt:lpstr>
      <vt:lpstr>Agile Model: Weaknesses</vt:lpstr>
      <vt:lpstr>Using an agile method does not mean that the stakeholders will always get what they want. It simply means that they’ll be able to control the team to get the most business value for the least cost.</vt:lpstr>
      <vt:lpstr>Some Agile Methods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Incremental  and iterative Development Model</dc:title>
  <dc:creator>Administrator</dc:creator>
  <cp:lastModifiedBy>user</cp:lastModifiedBy>
  <cp:revision>47</cp:revision>
  <dcterms:created xsi:type="dcterms:W3CDTF">2025-09-22T00:16:20Z</dcterms:created>
  <dcterms:modified xsi:type="dcterms:W3CDTF">2025-10-17T17:06:13Z</dcterms:modified>
</cp:coreProperties>
</file>