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7.jpeg" ContentType="image/jpe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5" r:id="rId8"/>
    <p:sldMasterId id="2147483667" r:id="rId9"/>
    <p:sldMasterId id="2147483669" r:id="rId10"/>
    <p:sldMasterId id="2147483671" r:id="rId11"/>
    <p:sldMasterId id="2147483673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E030C2-DC5A-414F-BC1B-BD16602E2E4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C3E76A5-81A1-4279-8C55-2EA643E7A2B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493080" y="1825560"/>
            <a:ext cx="25282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0226E82-46BA-4740-BD57-091B624C07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984AD3CD-C2D3-4A29-8630-F520B448E9D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AEE4F915-F4B1-4A30-B666-DA6FBC80328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3C425EEF-6B8B-4D4D-9BFA-A9610B3284D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7922CE12-4674-4AF2-A1CF-4769D23F3B7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BCF198F4-7F38-4D4F-AD16-E6FBD227742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78EF3F6-4CC1-473F-B2DF-C7A1184BFD8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59B568A-AFCC-491A-8194-78CA873BDD6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8E5CD6D-1FAC-4EAF-9AEF-5CDE9DD4443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4E8BBBB-DF04-46F4-895A-029ED6DB87C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5D51F9A-7F53-4DFE-9C6B-8F51CD68C83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58528EE-14E6-41B8-9458-52A5178F3C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7C96016-AB75-4FE2-A2CE-333E5651E0D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9409C9D-5175-4738-A2AE-AE29F3D67F8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5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12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13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0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6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F4F8F29-A4DA-449A-B847-F9729503B59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0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6C615DC-828D-4C69-859B-AD95D8D23CF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0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16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69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9942274-B71E-4B33-84B1-D817A117613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0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51AFCDC-B07D-408C-8493-D7DA99E3C5B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0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5F6ED11-5023-42E4-97BA-F8C29662B1F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0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FA7A206-6607-4EB8-A00B-818399ECA1E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0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6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1FB3F0D-CCCD-47AF-98B8-6386B85B2DD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0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961D901-9A47-4FB9-B9AF-4586953515F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0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8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92FD77D-AEAD-4613-A9B4-DC4C4E48BB5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0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uFillTx/>
                <a:latin typeface="Calibri Light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96F1A42-E4F7-43C1-A68F-72CB18FC57D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n-US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206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B94FE85-AE52-4BC6-9EB4-09DD1DB200B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1"/>
          <p:cNvSpPr/>
          <p:nvPr/>
        </p:nvSpPr>
        <p:spPr>
          <a:xfrm>
            <a:off x="0" y="0"/>
            <a:ext cx="12191760" cy="900000"/>
          </a:xfrm>
          <a:prstGeom prst="rect">
            <a:avLst/>
          </a:prstGeom>
          <a:solidFill>
            <a:schemeClr val="tx1"/>
          </a:solidFill>
          <a:ln w="0"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90000"/>
              </a:lnSpc>
            </a:pPr>
            <a:r>
              <a:rPr b="0" lang="en-US" sz="4400" strike="noStrike" u="none">
                <a:solidFill>
                  <a:srgbClr val="ffff00"/>
                </a:solidFill>
                <a:uFillTx/>
                <a:latin typeface="Times New Roman"/>
              </a:rPr>
              <a:t>MODULE I:  INTRODUCTION </a:t>
            </a: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1" name="Title 1"/>
          <p:cNvSpPr/>
          <p:nvPr/>
        </p:nvSpPr>
        <p:spPr>
          <a:xfrm>
            <a:off x="0" y="5957640"/>
            <a:ext cx="12191760" cy="900000"/>
          </a:xfrm>
          <a:prstGeom prst="rect">
            <a:avLst/>
          </a:prstGeom>
          <a:solidFill>
            <a:schemeClr val="tx1"/>
          </a:solidFill>
          <a:ln w="0"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/>
          </a:bodyPr>
          <a:p>
            <a:pPr algn="ctr" defTabSz="914400">
              <a:lnSpc>
                <a:spcPct val="90000"/>
              </a:lnSpc>
            </a:pPr>
            <a:endParaRPr b="1" lang="en-US" sz="6000" strike="noStrike" u="none">
              <a:solidFill>
                <a:srgbClr val="ffff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505160" y="365040"/>
            <a:ext cx="9551520" cy="13251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4400" strike="noStrike" u="none">
                <a:solidFill>
                  <a:schemeClr val="lt1"/>
                </a:solidFill>
                <a:uFillTx/>
                <a:latin typeface="Calibri Light"/>
              </a:rPr>
              <a:t>INFORMATION SYSTEMS COMPONENTS   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962400" y="2125080"/>
            <a:ext cx="4783680" cy="318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Hardware 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Software 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DBMS 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 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Network 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People 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Process 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97" name="Content Placeholder 4" descr=""/>
          <p:cNvPicPr/>
          <p:nvPr/>
        </p:nvPicPr>
        <p:blipFill>
          <a:blip r:embed="rId1"/>
          <a:stretch/>
        </p:blipFill>
        <p:spPr>
          <a:xfrm>
            <a:off x="0" y="2125080"/>
            <a:ext cx="6342120" cy="3318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505160" y="365040"/>
            <a:ext cx="9551520" cy="13251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4400" strike="noStrike" u="none">
                <a:solidFill>
                  <a:schemeClr val="lt1"/>
                </a:solidFill>
                <a:uFillTx/>
                <a:latin typeface="Calibri Light"/>
              </a:rPr>
              <a:t>INFORMATION TECHNOLOGY    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6485040" y="2125080"/>
            <a:ext cx="5261040" cy="29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00"/>
              </a:buClr>
              <a:buFont typeface="Arial"/>
              <a:buChar char="•"/>
            </a:pPr>
            <a:r>
              <a:rPr b="1" lang="en-US" sz="2800" strike="noStrike" u="none">
                <a:solidFill>
                  <a:srgbClr val="ffff00"/>
                </a:solidFill>
                <a:uFillTx/>
                <a:latin typeface="Calibri"/>
              </a:rPr>
              <a:t>IT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 is the subset of information systems, it used the Hardware, software, DBMS and Network to create, Store, process, secure and exchange all forms of electronic data 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100" name="Content Placeholder 5" descr=""/>
          <p:cNvPicPr/>
          <p:nvPr/>
        </p:nvPicPr>
        <p:blipFill>
          <a:blip r:embed="rId1"/>
          <a:stretch/>
        </p:blipFill>
        <p:spPr>
          <a:xfrm>
            <a:off x="337680" y="1863360"/>
            <a:ext cx="5769000" cy="4719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1"/>
          <p:cNvSpPr/>
          <p:nvPr/>
        </p:nvSpPr>
        <p:spPr>
          <a:xfrm>
            <a:off x="0" y="2601360"/>
            <a:ext cx="12191760" cy="900000"/>
          </a:xfrm>
          <a:prstGeom prst="rect">
            <a:avLst/>
          </a:prstGeom>
          <a:solidFill>
            <a:schemeClr val="tx1"/>
          </a:solidFill>
          <a:ln w="0">
            <a:solidFill>
              <a:srgbClr val="ffff00"/>
            </a:solidFill>
          </a:ln>
        </p:spPr>
        <p:style>
          <a:lnRef idx="0"/>
          <a:fillRef idx="0"/>
          <a:effectRef idx="0"/>
          <a:fontRef idx="minor"/>
        </p:style>
        <p:txBody>
          <a:bodyPr anchor="ctr">
            <a:normAutofit/>
          </a:bodyPr>
          <a:p>
            <a:pPr algn="ctr" defTabSz="914400">
              <a:lnSpc>
                <a:spcPct val="90000"/>
              </a:lnSpc>
            </a:pPr>
            <a:r>
              <a:rPr b="0" lang="en-US" sz="4400" strike="noStrike" u="none">
                <a:solidFill>
                  <a:srgbClr val="ffff00"/>
                </a:solidFill>
                <a:uFillTx/>
                <a:latin typeface="Times New Roman"/>
              </a:rPr>
              <a:t>Lesson 1:  Data Vs. Information  </a:t>
            </a: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065480" y="365040"/>
            <a:ext cx="4585680" cy="13251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4400" strike="noStrike" u="none">
                <a:solidFill>
                  <a:schemeClr val="lt1"/>
                </a:solidFill>
                <a:uFillTx/>
                <a:latin typeface="Calibri Light"/>
              </a:rPr>
              <a:t>DATA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74" name="Content Placeholder 4" descr=""/>
          <p:cNvPicPr/>
          <p:nvPr/>
        </p:nvPicPr>
        <p:blipFill>
          <a:blip r:embed="rId1"/>
          <a:stretch/>
        </p:blipFill>
        <p:spPr>
          <a:xfrm>
            <a:off x="42120" y="2095920"/>
            <a:ext cx="5977440" cy="3362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172200" y="2546280"/>
            <a:ext cx="5181120" cy="272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Data is raw, unorganized facts that need to be processed. Data can be simple and seemingly random and useless until it is organized 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065480" y="365040"/>
            <a:ext cx="4585680" cy="13251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4400" strike="noStrike" u="none">
                <a:solidFill>
                  <a:schemeClr val="lt1"/>
                </a:solidFill>
                <a:uFillTx/>
                <a:latin typeface="Calibri Light"/>
              </a:rPr>
              <a:t>DATA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77" name="Content Placeholder 4" descr=""/>
          <p:cNvPicPr/>
          <p:nvPr/>
        </p:nvPicPr>
        <p:blipFill>
          <a:blip r:embed="rId1"/>
          <a:stretch/>
        </p:blipFill>
        <p:spPr>
          <a:xfrm>
            <a:off x="42120" y="2095920"/>
            <a:ext cx="5977440" cy="3362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19920" y="2391480"/>
            <a:ext cx="5181120" cy="2771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00"/>
              </a:buClr>
              <a:buFont typeface="Arial"/>
              <a:buChar char="•"/>
            </a:pPr>
            <a:r>
              <a:rPr b="1" lang="en-US" sz="2800" strike="noStrike" u="none">
                <a:solidFill>
                  <a:srgbClr val="ffff00"/>
                </a:solidFill>
                <a:uFillTx/>
                <a:latin typeface="Calibri"/>
              </a:rPr>
              <a:t>Example : 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each student test score is one piece of data.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00"/>
              </a:buClr>
              <a:buFont typeface="Arial"/>
              <a:buChar char="•"/>
            </a:pPr>
            <a:r>
              <a:rPr b="1" lang="en-US" sz="2800" strike="noStrike" u="none">
                <a:solidFill>
                  <a:srgbClr val="ffff00"/>
                </a:solidFill>
                <a:uFillTx/>
                <a:latin typeface="Calibri"/>
              </a:rPr>
              <a:t>Etymology: 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its date early 1600s, it comes from Latin names which originally means </a:t>
            </a:r>
            <a:r>
              <a:rPr b="0" lang="en-US" sz="2800" strike="noStrike" u="none">
                <a:solidFill>
                  <a:srgbClr val="ffff00"/>
                </a:solidFill>
                <a:uFillTx/>
                <a:latin typeface="Calibri"/>
              </a:rPr>
              <a:t>“Something given”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065480" y="365040"/>
            <a:ext cx="4585680" cy="13251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4400" strike="noStrike" u="none">
                <a:solidFill>
                  <a:schemeClr val="lt1"/>
                </a:solidFill>
                <a:uFillTx/>
                <a:latin typeface="Calibri Light"/>
              </a:rPr>
              <a:t>INFORMATION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5724360" y="3048840"/>
            <a:ext cx="5181120" cy="2205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ffff00"/>
                </a:solidFill>
                <a:uFillTx/>
                <a:latin typeface="Calibri"/>
              </a:rPr>
              <a:t>Meaning: 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When data is processed, organized, structured or presented in a given context so as to make it useful, it is called  information 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81" name="Content Placeholder 5" descr=""/>
          <p:cNvPicPr/>
          <p:nvPr/>
        </p:nvPicPr>
        <p:blipFill>
          <a:blip r:embed="rId1"/>
          <a:stretch/>
        </p:blipFill>
        <p:spPr>
          <a:xfrm>
            <a:off x="1013040" y="2268000"/>
            <a:ext cx="4366080" cy="4075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065480" y="365040"/>
            <a:ext cx="4585680" cy="13251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4400" strike="noStrike" u="none">
                <a:solidFill>
                  <a:schemeClr val="lt1"/>
                </a:solidFill>
                <a:uFillTx/>
                <a:latin typeface="Calibri Light"/>
              </a:rPr>
              <a:t>INFORMATION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724360" y="2268000"/>
            <a:ext cx="5181120" cy="407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00"/>
              </a:buClr>
              <a:buFont typeface="Arial"/>
              <a:buChar char="•"/>
            </a:pPr>
            <a:r>
              <a:rPr b="1" lang="en-US" sz="2800" strike="noStrike" u="none">
                <a:solidFill>
                  <a:srgbClr val="ffff00"/>
                </a:solidFill>
                <a:uFillTx/>
                <a:latin typeface="Calibri"/>
              </a:rPr>
              <a:t>Example: 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The average score of a class or of the entire school is information that can be derived from the given data. 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00"/>
              </a:buClr>
              <a:buFont typeface="Arial"/>
              <a:buChar char="•"/>
            </a:pPr>
            <a:r>
              <a:rPr b="1" lang="en-US" sz="2800" strike="noStrike" u="none">
                <a:solidFill>
                  <a:srgbClr val="ffff00"/>
                </a:solidFill>
                <a:uFillTx/>
                <a:latin typeface="Calibri"/>
              </a:rPr>
              <a:t>Etymology : 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it dates early 1300s, it has old and middle English origins. It has always referred to “the act of informing ” usually in regard to Education, instruction, or other knowledge communication  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84" name="Content Placeholder 5" descr=""/>
          <p:cNvPicPr/>
          <p:nvPr/>
        </p:nvPicPr>
        <p:blipFill>
          <a:blip r:embed="rId1"/>
          <a:stretch/>
        </p:blipFill>
        <p:spPr>
          <a:xfrm>
            <a:off x="1013040" y="2268000"/>
            <a:ext cx="4366080" cy="4075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505160" y="365040"/>
            <a:ext cx="9551520" cy="13251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4400" strike="noStrike" u="none">
                <a:solidFill>
                  <a:schemeClr val="lt1"/>
                </a:solidFill>
                <a:uFillTx/>
                <a:latin typeface="Calibri Light"/>
              </a:rPr>
              <a:t>FORMAT OF INFORMATION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766480" y="2268000"/>
            <a:ext cx="3433320" cy="4441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Information is available and accessible in two main formats namely, </a:t>
            </a:r>
            <a:r>
              <a:rPr b="1" lang="en-US" sz="2800" strike="noStrike" u="none">
                <a:solidFill>
                  <a:srgbClr val="ffff00"/>
                </a:solidFill>
                <a:uFillTx/>
                <a:latin typeface="Calibri"/>
              </a:rPr>
              <a:t>print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 and </a:t>
            </a:r>
            <a:r>
              <a:rPr b="1" lang="en-US" sz="2800" strike="noStrike" u="none">
                <a:solidFill>
                  <a:srgbClr val="ffff00"/>
                </a:solidFill>
                <a:uFillTx/>
                <a:latin typeface="Calibri"/>
              </a:rPr>
              <a:t>non-print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, these include published and unpublished sources.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87" name="Content Placeholder 4" descr=""/>
          <p:cNvPicPr/>
          <p:nvPr/>
        </p:nvPicPr>
        <p:blipFill>
          <a:blip r:embed="rId1"/>
          <a:stretch/>
        </p:blipFill>
        <p:spPr>
          <a:xfrm>
            <a:off x="205200" y="2268000"/>
            <a:ext cx="5181120" cy="2403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8" name="Picture 6" descr=""/>
          <p:cNvPicPr/>
          <p:nvPr/>
        </p:nvPicPr>
        <p:blipFill>
          <a:blip r:embed="rId2"/>
          <a:stretch/>
        </p:blipFill>
        <p:spPr>
          <a:xfrm>
            <a:off x="9298800" y="3470040"/>
            <a:ext cx="2792160" cy="32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9" name="Content Placeholder 3"/>
          <p:cNvSpPr/>
          <p:nvPr/>
        </p:nvSpPr>
        <p:spPr>
          <a:xfrm>
            <a:off x="205200" y="4895640"/>
            <a:ext cx="5660640" cy="181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92500" lnSpcReduction="9999"/>
          </a:bodyPr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trike="noStrike" u="none">
                <a:solidFill>
                  <a:srgbClr val="ffff00"/>
                </a:solidFill>
                <a:uFillTx/>
                <a:latin typeface="Calibri"/>
              </a:rPr>
              <a:t>Print materials : 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All printed books, periodicals, maps …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trike="noStrike" u="none">
                <a:solidFill>
                  <a:srgbClr val="ffff00"/>
                </a:solidFill>
                <a:uFillTx/>
                <a:latin typeface="Calibri"/>
              </a:rPr>
              <a:t>Non-printed materials: </a:t>
            </a: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Audio, audiovisual, multimedia, electronic books….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236680" y="252720"/>
            <a:ext cx="7722720" cy="13251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4400" strike="noStrike" u="none">
                <a:solidFill>
                  <a:schemeClr val="lt1"/>
                </a:solidFill>
                <a:uFillTx/>
                <a:latin typeface="Calibri Light"/>
              </a:rPr>
              <a:t> </a:t>
            </a:r>
            <a:r>
              <a:rPr b="1" lang="en-US" sz="4400" strike="noStrike" u="none">
                <a:solidFill>
                  <a:schemeClr val="lt1"/>
                </a:solidFill>
                <a:uFillTx/>
                <a:latin typeface="Calibri Light"/>
              </a:rPr>
              <a:t>INFORMATION LIFE CYCLE 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91" name="Picture 9" descr=""/>
          <p:cNvPicPr/>
          <p:nvPr/>
        </p:nvPicPr>
        <p:blipFill>
          <a:blip r:embed="rId1"/>
          <a:stretch/>
        </p:blipFill>
        <p:spPr>
          <a:xfrm>
            <a:off x="3754800" y="1787400"/>
            <a:ext cx="4686840" cy="4686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505160" y="365040"/>
            <a:ext cx="9551520" cy="132516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1" lang="en-US" sz="4400" strike="noStrike" u="none">
                <a:solidFill>
                  <a:schemeClr val="lt1"/>
                </a:solidFill>
                <a:uFillTx/>
                <a:latin typeface="Calibri Light"/>
              </a:rPr>
              <a:t>INFORMATION SYSTEMS  </a:t>
            </a:r>
            <a:endParaRPr b="0" lang="en-US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483960" y="2262960"/>
            <a:ext cx="4783680" cy="318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lt1"/>
                </a:solidFill>
                <a:uFillTx/>
                <a:latin typeface="Calibri"/>
              </a:rPr>
              <a:t>These are interrelated components working together to collect, process, store, and disseminate information to support decision making, coordination, control, analysis and visualization in an organization.</a:t>
            </a:r>
            <a:endParaRPr b="0" lang="en-US" sz="2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pic>
        <p:nvPicPr>
          <p:cNvPr id="94" name="Content Placeholder 4" descr=""/>
          <p:cNvPicPr/>
          <p:nvPr/>
        </p:nvPicPr>
        <p:blipFill>
          <a:blip r:embed="rId1"/>
          <a:stretch/>
        </p:blipFill>
        <p:spPr>
          <a:xfrm>
            <a:off x="0" y="2125080"/>
            <a:ext cx="6342120" cy="3318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Application>LibreOffice/24.8.4.2$Linux_X86_64 LibreOffice_project/480$Build-2</Application>
  <AppVersion>15.0000</AppVersion>
  <Words>291</Words>
  <Paragraphs>28</Paragraphs>
  <Company>rg-adguard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2019-09-10T20:01:57Z</dcterms:created>
  <dc:creator>gashema joseph</dc:creator>
  <dc:description/>
  <dc:language>en-US</dc:language>
  <cp:lastModifiedBy>NIYINDORA Emile</cp:lastModifiedBy>
  <dcterms:modified xsi:type="dcterms:W3CDTF">2022-01-31T04:02:50Z</dcterms:modified>
  <cp:revision>16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11</vt:i4>
  </property>
</Properties>
</file>