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83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6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9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0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8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0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2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3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8697382" y="3721752"/>
            <a:ext cx="2831000" cy="824109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29185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IRAKOZE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Nicole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Promesse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080157" y="3686709"/>
            <a:ext cx="2497759" cy="853267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28862</a:t>
            </a:r>
          </a:p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Mbonizana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Augustin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282375" y="1991244"/>
            <a:ext cx="2257412" cy="9179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00000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Ikirezi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Gloria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681696" y="1983398"/>
            <a:ext cx="2482970" cy="924196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00000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Ishimwe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Shema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Gentil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237320" y="3675241"/>
            <a:ext cx="2710343" cy="883048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28425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Tumusabire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Emmerance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88367" y="3675241"/>
            <a:ext cx="2659462" cy="8957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28926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NISHIMWE Prosper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227930" y="2012452"/>
            <a:ext cx="3297115" cy="910471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28929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Abijuru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Annabelle Marie Pierre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577916" y="5422911"/>
            <a:ext cx="2961871" cy="893048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29107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Kayonde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Brian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275340" y="5410709"/>
            <a:ext cx="3476081" cy="905250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28205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Uwera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Mubiligi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Josiane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61705" y="5448832"/>
            <a:ext cx="3036373" cy="9425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27565 ⁠</a:t>
            </a:r>
          </a:p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Mucyo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Fabrice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61705" y="2062116"/>
            <a:ext cx="2590802" cy="8622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29061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Joseph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MUTANGANA</a:t>
            </a:r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60510" y="2240342"/>
            <a:ext cx="2743200" cy="252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35" y="1530158"/>
            <a:ext cx="848920" cy="848920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Rectangle 17"/>
          <p:cNvSpPr/>
          <p:nvPr/>
        </p:nvSpPr>
        <p:spPr>
          <a:xfrm>
            <a:off x="1621317" y="857496"/>
            <a:ext cx="8955464" cy="51595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GROUP-4 PARTICIPATED MEMBERS </a:t>
            </a:r>
            <a:r>
              <a:rPr lang="en-US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en-US" sz="4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64" y="1588567"/>
            <a:ext cx="850053" cy="877233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86" y="1532897"/>
            <a:ext cx="942882" cy="90100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61" y="1627356"/>
            <a:ext cx="952412" cy="890698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21" y="3115953"/>
            <a:ext cx="1026902" cy="1036635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87" y="3104388"/>
            <a:ext cx="1061392" cy="1013734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09" y="3136638"/>
            <a:ext cx="1039964" cy="993268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50" y="4800937"/>
            <a:ext cx="1000449" cy="1000449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97" y="4783563"/>
            <a:ext cx="1016989" cy="984900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679" y="4783563"/>
            <a:ext cx="1076344" cy="1000876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616" y="3086095"/>
            <a:ext cx="1070171" cy="1022119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4" name="Rectangle 43"/>
          <p:cNvSpPr/>
          <p:nvPr/>
        </p:nvSpPr>
        <p:spPr>
          <a:xfrm rot="16200000">
            <a:off x="-2642369" y="4054100"/>
            <a:ext cx="5626441" cy="118484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9091922" y="4092096"/>
            <a:ext cx="5626441" cy="118484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1775455" y="3932206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875" y="3932206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27733" y="108310"/>
            <a:ext cx="10041884" cy="5037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38100" prst="hardEdge"/>
            </a:sp3d>
          </a:bodyPr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--</a:t>
            </a:r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 &lt;</a:t>
            </a:r>
            <a:r>
              <a:rPr lang="en-US" sz="36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\</a:t>
            </a:r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PRESENTATION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--</a:t>
            </a:r>
            <a:r>
              <a:rPr lang="en-US" sz="3600" b="1" dirty="0" smtClean="0">
                <a:solidFill>
                  <a:schemeClr val="accent2"/>
                </a:solidFill>
              </a:rPr>
              <a:t>/</a:t>
            </a:r>
            <a:r>
              <a:rPr lang="en-US" sz="3600" b="1" dirty="0" smtClean="0">
                <a:solidFill>
                  <a:srgbClr val="00B050"/>
                </a:solidFill>
              </a:rPr>
              <a:t>&gt; </a:t>
            </a:r>
            <a:r>
              <a:rPr lang="en-US" sz="3600" b="1" dirty="0" smtClean="0">
                <a:solidFill>
                  <a:schemeClr val="accent2"/>
                </a:solidFill>
              </a:rPr>
              <a:t>--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51838" y="1673543"/>
            <a:ext cx="172720" cy="17272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1893520" y="1673543"/>
            <a:ext cx="141730" cy="165792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28833" y="6585351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</a:t>
            </a:r>
            <a:r>
              <a:rPr lang="en-US" b="1" dirty="0" smtClean="0">
                <a:solidFill>
                  <a:schemeClr val="accent5"/>
                </a:solidFill>
              </a:rPr>
              <a:t>/</a:t>
            </a:r>
            <a:r>
              <a:rPr lang="en-US" b="1" dirty="0" smtClean="0">
                <a:solidFill>
                  <a:schemeClr val="accent4"/>
                </a:solidFill>
              </a:rPr>
              <a:t>&gt;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08" y="-76228"/>
            <a:ext cx="905168" cy="10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7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6200000">
            <a:off x="8861199" y="3384220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566300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84763" y="2149310"/>
            <a:ext cx="377856" cy="38649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8476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2641" y="335280"/>
            <a:ext cx="8391112" cy="5037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h="25400" prst="softRound"/>
            </a:sp3d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&lt;</a:t>
            </a:r>
            <a:r>
              <a:rPr lang="en-US" sz="36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\</a:t>
            </a:r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   </a:t>
            </a:r>
            <a:r>
              <a:rPr lang="en-US" sz="3600" b="1" dirty="0" smtClean="0">
                <a:solidFill>
                  <a:srgbClr val="00B050"/>
                </a:solidFill>
              </a:rPr>
              <a:t>--</a:t>
            </a:r>
            <a:r>
              <a:rPr lang="en-US" sz="3600" b="1" dirty="0" smtClean="0">
                <a:solidFill>
                  <a:schemeClr val="accent2"/>
                </a:solidFill>
              </a:rPr>
              <a:t>/</a:t>
            </a:r>
            <a:r>
              <a:rPr lang="en-US" sz="3600" b="1" dirty="0" smtClean="0">
                <a:solidFill>
                  <a:srgbClr val="00B050"/>
                </a:solidFill>
              </a:rPr>
              <a:t>&gt;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3477706" y="932463"/>
            <a:ext cx="5601092" cy="46977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2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 </a:t>
            </a:r>
            <a:r>
              <a:rPr lang="en-US" sz="7200" dirty="0" smtClean="0">
                <a:solidFill>
                  <a:schemeClr val="accent2"/>
                </a:solidFill>
              </a:rPr>
              <a:t>-</a:t>
            </a:r>
            <a:r>
              <a:rPr lang="en-US" sz="7200" dirty="0" smtClean="0">
                <a:solidFill>
                  <a:srgbClr val="00B050"/>
                </a:solidFill>
              </a:rPr>
              <a:t> -- - </a:t>
            </a:r>
            <a:r>
              <a:rPr lang="en-US" sz="7200" dirty="0" smtClean="0">
                <a:solidFill>
                  <a:schemeClr val="accent2"/>
                </a:solidFill>
              </a:rPr>
              <a:t>--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693952" y="6166702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707701" y="1056581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2" name="Title 4"/>
          <p:cNvSpPr txBox="1">
            <a:spLocks/>
          </p:cNvSpPr>
          <p:nvPr/>
        </p:nvSpPr>
        <p:spPr>
          <a:xfrm>
            <a:off x="1465479" y="1384640"/>
            <a:ext cx="9456521" cy="887213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GROUP-4 PARTICIPATED MEMBERS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3928174" y="2271853"/>
            <a:ext cx="5389553" cy="397584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Joseph MUTANGANA 29061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IRAKOZE Nicole </a:t>
            </a:r>
            <a:r>
              <a:rPr lang="en-US" dirty="0" err="1" smtClean="0">
                <a:solidFill>
                  <a:schemeClr val="bg1"/>
                </a:solidFill>
              </a:rPr>
              <a:t>Promesse</a:t>
            </a:r>
            <a:r>
              <a:rPr lang="en-US" dirty="0">
                <a:solidFill>
                  <a:schemeClr val="bg1"/>
                </a:solidFill>
              </a:rPr>
              <a:t> 29185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Tumusabire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mmerance</a:t>
            </a:r>
            <a:r>
              <a:rPr lang="en-US" dirty="0" smtClean="0">
                <a:solidFill>
                  <a:schemeClr val="bg1"/>
                </a:solidFill>
              </a:rPr>
              <a:t> 28425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Ikirezi</a:t>
            </a:r>
            <a:r>
              <a:rPr lang="en-US" dirty="0" smtClean="0">
                <a:solidFill>
                  <a:schemeClr val="bg1"/>
                </a:solidFill>
              </a:rPr>
              <a:t> Gloria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Ishimwe</a:t>
            </a:r>
            <a:r>
              <a:rPr lang="en-US" dirty="0" smtClean="0">
                <a:solidFill>
                  <a:schemeClr val="bg1"/>
                </a:solidFill>
              </a:rPr>
              <a:t> Shema </a:t>
            </a:r>
            <a:r>
              <a:rPr lang="en-US" dirty="0" err="1" smtClean="0">
                <a:solidFill>
                  <a:schemeClr val="bg1"/>
                </a:solidFill>
              </a:rPr>
              <a:t>Gentil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NISHIMWE Prosper 28926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⁠</a:t>
            </a:r>
            <a:r>
              <a:rPr lang="en-US" dirty="0" err="1" smtClean="0">
                <a:solidFill>
                  <a:schemeClr val="bg1"/>
                </a:solidFill>
              </a:rPr>
              <a:t>Abijuru</a:t>
            </a:r>
            <a:r>
              <a:rPr lang="en-US" dirty="0" smtClean="0">
                <a:solidFill>
                  <a:schemeClr val="bg1"/>
                </a:solidFill>
              </a:rPr>
              <a:t> Annabelle Marie </a:t>
            </a:r>
            <a:r>
              <a:rPr lang="en-US" dirty="0">
                <a:solidFill>
                  <a:schemeClr val="bg1"/>
                </a:solidFill>
              </a:rPr>
              <a:t>Pierre 28929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Mbonizana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Augustin 28862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⁠</a:t>
            </a:r>
            <a:r>
              <a:rPr lang="en-US" dirty="0" err="1" smtClean="0">
                <a:solidFill>
                  <a:schemeClr val="bg1"/>
                </a:solidFill>
              </a:rPr>
              <a:t>Mucyo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Fabrice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27565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Kayonde</a:t>
            </a:r>
            <a:r>
              <a:rPr lang="en-US" dirty="0" smtClean="0">
                <a:solidFill>
                  <a:schemeClr val="bg1"/>
                </a:solidFill>
              </a:rPr>
              <a:t> Dan Brian 29107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⁠</a:t>
            </a:r>
            <a:r>
              <a:rPr lang="en-US" dirty="0" err="1" smtClean="0">
                <a:solidFill>
                  <a:schemeClr val="bg1"/>
                </a:solidFill>
              </a:rPr>
              <a:t>Uwera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Mubiligi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Josiane</a:t>
            </a:r>
            <a:r>
              <a:rPr lang="en-US" dirty="0" smtClean="0">
                <a:solidFill>
                  <a:schemeClr val="bg1"/>
                </a:solidFill>
              </a:rPr>
              <a:t> 28205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44846" y="6429077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</a:t>
            </a:r>
            <a:r>
              <a:rPr lang="en-US" b="1" dirty="0" smtClean="0">
                <a:solidFill>
                  <a:schemeClr val="accent5"/>
                </a:solidFill>
              </a:rPr>
              <a:t>/</a:t>
            </a:r>
            <a:r>
              <a:rPr lang="en-US" b="1" dirty="0" smtClean="0">
                <a:solidFill>
                  <a:schemeClr val="accent4"/>
                </a:solidFill>
              </a:rPr>
              <a:t>&gt;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2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8861199" y="3384220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566300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84763" y="2149310"/>
            <a:ext cx="377856" cy="38649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8476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92751" y="282804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&lt;</a:t>
            </a:r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\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   </a:t>
            </a:r>
            <a:r>
              <a:rPr lang="en-US" sz="3600" b="1" dirty="0" smtClean="0">
                <a:solidFill>
                  <a:srgbClr val="00B050"/>
                </a:solidFill>
              </a:rPr>
              <a:t>/</a:t>
            </a:r>
            <a:r>
              <a:rPr lang="en-US" sz="3600" b="1" dirty="0" smtClean="0">
                <a:solidFill>
                  <a:schemeClr val="accent4"/>
                </a:solidFill>
              </a:rPr>
              <a:t>&gt;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3444240" y="904240"/>
            <a:ext cx="5634558" cy="49799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70C0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</a:t>
            </a:r>
            <a:r>
              <a:rPr lang="en-US" sz="7200" dirty="0" smtClean="0">
                <a:solidFill>
                  <a:srgbClr val="0070C0"/>
                </a:solidFill>
              </a:rPr>
              <a:t>--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693952" y="6166702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707701" y="1056581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>
            <a:off x="1012644" y="2564090"/>
            <a:ext cx="4912448" cy="2322870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slope"/>
            </a:sp3d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A </a:t>
            </a:r>
            <a:r>
              <a:rPr lang="en-US" b="1" dirty="0">
                <a:solidFill>
                  <a:schemeClr val="accent4"/>
                </a:solidFill>
              </a:rPr>
              <a:t>control </a:t>
            </a:r>
            <a:r>
              <a:rPr lang="en-US" b="1" dirty="0" smtClean="0">
                <a:solidFill>
                  <a:schemeClr val="accent4"/>
                </a:solidFill>
              </a:rPr>
              <a:t>structure: </a:t>
            </a:r>
            <a:r>
              <a:rPr lang="en-US" dirty="0"/>
              <a:t>is a programming </a:t>
            </a:r>
            <a:r>
              <a:rPr lang="en-US" dirty="0" smtClean="0"/>
              <a:t>  concept </a:t>
            </a:r>
            <a:r>
              <a:rPr lang="en-US" dirty="0"/>
              <a:t>that </a:t>
            </a:r>
            <a:r>
              <a:rPr lang="en-US" dirty="0" smtClean="0"/>
              <a:t>determines </a:t>
            </a:r>
            <a:r>
              <a:rPr lang="en-US" dirty="0"/>
              <a:t>the order in which instructions are </a:t>
            </a:r>
            <a:r>
              <a:rPr lang="en-US" dirty="0" smtClean="0"/>
              <a:t>executed </a:t>
            </a:r>
            <a:r>
              <a:rPr lang="en-US" dirty="0"/>
              <a:t>in a program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r>
              <a:rPr lang="en-US" b="1" dirty="0" smtClean="0"/>
              <a:t>Control </a:t>
            </a:r>
            <a:r>
              <a:rPr lang="en-US" b="1" dirty="0"/>
              <a:t>structures </a:t>
            </a:r>
            <a:r>
              <a:rPr lang="en-US" dirty="0"/>
              <a:t>guide what happens next in </a:t>
            </a:r>
            <a:r>
              <a:rPr lang="en-US" dirty="0" smtClean="0"/>
              <a:t>programming --like: Do </a:t>
            </a:r>
            <a:r>
              <a:rPr lang="en-US" dirty="0"/>
              <a:t>something </a:t>
            </a:r>
            <a:r>
              <a:rPr lang="en-US" dirty="0" smtClean="0"/>
              <a:t>once,</a:t>
            </a:r>
            <a:endParaRPr lang="en-US" dirty="0"/>
          </a:p>
          <a:p>
            <a:r>
              <a:rPr lang="en-US" dirty="0"/>
              <a:t>Repeat </a:t>
            </a:r>
            <a:r>
              <a:rPr lang="en-US" dirty="0" smtClean="0"/>
              <a:t>something or Make </a:t>
            </a:r>
            <a:r>
              <a:rPr lang="en-US" dirty="0"/>
              <a:t>a </a:t>
            </a:r>
            <a:r>
              <a:rPr lang="en-US" dirty="0" smtClean="0"/>
              <a:t>decision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27279" y="1807803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What is a </a:t>
            </a:r>
            <a:r>
              <a:rPr lang="en-US" dirty="0" smtClean="0">
                <a:solidFill>
                  <a:schemeClr val="accent4"/>
                </a:solidFill>
              </a:rPr>
              <a:t>Control structure?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6348" y="1693744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Types Of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Snip Same Side Corner Rectangle 25"/>
          <p:cNvSpPr/>
          <p:nvPr/>
        </p:nvSpPr>
        <p:spPr>
          <a:xfrm>
            <a:off x="6084071" y="2521666"/>
            <a:ext cx="5161308" cy="2365294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convex"/>
            </a:sp3d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Sequence </a:t>
            </a:r>
            <a:r>
              <a:rPr lang="en-US" dirty="0">
                <a:solidFill>
                  <a:schemeClr val="bg1"/>
                </a:solidFill>
              </a:rPr>
              <a:t>control structure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Selection/Decision making </a:t>
            </a:r>
            <a:r>
              <a:rPr lang="en-US" dirty="0">
                <a:solidFill>
                  <a:schemeClr val="bg1"/>
                </a:solidFill>
              </a:rPr>
              <a:t>control structure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Iteration (Looping) </a:t>
            </a:r>
            <a:r>
              <a:rPr lang="en-US" dirty="0">
                <a:solidFill>
                  <a:schemeClr val="bg1"/>
                </a:solidFill>
              </a:rPr>
              <a:t>control structure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1601882" y="2233458"/>
            <a:ext cx="3861936" cy="24648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 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V="1">
            <a:off x="7316338" y="2091671"/>
            <a:ext cx="3861936" cy="29857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 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46960" y="5638800"/>
            <a:ext cx="6898640" cy="414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&lt;\</a:t>
            </a:r>
            <a:r>
              <a:rPr lang="en-US" dirty="0" smtClean="0"/>
              <a:t> Control Structures, they </a:t>
            </a:r>
            <a:r>
              <a:rPr lang="en-US" dirty="0"/>
              <a:t>make programs </a:t>
            </a:r>
            <a:r>
              <a:rPr lang="en-US" b="1" dirty="0"/>
              <a:t>dynamic</a:t>
            </a:r>
            <a:r>
              <a:rPr lang="en-US" dirty="0"/>
              <a:t> and </a:t>
            </a:r>
            <a:r>
              <a:rPr lang="en-US" b="1" dirty="0"/>
              <a:t>intelligent</a:t>
            </a:r>
            <a:r>
              <a:rPr lang="en-US" dirty="0" smtClean="0"/>
              <a:t>.  </a:t>
            </a:r>
            <a:r>
              <a:rPr lang="en-US" dirty="0" smtClean="0">
                <a:solidFill>
                  <a:schemeClr val="accent4"/>
                </a:solidFill>
              </a:rPr>
              <a:t>/&gt;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02132" y="6304597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</a:t>
            </a:r>
            <a:r>
              <a:rPr lang="en-US" b="1" dirty="0" smtClean="0">
                <a:solidFill>
                  <a:schemeClr val="accent5"/>
                </a:solidFill>
              </a:rPr>
              <a:t>/</a:t>
            </a:r>
            <a:r>
              <a:rPr lang="en-US" b="1" dirty="0" smtClean="0">
                <a:solidFill>
                  <a:schemeClr val="accent4"/>
                </a:solidFill>
              </a:rPr>
              <a:t>&gt;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5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  <p:bldP spid="26" grpId="0" animBg="1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8861199" y="3384220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566300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84763" y="2149310"/>
            <a:ext cx="377856" cy="38649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8476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92751" y="282804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&lt;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\</a:t>
            </a:r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 </a:t>
            </a:r>
            <a:r>
              <a:rPr lang="en-US" sz="3600" b="1" dirty="0" err="1" smtClean="0">
                <a:solidFill>
                  <a:schemeClr val="accent4"/>
                </a:solidFill>
              </a:rPr>
              <a:t>Cont</a:t>
            </a:r>
            <a:r>
              <a:rPr lang="en-US" sz="3600" b="1" dirty="0" smtClean="0">
                <a:solidFill>
                  <a:schemeClr val="accent4"/>
                </a:solidFill>
              </a:rPr>
              <a:t>…   </a:t>
            </a:r>
            <a:r>
              <a:rPr lang="en-US" sz="3600" b="1" dirty="0" smtClean="0">
                <a:solidFill>
                  <a:srgbClr val="00B050"/>
                </a:solidFill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</a:rPr>
              <a:t>/</a:t>
            </a:r>
            <a:r>
              <a:rPr lang="en-US" sz="3600" b="1" dirty="0" smtClean="0">
                <a:solidFill>
                  <a:srgbClr val="00B050"/>
                </a:solidFill>
              </a:rPr>
              <a:t>&gt;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3477706" y="932463"/>
            <a:ext cx="5601092" cy="46977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-- - -- - --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693952" y="6166702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707701" y="1056581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>
            <a:off x="1197401" y="2564090"/>
            <a:ext cx="4506012" cy="1997750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A</a:t>
            </a:r>
            <a:r>
              <a:rPr lang="en-US" b="1" dirty="0" smtClean="0">
                <a:solidFill>
                  <a:schemeClr val="accent4"/>
                </a:solidFill>
              </a:rPr>
              <a:t> Sequence Control Structure: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/>
              <a:t>control that Executes instructions one after another, in order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A Sequence Control </a:t>
            </a:r>
            <a:r>
              <a:rPr lang="en-US" dirty="0" smtClean="0">
                <a:solidFill>
                  <a:schemeClr val="bg1"/>
                </a:solidFill>
              </a:rPr>
              <a:t>Structure it </a:t>
            </a:r>
            <a:r>
              <a:rPr lang="en-US" dirty="0">
                <a:solidFill>
                  <a:schemeClr val="bg1"/>
                </a:solidFill>
              </a:rPr>
              <a:t>is the default way code runs.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27279" y="1807803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Sequence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6348" y="1693744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Example of Sequence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Snip Same Side Corner Rectangle 25"/>
          <p:cNvSpPr/>
          <p:nvPr/>
        </p:nvSpPr>
        <p:spPr>
          <a:xfrm>
            <a:off x="6739366" y="2521666"/>
            <a:ext cx="4506012" cy="2040174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r>
              <a:rPr lang="en-US" dirty="0">
                <a:solidFill>
                  <a:srgbClr val="FFC000"/>
                </a:solidFill>
              </a:rPr>
              <a:t>print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00B050"/>
                </a:solidFill>
              </a:rPr>
              <a:t>"Hello“ 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>
                <a:solidFill>
                  <a:srgbClr val="00B050"/>
                </a:solidFill>
              </a:rPr>
              <a:t>Welcome to </a:t>
            </a:r>
            <a:r>
              <a:rPr lang="en-US" dirty="0" smtClean="0">
                <a:solidFill>
                  <a:srgbClr val="00B050"/>
                </a:solidFill>
              </a:rPr>
              <a:t>ICP session!“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1686560" y="2243055"/>
            <a:ext cx="3861936" cy="22729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 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V="1">
            <a:off x="7240562" y="2149310"/>
            <a:ext cx="3861936" cy="29144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 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1393" y="6107105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</a:t>
            </a:r>
            <a:r>
              <a:rPr lang="en-US" b="1" dirty="0" smtClean="0">
                <a:solidFill>
                  <a:schemeClr val="accent5"/>
                </a:solidFill>
              </a:rPr>
              <a:t>/</a:t>
            </a:r>
            <a:r>
              <a:rPr lang="en-US" b="1" dirty="0" smtClean="0">
                <a:solidFill>
                  <a:schemeClr val="accent4"/>
                </a:solidFill>
              </a:rPr>
              <a:t>&gt;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  <p:bldP spid="26" grpId="0" animBg="1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8861199" y="3384220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566300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84763" y="2149310"/>
            <a:ext cx="377856" cy="38649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8476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92751" y="282804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&lt;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\</a:t>
            </a:r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 </a:t>
            </a:r>
            <a:r>
              <a:rPr lang="en-US" sz="3600" b="1" dirty="0" err="1" smtClean="0">
                <a:solidFill>
                  <a:schemeClr val="accent4"/>
                </a:solidFill>
              </a:rPr>
              <a:t>Cont</a:t>
            </a:r>
            <a:r>
              <a:rPr lang="en-US" sz="3600" b="1" dirty="0" smtClean="0">
                <a:solidFill>
                  <a:schemeClr val="accent4"/>
                </a:solidFill>
              </a:rPr>
              <a:t>…   </a:t>
            </a:r>
            <a:r>
              <a:rPr lang="en-US" sz="3600" b="1" dirty="0" smtClean="0">
                <a:solidFill>
                  <a:srgbClr val="00B050"/>
                </a:solidFill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</a:rPr>
              <a:t>/</a:t>
            </a:r>
            <a:r>
              <a:rPr lang="en-US" sz="3600" b="1" dirty="0" smtClean="0">
                <a:solidFill>
                  <a:srgbClr val="00B050"/>
                </a:solidFill>
              </a:rPr>
              <a:t>&gt;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3477706" y="932463"/>
            <a:ext cx="5601092" cy="46977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-- - -- - --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693952" y="6166702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707701" y="1056581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>
            <a:off x="1197401" y="2564090"/>
            <a:ext cx="4506012" cy="1997750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A</a:t>
            </a:r>
            <a:r>
              <a:rPr lang="en-US" b="1" dirty="0" smtClean="0">
                <a:solidFill>
                  <a:schemeClr val="accent4"/>
                </a:solidFill>
              </a:rPr>
              <a:t> Selection Control Structure: </a:t>
            </a:r>
            <a:r>
              <a:rPr lang="en-US" dirty="0" smtClean="0"/>
              <a:t>Execute Instructions based on condition.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Selection </a:t>
            </a:r>
            <a:r>
              <a:rPr lang="en-US" dirty="0">
                <a:solidFill>
                  <a:schemeClr val="bg1"/>
                </a:solidFill>
              </a:rPr>
              <a:t>Control </a:t>
            </a:r>
            <a:r>
              <a:rPr lang="en-US" dirty="0" smtClean="0">
                <a:solidFill>
                  <a:schemeClr val="bg1"/>
                </a:solidFill>
              </a:rPr>
              <a:t>Structure </a:t>
            </a:r>
            <a:r>
              <a:rPr lang="en-US" dirty="0"/>
              <a:t>Uses</a:t>
            </a:r>
            <a:r>
              <a:rPr lang="en-US" b="1" dirty="0"/>
              <a:t> if, if-else</a:t>
            </a:r>
            <a:r>
              <a:rPr lang="en-US" dirty="0"/>
              <a:t>, or </a:t>
            </a:r>
            <a:r>
              <a:rPr lang="en-US" b="1" dirty="0" smtClean="0"/>
              <a:t>switch/case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27279" y="1807803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Selection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6348" y="1693744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Example of Selection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Snip Same Side Corner Rectangle 25"/>
          <p:cNvSpPr/>
          <p:nvPr/>
        </p:nvSpPr>
        <p:spPr>
          <a:xfrm>
            <a:off x="6463010" y="2521666"/>
            <a:ext cx="4782368" cy="2040174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isPassedICA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accent1"/>
                </a:solidFill>
              </a:rPr>
              <a:t>True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isPassedICA</a:t>
            </a:r>
            <a:r>
              <a:rPr lang="en-US" dirty="0" smtClean="0">
                <a:solidFill>
                  <a:schemeClr val="bg1"/>
                </a:solidFill>
              </a:rPr>
              <a:t>: then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print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00B050"/>
                </a:solidFill>
              </a:rPr>
              <a:t>“A student is allowed to take ICP“ 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Else: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“A student is not allowed to take ICP !“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1686560" y="2243055"/>
            <a:ext cx="3861936" cy="22729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 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V="1">
            <a:off x="7240562" y="2149310"/>
            <a:ext cx="3861936" cy="29144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 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4722" y="5405119"/>
            <a:ext cx="10021980" cy="526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simple word, This condition if were applied on our marks, then we passed introduction to computer application(ICA) to be here learning ICP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36476" y="6223263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</a:t>
            </a:r>
            <a:r>
              <a:rPr lang="en-US" b="1" dirty="0" smtClean="0">
                <a:solidFill>
                  <a:schemeClr val="accent5"/>
                </a:solidFill>
              </a:rPr>
              <a:t>/</a:t>
            </a:r>
            <a:r>
              <a:rPr lang="en-US" b="1" dirty="0" smtClean="0">
                <a:solidFill>
                  <a:schemeClr val="accent4"/>
                </a:solidFill>
              </a:rPr>
              <a:t>&gt;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3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  <p:bldP spid="26" grpId="0" animBg="1"/>
      <p:bldP spid="27" grpId="0"/>
      <p:bldP spid="28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8861199" y="3384220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566300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84763" y="2149310"/>
            <a:ext cx="377856" cy="38649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8476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92751" y="282804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&lt;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\</a:t>
            </a:r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 </a:t>
            </a:r>
            <a:r>
              <a:rPr lang="en-US" sz="3600" b="1" dirty="0" err="1" smtClean="0">
                <a:solidFill>
                  <a:schemeClr val="accent4"/>
                </a:solidFill>
              </a:rPr>
              <a:t>Cont</a:t>
            </a:r>
            <a:r>
              <a:rPr lang="en-US" sz="3600" b="1" dirty="0" smtClean="0">
                <a:solidFill>
                  <a:schemeClr val="accent4"/>
                </a:solidFill>
              </a:rPr>
              <a:t>…   </a:t>
            </a:r>
            <a:r>
              <a:rPr lang="en-US" sz="3600" b="1" dirty="0" smtClean="0">
                <a:solidFill>
                  <a:srgbClr val="00B050"/>
                </a:solidFill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</a:rPr>
              <a:t>/</a:t>
            </a:r>
            <a:r>
              <a:rPr lang="en-US" sz="3600" b="1" dirty="0" smtClean="0">
                <a:solidFill>
                  <a:srgbClr val="00B050"/>
                </a:solidFill>
              </a:rPr>
              <a:t>&gt;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3477706" y="932463"/>
            <a:ext cx="5601092" cy="46977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-- - -- - --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693952" y="6166702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707701" y="1056581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>
            <a:off x="1197401" y="2564090"/>
            <a:ext cx="4506012" cy="2507526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Iteration Control Structure: </a:t>
            </a:r>
            <a:r>
              <a:rPr lang="en-US" dirty="0" smtClean="0"/>
              <a:t>allows </a:t>
            </a:r>
            <a:r>
              <a:rPr lang="en-US" dirty="0"/>
              <a:t>a set of instructions to be executed repeatedly, usually based on a condition or a number of times.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Iteration </a:t>
            </a:r>
            <a:r>
              <a:rPr lang="en-US" dirty="0">
                <a:solidFill>
                  <a:schemeClr val="bg1"/>
                </a:solidFill>
              </a:rPr>
              <a:t>Control </a:t>
            </a:r>
            <a:r>
              <a:rPr lang="en-US" dirty="0" smtClean="0">
                <a:solidFill>
                  <a:schemeClr val="bg1"/>
                </a:solidFill>
              </a:rPr>
              <a:t>Structure </a:t>
            </a:r>
            <a:r>
              <a:rPr lang="en-US" dirty="0"/>
              <a:t>Uses </a:t>
            </a:r>
            <a:r>
              <a:rPr lang="en-US" b="1" dirty="0"/>
              <a:t>for</a:t>
            </a:r>
            <a:r>
              <a:rPr lang="en-US" dirty="0"/>
              <a:t>, </a:t>
            </a:r>
            <a:r>
              <a:rPr lang="en-US" b="1" dirty="0"/>
              <a:t>while</a:t>
            </a:r>
            <a:r>
              <a:rPr lang="en-US" dirty="0"/>
              <a:t>, or </a:t>
            </a:r>
            <a:r>
              <a:rPr lang="en-US" b="1" dirty="0"/>
              <a:t>do-while</a:t>
            </a:r>
            <a:r>
              <a:rPr lang="en-US" dirty="0"/>
              <a:t> loops.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27279" y="1807803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Iteration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6348" y="1693744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Example of Iteration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Snip Same Side Corner Rectangle 25"/>
          <p:cNvSpPr/>
          <p:nvPr/>
        </p:nvSpPr>
        <p:spPr>
          <a:xfrm>
            <a:off x="6231903" y="2521665"/>
            <a:ext cx="5013475" cy="2549951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isPassedICA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accent1"/>
                </a:solidFill>
              </a:rPr>
              <a:t>True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While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isPassedICA</a:t>
            </a:r>
            <a:r>
              <a:rPr lang="en-US" dirty="0" smtClean="0">
                <a:solidFill>
                  <a:schemeClr val="bg1"/>
                </a:solidFill>
              </a:rPr>
              <a:t>: then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en-US" dirty="0" smtClean="0">
                <a:solidFill>
                  <a:srgbClr val="FFC000"/>
                </a:solidFill>
              </a:rPr>
              <a:t>print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00B050"/>
                </a:solidFill>
              </a:rPr>
              <a:t>“A student is allowed to take ICP“ 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This will keep printing that message for infinite while true! unless you add break under the print function to make it print once and stop!</a:t>
            </a:r>
          </a:p>
        </p:txBody>
      </p:sp>
      <p:sp>
        <p:nvSpPr>
          <p:cNvPr id="27" name="Rectangle 26"/>
          <p:cNvSpPr/>
          <p:nvPr/>
        </p:nvSpPr>
        <p:spPr>
          <a:xfrm flipV="1">
            <a:off x="1686560" y="2243055"/>
            <a:ext cx="3861936" cy="22729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V="1">
            <a:off x="7240562" y="2149310"/>
            <a:ext cx="3861936" cy="29144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 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36476" y="6279825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</a:t>
            </a:r>
            <a:r>
              <a:rPr lang="en-US" b="1" dirty="0" smtClean="0">
                <a:solidFill>
                  <a:schemeClr val="accent5"/>
                </a:solidFill>
              </a:rPr>
              <a:t>/</a:t>
            </a:r>
            <a:r>
              <a:rPr lang="en-US" b="1" dirty="0" smtClean="0">
                <a:solidFill>
                  <a:schemeClr val="accent4"/>
                </a:solidFill>
              </a:rPr>
              <a:t>&gt;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2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  <p:bldP spid="26" grpId="0" animBg="1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68" y="1475683"/>
            <a:ext cx="3290054" cy="2834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8861199" y="3384220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566300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84763" y="2149310"/>
            <a:ext cx="377856" cy="38649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8476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8839" y="325481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&lt;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\</a:t>
            </a:r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 END   </a:t>
            </a:r>
            <a:r>
              <a:rPr lang="en-US" sz="3600" b="1" dirty="0" smtClean="0">
                <a:solidFill>
                  <a:srgbClr val="00B050"/>
                </a:solidFill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</a:rPr>
              <a:t>/</a:t>
            </a:r>
            <a:r>
              <a:rPr lang="en-US" sz="3600" b="1" dirty="0" smtClean="0">
                <a:solidFill>
                  <a:srgbClr val="00B050"/>
                </a:solidFill>
              </a:rPr>
              <a:t>&gt;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3274834" y="932463"/>
            <a:ext cx="5601092" cy="46977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</a:t>
            </a:r>
            <a:r>
              <a:rPr lang="en-US" sz="7200" dirty="0" smtClean="0">
                <a:solidFill>
                  <a:srgbClr val="00B050"/>
                </a:solidFill>
              </a:rPr>
              <a:t>- </a:t>
            </a:r>
            <a:r>
              <a:rPr lang="en-US" sz="7200" dirty="0" smtClean="0">
                <a:solidFill>
                  <a:schemeClr val="accent5"/>
                </a:solidFill>
              </a:rPr>
              <a:t>-</a:t>
            </a:r>
            <a:r>
              <a:rPr lang="en-US" sz="7200" dirty="0" smtClean="0">
                <a:solidFill>
                  <a:srgbClr val="00B050"/>
                </a:solidFill>
              </a:rPr>
              <a:t> -- </a:t>
            </a:r>
            <a:r>
              <a:rPr lang="en-US" sz="7200" dirty="0" smtClean="0">
                <a:solidFill>
                  <a:schemeClr val="accent4"/>
                </a:solidFill>
              </a:rPr>
              <a:t>-</a:t>
            </a:r>
            <a:r>
              <a:rPr lang="en-US" sz="7200" dirty="0" smtClean="0">
                <a:solidFill>
                  <a:srgbClr val="00B050"/>
                </a:solidFill>
              </a:rPr>
              <a:t> -- </a:t>
            </a:r>
            <a:r>
              <a:rPr lang="en-US" sz="7200" dirty="0" smtClean="0">
                <a:solidFill>
                  <a:schemeClr val="accent5"/>
                </a:solidFill>
              </a:rPr>
              <a:t>-</a:t>
            </a:r>
            <a:r>
              <a:rPr lang="en-US" sz="7200" dirty="0" smtClean="0">
                <a:solidFill>
                  <a:srgbClr val="00B050"/>
                </a:solidFill>
              </a:rPr>
              <a:t> -</a:t>
            </a:r>
            <a:r>
              <a:rPr lang="en-US" sz="7200" dirty="0" smtClean="0">
                <a:solidFill>
                  <a:schemeClr val="accent4"/>
                </a:solidFill>
              </a:rPr>
              <a:t>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693952" y="6166702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707701" y="1056581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354320" y="6299199"/>
            <a:ext cx="1628076" cy="143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</a:t>
            </a:r>
            <a:r>
              <a:rPr lang="en-US" b="1" dirty="0" smtClean="0">
                <a:solidFill>
                  <a:schemeClr val="accent5"/>
                </a:solidFill>
              </a:rPr>
              <a:t>/</a:t>
            </a:r>
            <a:r>
              <a:rPr lang="en-US" b="1" dirty="0" smtClean="0">
                <a:solidFill>
                  <a:schemeClr val="accent4"/>
                </a:solidFill>
              </a:rPr>
              <a:t>&gt;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232" y="3596323"/>
            <a:ext cx="1761382" cy="1737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7" name="Rectangle 6"/>
          <p:cNvSpPr/>
          <p:nvPr/>
        </p:nvSpPr>
        <p:spPr>
          <a:xfrm>
            <a:off x="1176432" y="3596323"/>
            <a:ext cx="4409440" cy="1193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4400" b="1" dirty="0" smtClean="0">
                <a:solidFill>
                  <a:schemeClr val="accent4"/>
                </a:solidFill>
              </a:rPr>
              <a:t>HAPPY PROGRAMMING !</a:t>
            </a:r>
            <a:endParaRPr lang="en-US" sz="4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703</Words>
  <Application>Microsoft Office PowerPoint</Application>
  <PresentationFormat>Widescreen</PresentationFormat>
  <Paragraphs>131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74</cp:revision>
  <dcterms:created xsi:type="dcterms:W3CDTF">2025-09-22T08:34:55Z</dcterms:created>
  <dcterms:modified xsi:type="dcterms:W3CDTF">2025-09-22T19:16:34Z</dcterms:modified>
</cp:coreProperties>
</file>