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71" r:id="rId5"/>
    <p:sldId id="258" r:id="rId6"/>
    <p:sldId id="259" r:id="rId7"/>
    <p:sldId id="260" r:id="rId8"/>
    <p:sldId id="261" r:id="rId9"/>
    <p:sldId id="262" r:id="rId10"/>
    <p:sldId id="263"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96" r:id="rId24"/>
    <p:sldId id="297"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2" r:id="rId38"/>
    <p:sldId id="293" r:id="rId39"/>
    <p:sldId id="291"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5"/>
    <p:restoredTop sz="95329"/>
  </p:normalViewPr>
  <p:slideViewPr>
    <p:cSldViewPr snapToGrid="0">
      <p:cViewPr varScale="1">
        <p:scale>
          <a:sx n="59" d="100"/>
          <a:sy n="59"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BCC2C522-134D-9640-B035-4C50EAD81B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BCC2C522-134D-9640-B035-4C50EAD81B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BCC2C522-134D-9640-B035-4C50EAD81B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BCC2C522-134D-9640-B035-4C50EAD81B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CC2C522-134D-9640-B035-4C50EAD81B1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BCC2C522-134D-9640-B035-4C50EAD81B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BCC2C522-134D-9640-B035-4C50EAD81B1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CC2C522-134D-9640-B035-4C50EAD81B1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2C522-134D-9640-B035-4C50EAD81B1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BCC2C522-134D-9640-B035-4C50EAD81B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BCC2C522-134D-9640-B035-4C50EAD81B1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7D4155-68D7-F440-B44A-284FFD1A5D1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2C522-134D-9640-B035-4C50EAD81B1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4155-68D7-F440-B44A-284FFD1A5D1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a:t>
            </a:r>
            <a:endParaRPr lang="en-US" dirty="0"/>
          </a:p>
        </p:txBody>
      </p:sp>
      <p:sp>
        <p:nvSpPr>
          <p:cNvPr id="3" name="Subtitle 2"/>
          <p:cNvSpPr>
            <a:spLocks noGrp="1"/>
          </p:cNvSpPr>
          <p:nvPr>
            <p:ph type="subTitle" idx="1"/>
          </p:nvPr>
        </p:nvSpPr>
        <p:spPr/>
        <p:txBody>
          <a:bodyPr/>
          <a:lstStyle/>
          <a:p>
            <a:r>
              <a:rPr lang="en-US" dirty="0"/>
              <a:t>Dr. Charles Hategekimana</a:t>
            </a:r>
            <a:endParaRPr lang="en-US" dirty="0"/>
          </a:p>
          <a:p>
            <a:r>
              <a:rPr lang="en-US" dirty="0"/>
              <a:t>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Psychological factors of learning and performance, </a:t>
            </a:r>
            <a:r>
              <a:rPr lang="en-GB" dirty="0"/>
              <a:t>A</a:t>
            </a:r>
            <a:r>
              <a:rPr lang="en-US" dirty="0"/>
              <a:t>lso called personal characteristics</a:t>
            </a:r>
            <a:endParaRPr lang="en-US" dirty="0"/>
          </a:p>
        </p:txBody>
      </p:sp>
      <p:sp>
        <p:nvSpPr>
          <p:cNvPr id="3" name="Content Placeholder 2"/>
          <p:cNvSpPr>
            <a:spLocks noGrp="1"/>
          </p:cNvSpPr>
          <p:nvPr>
            <p:ph sz="half" idx="1"/>
          </p:nvPr>
        </p:nvSpPr>
        <p:spPr/>
        <p:txBody>
          <a:bodyPr>
            <a:normAutofit lnSpcReduction="10000"/>
          </a:bodyPr>
          <a:lstStyle/>
          <a:p>
            <a:r>
              <a:rPr lang="en-US" dirty="0"/>
              <a:t>Individuality</a:t>
            </a:r>
            <a:endParaRPr lang="en-US" dirty="0"/>
          </a:p>
          <a:p>
            <a:r>
              <a:rPr lang="en-US" dirty="0"/>
              <a:t>Self-confidence</a:t>
            </a:r>
            <a:endParaRPr lang="en-US" dirty="0"/>
          </a:p>
          <a:p>
            <a:r>
              <a:rPr lang="en-US" dirty="0"/>
              <a:t>Desire</a:t>
            </a:r>
            <a:endParaRPr lang="en-US" dirty="0"/>
          </a:p>
          <a:p>
            <a:r>
              <a:rPr lang="en-US" dirty="0"/>
              <a:t>Will</a:t>
            </a:r>
            <a:endParaRPr lang="en-US" dirty="0"/>
          </a:p>
          <a:p>
            <a:r>
              <a:rPr lang="en-US" dirty="0"/>
              <a:t>Motivation</a:t>
            </a:r>
            <a:endParaRPr lang="en-US" dirty="0"/>
          </a:p>
          <a:p>
            <a:r>
              <a:rPr lang="en-US" dirty="0"/>
              <a:t>Conscience</a:t>
            </a:r>
            <a:endParaRPr lang="en-US" dirty="0"/>
          </a:p>
          <a:p>
            <a:r>
              <a:rPr lang="en-US" dirty="0"/>
              <a:t>Perception</a:t>
            </a:r>
            <a:endParaRPr lang="en-US" dirty="0"/>
          </a:p>
          <a:p>
            <a:r>
              <a:rPr lang="en-US" dirty="0"/>
              <a:t>Thought</a:t>
            </a:r>
            <a:endParaRPr lang="en-US" dirty="0"/>
          </a:p>
          <a:p>
            <a:r>
              <a:rPr lang="en-US" dirty="0"/>
              <a:t>Communication</a:t>
            </a:r>
            <a:endParaRPr lang="en-US" dirty="0"/>
          </a:p>
        </p:txBody>
      </p:sp>
      <p:sp>
        <p:nvSpPr>
          <p:cNvPr id="4" name="Content Placeholder 3"/>
          <p:cNvSpPr>
            <a:spLocks noGrp="1"/>
          </p:cNvSpPr>
          <p:nvPr>
            <p:ph sz="half" idx="2"/>
          </p:nvPr>
        </p:nvSpPr>
        <p:spPr/>
        <p:txBody>
          <a:bodyPr>
            <a:normAutofit lnSpcReduction="10000"/>
          </a:bodyPr>
          <a:lstStyle/>
          <a:p>
            <a:r>
              <a:rPr lang="en-US" dirty="0"/>
              <a:t>Memory</a:t>
            </a:r>
            <a:endParaRPr lang="en-US" dirty="0"/>
          </a:p>
          <a:p>
            <a:r>
              <a:rPr lang="en-US" dirty="0"/>
              <a:t>Imagination </a:t>
            </a:r>
            <a:endParaRPr lang="en-US" dirty="0"/>
          </a:p>
          <a:p>
            <a:r>
              <a:rPr lang="en-US" dirty="0"/>
              <a:t>Humility</a:t>
            </a:r>
            <a:endParaRPr lang="en-US" dirty="0"/>
          </a:p>
          <a:p>
            <a:r>
              <a:rPr lang="en-US" dirty="0"/>
              <a:t>Emotional engagement</a:t>
            </a:r>
            <a:endParaRPr lang="en-US" dirty="0"/>
          </a:p>
          <a:p>
            <a:r>
              <a:rPr lang="en-US" dirty="0"/>
              <a:t>Listening </a:t>
            </a:r>
            <a:endParaRPr lang="en-US" dirty="0"/>
          </a:p>
          <a:p>
            <a:r>
              <a:rPr lang="en-US" dirty="0"/>
              <a:t>Effective study skills</a:t>
            </a:r>
            <a:endParaRPr lang="en-US" dirty="0"/>
          </a:p>
          <a:p>
            <a:r>
              <a:rPr lang="en-US" dirty="0"/>
              <a:t>Active and passive learning </a:t>
            </a:r>
            <a:endParaRPr lang="en-US" dirty="0"/>
          </a:p>
          <a:p>
            <a:r>
              <a:rPr lang="en-US" dirty="0"/>
              <a:t>POWER learning </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Individuality</a:t>
            </a:r>
            <a:endParaRPr lang="en-US" dirty="0"/>
          </a:p>
        </p:txBody>
      </p:sp>
      <p:sp>
        <p:nvSpPr>
          <p:cNvPr id="3" name="Content Placeholder 2"/>
          <p:cNvSpPr>
            <a:spLocks noGrp="1"/>
          </p:cNvSpPr>
          <p:nvPr>
            <p:ph idx="1"/>
          </p:nvPr>
        </p:nvSpPr>
        <p:spPr/>
        <p:txBody>
          <a:bodyPr>
            <a:normAutofit lnSpcReduction="10000"/>
          </a:bodyPr>
          <a:lstStyle/>
          <a:p>
            <a:r>
              <a:rPr lang="en-GB" sz="2400" dirty="0">
                <a:latin typeface="Times New Roman" panose="02020603050405020304" pitchFamily="18" charset="0"/>
                <a:ea typeface="PMingLiU" panose="02020500000000000000" pitchFamily="18" charset="-120"/>
              </a:rPr>
              <a:t>O</a:t>
            </a:r>
            <a:r>
              <a:rPr lang="en-GB" sz="2400" dirty="0">
                <a:effectLst/>
                <a:latin typeface="Times New Roman" panose="02020603050405020304" pitchFamily="18" charset="0"/>
                <a:ea typeface="PMingLiU" panose="02020500000000000000" pitchFamily="18" charset="-120"/>
              </a:rPr>
              <a:t>ne’s growth will be along lines as distinctly unique as his/her own individuality</a:t>
            </a:r>
            <a:r>
              <a:rPr lang="en-US" sz="2400" dirty="0">
                <a:effectLst/>
              </a:rPr>
              <a:t> </a:t>
            </a:r>
            <a:endParaRPr lang="en-US" sz="2400" dirty="0">
              <a:effectLst/>
            </a:endParaRPr>
          </a:p>
          <a:p>
            <a:r>
              <a:rPr lang="en-US" sz="2400" dirty="0"/>
              <a:t>Physical self…</a:t>
            </a:r>
            <a:endParaRPr lang="en-US" sz="2400" dirty="0"/>
          </a:p>
          <a:p>
            <a:r>
              <a:rPr lang="en-GB" sz="2400" dirty="0"/>
              <a:t>S</a:t>
            </a:r>
            <a:r>
              <a:rPr lang="en-US" sz="2400" dirty="0"/>
              <a:t>ocial self…</a:t>
            </a:r>
            <a:endParaRPr lang="en-US" sz="2400" dirty="0"/>
          </a:p>
          <a:p>
            <a:r>
              <a:rPr lang="en-GB" sz="2400" dirty="0"/>
              <a:t>P</a:t>
            </a:r>
            <a:r>
              <a:rPr lang="en-US" sz="2400" dirty="0"/>
              <a:t>ersonal self… </a:t>
            </a:r>
            <a:endParaRPr lang="en-US" sz="2400" dirty="0"/>
          </a:p>
          <a:p>
            <a:r>
              <a:rPr lang="en-GB" sz="2400" dirty="0">
                <a:effectLst/>
                <a:latin typeface="Times New Roman" panose="02020603050405020304" pitchFamily="18" charset="0"/>
                <a:ea typeface="PMingLiU" panose="02020500000000000000" pitchFamily="18" charset="-120"/>
              </a:rPr>
              <a:t>The self-concept is connected with the self-fulfilling prophecy</a:t>
            </a:r>
            <a:endParaRPr lang="en-GB" sz="2400" dirty="0">
              <a:effectLst/>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This</a:t>
            </a:r>
            <a:r>
              <a:rPr lang="en-GB" sz="2400" dirty="0">
                <a:effectLst/>
                <a:latin typeface="Times New Roman" panose="02020603050405020304" pitchFamily="18" charset="0"/>
                <a:ea typeface="PMingLiU" panose="02020500000000000000" pitchFamily="18" charset="-120"/>
              </a:rPr>
              <a:t> is a phenomenon that occurs when individuals hold a belief or expectation that affects their behaviours, thereby increasing the likelihood that those beliefs or expectations will come true.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To get a clear understanding of one’s self concept each individual needs to examine the roles he/she plays; identify his/her strength and weaknesses; construct his/her own definition of who he/she is and accept his/her entire self-concept.</a:t>
            </a:r>
            <a:endParaRPr lang="en-US" sz="2400" dirty="0">
              <a:effectLst/>
              <a:latin typeface="Times New Roman" panose="02020603050405020304" pitchFamily="18" charset="0"/>
              <a:ea typeface="PMingLiU" panose="02020500000000000000" pitchFamily="18" charset="-120"/>
            </a:endParaRP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confidence</a:t>
            </a:r>
            <a:endParaRPr lang="en-US"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Self–confidence is the assurance in personal judgement</a:t>
            </a:r>
            <a:r>
              <a:rPr lang="en-US" altLang="en-GB" dirty="0">
                <a:effectLst/>
                <a:latin typeface="Times New Roman" panose="02020603050405020304" pitchFamily="18" charset="0"/>
                <a:ea typeface="PMingLiU" panose="02020500000000000000" pitchFamily="18" charset="-120"/>
              </a:rPr>
              <a:t>,</a:t>
            </a:r>
            <a:r>
              <a:rPr lang="en-GB" dirty="0">
                <a:effectLst/>
                <a:latin typeface="Times New Roman" panose="02020603050405020304" pitchFamily="18" charset="0"/>
                <a:ea typeface="PMingLiU" panose="02020500000000000000" pitchFamily="18" charset="-120"/>
              </a:rPr>
              <a:t> ability and power.</a:t>
            </a:r>
            <a:r>
              <a:rPr lang="en-US" dirty="0">
                <a:effectLst/>
              </a:rPr>
              <a:t> </a:t>
            </a:r>
            <a:endParaRPr lang="en-US" dirty="0">
              <a:effectLst/>
            </a:endParaRPr>
          </a:p>
          <a:p>
            <a:r>
              <a:rPr lang="en-US" dirty="0"/>
              <a:t>Strenghts, assets, opportunities, weaknesses, threats (SWOT)</a:t>
            </a:r>
            <a:endParaRPr lang="en-US" dirty="0"/>
          </a:p>
          <a:p>
            <a:r>
              <a:rPr lang="en-GB" dirty="0">
                <a:effectLst/>
                <a:latin typeface="Times New Roman" panose="02020603050405020304" pitchFamily="18" charset="0"/>
                <a:ea typeface="PMingLiU" panose="02020500000000000000" pitchFamily="18" charset="-120"/>
              </a:rPr>
              <a:t>In fact, once you have known your weaknesses, you can direct particular aids to growth toward making weaknesses to strengths. </a:t>
            </a:r>
            <a:endParaRPr lang="en-GB"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Say, “My accounting tests this year are an improvement over what I did last year.”</a:t>
            </a:r>
            <a:r>
              <a:rPr lang="en-US" sz="2400" dirty="0">
                <a:effectLst/>
              </a:rPr>
              <a:t>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a:t>
            </a:r>
            <a:endParaRPr lang="en-US" dirty="0"/>
          </a:p>
        </p:txBody>
      </p:sp>
      <p:sp>
        <p:nvSpPr>
          <p:cNvPr id="3" name="Content Placeholder 2"/>
          <p:cNvSpPr>
            <a:spLocks noGrp="1"/>
          </p:cNvSpPr>
          <p:nvPr>
            <p:ph idx="1"/>
          </p:nvPr>
        </p:nvSpPr>
        <p:spPr/>
        <p:txBody>
          <a:bodyPr/>
          <a:lstStyle/>
          <a:p>
            <a:r>
              <a:rPr lang="en-GB" dirty="0">
                <a:effectLst/>
                <a:latin typeface="Times New Roman" panose="02020603050405020304" pitchFamily="18" charset="0"/>
                <a:ea typeface="PMingLiU" panose="02020500000000000000" pitchFamily="18" charset="-120"/>
              </a:rPr>
              <a:t>A student’s desire is to improve his/her grades and succeed in school.</a:t>
            </a:r>
            <a:r>
              <a:rPr lang="en-US" dirty="0">
                <a:effectLst/>
              </a:rPr>
              <a:t> </a:t>
            </a:r>
            <a:endParaRPr lang="en-US" dirty="0">
              <a:effectLst/>
            </a:endParaRPr>
          </a:p>
          <a:p>
            <a:r>
              <a:rPr lang="en-GB" dirty="0">
                <a:effectLst/>
                <a:latin typeface="Times New Roman" panose="02020603050405020304" pitchFamily="18" charset="0"/>
                <a:ea typeface="PMingLiU" panose="02020500000000000000" pitchFamily="18" charset="-120"/>
              </a:rPr>
              <a:t>Each student should desire the right: </a:t>
            </a:r>
            <a:endParaRPr lang="en-GB"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dirty="0">
                <a:effectLst/>
                <a:latin typeface="Times New Roman" panose="02020603050405020304" pitchFamily="18" charset="0"/>
                <a:ea typeface="PMingLiU" panose="02020500000000000000" pitchFamily="18" charset="-120"/>
              </a:rPr>
              <a:t>to grow and live a significant life; </a:t>
            </a:r>
            <a:endParaRPr lang="en-GB"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dirty="0">
                <a:effectLst/>
                <a:latin typeface="Times New Roman" panose="02020603050405020304" pitchFamily="18" charset="0"/>
                <a:ea typeface="PMingLiU" panose="02020500000000000000" pitchFamily="18" charset="-120"/>
              </a:rPr>
              <a:t>to train his/her intellect, </a:t>
            </a:r>
            <a:endParaRPr lang="en-GB"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dirty="0">
                <a:effectLst/>
                <a:latin typeface="Times New Roman" panose="02020603050405020304" pitchFamily="18" charset="0"/>
                <a:ea typeface="PMingLiU" panose="02020500000000000000" pitchFamily="18" charset="-120"/>
              </a:rPr>
              <a:t>to develop his/her character</a:t>
            </a:r>
            <a:endParaRPr lang="en-GB"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dirty="0">
                <a:effectLst/>
                <a:latin typeface="Times New Roman" panose="02020603050405020304" pitchFamily="18" charset="0"/>
                <a:ea typeface="PMingLiU" panose="02020500000000000000" pitchFamily="18" charset="-120"/>
              </a:rPr>
              <a:t>to acquire the ability to solve the new problems which shall confront him/her by applying the accumulated wisdom provided by education.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Will </a:t>
            </a:r>
            <a:endParaRPr lang="en-US"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Willingness is the quality or state of being prepared to do something; readiness</a:t>
            </a:r>
            <a:r>
              <a:rPr lang="en-US" dirty="0">
                <a:effectLst/>
              </a:rPr>
              <a:t> </a:t>
            </a:r>
            <a:endParaRPr lang="en-US" dirty="0">
              <a:effectLst/>
            </a:endParaRPr>
          </a:p>
          <a:p>
            <a:r>
              <a:rPr lang="en-GB" dirty="0">
                <a:effectLst/>
                <a:latin typeface="Times New Roman" panose="02020603050405020304" pitchFamily="18" charset="0"/>
                <a:ea typeface="PMingLiU" panose="02020500000000000000" pitchFamily="18" charset="-120"/>
              </a:rPr>
              <a:t>Feeling, thinking and willing are often designated as the three basic functions of the mind. Something is felt to be worthwhile, good to do or have; it is thought about, evaluated, measured mentally for advantage or importance; but unless </a:t>
            </a:r>
            <a:r>
              <a:rPr lang="en-GB" b="1" dirty="0">
                <a:effectLst/>
                <a:latin typeface="Times New Roman" panose="02020603050405020304" pitchFamily="18" charset="0"/>
                <a:ea typeface="PMingLiU" panose="02020500000000000000" pitchFamily="18" charset="-120"/>
              </a:rPr>
              <a:t>the mind wills</a:t>
            </a:r>
            <a:r>
              <a:rPr lang="en-GB" dirty="0">
                <a:effectLst/>
                <a:latin typeface="Times New Roman" panose="02020603050405020304" pitchFamily="18" charset="0"/>
                <a:ea typeface="PMingLiU" panose="02020500000000000000" pitchFamily="18" charset="-120"/>
              </a:rPr>
              <a:t> to accomplish it there remains only a dream or an intention unfulfilled.</a:t>
            </a:r>
            <a:r>
              <a:rPr lang="en-US" dirty="0">
                <a:effectLst/>
              </a:rPr>
              <a:t> </a:t>
            </a:r>
            <a:endParaRPr lang="en-US" dirty="0">
              <a:effectLst/>
            </a:endParaRPr>
          </a:p>
          <a:p>
            <a:r>
              <a:rPr lang="en-GB" dirty="0">
                <a:effectLst/>
                <a:latin typeface="Times New Roman" panose="02020603050405020304" pitchFamily="18" charset="0"/>
                <a:ea typeface="PMingLiU" panose="02020500000000000000" pitchFamily="18" charset="-120"/>
              </a:rPr>
              <a:t>Will, Work and Wait</a:t>
            </a:r>
            <a:r>
              <a:rPr lang="en-US" dirty="0">
                <a:effectLst/>
              </a:rPr>
              <a:t> … WWW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endParaRPr lang="en-US" dirty="0"/>
          </a:p>
        </p:txBody>
      </p:sp>
      <p:sp>
        <p:nvSpPr>
          <p:cNvPr id="3" name="Content Placeholder 2"/>
          <p:cNvSpPr>
            <a:spLocks noGrp="1"/>
          </p:cNvSpPr>
          <p:nvPr>
            <p:ph idx="1"/>
          </p:nvPr>
        </p:nvSpPr>
        <p:spPr/>
        <p:txBody>
          <a:bodyPr>
            <a:normAutofit/>
          </a:bodyPr>
          <a:lstStyle/>
          <a:p>
            <a:r>
              <a:rPr lang="en-US" dirty="0"/>
              <a:t>Primary motivation: </a:t>
            </a:r>
            <a:r>
              <a:rPr lang="en-GB" dirty="0">
                <a:effectLst/>
                <a:latin typeface="Times New Roman" panose="02020603050405020304" pitchFamily="18" charset="0"/>
                <a:ea typeface="PMingLiU" panose="02020500000000000000" pitchFamily="18" charset="-120"/>
              </a:rPr>
              <a:t>this situation in which an individual is forced to act because he loves the activity itself.</a:t>
            </a:r>
            <a:endParaRPr lang="en-GB" dirty="0">
              <a:effectLst/>
              <a:latin typeface="Times New Roman" panose="02020603050405020304" pitchFamily="18" charset="0"/>
              <a:ea typeface="PMingLiU" panose="02020500000000000000" pitchFamily="18" charset="-120"/>
            </a:endParaRPr>
          </a:p>
          <a:p>
            <a:pPr marL="0" indent="0">
              <a:buNone/>
            </a:pPr>
            <a:r>
              <a:rPr lang="en-US" dirty="0">
                <a:effectLst/>
              </a:rPr>
              <a:t> </a:t>
            </a:r>
            <a:endParaRPr lang="en-US" dirty="0">
              <a:effectLst/>
            </a:endParaRPr>
          </a:p>
          <a:p>
            <a:r>
              <a:rPr lang="en-US" dirty="0"/>
              <a:t>Secondary motivation: </a:t>
            </a:r>
            <a:r>
              <a:rPr lang="en-GB" dirty="0">
                <a:effectLst/>
                <a:latin typeface="Times New Roman" panose="02020603050405020304" pitchFamily="18" charset="0"/>
                <a:ea typeface="PMingLiU" panose="02020500000000000000" pitchFamily="18" charset="-120"/>
              </a:rPr>
              <a:t>a situation in which an individual is forced to act to achieve this activity in order to get something that has an arbitrary relationship with it (the activity)</a:t>
            </a:r>
            <a:r>
              <a:rPr lang="en-US" dirty="0">
                <a:effectLst/>
              </a:rPr>
              <a:t> </a:t>
            </a:r>
            <a:endParaRPr lang="en-US" dirty="0">
              <a:effectLst/>
            </a:endParaRPr>
          </a:p>
          <a:p>
            <a:r>
              <a:rPr lang="en-GB" dirty="0"/>
              <a:t>A</a:t>
            </a:r>
            <a:r>
              <a:rPr lang="en-US" dirty="0"/>
              <a:t>re you studying for good jobs and money or because you love you have for this subject?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Conscience</a:t>
            </a:r>
            <a:endParaRPr lang="en-US" dirty="0"/>
          </a:p>
        </p:txBody>
      </p:sp>
      <p:sp>
        <p:nvSpPr>
          <p:cNvPr id="3" name="Content Placeholder 2"/>
          <p:cNvSpPr>
            <a:spLocks noGrp="1"/>
          </p:cNvSpPr>
          <p:nvPr>
            <p:ph idx="1"/>
          </p:nvPr>
        </p:nvSpPr>
        <p:spPr/>
        <p:txBody>
          <a:bodyPr>
            <a:normAutofit fontScale="92500" lnSpcReduction="10000"/>
          </a:bodyPr>
          <a:lstStyle/>
          <a:p>
            <a:r>
              <a:rPr lang="en-GB" sz="1800" dirty="0">
                <a:latin typeface="Times New Roman" panose="02020603050405020304" pitchFamily="18" charset="0"/>
                <a:ea typeface="PMingLiU" panose="02020500000000000000" pitchFamily="18" charset="-120"/>
              </a:rPr>
              <a:t>The m</a:t>
            </a:r>
            <a:r>
              <a:rPr lang="en-GB" sz="1800" dirty="0">
                <a:effectLst/>
                <a:latin typeface="Times New Roman" panose="02020603050405020304" pitchFamily="18" charset="0"/>
                <a:ea typeface="PMingLiU" panose="02020500000000000000" pitchFamily="18" charset="-120"/>
              </a:rPr>
              <a:t>oral sense of right and wrong</a:t>
            </a:r>
            <a:r>
              <a:rPr lang="en-US" dirty="0">
                <a:effectLst/>
              </a:rPr>
              <a:t> </a:t>
            </a:r>
            <a:endParaRPr lang="en-US" dirty="0">
              <a:effectLst/>
            </a:endParaRPr>
          </a:p>
          <a:p>
            <a:r>
              <a:rPr lang="en-GB" sz="1800" dirty="0">
                <a:latin typeface="Times New Roman" panose="02020603050405020304" pitchFamily="18" charset="0"/>
                <a:ea typeface="PMingLiU" panose="02020500000000000000" pitchFamily="18" charset="-120"/>
              </a:rPr>
              <a:t>A</a:t>
            </a:r>
            <a:r>
              <a:rPr lang="en-GB" sz="1800" dirty="0">
                <a:effectLst/>
                <a:latin typeface="Times New Roman" panose="02020603050405020304" pitchFamily="18" charset="0"/>
                <a:ea typeface="PMingLiU" panose="02020500000000000000" pitchFamily="18" charset="-120"/>
              </a:rPr>
              <a:t> constant and hardworking companion, which helps you through the tangled web of conflicting desires, inclinations, and advice from many sources, to a set of standards, grown from your own personal convictions. </a:t>
            </a:r>
            <a:endParaRPr lang="en-GB" sz="1800" dirty="0">
              <a:effectLst/>
              <a:latin typeface="Times New Roman" panose="02020603050405020304" pitchFamily="18" charset="0"/>
              <a:ea typeface="PMingLiU" panose="02020500000000000000" pitchFamily="18" charset="-120"/>
            </a:endParaRPr>
          </a:p>
          <a:p>
            <a:r>
              <a:rPr lang="en-GB" sz="1800" dirty="0">
                <a:effectLst/>
                <a:latin typeface="Times New Roman" panose="02020603050405020304" pitchFamily="18" charset="0"/>
                <a:ea typeface="PMingLiU" panose="02020500000000000000" pitchFamily="18" charset="-120"/>
              </a:rPr>
              <a:t>Lawrence Kohlberg developed the </a:t>
            </a:r>
            <a:r>
              <a:rPr lang="en-GB" sz="1800" b="1" i="1" dirty="0">
                <a:effectLst/>
                <a:latin typeface="Times New Roman" panose="02020603050405020304" pitchFamily="18" charset="0"/>
                <a:ea typeface="PMingLiU" panose="02020500000000000000" pitchFamily="18" charset="-120"/>
              </a:rPr>
              <a:t>moral development theory</a:t>
            </a:r>
            <a:r>
              <a:rPr lang="en-GB" sz="1800" dirty="0">
                <a:effectLst/>
                <a:latin typeface="Times New Roman" panose="02020603050405020304" pitchFamily="18" charset="0"/>
                <a:ea typeface="PMingLiU" panose="02020500000000000000" pitchFamily="18" charset="-120"/>
              </a:rPr>
              <a:t> </a:t>
            </a:r>
            <a:endParaRPr lang="en-GB" sz="1800" dirty="0">
              <a:effectLst/>
              <a:latin typeface="Times New Roman" panose="02020603050405020304" pitchFamily="18" charset="0"/>
              <a:ea typeface="PMingLiU" panose="02020500000000000000" pitchFamily="18" charset="-120"/>
            </a:endParaRPr>
          </a:p>
          <a:p>
            <a:r>
              <a:rPr lang="en-GB" sz="1800" dirty="0">
                <a:effectLst/>
                <a:latin typeface="Times New Roman" panose="02020603050405020304" pitchFamily="18" charset="0"/>
                <a:ea typeface="PMingLiU" panose="02020500000000000000" pitchFamily="18" charset="-120"/>
              </a:rPr>
              <a:t>people go through a </a:t>
            </a:r>
            <a:r>
              <a:rPr lang="en-GB" sz="1800" i="1" dirty="0">
                <a:effectLst/>
                <a:latin typeface="Times New Roman" panose="02020603050405020304" pitchFamily="18" charset="0"/>
                <a:ea typeface="PMingLiU" panose="02020500000000000000" pitchFamily="18" charset="-120"/>
              </a:rPr>
              <a:t>three levels sequence</a:t>
            </a:r>
            <a:r>
              <a:rPr lang="en-GB" sz="1800" dirty="0">
                <a:effectLst/>
                <a:latin typeface="Times New Roman" panose="02020603050405020304" pitchFamily="18" charset="0"/>
                <a:ea typeface="PMingLiU" panose="02020500000000000000" pitchFamily="18" charset="-120"/>
              </a:rPr>
              <a:t> </a:t>
            </a:r>
            <a:r>
              <a:rPr lang="en-GB" sz="1800" i="1" dirty="0">
                <a:effectLst/>
                <a:latin typeface="Times New Roman" panose="02020603050405020304" pitchFamily="18" charset="0"/>
                <a:ea typeface="PMingLiU" panose="02020500000000000000" pitchFamily="18" charset="-120"/>
              </a:rPr>
              <a:t>of moral reasoning</a:t>
            </a:r>
            <a:r>
              <a:rPr lang="en-GB" sz="1800" dirty="0">
                <a:effectLst/>
                <a:latin typeface="Times New Roman" panose="02020603050405020304" pitchFamily="18" charset="0"/>
                <a:ea typeface="PMingLiU" panose="02020500000000000000" pitchFamily="18" charset="-120"/>
              </a:rPr>
              <a:t> in a fixed order including:</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pPr>
            <a:r>
              <a:rPr lang="en-GB" sz="1800" dirty="0">
                <a:effectLst/>
                <a:latin typeface="Times New Roman" panose="02020603050405020304" pitchFamily="18" charset="0"/>
                <a:ea typeface="PMingLiU" panose="02020500000000000000" pitchFamily="18" charset="-120"/>
              </a:rPr>
              <a:t>Level 1. </a:t>
            </a:r>
            <a:r>
              <a:rPr lang="en-GB" sz="1800" b="1" i="1" dirty="0">
                <a:effectLst/>
                <a:latin typeface="Times New Roman" panose="02020603050405020304" pitchFamily="18" charset="0"/>
                <a:ea typeface="PMingLiU" panose="02020500000000000000" pitchFamily="18" charset="-120"/>
              </a:rPr>
              <a:t>Pre</a:t>
            </a:r>
            <a:r>
              <a:rPr lang="en-GB" sz="1800" dirty="0">
                <a:effectLst/>
                <a:latin typeface="Times New Roman" panose="02020603050405020304" pitchFamily="18" charset="0"/>
                <a:ea typeface="PMingLiU" panose="02020500000000000000" pitchFamily="18" charset="-120"/>
              </a:rPr>
              <a:t>-</a:t>
            </a:r>
            <a:r>
              <a:rPr lang="en-GB" sz="1800" b="1" i="1" dirty="0">
                <a:effectLst/>
                <a:latin typeface="Times New Roman" panose="02020603050405020304" pitchFamily="18" charset="0"/>
                <a:ea typeface="PMingLiU" panose="02020500000000000000" pitchFamily="18" charset="-120"/>
              </a:rPr>
              <a:t>conventional morality</a:t>
            </a:r>
            <a:r>
              <a:rPr lang="en-GB" sz="1800" dirty="0">
                <a:effectLst/>
                <a:latin typeface="Times New Roman" panose="02020603050405020304" pitchFamily="18" charset="0"/>
                <a:ea typeface="PMingLiU" panose="02020500000000000000" pitchFamily="18" charset="-120"/>
              </a:rPr>
              <a:t> where the concrete interests of the individual are considered in terms of rewards and punishments </a:t>
            </a:r>
            <a:r>
              <a:rPr lang="en-US" sz="1800" dirty="0">
                <a:effectLst/>
                <a:latin typeface="Times New Roman" panose="02020603050405020304" pitchFamily="18" charset="0"/>
                <a:ea typeface="PMingLiU" panose="02020500000000000000" pitchFamily="18" charset="-120"/>
              </a:rPr>
              <a:t>(Feldman, 2011).</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pPr>
            <a:r>
              <a:rPr lang="en-GB" sz="1800" dirty="0">
                <a:effectLst/>
                <a:latin typeface="Times New Roman" panose="02020603050405020304" pitchFamily="18" charset="0"/>
                <a:ea typeface="PMingLiU" panose="02020500000000000000" pitchFamily="18" charset="-120"/>
              </a:rPr>
              <a:t>Level 2. </a:t>
            </a:r>
            <a:r>
              <a:rPr lang="en-GB" sz="1800" b="1" i="1" dirty="0">
                <a:effectLst/>
                <a:latin typeface="Times New Roman" panose="02020603050405020304" pitchFamily="18" charset="0"/>
                <a:ea typeface="PMingLiU" panose="02020500000000000000" pitchFamily="18" charset="-120"/>
              </a:rPr>
              <a:t>Conventional morality</a:t>
            </a:r>
            <a:r>
              <a:rPr lang="en-GB" sz="1800" dirty="0">
                <a:effectLst/>
                <a:latin typeface="Times New Roman" panose="02020603050405020304" pitchFamily="18" charset="0"/>
                <a:ea typeface="PMingLiU" panose="02020500000000000000" pitchFamily="18" charset="-120"/>
              </a:rPr>
              <a:t> where people approach moral problems as members of the society. They are interested in pleasing others by acting as good members of the society </a:t>
            </a:r>
            <a:r>
              <a:rPr lang="en-US" sz="1800" dirty="0">
                <a:effectLst/>
                <a:latin typeface="Times New Roman" panose="02020603050405020304" pitchFamily="18" charset="0"/>
                <a:ea typeface="PMingLiU" panose="02020500000000000000" pitchFamily="18" charset="-120"/>
              </a:rPr>
              <a:t>(Feldman, 2011)</a:t>
            </a:r>
            <a:r>
              <a:rPr lang="en-GB" sz="1800" dirty="0">
                <a:effectLst/>
                <a:latin typeface="Times New Roman" panose="02020603050405020304" pitchFamily="18" charset="0"/>
                <a:ea typeface="PMingLiU" panose="02020500000000000000" pitchFamily="18" charset="-120"/>
              </a:rPr>
              <a:t>.</a:t>
            </a:r>
            <a:endParaRPr lang="en-US" sz="1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GB" sz="1800" dirty="0">
                <a:effectLst/>
                <a:latin typeface="Times New Roman" panose="02020603050405020304" pitchFamily="18" charset="0"/>
                <a:ea typeface="PMingLiU" panose="02020500000000000000" pitchFamily="18" charset="-120"/>
              </a:rPr>
              <a:t> Level 3. </a:t>
            </a:r>
            <a:r>
              <a:rPr lang="en-GB" sz="1800" b="1" i="1" dirty="0">
                <a:effectLst/>
                <a:latin typeface="Times New Roman" panose="02020603050405020304" pitchFamily="18" charset="0"/>
                <a:ea typeface="PMingLiU" panose="02020500000000000000" pitchFamily="18" charset="-120"/>
              </a:rPr>
              <a:t>Post-conventional morality</a:t>
            </a:r>
            <a:r>
              <a:rPr lang="en-GB" sz="1800" dirty="0">
                <a:effectLst/>
                <a:latin typeface="Times New Roman" panose="02020603050405020304" pitchFamily="18" charset="0"/>
                <a:ea typeface="PMingLiU" panose="02020500000000000000" pitchFamily="18" charset="-120"/>
              </a:rPr>
              <a:t> where people use moral principles which are seen as broader than those of any particular society to live up to your own conscience and standards of honesty </a:t>
            </a:r>
            <a:r>
              <a:rPr lang="en-US" sz="1800" dirty="0">
                <a:effectLst/>
                <a:latin typeface="Times New Roman" panose="02020603050405020304" pitchFamily="18" charset="0"/>
                <a:ea typeface="PMingLiU" panose="02020500000000000000" pitchFamily="18" charset="-120"/>
              </a:rPr>
              <a:t>((Feldman, 2011; </a:t>
            </a:r>
            <a:r>
              <a:rPr lang="en-US" sz="1800" dirty="0" err="1">
                <a:effectLst/>
                <a:latin typeface="Times New Roman" panose="02020603050405020304" pitchFamily="18" charset="0"/>
                <a:ea typeface="PMingLiU" panose="02020500000000000000" pitchFamily="18" charset="-120"/>
              </a:rPr>
              <a:t>Kohlbertge</a:t>
            </a:r>
            <a:r>
              <a:rPr lang="en-US" sz="1800" dirty="0">
                <a:effectLst/>
                <a:latin typeface="Times New Roman" panose="02020603050405020304" pitchFamily="18" charset="0"/>
                <a:ea typeface="PMingLiU" panose="02020500000000000000" pitchFamily="18" charset="-120"/>
              </a:rPr>
              <a:t> &amp; </a:t>
            </a:r>
            <a:r>
              <a:rPr lang="en-US" sz="1800" dirty="0" err="1">
                <a:effectLst/>
                <a:latin typeface="Times New Roman" panose="02020603050405020304" pitchFamily="18" charset="0"/>
                <a:ea typeface="PMingLiU" panose="02020500000000000000" pitchFamily="18" charset="-120"/>
              </a:rPr>
              <a:t>Ryncarz</a:t>
            </a:r>
            <a:r>
              <a:rPr lang="en-US" sz="1800" dirty="0">
                <a:effectLst/>
                <a:latin typeface="Times New Roman" panose="02020603050405020304" pitchFamily="18" charset="0"/>
                <a:ea typeface="PMingLiU" panose="02020500000000000000" pitchFamily="18" charset="-120"/>
              </a:rPr>
              <a:t>, 1990).</a:t>
            </a:r>
            <a:r>
              <a:rPr lang="en-US" dirty="0">
                <a:effectLst/>
              </a:rPr>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Perception</a:t>
            </a:r>
            <a:endParaRPr lang="en-US" dirty="0"/>
          </a:p>
        </p:txBody>
      </p:sp>
      <p:sp>
        <p:nvSpPr>
          <p:cNvPr id="3" name="Content Placeholder 2"/>
          <p:cNvSpPr>
            <a:spLocks noGrp="1"/>
          </p:cNvSpPr>
          <p:nvPr>
            <p:ph idx="1"/>
          </p:nvPr>
        </p:nvSpPr>
        <p:spPr/>
        <p:txBody>
          <a:bodyPr>
            <a:noAutofit/>
          </a:bodyPr>
          <a:lstStyle/>
          <a:p>
            <a:r>
              <a:rPr lang="en-GB" sz="3200" dirty="0">
                <a:effectLst/>
                <a:latin typeface="Times New Roman" panose="02020603050405020304" pitchFamily="18" charset="0"/>
                <a:ea typeface="PMingLiU" panose="02020500000000000000" pitchFamily="18" charset="-120"/>
              </a:rPr>
              <a:t>the organization, identification and interpretation of sensory information in order to represent, understand and react on a given stimulus. </a:t>
            </a:r>
            <a:endParaRPr lang="en-GB" sz="3200" dirty="0">
              <a:effectLst/>
              <a:latin typeface="Times New Roman" panose="02020603050405020304" pitchFamily="18" charset="0"/>
              <a:ea typeface="PMingLiU" panose="02020500000000000000" pitchFamily="18" charset="-120"/>
            </a:endParaRPr>
          </a:p>
          <a:p>
            <a:r>
              <a:rPr lang="en-GB" sz="3200" dirty="0">
                <a:latin typeface="Times New Roman" panose="02020603050405020304" pitchFamily="18" charset="0"/>
                <a:ea typeface="PMingLiU" panose="02020500000000000000" pitchFamily="18" charset="-120"/>
              </a:rPr>
              <a:t>A gift serving mind and senses</a:t>
            </a:r>
            <a:endParaRPr lang="en-GB" sz="3200" dirty="0">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The ability that makes meaningful experiences possible</a:t>
            </a:r>
            <a:r>
              <a:rPr lang="en-US" sz="3200" dirty="0">
                <a:effectLst/>
              </a:rPr>
              <a:t> </a:t>
            </a:r>
            <a:endParaRPr lang="en-US" sz="3200" dirty="0">
              <a:effectLst/>
            </a:endParaRPr>
          </a:p>
          <a:p>
            <a:r>
              <a:rPr lang="en-GB" sz="3200" dirty="0">
                <a:latin typeface="Times New Roman" panose="02020603050405020304" pitchFamily="18" charset="0"/>
                <a:ea typeface="PMingLiU" panose="02020500000000000000" pitchFamily="18" charset="-120"/>
              </a:rPr>
              <a:t>B</a:t>
            </a:r>
            <a:r>
              <a:rPr lang="en-GB" sz="3200" dirty="0">
                <a:effectLst/>
                <a:latin typeface="Times New Roman" panose="02020603050405020304" pitchFamily="18" charset="0"/>
                <a:ea typeface="PMingLiU" panose="02020500000000000000" pitchFamily="18" charset="-120"/>
              </a:rPr>
              <a:t>eyond mere awareness of one’s surroundings. </a:t>
            </a:r>
            <a:endParaRPr lang="en-GB"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Therefore, as much as perception is a gift that acquaints you with the world around you, be sure you are seeing when you look. </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GB" dirty="0"/>
              <a:t>h</a:t>
            </a:r>
            <a:r>
              <a:rPr lang="en-US" dirty="0"/>
              <a:t>ought </a:t>
            </a:r>
            <a:endParaRPr lang="en-US" dirty="0"/>
          </a:p>
        </p:txBody>
      </p:sp>
      <p:sp>
        <p:nvSpPr>
          <p:cNvPr id="3" name="Content Placeholder 2"/>
          <p:cNvSpPr>
            <a:spLocks noGrp="1"/>
          </p:cNvSpPr>
          <p:nvPr>
            <p:ph idx="1"/>
          </p:nvPr>
        </p:nvSpPr>
        <p:spPr/>
        <p:txBody>
          <a:bodyPr>
            <a:normAutofit fontScale="92500"/>
          </a:bodyPr>
          <a:lstStyle/>
          <a:p>
            <a:r>
              <a:rPr lang="en-GB" sz="2400" dirty="0">
                <a:effectLst/>
                <a:latin typeface="Times New Roman" panose="02020603050405020304" pitchFamily="18" charset="0"/>
                <a:ea typeface="PMingLiU" panose="02020500000000000000" pitchFamily="18" charset="-120"/>
              </a:rPr>
              <a:t>Thinking is the manipulation of mental representation of information.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Thinking underlies creativity, reasoning and decision making.</a:t>
            </a:r>
            <a:r>
              <a:rPr lang="en-US" sz="2400" dirty="0">
                <a:effectLst/>
              </a:rPr>
              <a:t> </a:t>
            </a:r>
            <a:endParaRPr lang="en-US" sz="2400" dirty="0">
              <a:effectLst/>
            </a:endParaRPr>
          </a:p>
          <a:p>
            <a:r>
              <a:rPr lang="en-GB" sz="2400" dirty="0">
                <a:latin typeface="Times New Roman" panose="02020603050405020304" pitchFamily="18" charset="0"/>
                <a:ea typeface="PMingLiU" panose="02020500000000000000" pitchFamily="18" charset="-120"/>
              </a:rPr>
              <a:t>T</a:t>
            </a:r>
            <a:r>
              <a:rPr lang="en-GB" sz="2400" dirty="0">
                <a:effectLst/>
                <a:latin typeface="Times New Roman" panose="02020603050405020304" pitchFamily="18" charset="0"/>
                <a:ea typeface="PMingLiU" panose="02020500000000000000" pitchFamily="18" charset="-120"/>
              </a:rPr>
              <a:t>he ability to generate unusual and appropriate response to a problem or a question using a divergent thinking or have the ability to produce response that are based primarily on knowledge and logic (common sense) using a convergent thinking </a:t>
            </a:r>
            <a:r>
              <a:rPr lang="en-US" sz="2400" dirty="0">
                <a:effectLst/>
                <a:latin typeface="Times New Roman" panose="02020603050405020304" pitchFamily="18" charset="0"/>
                <a:ea typeface="PMingLiU" panose="02020500000000000000" pitchFamily="18" charset="-120"/>
              </a:rPr>
              <a:t>(Feldman, 2011).</a:t>
            </a:r>
            <a:r>
              <a:rPr lang="en-US" sz="2400" dirty="0">
                <a:effectLst/>
              </a:rPr>
              <a:t> </a:t>
            </a:r>
            <a:endParaRPr lang="en-US" sz="2400" dirty="0">
              <a:effectLst/>
            </a:endParaRPr>
          </a:p>
          <a:p>
            <a:r>
              <a:rPr lang="en-GB" sz="2400" dirty="0"/>
              <a:t>H</a:t>
            </a:r>
            <a:r>
              <a:rPr lang="en-US" sz="2400" dirty="0"/>
              <a:t>uman vs animal </a:t>
            </a:r>
            <a:endParaRPr lang="en-US" sz="2400" dirty="0"/>
          </a:p>
          <a:p>
            <a:r>
              <a:rPr lang="en-US" sz="2400" dirty="0"/>
              <a:t>Ability to chose from many perceptions</a:t>
            </a:r>
            <a:endParaRPr lang="en-US" sz="2400" dirty="0"/>
          </a:p>
          <a:p>
            <a:r>
              <a:rPr lang="en-GB" sz="2400" i="1" dirty="0">
                <a:effectLst/>
                <a:latin typeface="Times New Roman" panose="02020603050405020304" pitchFamily="18" charset="0"/>
                <a:ea typeface="PMingLiU" panose="02020500000000000000" pitchFamily="18" charset="-120"/>
              </a:rPr>
              <a:t>“Only the individual can think, and thereby create new values for society –nay, even 	set up new moral standards to which the life of the community conforms. Without creative, independently thinking and judging personalities the upward development of society is unthinkable as development of the individual personality without the nourishing soil of the community </a:t>
            </a:r>
            <a:r>
              <a:rPr lang="en-US" sz="2400" dirty="0">
                <a:effectLst/>
                <a:latin typeface="Times New Roman" panose="02020603050405020304" pitchFamily="18" charset="0"/>
                <a:ea typeface="PMingLiU" panose="02020500000000000000" pitchFamily="18" charset="-120"/>
              </a:rPr>
              <a:t>(Einstein, 1935, p.9).</a:t>
            </a:r>
            <a:r>
              <a:rPr lang="en-GB" sz="2400" i="1" dirty="0">
                <a:effectLst/>
                <a:latin typeface="Times New Roman" panose="02020603050405020304" pitchFamily="18" charset="0"/>
                <a:ea typeface="PMingLiU" panose="02020500000000000000" pitchFamily="18" charset="-120"/>
              </a:rPr>
              <a:t>”</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inductive vs Deductive reasoning</a:t>
            </a:r>
            <a:endParaRPr lang="en-US" dirty="0"/>
          </a:p>
        </p:txBody>
      </p:sp>
      <p:graphicFrame>
        <p:nvGraphicFramePr>
          <p:cNvPr id="4" name="Content Placeholder 3"/>
          <p:cNvGraphicFramePr>
            <a:graphicFrameLocks noGrp="1"/>
          </p:cNvGraphicFramePr>
          <p:nvPr>
            <p:ph idx="1"/>
          </p:nvPr>
        </p:nvGraphicFramePr>
        <p:xfrm>
          <a:off x="2405743" y="1363355"/>
          <a:ext cx="7380514" cy="3804907"/>
        </p:xfrm>
        <a:graphic>
          <a:graphicData uri="http://schemas.openxmlformats.org/drawingml/2006/table">
            <a:tbl>
              <a:tblPr firstRow="1" firstCol="1" bandRow="1">
                <a:tableStyleId>{5C22544A-7EE6-4342-B048-85BDC9FD1C3A}</a:tableStyleId>
              </a:tblPr>
              <a:tblGrid>
                <a:gridCol w="3690257"/>
                <a:gridCol w="3690257"/>
              </a:tblGrid>
              <a:tr h="248608">
                <a:tc>
                  <a:txBody>
                    <a:bodyPr/>
                    <a:lstStyle/>
                    <a:p>
                      <a:pPr algn="just"/>
                      <a:r>
                        <a:rPr lang="en-GB" sz="1200">
                          <a:effectLst/>
                        </a:rPr>
                        <a:t>Inductive Reasoning</a:t>
                      </a:r>
                      <a:endParaRPr lang="en-US" sz="1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just"/>
                      <a:r>
                        <a:rPr lang="en-GB" sz="1200" dirty="0">
                          <a:effectLst/>
                        </a:rPr>
                        <a:t>Deductive Reasoning </a:t>
                      </a:r>
                      <a:endParaRPr lang="en-US" sz="1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2927289">
                <a:tc>
                  <a:txBody>
                    <a:bodyPr/>
                    <a:lstStyle/>
                    <a:p>
                      <a:pPr algn="just"/>
                      <a:r>
                        <a:rPr lang="en-GB" sz="1100" dirty="0">
                          <a:effectLst/>
                        </a:rPr>
                        <a:t>Definition:</a:t>
                      </a:r>
                      <a:endParaRPr lang="en-US" sz="1100" dirty="0">
                        <a:effectLst/>
                      </a:endParaRPr>
                    </a:p>
                    <a:p>
                      <a:pPr algn="just"/>
                      <a:r>
                        <a:rPr lang="en-GB" sz="1100" dirty="0">
                          <a:effectLst/>
                        </a:rPr>
                        <a:t>The process of reasoning that a general principle is true because the special cases you’ve seen are true.</a:t>
                      </a:r>
                      <a:endParaRPr lang="en-US" sz="1100" dirty="0">
                        <a:effectLst/>
                      </a:endParaRPr>
                    </a:p>
                    <a:p>
                      <a:pPr algn="just"/>
                      <a:r>
                        <a:rPr lang="en-GB" sz="1100" dirty="0">
                          <a:effectLst/>
                        </a:rPr>
                        <a:t>Characteristics:</a:t>
                      </a:r>
                      <a:endParaRPr lang="en-US" sz="1100" dirty="0">
                        <a:effectLst/>
                      </a:endParaRPr>
                    </a:p>
                    <a:p>
                      <a:pPr marL="342900" lvl="0" indent="-342900" algn="just">
                        <a:lnSpc>
                          <a:spcPct val="115000"/>
                        </a:lnSpc>
                        <a:buFont typeface="Symbol" panose="05050102010706020507" pitchFamily="2" charset="2"/>
                        <a:buChar char=""/>
                      </a:pPr>
                      <a:r>
                        <a:rPr lang="en-GB" sz="1100" dirty="0">
                          <a:effectLst/>
                        </a:rPr>
                        <a:t>It is NOT logically valid.</a:t>
                      </a:r>
                      <a:endParaRPr lang="en-US" sz="1200" dirty="0">
                        <a:effectLst/>
                      </a:endParaRPr>
                    </a:p>
                    <a:p>
                      <a:pPr marL="342900" lvl="0" indent="-342900" algn="just">
                        <a:lnSpc>
                          <a:spcPct val="115000"/>
                        </a:lnSpc>
                        <a:buFont typeface="Symbol" panose="05050102010706020507" pitchFamily="2" charset="2"/>
                        <a:buChar char=""/>
                      </a:pPr>
                      <a:r>
                        <a:rPr lang="en-GB" sz="1100" dirty="0">
                          <a:effectLst/>
                        </a:rPr>
                        <a:t>You begin with something specific and make a general statement.</a:t>
                      </a:r>
                      <a:endParaRPr lang="en-US" sz="1200" dirty="0">
                        <a:effectLst/>
                      </a:endParaRPr>
                    </a:p>
                    <a:p>
                      <a:pPr marL="342900" lvl="0" indent="-342900" algn="just">
                        <a:lnSpc>
                          <a:spcPct val="115000"/>
                        </a:lnSpc>
                        <a:buFont typeface="Symbol" panose="05050102010706020507" pitchFamily="2" charset="2"/>
                        <a:buChar char=""/>
                      </a:pPr>
                      <a:r>
                        <a:rPr lang="en-GB" sz="1100" dirty="0">
                          <a:effectLst/>
                        </a:rPr>
                        <a:t>It uses a series of observations to come to a conclusion.</a:t>
                      </a:r>
                      <a:endParaRPr lang="en-US" sz="1200" dirty="0">
                        <a:effectLst/>
                      </a:endParaRPr>
                    </a:p>
                    <a:p>
                      <a:pPr marL="342900" lvl="0" indent="-342900" algn="just">
                        <a:lnSpc>
                          <a:spcPct val="115000"/>
                        </a:lnSpc>
                        <a:spcAft>
                          <a:spcPts val="1000"/>
                        </a:spcAft>
                        <a:buFont typeface="Symbol" panose="05050102010706020507" pitchFamily="2" charset="2"/>
                        <a:buChar char=""/>
                      </a:pPr>
                      <a:r>
                        <a:rPr lang="en-GB" sz="1100" dirty="0">
                          <a:effectLst/>
                        </a:rPr>
                        <a:t>Inferences are often used when reasoning this way.</a:t>
                      </a:r>
                      <a:endParaRPr lang="en-US" sz="1200" dirty="0">
                        <a:effectLst/>
                      </a:endParaRPr>
                    </a:p>
                    <a:p>
                      <a:pPr algn="just"/>
                      <a:r>
                        <a:rPr lang="en-GB" sz="1100" dirty="0">
                          <a:effectLst/>
                        </a:rPr>
                        <a:t>Examples:</a:t>
                      </a:r>
                      <a:endParaRPr lang="en-US" sz="1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just"/>
                      <a:r>
                        <a:rPr lang="en-GB" sz="1100" dirty="0">
                          <a:effectLst/>
                        </a:rPr>
                        <a:t>Definition:</a:t>
                      </a:r>
                      <a:endParaRPr lang="en-US" sz="1100" dirty="0">
                        <a:effectLst/>
                      </a:endParaRPr>
                    </a:p>
                    <a:p>
                      <a:pPr algn="just"/>
                      <a:r>
                        <a:rPr lang="en-GB" sz="1100" dirty="0">
                          <a:effectLst/>
                        </a:rPr>
                        <a:t>The process of demonstrating that if certain statements are accepted as true, then other statements can be shown to follow from them.</a:t>
                      </a:r>
                      <a:endParaRPr lang="en-US" sz="1100" dirty="0">
                        <a:effectLst/>
                      </a:endParaRPr>
                    </a:p>
                    <a:p>
                      <a:pPr algn="just"/>
                      <a:r>
                        <a:rPr lang="en-GB" sz="1100" dirty="0">
                          <a:effectLst/>
                        </a:rPr>
                        <a:t>Characteristics:</a:t>
                      </a:r>
                      <a:endParaRPr lang="en-US" sz="1100" dirty="0">
                        <a:effectLst/>
                      </a:endParaRPr>
                    </a:p>
                    <a:p>
                      <a:pPr marL="342900" lvl="0" indent="-342900" algn="just">
                        <a:lnSpc>
                          <a:spcPct val="115000"/>
                        </a:lnSpc>
                        <a:buFont typeface="Symbol" panose="05050102010706020507" pitchFamily="2" charset="2"/>
                        <a:buChar char=""/>
                      </a:pPr>
                      <a:r>
                        <a:rPr lang="en-GB" sz="1100" dirty="0">
                          <a:effectLst/>
                        </a:rPr>
                        <a:t>It is a logically valid explanation.</a:t>
                      </a:r>
                      <a:endParaRPr lang="en-US" sz="1200" dirty="0">
                        <a:effectLst/>
                      </a:endParaRPr>
                    </a:p>
                    <a:p>
                      <a:pPr marL="342900" lvl="0" indent="-342900" algn="just">
                        <a:lnSpc>
                          <a:spcPct val="115000"/>
                        </a:lnSpc>
                        <a:buFont typeface="Symbol" panose="05050102010706020507" pitchFamily="2" charset="2"/>
                        <a:buChar char=""/>
                      </a:pPr>
                      <a:r>
                        <a:rPr lang="en-GB" sz="1100" dirty="0">
                          <a:effectLst/>
                        </a:rPr>
                        <a:t>Most often used by scientists</a:t>
                      </a:r>
                      <a:endParaRPr lang="en-US" sz="1200" dirty="0">
                        <a:effectLst/>
                      </a:endParaRPr>
                    </a:p>
                    <a:p>
                      <a:pPr marL="342900" lvl="0" indent="-342900" algn="just">
                        <a:lnSpc>
                          <a:spcPct val="115000"/>
                        </a:lnSpc>
                        <a:spcAft>
                          <a:spcPts val="1000"/>
                        </a:spcAft>
                        <a:buFont typeface="Symbol" panose="05050102010706020507" pitchFamily="2" charset="2"/>
                        <a:buChar char=""/>
                      </a:pPr>
                      <a:r>
                        <a:rPr lang="en-GB" sz="1100" dirty="0">
                          <a:effectLst/>
                        </a:rPr>
                        <a:t>It begins with a general statement and concludes something specific.</a:t>
                      </a:r>
                      <a:endParaRPr lang="en-US" sz="1200" dirty="0">
                        <a:effectLst/>
                      </a:endParaRPr>
                    </a:p>
                    <a:p>
                      <a:pPr algn="just"/>
                      <a:r>
                        <a:rPr lang="en-GB" sz="1100" dirty="0">
                          <a:effectLst/>
                        </a:rPr>
                        <a:t>Examples:</a:t>
                      </a:r>
                      <a:endParaRPr lang="en-US" sz="1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431321">
                <a:tc>
                  <a:txBody>
                    <a:bodyPr/>
                    <a:lstStyle/>
                    <a:p>
                      <a:pPr algn="just"/>
                      <a:r>
                        <a:rPr lang="en-GB" sz="1200">
                          <a:effectLst/>
                        </a:rPr>
                        <a:t>How to build a theory using inductive reasoning?-qualitative approach</a:t>
                      </a:r>
                      <a:endParaRPr lang="en-US" sz="1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just"/>
                      <a:r>
                        <a:rPr lang="en-GB" sz="1200" dirty="0">
                          <a:effectLst/>
                        </a:rPr>
                        <a:t>How to verify a theory using deductive reasoning?-quantitative approach</a:t>
                      </a:r>
                      <a:endParaRPr lang="en-US" sz="1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197689">
                <a:tc>
                  <a:txBody>
                    <a:bodyPr/>
                    <a:lstStyle/>
                    <a:p>
                      <a:pPr algn="just"/>
                      <a:endParaRPr lang="en-US" sz="1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pPr algn="just"/>
                      <a:endParaRPr lang="en-US" sz="1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bl>
          </a:graphicData>
        </a:graphic>
      </p:graphicFrame>
      <p:pic>
        <p:nvPicPr>
          <p:cNvPr id="1026" name="Picture 2" descr="Description: indu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47119" y="5190447"/>
            <a:ext cx="2311400" cy="1092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Description: dedu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94" y="5165047"/>
            <a:ext cx="2247900" cy="111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endParaRPr lang="en-US" dirty="0"/>
          </a:p>
        </p:txBody>
      </p:sp>
      <p:sp>
        <p:nvSpPr>
          <p:cNvPr id="3" name="Content Placeholder 2"/>
          <p:cNvSpPr>
            <a:spLocks noGrp="1"/>
          </p:cNvSpPr>
          <p:nvPr>
            <p:ph idx="1"/>
          </p:nvPr>
        </p:nvSpPr>
        <p:spPr/>
        <p:txBody>
          <a:bodyPr>
            <a:normAutofit lnSpcReduction="10000"/>
          </a:bodyPr>
          <a:lstStyle/>
          <a:p>
            <a:r>
              <a:rPr lang="en-US" dirty="0"/>
              <a:t>Success (a wish of every student)</a:t>
            </a:r>
            <a:endParaRPr lang="en-US" dirty="0"/>
          </a:p>
          <a:p>
            <a:r>
              <a:rPr lang="en-US" dirty="0"/>
              <a:t>Failure (sometimes an unwanted reality): less than 10/20</a:t>
            </a:r>
            <a:endParaRPr lang="en-US" dirty="0"/>
          </a:p>
          <a:p>
            <a:r>
              <a:rPr lang="en-US" dirty="0"/>
              <a:t>Failure in course implies repetition (time and financial implication)</a:t>
            </a:r>
            <a:endParaRPr lang="en-US" dirty="0"/>
          </a:p>
          <a:p>
            <a:r>
              <a:rPr lang="en-US" dirty="0"/>
              <a:t>Failure in average (general and major): less than 12/20</a:t>
            </a:r>
            <a:endParaRPr lang="en-US" dirty="0"/>
          </a:p>
          <a:p>
            <a:r>
              <a:rPr lang="en-GB" dirty="0"/>
              <a:t>C</a:t>
            </a:r>
            <a:r>
              <a:rPr lang="en-US" dirty="0"/>
              <a:t>onsecutive probations: dissmissal </a:t>
            </a:r>
            <a:endParaRPr lang="en-US" dirty="0"/>
          </a:p>
          <a:p>
            <a:r>
              <a:rPr lang="en-GB" dirty="0"/>
              <a:t>C</a:t>
            </a:r>
            <a:r>
              <a:rPr lang="en-US" dirty="0"/>
              <a:t>alculation of the average: use the formula of mean </a:t>
            </a:r>
            <a:endParaRPr lang="en-US" dirty="0"/>
          </a:p>
          <a:p>
            <a:r>
              <a:rPr lang="en-GB" dirty="0"/>
              <a:t>W</a:t>
            </a:r>
            <a:r>
              <a:rPr lang="en-US" dirty="0"/>
              <a:t>hat factors behind all these? </a:t>
            </a:r>
            <a:endParaRPr lang="en-US" dirty="0"/>
          </a:p>
          <a:p>
            <a:r>
              <a:rPr lang="en-US" dirty="0"/>
              <a:t>What can be done to prevent such unwanted situations? </a:t>
            </a:r>
            <a:endParaRPr lang="en-US" dirty="0"/>
          </a:p>
          <a:p>
            <a:r>
              <a:rPr lang="en-US" dirty="0"/>
              <a:t>Study and research… our intention</a:t>
            </a:r>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a:t>
            </a:r>
            <a:endParaRPr lang="en-US" dirty="0"/>
          </a:p>
        </p:txBody>
      </p:sp>
      <p:sp>
        <p:nvSpPr>
          <p:cNvPr id="3" name="Content Placeholder 2"/>
          <p:cNvSpPr>
            <a:spLocks noGrp="1"/>
          </p:cNvSpPr>
          <p:nvPr>
            <p:ph idx="1"/>
          </p:nvPr>
        </p:nvSpPr>
        <p:spPr/>
        <p:txBody>
          <a:bodyPr/>
          <a:lstStyle/>
          <a:p>
            <a:r>
              <a:rPr lang="en-US" dirty="0"/>
              <a:t>Sender to receiver and feedback</a:t>
            </a:r>
            <a:endParaRPr lang="en-US" dirty="0"/>
          </a:p>
          <a:p>
            <a:r>
              <a:rPr lang="en-GB" dirty="0"/>
              <a:t>C</a:t>
            </a:r>
            <a:r>
              <a:rPr lang="en-US" dirty="0"/>
              <a:t>onsider barriers too</a:t>
            </a:r>
            <a:endParaRPr lang="en-US" dirty="0"/>
          </a:p>
          <a:p>
            <a:r>
              <a:rPr lang="en-GB" dirty="0">
                <a:effectLst/>
                <a:latin typeface="Times New Roman" panose="02020603050405020304" pitchFamily="18" charset="0"/>
                <a:ea typeface="PMingLiU" panose="02020500000000000000" pitchFamily="18" charset="-120"/>
              </a:rPr>
              <a:t>The community come from the same root word, and without the ability to communicate the community would not be possible. </a:t>
            </a:r>
            <a:endParaRPr lang="en-GB" dirty="0">
              <a:effectLst/>
              <a:latin typeface="Times New Roman" panose="02020603050405020304" pitchFamily="18" charset="0"/>
              <a:ea typeface="PMingLiU" panose="02020500000000000000" pitchFamily="18" charset="-120"/>
            </a:endParaRPr>
          </a:p>
          <a:p>
            <a:r>
              <a:rPr lang="en-GB" dirty="0">
                <a:effectLst/>
                <a:latin typeface="Times New Roman" panose="02020603050405020304" pitchFamily="18" charset="0"/>
                <a:ea typeface="PMingLiU" panose="02020500000000000000" pitchFamily="18" charset="-120"/>
              </a:rPr>
              <a:t>Through the gift of communication the person will receive his/her education, and the extent to which he/she develops the ability to communicate with others will help determine success or failure of his/her life. </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endParaRPr lang="en-US" dirty="0"/>
          </a:p>
        </p:txBody>
      </p:sp>
      <p:sp>
        <p:nvSpPr>
          <p:cNvPr id="3" name="Content Placeholder 2"/>
          <p:cNvSpPr>
            <a:spLocks noGrp="1"/>
          </p:cNvSpPr>
          <p:nvPr>
            <p:ph idx="1"/>
          </p:nvPr>
        </p:nvSpPr>
        <p:spPr/>
        <p:txBody>
          <a:bodyPr>
            <a:noAutofit/>
          </a:bodyPr>
          <a:lstStyle/>
          <a:p>
            <a:r>
              <a:rPr lang="en-GB" sz="3000" dirty="0">
                <a:effectLst/>
                <a:latin typeface="Times New Roman" panose="02020603050405020304" pitchFamily="18" charset="0"/>
                <a:ea typeface="PMingLiU" panose="02020500000000000000" pitchFamily="18" charset="-120"/>
              </a:rPr>
              <a:t>The memory is the faculty of the mind by which the information is </a:t>
            </a:r>
            <a:r>
              <a:rPr lang="en-GB" sz="3000" b="1" dirty="0">
                <a:effectLst/>
                <a:latin typeface="Times New Roman" panose="02020603050405020304" pitchFamily="18" charset="0"/>
                <a:ea typeface="PMingLiU" panose="02020500000000000000" pitchFamily="18" charset="-120"/>
              </a:rPr>
              <a:t>encoded</a:t>
            </a:r>
            <a:r>
              <a:rPr lang="en-GB" sz="3000" dirty="0">
                <a:effectLst/>
                <a:latin typeface="Times New Roman" panose="02020603050405020304" pitchFamily="18" charset="0"/>
                <a:ea typeface="PMingLiU" panose="02020500000000000000" pitchFamily="18" charset="-120"/>
              </a:rPr>
              <a:t> (recorded), </a:t>
            </a:r>
            <a:r>
              <a:rPr lang="en-GB" sz="3000" b="1" dirty="0">
                <a:effectLst/>
                <a:latin typeface="Times New Roman" panose="02020603050405020304" pitchFamily="18" charset="0"/>
                <a:ea typeface="PMingLiU" panose="02020500000000000000" pitchFamily="18" charset="-120"/>
              </a:rPr>
              <a:t>stored</a:t>
            </a:r>
            <a:r>
              <a:rPr lang="en-GB" sz="3000" dirty="0">
                <a:effectLst/>
                <a:latin typeface="Times New Roman" panose="02020603050405020304" pitchFamily="18" charset="0"/>
                <a:ea typeface="PMingLiU" panose="02020500000000000000" pitchFamily="18" charset="-120"/>
              </a:rPr>
              <a:t> (retained for the memory consolidation) and </a:t>
            </a:r>
            <a:r>
              <a:rPr lang="en-GB" sz="3000" b="1" dirty="0">
                <a:effectLst/>
                <a:latin typeface="Times New Roman" panose="02020603050405020304" pitchFamily="18" charset="0"/>
                <a:ea typeface="PMingLiU" panose="02020500000000000000" pitchFamily="18" charset="-120"/>
              </a:rPr>
              <a:t>decoded</a:t>
            </a:r>
            <a:r>
              <a:rPr lang="en-GB" sz="3000" dirty="0">
                <a:effectLst/>
                <a:latin typeface="Times New Roman" panose="02020603050405020304" pitchFamily="18" charset="0"/>
                <a:ea typeface="PMingLiU" panose="02020500000000000000" pitchFamily="18" charset="-120"/>
              </a:rPr>
              <a:t> (retrieved by recalling the information). </a:t>
            </a:r>
            <a:endParaRPr lang="en-GB" sz="3000" dirty="0">
              <a:effectLst/>
              <a:latin typeface="Times New Roman" panose="02020603050405020304" pitchFamily="18" charset="0"/>
              <a:ea typeface="PMingLiU" panose="02020500000000000000" pitchFamily="18" charset="-120"/>
            </a:endParaRPr>
          </a:p>
          <a:p>
            <a:r>
              <a:rPr lang="en-GB" sz="3000" dirty="0">
                <a:effectLst/>
                <a:latin typeface="Times New Roman" panose="02020603050405020304" pitchFamily="18" charset="0"/>
                <a:ea typeface="PMingLiU" panose="02020500000000000000" pitchFamily="18" charset="-120"/>
              </a:rPr>
              <a:t>Learning will make no sense if it is not retained by the person.</a:t>
            </a:r>
            <a:r>
              <a:rPr lang="en-US" sz="3000" dirty="0">
                <a:effectLst/>
              </a:rPr>
              <a:t> </a:t>
            </a:r>
            <a:endParaRPr lang="en-US" sz="3000" dirty="0">
              <a:effectLst/>
            </a:endParaRPr>
          </a:p>
          <a:p>
            <a:r>
              <a:rPr lang="en-GB" sz="3000" dirty="0">
                <a:effectLst/>
                <a:latin typeface="Times New Roman" panose="02020603050405020304" pitchFamily="18" charset="0"/>
                <a:ea typeface="PMingLiU" panose="02020500000000000000" pitchFamily="18" charset="-120"/>
              </a:rPr>
              <a:t>Memory establishes links across diverse experiences.</a:t>
            </a:r>
            <a:endParaRPr lang="en-US" sz="3000" dirty="0">
              <a:effectLst/>
              <a:latin typeface="Times New Roman" panose="02020603050405020304" pitchFamily="18" charset="0"/>
              <a:ea typeface="PMingLiU" panose="02020500000000000000" pitchFamily="18" charset="-120"/>
            </a:endParaRPr>
          </a:p>
          <a:p>
            <a:r>
              <a:rPr lang="en-GB" sz="3000" dirty="0">
                <a:effectLst/>
                <a:latin typeface="Times New Roman" panose="02020603050405020304" pitchFamily="18" charset="0"/>
                <a:ea typeface="PMingLiU" panose="02020500000000000000" pitchFamily="18" charset="-120"/>
              </a:rPr>
              <a:t>It is needed in developing social relationships, mastering cognitive competencies (mental capacities) and solving various problems. </a:t>
            </a:r>
            <a:endParaRPr lang="en-GB" sz="3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vs Tape recorder</a:t>
            </a:r>
            <a:endParaRPr lang="en-US" dirty="0"/>
          </a:p>
        </p:txBody>
      </p:sp>
      <p:sp>
        <p:nvSpPr>
          <p:cNvPr id="3" name="Content Placeholder 2"/>
          <p:cNvSpPr>
            <a:spLocks noGrp="1"/>
          </p:cNvSpPr>
          <p:nvPr>
            <p:ph idx="1"/>
          </p:nvPr>
        </p:nvSpPr>
        <p:spPr/>
        <p:txBody>
          <a:bodyPr>
            <a:noAutofit/>
          </a:bodyPr>
          <a:lstStyle/>
          <a:p>
            <a:pPr algn="just"/>
            <a:r>
              <a:rPr lang="en-GB" dirty="0">
                <a:effectLst/>
                <a:latin typeface="Times New Roman" panose="02020603050405020304" pitchFamily="18" charset="0"/>
                <a:ea typeface="PMingLiU" panose="02020500000000000000" pitchFamily="18" charset="-120"/>
              </a:rPr>
              <a:t>Memory appears like a tape recorder which records a song or music and plays whenever we demand. </a:t>
            </a:r>
            <a:endParaRPr lang="en-GB" dirty="0">
              <a:effectLst/>
              <a:latin typeface="Times New Roman" panose="02020603050405020304" pitchFamily="18" charset="0"/>
              <a:ea typeface="PMingLiU" panose="02020500000000000000" pitchFamily="18" charset="-120"/>
            </a:endParaRPr>
          </a:p>
          <a:p>
            <a:pPr algn="just"/>
            <a:r>
              <a:rPr lang="en-GB" dirty="0">
                <a:effectLst/>
                <a:latin typeface="Times New Roman" panose="02020603050405020304" pitchFamily="18" charset="0"/>
                <a:ea typeface="PMingLiU" panose="02020500000000000000" pitchFamily="18" charset="-120"/>
              </a:rPr>
              <a:t>Our memory system does perform this but it is more dynamic and versatile than a tape recorder. </a:t>
            </a:r>
            <a:endParaRPr lang="en-GB" dirty="0">
              <a:effectLst/>
              <a:latin typeface="Times New Roman" panose="02020603050405020304" pitchFamily="18" charset="0"/>
              <a:ea typeface="PMingLiU" panose="02020500000000000000" pitchFamily="18" charset="-120"/>
            </a:endParaRPr>
          </a:p>
          <a:p>
            <a:pPr algn="just"/>
            <a:r>
              <a:rPr lang="en-GB" dirty="0">
                <a:effectLst/>
                <a:latin typeface="Times New Roman" panose="02020603050405020304" pitchFamily="18" charset="0"/>
                <a:ea typeface="PMingLiU" panose="02020500000000000000" pitchFamily="18" charset="-120"/>
              </a:rPr>
              <a:t>But human memory differs from a tape recorder in many important ways. For instance, we remember not only verbal material but visual experiences, tactile impressions, feelings of pain and joy, motor skills, events, activities and so on.</a:t>
            </a:r>
            <a:endParaRPr lang="en-GB" dirty="0">
              <a:effectLst/>
              <a:latin typeface="Times New Roman" panose="02020603050405020304" pitchFamily="18" charset="0"/>
              <a:ea typeface="PMingLiU" panose="02020500000000000000" pitchFamily="18" charset="-120"/>
            </a:endParaRPr>
          </a:p>
          <a:p>
            <a:pPr algn="just"/>
            <a:r>
              <a:rPr lang="en-GB" dirty="0">
                <a:effectLst/>
                <a:latin typeface="Times New Roman" panose="02020603050405020304" pitchFamily="18" charset="0"/>
                <a:ea typeface="PMingLiU" panose="02020500000000000000" pitchFamily="18" charset="-120"/>
              </a:rPr>
              <a:t>Second, retrieval of information can be exactly in the same way or in a different form.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vs Tape recorder</a:t>
            </a:r>
            <a:endParaRPr lang="en-US" dirty="0"/>
          </a:p>
        </p:txBody>
      </p:sp>
      <p:sp>
        <p:nvSpPr>
          <p:cNvPr id="3" name="Content Placeholder 2"/>
          <p:cNvSpPr>
            <a:spLocks noGrp="1"/>
          </p:cNvSpPr>
          <p:nvPr>
            <p:ph idx="1"/>
          </p:nvPr>
        </p:nvSpPr>
        <p:spPr/>
        <p:txBody>
          <a:bodyPr/>
          <a:lstStyle/>
          <a:p>
            <a:pPr algn="just"/>
            <a:r>
              <a:rPr lang="en-GB" sz="2800" dirty="0">
                <a:effectLst/>
                <a:latin typeface="Times New Roman" panose="02020603050405020304" pitchFamily="18" charset="0"/>
                <a:ea typeface="PMingLiU" panose="02020500000000000000" pitchFamily="18" charset="-120"/>
              </a:rPr>
              <a:t>Third, the reception of new information depends a lot on what information we already have. Fourth, we neither receive nor retain all the information presented to us because there is great deal of selectivity in receiving the information. Fifth, all tape recorders have some limitation on recording but human memory can retain extremely large amounts of information.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Finally, our memory system is an active system.  It works on the information received. It may integrate, add, modify, omit or reorganize the information. It is not passive like a tape recorder which reproduces the information in its original form.</a:t>
            </a:r>
            <a:endParaRPr lang="en-US" sz="2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t>
            </a:r>
            <a:r>
              <a:rPr lang="en-US" dirty="0"/>
              <a:t>actors affecting memory</a:t>
            </a:r>
            <a:endParaRPr lang="en-US" dirty="0"/>
          </a:p>
        </p:txBody>
      </p:sp>
      <p:sp>
        <p:nvSpPr>
          <p:cNvPr id="3" name="Content Placeholder 2"/>
          <p:cNvSpPr>
            <a:spLocks noGrp="1"/>
          </p:cNvSpPr>
          <p:nvPr>
            <p:ph idx="1"/>
          </p:nvPr>
        </p:nvSpPr>
        <p:spPr/>
        <p:txBody>
          <a:bodyPr/>
          <a:lstStyle/>
          <a:p>
            <a:r>
              <a:rPr lang="en-GB" dirty="0"/>
              <a:t>C</a:t>
            </a:r>
            <a:r>
              <a:rPr lang="en-US" dirty="0"/>
              <a:t>onditions of learning, for example all the other factions like motivation, organization of the material, etc</a:t>
            </a:r>
            <a:endParaRPr lang="en-US" dirty="0"/>
          </a:p>
          <a:p>
            <a:r>
              <a:rPr lang="en-GB" dirty="0"/>
              <a:t>E</a:t>
            </a:r>
            <a:r>
              <a:rPr lang="en-US" dirty="0"/>
              <a:t>motional factors, for example repression</a:t>
            </a:r>
            <a:endParaRPr lang="en-US" dirty="0"/>
          </a:p>
          <a:p>
            <a:r>
              <a:rPr lang="en-US" dirty="0"/>
              <a:t>Other factors?</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Imagination </a:t>
            </a:r>
            <a:endParaRPr lang="en-US" dirty="0"/>
          </a:p>
        </p:txBody>
      </p:sp>
      <p:sp>
        <p:nvSpPr>
          <p:cNvPr id="3" name="Content Placeholder 2"/>
          <p:cNvSpPr>
            <a:spLocks noGrp="1"/>
          </p:cNvSpPr>
          <p:nvPr>
            <p:ph idx="1"/>
          </p:nvPr>
        </p:nvSpPr>
        <p:spPr>
          <a:xfrm>
            <a:off x="603115" y="1342417"/>
            <a:ext cx="10750685" cy="4834546"/>
          </a:xfrm>
        </p:spPr>
        <p:txBody>
          <a:bodyPr>
            <a:noAutofit/>
          </a:bodyPr>
          <a:lstStyle/>
          <a:p>
            <a:r>
              <a:rPr lang="en-GB" sz="2600" dirty="0">
                <a:latin typeface="Times New Roman" panose="02020603050405020304" pitchFamily="18" charset="0"/>
                <a:ea typeface="PMingLiU" panose="02020500000000000000" pitchFamily="18" charset="-120"/>
              </a:rPr>
              <a:t>T</a:t>
            </a:r>
            <a:r>
              <a:rPr lang="en-GB" sz="2600" dirty="0">
                <a:effectLst/>
                <a:latin typeface="Times New Roman" panose="02020603050405020304" pitchFamily="18" charset="0"/>
                <a:ea typeface="PMingLiU" panose="02020500000000000000" pitchFamily="18" charset="-120"/>
              </a:rPr>
              <a:t>he power of reproducing images stored in the memory under the suggestion of associated images (reproductive imagination) or the power of recombining former experiences in the creation of the new images directed at a specific goal or aiding in the solution of the problems (creative imagination)</a:t>
            </a:r>
            <a:r>
              <a:rPr lang="en-US" sz="2600" dirty="0">
                <a:effectLst/>
              </a:rPr>
              <a:t> </a:t>
            </a:r>
            <a:endParaRPr lang="en-US" sz="2600" dirty="0">
              <a:effectLst/>
            </a:endParaRPr>
          </a:p>
          <a:p>
            <a:r>
              <a:rPr lang="en-GB" sz="2600" dirty="0">
                <a:effectLst/>
                <a:latin typeface="Times New Roman" panose="02020603050405020304" pitchFamily="18" charset="0"/>
                <a:ea typeface="PMingLiU" panose="02020500000000000000" pitchFamily="18" charset="-120"/>
              </a:rPr>
              <a:t>We distinguish </a:t>
            </a:r>
            <a:r>
              <a:rPr lang="en-GB" sz="2600" b="1" dirty="0">
                <a:effectLst/>
                <a:latin typeface="Times New Roman" panose="02020603050405020304" pitchFamily="18" charset="0"/>
                <a:ea typeface="PMingLiU" panose="02020500000000000000" pitchFamily="18" charset="-120"/>
              </a:rPr>
              <a:t>reproductive imagination</a:t>
            </a:r>
            <a:r>
              <a:rPr lang="en-GB" sz="2600" dirty="0">
                <a:effectLst/>
                <a:latin typeface="Times New Roman" panose="02020603050405020304" pitchFamily="18" charset="0"/>
                <a:ea typeface="PMingLiU" panose="02020500000000000000" pitchFamily="18" charset="-120"/>
              </a:rPr>
              <a:t> also known as imaginative memory which reproduces images already seen from </a:t>
            </a:r>
            <a:r>
              <a:rPr lang="en-GB" sz="2600" b="1" dirty="0">
                <a:effectLst/>
                <a:latin typeface="Times New Roman" panose="02020603050405020304" pitchFamily="18" charset="0"/>
                <a:ea typeface="PMingLiU" panose="02020500000000000000" pitchFamily="18" charset="-120"/>
              </a:rPr>
              <a:t>creative imagination</a:t>
            </a:r>
            <a:r>
              <a:rPr lang="en-GB" sz="2600" dirty="0">
                <a:effectLst/>
                <a:latin typeface="Times New Roman" panose="02020603050405020304" pitchFamily="18" charset="0"/>
                <a:ea typeface="PMingLiU" panose="02020500000000000000" pitchFamily="18" charset="-120"/>
              </a:rPr>
              <a:t> which uses images already acquired, it modifies, combines, and creates new ones.</a:t>
            </a:r>
            <a:r>
              <a:rPr lang="en-US" sz="2600" dirty="0">
                <a:effectLst/>
              </a:rPr>
              <a:t> </a:t>
            </a:r>
            <a:endParaRPr lang="en-US" sz="2600" dirty="0">
              <a:effectLst/>
            </a:endParaRPr>
          </a:p>
          <a:p>
            <a:r>
              <a:rPr lang="en-GB" sz="2600" dirty="0">
                <a:effectLst/>
                <a:latin typeface="Times New Roman" panose="02020603050405020304" pitchFamily="18" charset="0"/>
                <a:ea typeface="PMingLiU" panose="02020500000000000000" pitchFamily="18" charset="-120"/>
              </a:rPr>
              <a:t>The </a:t>
            </a:r>
            <a:r>
              <a:rPr lang="en-GB" sz="2600" i="1" dirty="0">
                <a:effectLst/>
                <a:latin typeface="Times New Roman" panose="02020603050405020304" pitchFamily="18" charset="0"/>
                <a:ea typeface="PMingLiU" panose="02020500000000000000" pitchFamily="18" charset="-120"/>
              </a:rPr>
              <a:t>importance of imagination in learning situation</a:t>
            </a:r>
            <a:r>
              <a:rPr lang="en-GB" sz="2600" dirty="0">
                <a:effectLst/>
                <a:latin typeface="Times New Roman" panose="02020603050405020304" pitchFamily="18" charset="0"/>
                <a:ea typeface="PMingLiU" panose="02020500000000000000" pitchFamily="18" charset="-120"/>
              </a:rPr>
              <a:t> is to stimulate critical thinking skills, problem solving skills, creativity and innovation skills in learning situation.</a:t>
            </a:r>
            <a:r>
              <a:rPr lang="en-US" sz="2600" dirty="0">
                <a:effectLst/>
              </a:rPr>
              <a:t> </a:t>
            </a:r>
            <a:endParaRPr 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Humility</a:t>
            </a:r>
            <a:endParaRPr lang="en-US" dirty="0"/>
          </a:p>
        </p:txBody>
      </p:sp>
      <p:sp>
        <p:nvSpPr>
          <p:cNvPr id="3" name="Content Placeholder 2"/>
          <p:cNvSpPr>
            <a:spLocks noGrp="1"/>
          </p:cNvSpPr>
          <p:nvPr>
            <p:ph idx="1"/>
          </p:nvPr>
        </p:nvSpPr>
        <p:spPr/>
        <p:txBody>
          <a:bodyPr>
            <a:normAutofit/>
          </a:bodyPr>
          <a:lstStyle/>
          <a:p>
            <a:r>
              <a:rPr lang="en-GB" sz="3200" dirty="0">
                <a:effectLst/>
                <a:latin typeface="Times New Roman" panose="02020603050405020304" pitchFamily="18" charset="0"/>
                <a:ea typeface="PMingLiU" panose="02020500000000000000" pitchFamily="18" charset="-120"/>
              </a:rPr>
              <a:t>Humility will make the most single significant contribution to a student’s education and growth, for it is the gift that makes him/her teachable</a:t>
            </a:r>
            <a:r>
              <a:rPr lang="en-US" sz="3200" dirty="0">
                <a:effectLst/>
              </a:rPr>
              <a:t> </a:t>
            </a:r>
            <a:endParaRPr lang="en-US" sz="3200" dirty="0">
              <a:effectLst/>
            </a:endParaRPr>
          </a:p>
          <a:p>
            <a:r>
              <a:rPr lang="en-GB" sz="3200" dirty="0">
                <a:effectLst/>
                <a:latin typeface="Times New Roman" panose="02020603050405020304" pitchFamily="18" charset="0"/>
                <a:ea typeface="PMingLiU" panose="02020500000000000000" pitchFamily="18" charset="-120"/>
              </a:rPr>
              <a:t>It is good to know that the people who learn and grow are those who are ready to listen, who are not afraid to ask questions, who are alert to new ways of doing things, and who accept suggestions for improvement with enthusiasm. </a:t>
            </a:r>
            <a:endParaRPr lang="en-GB"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Use the gift of humility to make you teachable</a:t>
            </a:r>
            <a:r>
              <a:rPr lang="en-US" sz="3200" dirty="0">
                <a:effectLst/>
              </a:rPr>
              <a:t> </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Emotional engagement</a:t>
            </a:r>
            <a:endParaRPr lang="en-US" dirty="0"/>
          </a:p>
        </p:txBody>
      </p:sp>
      <p:sp>
        <p:nvSpPr>
          <p:cNvPr id="3" name="Content Placeholder 2"/>
          <p:cNvSpPr>
            <a:spLocks noGrp="1"/>
          </p:cNvSpPr>
          <p:nvPr>
            <p:ph idx="1"/>
          </p:nvPr>
        </p:nvSpPr>
        <p:spPr/>
        <p:txBody>
          <a:bodyPr>
            <a:noAutofit/>
          </a:bodyPr>
          <a:lstStyle/>
          <a:p>
            <a:pPr marL="457200" algn="just">
              <a:lnSpc>
                <a:spcPct val="115000"/>
              </a:lnSpc>
            </a:pPr>
            <a:r>
              <a:rPr lang="en-GB" sz="2200" dirty="0">
                <a:latin typeface="Times New Roman" panose="02020603050405020304" pitchFamily="18" charset="0"/>
                <a:ea typeface="PMingLiU" panose="02020500000000000000" pitchFamily="18" charset="-120"/>
              </a:rPr>
              <a:t>Is c</a:t>
            </a:r>
            <a:r>
              <a:rPr lang="en-GB" sz="2200" dirty="0">
                <a:effectLst/>
                <a:latin typeface="Times New Roman" panose="02020603050405020304" pitchFamily="18" charset="0"/>
                <a:ea typeface="PMingLiU" panose="02020500000000000000" pitchFamily="18" charset="-120"/>
              </a:rPr>
              <a:t>omprised of positive affective attitudes and interest of students in learning and assessment.  </a:t>
            </a:r>
            <a:endParaRPr lang="en-GB" sz="2200" dirty="0">
              <a:effectLst/>
              <a:latin typeface="Times New Roman" panose="02020603050405020304" pitchFamily="18" charset="0"/>
              <a:ea typeface="PMingLiU" panose="02020500000000000000" pitchFamily="18" charset="-120"/>
            </a:endParaRPr>
          </a:p>
          <a:p>
            <a:pPr marL="457200" algn="just">
              <a:lnSpc>
                <a:spcPct val="115000"/>
              </a:lnSpc>
            </a:pPr>
            <a:r>
              <a:rPr lang="en-GB" sz="2200" dirty="0">
                <a:effectLst/>
                <a:latin typeface="Times New Roman" panose="02020603050405020304" pitchFamily="18" charset="0"/>
                <a:ea typeface="PMingLiU" panose="02020500000000000000" pitchFamily="18" charset="-120"/>
              </a:rPr>
              <a:t>This means that negative thoughts include depression, anger, fear, shame, jealousy, </a:t>
            </a:r>
            <a:r>
              <a:rPr lang="en-GB" sz="2200" b="1" i="1" dirty="0">
                <a:effectLst/>
                <a:latin typeface="Times New Roman" panose="02020603050405020304" pitchFamily="18" charset="0"/>
                <a:ea typeface="PMingLiU" panose="02020500000000000000" pitchFamily="18" charset="-120"/>
              </a:rPr>
              <a:t>cognitive distortion</a:t>
            </a:r>
            <a:r>
              <a:rPr lang="en-GB" sz="2200" dirty="0">
                <a:effectLst/>
                <a:latin typeface="Times New Roman" panose="02020603050405020304" pitchFamily="18" charset="0"/>
                <a:ea typeface="PMingLiU" panose="02020500000000000000" pitchFamily="18" charset="-120"/>
              </a:rPr>
              <a:t> characterized by attitude and behaviour of </a:t>
            </a:r>
            <a:r>
              <a:rPr lang="en-GB" sz="2200" i="1" dirty="0">
                <a:effectLst/>
                <a:latin typeface="Times New Roman" panose="02020603050405020304" pitchFamily="18" charset="0"/>
                <a:ea typeface="PMingLiU" panose="02020500000000000000" pitchFamily="18" charset="-120"/>
              </a:rPr>
              <a:t>magnification</a:t>
            </a:r>
            <a:r>
              <a:rPr lang="en-GB" sz="2200" dirty="0">
                <a:effectLst/>
                <a:latin typeface="Times New Roman" panose="02020603050405020304" pitchFamily="18" charset="0"/>
                <a:ea typeface="PMingLiU" panose="02020500000000000000" pitchFamily="18" charset="-120"/>
              </a:rPr>
              <a:t> of things that are not important, </a:t>
            </a:r>
            <a:r>
              <a:rPr lang="en-GB" sz="2200" i="1" dirty="0">
                <a:effectLst/>
                <a:latin typeface="Times New Roman" panose="02020603050405020304" pitchFamily="18" charset="0"/>
                <a:ea typeface="PMingLiU" panose="02020500000000000000" pitchFamily="18" charset="-120"/>
              </a:rPr>
              <a:t>minimization</a:t>
            </a:r>
            <a:r>
              <a:rPr lang="en-GB" sz="2200" dirty="0">
                <a:effectLst/>
                <a:latin typeface="Times New Roman" panose="02020603050405020304" pitchFamily="18" charset="0"/>
                <a:ea typeface="PMingLiU" panose="02020500000000000000" pitchFamily="18" charset="-120"/>
              </a:rPr>
              <a:t> of significant things, and </a:t>
            </a:r>
            <a:r>
              <a:rPr lang="en-GB" sz="2200" b="1" i="1" dirty="0">
                <a:effectLst/>
                <a:latin typeface="Times New Roman" panose="02020603050405020304" pitchFamily="18" charset="0"/>
                <a:ea typeface="PMingLiU" panose="02020500000000000000" pitchFamily="18" charset="-120"/>
              </a:rPr>
              <a:t>emotional reasoning</a:t>
            </a:r>
            <a:r>
              <a:rPr lang="en-GB" sz="2200" dirty="0">
                <a:effectLst/>
                <a:latin typeface="Times New Roman" panose="02020603050405020304" pitchFamily="18" charset="0"/>
                <a:ea typeface="PMingLiU" panose="02020500000000000000" pitchFamily="18" charset="-120"/>
              </a:rPr>
              <a:t> characterized with underestimation and overgeneralization of one’s ability.  </a:t>
            </a:r>
            <a:endParaRPr lang="en-GB" sz="2200" dirty="0">
              <a:effectLst/>
              <a:latin typeface="Times New Roman" panose="02020603050405020304" pitchFamily="18" charset="0"/>
              <a:ea typeface="PMingLiU" panose="02020500000000000000" pitchFamily="18" charset="-120"/>
            </a:endParaRPr>
          </a:p>
          <a:p>
            <a:pPr marL="457200" algn="just">
              <a:lnSpc>
                <a:spcPct val="115000"/>
              </a:lnSpc>
            </a:pPr>
            <a:r>
              <a:rPr lang="en-GB" sz="2200" dirty="0">
                <a:effectLst/>
                <a:latin typeface="Times New Roman" panose="02020603050405020304" pitchFamily="18" charset="0"/>
                <a:ea typeface="PMingLiU" panose="02020500000000000000" pitchFamily="18" charset="-120"/>
              </a:rPr>
              <a:t>The </a:t>
            </a:r>
            <a:r>
              <a:rPr lang="en-GB" sz="2200" b="1" i="1" dirty="0">
                <a:effectLst/>
                <a:latin typeface="Times New Roman" panose="02020603050405020304" pitchFamily="18" charset="0"/>
                <a:ea typeface="PMingLiU" panose="02020500000000000000" pitchFamily="18" charset="-120"/>
              </a:rPr>
              <a:t>cognitive flexibility</a:t>
            </a:r>
            <a:r>
              <a:rPr lang="en-GB" sz="2200" dirty="0">
                <a:effectLst/>
                <a:latin typeface="Times New Roman" panose="02020603050405020304" pitchFamily="18" charset="0"/>
                <a:ea typeface="PMingLiU" panose="02020500000000000000" pitchFamily="18" charset="-120"/>
              </a:rPr>
              <a:t> taken as learning on his or her mistakes and make a self-assessment or reappraisal is part of positive emotion.  </a:t>
            </a:r>
            <a:endParaRPr lang="en-GB" sz="2200" dirty="0">
              <a:effectLst/>
              <a:latin typeface="Times New Roman" panose="02020603050405020304" pitchFamily="18" charset="0"/>
              <a:ea typeface="PMingLiU" panose="02020500000000000000" pitchFamily="18" charset="-120"/>
            </a:endParaRPr>
          </a:p>
          <a:p>
            <a:pPr marL="457200" algn="just">
              <a:lnSpc>
                <a:spcPct val="115000"/>
              </a:lnSpc>
            </a:pPr>
            <a:r>
              <a:rPr lang="en-GB" sz="2200" dirty="0">
                <a:effectLst/>
                <a:latin typeface="Times New Roman" panose="02020603050405020304" pitchFamily="18" charset="0"/>
                <a:ea typeface="PMingLiU" panose="02020500000000000000" pitchFamily="18" charset="-120"/>
              </a:rPr>
              <a:t>It is clear also that being honest, true, just, virtue, forgiveness, mind control, and a sound mind in the other hand </a:t>
            </a:r>
            <a:r>
              <a:rPr lang="en-US" sz="2200" dirty="0">
                <a:effectLst/>
                <a:latin typeface="Times New Roman" panose="02020603050405020304" pitchFamily="18" charset="0"/>
                <a:ea typeface="PMingLiU" panose="02020500000000000000" pitchFamily="18" charset="-120"/>
              </a:rPr>
              <a:t>(Hoy, </a:t>
            </a:r>
            <a:r>
              <a:rPr lang="en-US" sz="2200" dirty="0" err="1">
                <a:effectLst/>
                <a:latin typeface="Times New Roman" panose="02020603050405020304" pitchFamily="18" charset="0"/>
                <a:ea typeface="PMingLiU" panose="02020500000000000000" pitchFamily="18" charset="-120"/>
              </a:rPr>
              <a:t>Miskel</a:t>
            </a:r>
            <a:r>
              <a:rPr lang="en-US" sz="2200" dirty="0">
                <a:effectLst/>
                <a:latin typeface="Times New Roman" panose="02020603050405020304" pitchFamily="18" charset="0"/>
                <a:ea typeface="PMingLiU" panose="02020500000000000000" pitchFamily="18" charset="-120"/>
              </a:rPr>
              <a:t>, &amp; Tarter, 2013)</a:t>
            </a:r>
            <a:r>
              <a:rPr lang="en-GB" sz="2200" dirty="0">
                <a:effectLst/>
                <a:latin typeface="Times New Roman" panose="02020603050405020304" pitchFamily="18" charset="0"/>
                <a:ea typeface="PMingLiU" panose="02020500000000000000" pitchFamily="18" charset="-120"/>
              </a:rPr>
              <a:t>.  </a:t>
            </a:r>
            <a:endParaRPr lang="en-US" sz="2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Listening</a:t>
            </a:r>
            <a:endParaRPr lang="en-US" dirty="0"/>
          </a:p>
        </p:txBody>
      </p:sp>
      <p:sp>
        <p:nvSpPr>
          <p:cNvPr id="3" name="Content Placeholder 2"/>
          <p:cNvSpPr>
            <a:spLocks noGrp="1"/>
          </p:cNvSpPr>
          <p:nvPr>
            <p:ph idx="1"/>
          </p:nvPr>
        </p:nvSpPr>
        <p:spPr/>
        <p:txBody>
          <a:bodyPr>
            <a:normAutofit lnSpcReduction="10000"/>
          </a:bodyPr>
          <a:lstStyle/>
          <a:p>
            <a:pPr marL="457200" algn="just">
              <a:lnSpc>
                <a:spcPct val="115000"/>
              </a:lnSpc>
            </a:pPr>
            <a:r>
              <a:rPr lang="en-GB" sz="2000" dirty="0">
                <a:effectLst/>
                <a:latin typeface="Times New Roman" panose="02020603050405020304" pitchFamily="18" charset="0"/>
                <a:ea typeface="PMingLiU" panose="02020500000000000000" pitchFamily="18" charset="-120"/>
              </a:rPr>
              <a:t>Listening is to give one’s attention to secure cognitive, affective and behavioural processes. </a:t>
            </a:r>
            <a:endParaRPr lang="en-GB" sz="2000" dirty="0">
              <a:effectLst/>
              <a:latin typeface="Times New Roman" panose="02020603050405020304" pitchFamily="18" charset="0"/>
              <a:ea typeface="PMingLiU" panose="02020500000000000000" pitchFamily="18" charset="-120"/>
            </a:endParaRPr>
          </a:p>
          <a:p>
            <a:pPr marL="457200" algn="just">
              <a:lnSpc>
                <a:spcPct val="115000"/>
              </a:lnSpc>
            </a:pPr>
            <a:r>
              <a:rPr lang="en-GB" sz="2000" dirty="0">
                <a:effectLst/>
                <a:latin typeface="Times New Roman" panose="02020603050405020304" pitchFamily="18" charset="0"/>
                <a:ea typeface="PMingLiU" panose="02020500000000000000" pitchFamily="18" charset="-120"/>
              </a:rPr>
              <a:t>The following are active listening steps to improve concentration:</a:t>
            </a:r>
            <a:endParaRPr lang="en-US" sz="20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mj-lt"/>
              <a:buAutoNum type="arabicPeriod"/>
            </a:pPr>
            <a:r>
              <a:rPr lang="en-GB" sz="2000" i="1" dirty="0">
                <a:effectLst/>
                <a:latin typeface="Times New Roman" panose="02020603050405020304" pitchFamily="18" charset="0"/>
                <a:ea typeface="PMingLiU" panose="02020500000000000000" pitchFamily="18" charset="-120"/>
              </a:rPr>
              <a:t>Maintain eye contact. </a:t>
            </a:r>
            <a:r>
              <a:rPr lang="en-GB" sz="2000" dirty="0">
                <a:effectLst/>
                <a:latin typeface="Times New Roman" panose="02020603050405020304" pitchFamily="18" charset="0"/>
                <a:ea typeface="PMingLiU" panose="02020500000000000000" pitchFamily="18" charset="-120"/>
              </a:rPr>
              <a:t>This shows how reliable warm, sociable, honest, confident and active the receiver is.</a:t>
            </a:r>
            <a:endParaRPr lang="en-US" sz="20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mj-lt"/>
              <a:buAutoNum type="arabicPeriod"/>
            </a:pPr>
            <a:r>
              <a:rPr lang="en-GB" sz="2000" i="1" dirty="0">
                <a:effectLst/>
                <a:latin typeface="Times New Roman" panose="02020603050405020304" pitchFamily="18" charset="0"/>
                <a:ea typeface="PMingLiU" panose="02020500000000000000" pitchFamily="18" charset="-120"/>
              </a:rPr>
              <a:t>Don’t interrupt. </a:t>
            </a:r>
            <a:r>
              <a:rPr lang="en-GB" sz="2000" dirty="0">
                <a:effectLst/>
                <a:latin typeface="Times New Roman" panose="02020603050405020304" pitchFamily="18" charset="0"/>
                <a:ea typeface="PMingLiU" panose="02020500000000000000" pitchFamily="18" charset="-120"/>
              </a:rPr>
              <a:t>When the speaker is talking, please let the message be conveyed to the audience. This is the sign of the mutual respect for effective communication. In the listening process, </a:t>
            </a:r>
            <a:r>
              <a:rPr lang="en-GB" sz="2000" b="1" dirty="0">
                <a:effectLst/>
                <a:latin typeface="Times New Roman" panose="02020603050405020304" pitchFamily="18" charset="0"/>
                <a:ea typeface="PMingLiU" panose="02020500000000000000" pitchFamily="18" charset="-120"/>
              </a:rPr>
              <a:t>attention</a:t>
            </a:r>
            <a:r>
              <a:rPr lang="en-GB" sz="2000" dirty="0">
                <a:effectLst/>
                <a:latin typeface="Times New Roman" panose="02020603050405020304" pitchFamily="18" charset="0"/>
                <a:ea typeface="PMingLiU" panose="02020500000000000000" pitchFamily="18" charset="-120"/>
              </a:rPr>
              <a:t> is an important factor which determines material to select and learn. </a:t>
            </a:r>
            <a:endParaRPr lang="en-US" sz="20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mj-lt"/>
              <a:buAutoNum type="arabicPeriod"/>
            </a:pPr>
            <a:r>
              <a:rPr lang="en-GB" sz="2000" i="1" dirty="0">
                <a:effectLst/>
                <a:latin typeface="Times New Roman" panose="02020603050405020304" pitchFamily="18" charset="0"/>
                <a:ea typeface="PMingLiU" panose="02020500000000000000" pitchFamily="18" charset="-120"/>
              </a:rPr>
              <a:t>Ask question for clarification. </a:t>
            </a:r>
            <a:r>
              <a:rPr lang="en-GB" sz="2000" dirty="0">
                <a:effectLst/>
                <a:latin typeface="Times New Roman" panose="02020603050405020304" pitchFamily="18" charset="0"/>
                <a:ea typeface="PMingLiU" panose="02020500000000000000" pitchFamily="18" charset="-120"/>
              </a:rPr>
              <a:t> Questions may be open-ended, close-ended multiple questions, reflective questions,...</a:t>
            </a:r>
            <a:endParaRPr lang="en-US" sz="20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mj-lt"/>
              <a:buAutoNum type="arabicPeriod"/>
            </a:pPr>
            <a:r>
              <a:rPr lang="en-GB" sz="2000" i="1" dirty="0">
                <a:effectLst/>
                <a:latin typeface="Times New Roman" panose="02020603050405020304" pitchFamily="18" charset="0"/>
                <a:ea typeface="PMingLiU" panose="02020500000000000000" pitchFamily="18" charset="-120"/>
              </a:rPr>
              <a:t>Repeat back what the speaker is saying in your own words.  </a:t>
            </a:r>
            <a:r>
              <a:rPr lang="en-GB" sz="2000" dirty="0">
                <a:effectLst/>
                <a:latin typeface="Times New Roman" panose="02020603050405020304" pitchFamily="18" charset="0"/>
                <a:ea typeface="PMingLiU" panose="02020500000000000000" pitchFamily="18" charset="-120"/>
              </a:rPr>
              <a:t>Listen for total meaning of the message including contents and underlying attitude and feeling.</a:t>
            </a:r>
            <a:endParaRPr lang="en-US" sz="2000" dirty="0">
              <a:effectLst/>
              <a:latin typeface="Times New Roman" panose="02020603050405020304" pitchFamily="18" charset="0"/>
              <a:ea typeface="PMingLiU" panose="02020500000000000000" pitchFamily="18" charset="-120"/>
            </a:endParaRPr>
          </a:p>
          <a:p>
            <a:pPr indent="0" algn="just">
              <a:lnSpc>
                <a:spcPct val="115000"/>
              </a:lnSpc>
              <a:spcAft>
                <a:spcPts val="1000"/>
              </a:spcAft>
              <a:buNone/>
            </a:pP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sz="3600" b="1" dirty="0">
                <a:effectLst/>
                <a:latin typeface="Times New Roman" panose="02020603050405020304" pitchFamily="18" charset="0"/>
                <a:ea typeface="PMingLiU" panose="02020500000000000000" pitchFamily="18" charset="-120"/>
              </a:rPr>
            </a:br>
            <a:br>
              <a:rPr lang="en-GB" sz="3600" b="1" dirty="0">
                <a:effectLst/>
                <a:latin typeface="Times New Roman" panose="02020603050405020304" pitchFamily="18" charset="0"/>
                <a:ea typeface="PMingLiU" panose="02020500000000000000" pitchFamily="18" charset="-120"/>
              </a:rPr>
            </a:br>
            <a:r>
              <a:rPr lang="en-GB" sz="3600" b="1" dirty="0">
                <a:effectLst/>
                <a:latin typeface="Times New Roman" panose="02020603050405020304" pitchFamily="18" charset="0"/>
                <a:ea typeface="PMingLiU" panose="02020500000000000000" pitchFamily="18" charset="-120"/>
              </a:rPr>
              <a:t>Global learning, partial learning and progressive partial learning</a:t>
            </a:r>
            <a:br>
              <a:rPr lang="en-US" sz="3600" dirty="0">
                <a:effectLst/>
                <a:latin typeface="Times New Roman" panose="02020603050405020304" pitchFamily="18" charset="0"/>
                <a:ea typeface="PMingLiU" panose="02020500000000000000" pitchFamily="18" charset="-120"/>
              </a:rPr>
            </a:br>
            <a:br>
              <a:rPr lang="en-US" sz="3600" dirty="0">
                <a:effectLst/>
                <a:latin typeface="Times New Roman" panose="02020603050405020304" pitchFamily="18" charset="0"/>
                <a:ea typeface="PMingLiU" panose="02020500000000000000" pitchFamily="18" charset="-120"/>
              </a:rPr>
            </a:br>
            <a:endParaRPr lang="en-US" sz="3600" dirty="0"/>
          </a:p>
        </p:txBody>
      </p:sp>
      <p:sp>
        <p:nvSpPr>
          <p:cNvPr id="3" name="Content Placeholder 2"/>
          <p:cNvSpPr>
            <a:spLocks noGrp="1"/>
          </p:cNvSpPr>
          <p:nvPr>
            <p:ph idx="1"/>
          </p:nvPr>
        </p:nvSpPr>
        <p:spPr/>
        <p:txBody>
          <a:bodyPr>
            <a:normAutofit lnSpcReduction="10000"/>
          </a:bodyPr>
          <a:lstStyle/>
          <a:p>
            <a:r>
              <a:rPr lang="en-GB" sz="2400" dirty="0">
                <a:effectLst/>
                <a:latin typeface="Times New Roman" panose="02020603050405020304" pitchFamily="18" charset="0"/>
                <a:ea typeface="PMingLiU" panose="02020500000000000000" pitchFamily="18" charset="-120"/>
              </a:rPr>
              <a:t>Effective learning strategies includes using cognitive organizers, self-regulation including initiative, persistence, motivation and goal setting.</a:t>
            </a:r>
            <a:endParaRPr lang="en-US"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In general, the learning process spread out with periods of rest seems to improve the outcome of learning while the learning which is concentrated does not result in good performance</a:t>
            </a:r>
            <a:r>
              <a:rPr lang="en-US" sz="2400" dirty="0">
                <a:effectLst/>
              </a:rPr>
              <a:t> </a:t>
            </a:r>
            <a:endParaRPr lang="en-US" sz="2400" dirty="0">
              <a:effectLst/>
            </a:endParaRPr>
          </a:p>
          <a:p>
            <a:r>
              <a:rPr lang="en-GB" sz="2400" dirty="0">
                <a:latin typeface="Times New Roman" panose="02020603050405020304" pitchFamily="18" charset="0"/>
                <a:ea typeface="PMingLiU" panose="02020500000000000000" pitchFamily="18" charset="-120"/>
              </a:rPr>
              <a:t>L</a:t>
            </a:r>
            <a:r>
              <a:rPr lang="en-GB" sz="2400" dirty="0">
                <a:effectLst/>
                <a:latin typeface="Times New Roman" panose="02020603050405020304" pitchFamily="18" charset="0"/>
                <a:ea typeface="PMingLiU" panose="02020500000000000000" pitchFamily="18" charset="-120"/>
              </a:rPr>
              <a:t>earning the whole material in a single unity (global method) </a:t>
            </a:r>
            <a:endParaRPr lang="en-GB" sz="2400" dirty="0">
              <a:effectLst/>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L</a:t>
            </a:r>
            <a:r>
              <a:rPr lang="en-GB" sz="2400" dirty="0">
                <a:effectLst/>
                <a:latin typeface="Times New Roman" panose="02020603050405020304" pitchFamily="18" charset="0"/>
                <a:ea typeface="PMingLiU" panose="02020500000000000000" pitchFamily="18" charset="-120"/>
              </a:rPr>
              <a:t>earning some part of the material each time (partial method). According to the partial method, the material can be divided into several parts by the student who will then try to put them together after studying each part separately.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The student can also use a cumulative learning method whereby he studies the first unit, then the second with the first, the third with the two first and so on. This method is known as the progressive partial method.</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t>
            </a:r>
            <a:r>
              <a:rPr lang="en-US" dirty="0"/>
              <a:t>xample of Transcript</a:t>
            </a:r>
            <a:endParaRPr lang="en-US" dirty="0"/>
          </a:p>
        </p:txBody>
      </p:sp>
      <p:graphicFrame>
        <p:nvGraphicFramePr>
          <p:cNvPr id="4" name="Table 4"/>
          <p:cNvGraphicFramePr>
            <a:graphicFrameLocks noGrp="1"/>
          </p:cNvGraphicFramePr>
          <p:nvPr>
            <p:ph idx="1"/>
          </p:nvPr>
        </p:nvGraphicFramePr>
        <p:xfrm>
          <a:off x="838200" y="1825625"/>
          <a:ext cx="10515600" cy="313436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r>
                        <a:rPr lang="en-US" dirty="0"/>
                        <a:t>Course</a:t>
                      </a:r>
                      <a:endParaRPr lang="en-US" dirty="0"/>
                    </a:p>
                  </a:txBody>
                  <a:tcPr/>
                </a:tc>
                <a:tc>
                  <a:txBody>
                    <a:bodyPr/>
                    <a:lstStyle/>
                    <a:p>
                      <a:r>
                        <a:rPr lang="en-US" dirty="0"/>
                        <a:t>Number of credits</a:t>
                      </a:r>
                      <a:endParaRPr lang="en-US" dirty="0"/>
                    </a:p>
                  </a:txBody>
                  <a:tcPr/>
                </a:tc>
                <a:tc>
                  <a:txBody>
                    <a:bodyPr/>
                    <a:lstStyle/>
                    <a:p>
                      <a:r>
                        <a:rPr lang="en-US" dirty="0"/>
                        <a:t>Grades</a:t>
                      </a:r>
                      <a:endParaRPr lang="en-US" dirty="0"/>
                    </a:p>
                  </a:txBody>
                  <a:tcPr/>
                </a:tc>
                <a:tc>
                  <a:txBody>
                    <a:bodyPr/>
                    <a:lstStyle/>
                    <a:p>
                      <a:endParaRPr lang="en-US" dirty="0"/>
                    </a:p>
                  </a:txBody>
                  <a:tcPr/>
                </a:tc>
              </a:tr>
              <a:tr h="370840">
                <a:tc>
                  <a:txBody>
                    <a:bodyPr/>
                    <a:lstStyle/>
                    <a:p>
                      <a:r>
                        <a:rPr lang="en-US" dirty="0"/>
                        <a:t>Micro computer applications</a:t>
                      </a:r>
                      <a:endParaRPr lang="en-US" dirty="0"/>
                    </a:p>
                  </a:txBody>
                  <a:tcPr/>
                </a:tc>
                <a:tc>
                  <a:txBody>
                    <a:bodyPr/>
                    <a:lstStyle/>
                    <a:p>
                      <a:r>
                        <a:rPr lang="en-US" dirty="0"/>
                        <a:t>3</a:t>
                      </a:r>
                      <a:endParaRPr lang="en-US" dirty="0"/>
                    </a:p>
                  </a:txBody>
                  <a:tcPr/>
                </a:tc>
                <a:tc>
                  <a:txBody>
                    <a:bodyPr/>
                    <a:lstStyle/>
                    <a:p>
                      <a:r>
                        <a:rPr lang="en-US" dirty="0"/>
                        <a:t>10</a:t>
                      </a:r>
                      <a:endParaRPr lang="en-US" dirty="0"/>
                    </a:p>
                  </a:txBody>
                  <a:tcPr/>
                </a:tc>
                <a:tc>
                  <a:txBody>
                    <a:bodyPr/>
                    <a:lstStyle/>
                    <a:p>
                      <a:r>
                        <a:rPr lang="en-US" dirty="0"/>
                        <a:t>30</a:t>
                      </a:r>
                      <a:endParaRPr lang="en-US" dirty="0"/>
                    </a:p>
                  </a:txBody>
                  <a:tcPr/>
                </a:tc>
              </a:tr>
              <a:tr h="370840">
                <a:tc>
                  <a:txBody>
                    <a:bodyPr/>
                    <a:lstStyle/>
                    <a:p>
                      <a:r>
                        <a:rPr lang="en-US" dirty="0"/>
                        <a:t>Applied Maths</a:t>
                      </a:r>
                      <a:endParaRPr lang="en-US" dirty="0"/>
                    </a:p>
                  </a:txBody>
                  <a:tcPr/>
                </a:tc>
                <a:tc>
                  <a:txBody>
                    <a:bodyPr/>
                    <a:lstStyle/>
                    <a:p>
                      <a:r>
                        <a:rPr lang="en-US" dirty="0"/>
                        <a:t>3</a:t>
                      </a:r>
                      <a:endParaRPr lang="en-US" dirty="0"/>
                    </a:p>
                  </a:txBody>
                  <a:tcPr/>
                </a:tc>
                <a:tc>
                  <a:txBody>
                    <a:bodyPr/>
                    <a:lstStyle/>
                    <a:p>
                      <a:r>
                        <a:rPr lang="en-US" dirty="0"/>
                        <a:t>7</a:t>
                      </a:r>
                      <a:endParaRPr lang="en-US" dirty="0"/>
                    </a:p>
                  </a:txBody>
                  <a:tcPr/>
                </a:tc>
                <a:tc>
                  <a:txBody>
                    <a:bodyPr/>
                    <a:lstStyle/>
                    <a:p>
                      <a:r>
                        <a:rPr lang="en-US" dirty="0"/>
                        <a:t>21</a:t>
                      </a:r>
                      <a:endParaRPr lang="en-US" dirty="0"/>
                    </a:p>
                  </a:txBody>
                  <a:tcPr/>
                </a:tc>
              </a:tr>
              <a:tr h="370840">
                <a:tc>
                  <a:txBody>
                    <a:bodyPr/>
                    <a:lstStyle/>
                    <a:p>
                      <a:r>
                        <a:rPr lang="en-US" dirty="0"/>
                        <a:t>Intro to Bible</a:t>
                      </a:r>
                      <a:endParaRPr lang="en-US" dirty="0"/>
                    </a:p>
                  </a:txBody>
                  <a:tcPr/>
                </a:tc>
                <a:tc>
                  <a:txBody>
                    <a:bodyPr/>
                    <a:lstStyle/>
                    <a:p>
                      <a:r>
                        <a:rPr lang="en-US" dirty="0"/>
                        <a:t>2</a:t>
                      </a:r>
                      <a:endParaRPr lang="en-US" dirty="0"/>
                    </a:p>
                  </a:txBody>
                  <a:tcPr/>
                </a:tc>
                <a:tc>
                  <a:txBody>
                    <a:bodyPr/>
                    <a:lstStyle/>
                    <a:p>
                      <a:r>
                        <a:rPr lang="en-US" dirty="0"/>
                        <a:t>14</a:t>
                      </a:r>
                      <a:endParaRPr lang="en-US" dirty="0"/>
                    </a:p>
                  </a:txBody>
                  <a:tcPr/>
                </a:tc>
                <a:tc>
                  <a:txBody>
                    <a:bodyPr/>
                    <a:lstStyle/>
                    <a:p>
                      <a:r>
                        <a:rPr lang="en-US" dirty="0"/>
                        <a:t>28</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Study and research methods</a:t>
                      </a:r>
                      <a:endParaRPr lang="en-US" dirty="0"/>
                    </a:p>
                  </a:txBody>
                  <a:tcPr/>
                </a:tc>
                <a:tc>
                  <a:txBody>
                    <a:bodyPr/>
                    <a:lstStyle/>
                    <a:p>
                      <a:r>
                        <a:rPr lang="en-US" dirty="0"/>
                        <a:t>2</a:t>
                      </a:r>
                      <a:endParaRPr lang="en-US" dirty="0"/>
                    </a:p>
                  </a:txBody>
                  <a:tcPr/>
                </a:tc>
                <a:tc>
                  <a:txBody>
                    <a:bodyPr/>
                    <a:lstStyle/>
                    <a:p>
                      <a:r>
                        <a:rPr lang="en-US" dirty="0"/>
                        <a:t>17</a:t>
                      </a:r>
                      <a:endParaRPr lang="en-US" dirty="0"/>
                    </a:p>
                  </a:txBody>
                  <a:tcPr/>
                </a:tc>
                <a:tc>
                  <a:txBody>
                    <a:bodyPr/>
                    <a:lstStyle/>
                    <a:p>
                      <a:r>
                        <a:rPr lang="en-US" dirty="0"/>
                        <a:t>34</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t>E</a:t>
                      </a:r>
                      <a:r>
                        <a:rPr lang="en-US" dirty="0"/>
                        <a:t>tc… </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c>
                  <a:txBody>
                    <a:bodyPr/>
                    <a:lstStyle/>
                    <a:p>
                      <a:r>
                        <a:rPr lang="en-US" dirty="0"/>
                        <a:t>…</a:t>
                      </a:r>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Total </a:t>
                      </a:r>
                      <a:endParaRPr lang="en-US" dirty="0"/>
                    </a:p>
                  </a:txBody>
                  <a:tcPr/>
                </a:tc>
                <a:tc>
                  <a:txBody>
                    <a:bodyPr/>
                    <a:lstStyle/>
                    <a:p>
                      <a:r>
                        <a:rPr lang="en-US" dirty="0"/>
                        <a:t>10</a:t>
                      </a:r>
                      <a:endParaRPr lang="en-US" dirty="0"/>
                    </a:p>
                  </a:txBody>
                  <a:tcPr/>
                </a:tc>
                <a:tc>
                  <a:txBody>
                    <a:bodyPr/>
                    <a:lstStyle/>
                    <a:p>
                      <a:endParaRPr lang="en-US" dirty="0"/>
                    </a:p>
                  </a:txBody>
                  <a:tcPr/>
                </a:tc>
                <a:tc>
                  <a:txBody>
                    <a:bodyPr/>
                    <a:lstStyle/>
                    <a:p>
                      <a:r>
                        <a:rPr lang="en-US" dirty="0"/>
                        <a:t>113</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b="1" dirty="0">
                <a:effectLst/>
                <a:latin typeface="Times New Roman" panose="02020603050405020304" pitchFamily="18" charset="0"/>
                <a:ea typeface="PMingLiU" panose="02020500000000000000" pitchFamily="18" charset="-120"/>
              </a:rPr>
              <a:t>Active learning, passive </a:t>
            </a:r>
            <a:r>
              <a:rPr lang="en-GB" b="1" dirty="0">
                <a:latin typeface="Times New Roman" panose="02020603050405020304" pitchFamily="18" charset="0"/>
                <a:ea typeface="PMingLiU" panose="02020500000000000000" pitchFamily="18" charset="-120"/>
              </a:rPr>
              <a:t>learning and overlearning</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lnSpcReduction="10000"/>
          </a:bodyPr>
          <a:lstStyle/>
          <a:p>
            <a:pPr marL="457200" algn="just">
              <a:lnSpc>
                <a:spcPct val="115000"/>
              </a:lnSpc>
              <a:spcAft>
                <a:spcPts val="1000"/>
              </a:spcAft>
            </a:pPr>
            <a:r>
              <a:rPr lang="en-GB" sz="3200" dirty="0">
                <a:effectLst/>
                <a:latin typeface="Times New Roman" panose="02020603050405020304" pitchFamily="18" charset="0"/>
                <a:ea typeface="PMingLiU" panose="02020500000000000000" pitchFamily="18" charset="-120"/>
              </a:rPr>
              <a:t>A student who plays an active role in the learning process generally gets better results than a passive student. </a:t>
            </a:r>
            <a:endParaRPr lang="en-GB" sz="32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GB" sz="3200" dirty="0">
                <a:effectLst/>
                <a:latin typeface="Times New Roman" panose="02020603050405020304" pitchFamily="18" charset="0"/>
                <a:ea typeface="PMingLiU" panose="02020500000000000000" pitchFamily="18" charset="-120"/>
              </a:rPr>
              <a:t>This is illustrated in teaching when the student recites what he has learned. Indeed, actively discuss a new material of learning is more likely to </a:t>
            </a:r>
            <a:r>
              <a:rPr lang="en-GB" sz="3200" dirty="0" err="1">
                <a:effectLst/>
                <a:latin typeface="Times New Roman" panose="02020603050405020304" pitchFamily="18" charset="0"/>
                <a:ea typeface="PMingLiU" panose="02020500000000000000" pitchFamily="18" charset="-120"/>
              </a:rPr>
              <a:t>favor</a:t>
            </a:r>
            <a:r>
              <a:rPr lang="en-GB" sz="3200" dirty="0">
                <a:effectLst/>
                <a:latin typeface="Times New Roman" panose="02020603050405020304" pitchFamily="18" charset="0"/>
                <a:ea typeface="PMingLiU" panose="02020500000000000000" pitchFamily="18" charset="-120"/>
              </a:rPr>
              <a:t> the acquisition of this material than just reading it passively.</a:t>
            </a:r>
            <a:r>
              <a:rPr lang="en-GB" sz="3200" b="1" dirty="0">
                <a:effectLst/>
                <a:latin typeface="Times New Roman" panose="02020603050405020304" pitchFamily="18" charset="0"/>
                <a:ea typeface="PMingLiU" panose="02020500000000000000" pitchFamily="18" charset="-120"/>
              </a:rPr>
              <a:t>  </a:t>
            </a:r>
            <a:endParaRPr lang="en-GB" sz="3200" b="1"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GB" sz="3200" dirty="0">
                <a:latin typeface="Times New Roman" panose="02020603050405020304" pitchFamily="18" charset="0"/>
                <a:ea typeface="PMingLiU" panose="02020500000000000000" pitchFamily="18" charset="-120"/>
              </a:rPr>
              <a:t>Suggestions for getting involved in one’s study</a:t>
            </a:r>
            <a:endParaRPr lang="en-US" sz="3200"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GB" altLang="zh-TW" sz="4400" b="1" i="0" u="none" strike="noStrike" cap="none" normalizeH="0" baseline="0" dirty="0">
                <a:ln>
                  <a:noFill/>
                </a:ln>
                <a:solidFill>
                  <a:schemeClr val="tx1"/>
                </a:solidFill>
                <a:effectLst/>
                <a:latin typeface="Times New Roman" panose="02020603050405020304" pitchFamily="18" charset="0"/>
                <a:ea typeface="PMingLiU" panose="02020500000000000000" pitchFamily="18" charset="-120"/>
              </a:rPr>
              <a:t>P.O.W.E.R. Learning</a:t>
            </a:r>
            <a:endParaRPr lang="en-US" dirty="0"/>
          </a:p>
        </p:txBody>
      </p:sp>
      <p:sp>
        <p:nvSpPr>
          <p:cNvPr id="3" name="Content Placeholder 2"/>
          <p:cNvSpPr>
            <a:spLocks noGrp="1"/>
          </p:cNvSpPr>
          <p:nvPr>
            <p:ph idx="1"/>
          </p:nvPr>
        </p:nvSpPr>
        <p:spPr>
          <a:xfrm>
            <a:off x="507267" y="1462085"/>
            <a:ext cx="10515600" cy="4351338"/>
          </a:xfrm>
        </p:spPr>
        <p:txBody>
          <a:bodyPr>
            <a:noAutofit/>
          </a:bodyPr>
          <a:lstStyle/>
          <a:p>
            <a:pPr marL="0" indent="0">
              <a:buNone/>
            </a:pPr>
            <a:r>
              <a:rPr lang="en-US" sz="2200" b="1" dirty="0"/>
              <a:t>Prepare</a:t>
            </a:r>
            <a:r>
              <a:rPr lang="en-US" sz="2200" dirty="0"/>
              <a:t> </a:t>
            </a:r>
            <a:r>
              <a:rPr lang="en-GB" sz="2200" dirty="0">
                <a:effectLst/>
                <a:latin typeface="Times New Roman" panose="02020603050405020304" pitchFamily="18" charset="0"/>
                <a:ea typeface="PMingLiU" panose="02020500000000000000" pitchFamily="18" charset="-120"/>
              </a:rPr>
              <a:t>stands for setting goals </a:t>
            </a:r>
            <a:endParaRPr lang="en-GB" sz="2200" dirty="0">
              <a:effectLst/>
              <a:latin typeface="Times New Roman" panose="02020603050405020304" pitchFamily="18" charset="0"/>
              <a:ea typeface="PMingLiU" panose="02020500000000000000" pitchFamily="18" charset="-120"/>
            </a:endParaRPr>
          </a:p>
          <a:p>
            <a:pPr marL="0" indent="0">
              <a:buNone/>
            </a:pPr>
            <a:r>
              <a:rPr lang="en-GB" sz="2200" b="1" i="1" dirty="0">
                <a:effectLst/>
                <a:latin typeface="Times New Roman" panose="02020603050405020304" pitchFamily="18" charset="0"/>
                <a:ea typeface="PMingLiU" panose="02020500000000000000" pitchFamily="18" charset="-120"/>
              </a:rPr>
              <a:t>Organize</a:t>
            </a:r>
            <a:r>
              <a:rPr lang="en-GB" sz="2200" dirty="0">
                <a:effectLst/>
                <a:latin typeface="Times New Roman" panose="02020603050405020304" pitchFamily="18" charset="0"/>
                <a:ea typeface="PMingLiU" panose="02020500000000000000" pitchFamily="18" charset="-120"/>
              </a:rPr>
              <a:t> stands for the physical and mental organization.</a:t>
            </a:r>
            <a:endParaRPr lang="en-GB" sz="2200" dirty="0">
              <a:effectLst/>
              <a:latin typeface="Times New Roman" panose="02020603050405020304" pitchFamily="18" charset="0"/>
              <a:ea typeface="PMingLiU" panose="02020500000000000000" pitchFamily="18" charset="-120"/>
            </a:endParaRPr>
          </a:p>
          <a:p>
            <a:pPr marL="0" indent="0">
              <a:buNone/>
            </a:pPr>
            <a:r>
              <a:rPr lang="en-GB" sz="2200" b="1" i="1" dirty="0">
                <a:effectLst/>
                <a:latin typeface="Times New Roman" panose="02020603050405020304" pitchFamily="18" charset="0"/>
                <a:ea typeface="PMingLiU" panose="02020500000000000000" pitchFamily="18" charset="-120"/>
              </a:rPr>
              <a:t>Work</a:t>
            </a:r>
            <a:r>
              <a:rPr lang="en-GB" sz="2200" dirty="0">
                <a:effectLst/>
                <a:latin typeface="Times New Roman" panose="02020603050405020304" pitchFamily="18" charset="0"/>
                <a:ea typeface="PMingLiU" panose="02020500000000000000" pitchFamily="18" charset="-120"/>
              </a:rPr>
              <a:t> is related to the individual’s motivation and the efforts made in order to get success.</a:t>
            </a:r>
            <a:endParaRPr lang="en-GB" sz="2200" dirty="0">
              <a:effectLst/>
              <a:latin typeface="Times New Roman" panose="02020603050405020304" pitchFamily="18" charset="0"/>
              <a:ea typeface="PMingLiU" panose="02020500000000000000" pitchFamily="18" charset="-120"/>
            </a:endParaRPr>
          </a:p>
          <a:p>
            <a:pPr marL="0" indent="0">
              <a:buNone/>
            </a:pPr>
            <a:r>
              <a:rPr lang="en-GB" sz="2200" b="1" i="1" dirty="0">
                <a:effectLst/>
                <a:latin typeface="Times New Roman" panose="02020603050405020304" pitchFamily="18" charset="0"/>
                <a:ea typeface="PMingLiU" panose="02020500000000000000" pitchFamily="18" charset="-120"/>
              </a:rPr>
              <a:t>Evaluate</a:t>
            </a:r>
            <a:r>
              <a:rPr lang="en-GB" sz="2200" dirty="0">
                <a:effectLst/>
                <a:latin typeface="Times New Roman" panose="02020603050405020304" pitchFamily="18" charset="0"/>
                <a:ea typeface="PMingLiU" panose="02020500000000000000" pitchFamily="18" charset="-120"/>
              </a:rPr>
              <a:t> is an assessment of the match between a product or activity and the goals it was intended to meet.</a:t>
            </a:r>
            <a:endParaRPr lang="en-GB" sz="2200" dirty="0">
              <a:effectLst/>
              <a:latin typeface="Times New Roman" panose="02020603050405020304" pitchFamily="18" charset="0"/>
              <a:ea typeface="PMingLiU" panose="02020500000000000000" pitchFamily="18" charset="-120"/>
            </a:endParaRPr>
          </a:p>
          <a:p>
            <a:pPr marL="0" indent="0">
              <a:buNone/>
            </a:pPr>
            <a:r>
              <a:rPr lang="en-GB" sz="2200" b="1" i="1" dirty="0">
                <a:effectLst/>
                <a:latin typeface="Times New Roman" panose="02020603050405020304" pitchFamily="18" charset="0"/>
                <a:ea typeface="PMingLiU" panose="02020500000000000000" pitchFamily="18" charset="-120"/>
              </a:rPr>
              <a:t>Rethink</a:t>
            </a:r>
            <a:r>
              <a:rPr lang="en-GB" sz="2200" dirty="0">
                <a:effectLst/>
                <a:latin typeface="Times New Roman" panose="02020603050405020304" pitchFamily="18" charset="0"/>
                <a:ea typeface="PMingLiU" panose="02020500000000000000" pitchFamily="18" charset="-120"/>
              </a:rPr>
              <a:t> involves critical thinking which is a process involving reanalysing, questioning, and challenging our underlying assumptions. </a:t>
            </a:r>
            <a:endParaRPr lang="en-GB" sz="2200" dirty="0">
              <a:effectLst/>
              <a:latin typeface="Times New Roman" panose="02020603050405020304" pitchFamily="18" charset="0"/>
              <a:ea typeface="PMingLiU" panose="02020500000000000000" pitchFamily="18" charset="-120"/>
            </a:endParaRPr>
          </a:p>
          <a:p>
            <a:pPr marL="0" indent="0">
              <a:buNone/>
            </a:pPr>
            <a:r>
              <a:rPr lang="en-GB" sz="2200" dirty="0">
                <a:effectLst/>
                <a:latin typeface="Times New Roman" panose="02020603050405020304" pitchFamily="18" charset="0"/>
                <a:ea typeface="PMingLiU" panose="02020500000000000000" pitchFamily="18" charset="-120"/>
              </a:rPr>
              <a:t>Some of its steps include the following:  Reviewing how you have accomplished the task; questioning the outcome; identifying your underlying assumptions and challenging them; consider alternatives rejected earlier; consider what you would do if you had the opportunity to try things again and reconsider your initial goals</a:t>
            </a:r>
            <a:r>
              <a:rPr lang="en-US" sz="2200" dirty="0">
                <a:effectLst/>
                <a:latin typeface="Times New Roman" panose="02020603050405020304" pitchFamily="18" charset="0"/>
                <a:ea typeface="PMingLiU" panose="02020500000000000000" pitchFamily="18" charset="-120"/>
              </a:rPr>
              <a:t>(Feldman, 2009)</a:t>
            </a:r>
            <a:r>
              <a:rPr lang="en-GB" sz="2200" dirty="0">
                <a:effectLst/>
                <a:latin typeface="Times New Roman" panose="02020603050405020304" pitchFamily="18" charset="0"/>
                <a:ea typeface="PMingLiU" panose="02020500000000000000" pitchFamily="18" charset="-120"/>
              </a:rPr>
              <a:t>.</a:t>
            </a:r>
            <a:endParaRPr 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a:t>Environmental factors</a:t>
            </a:r>
            <a:br>
              <a:rPr lang="en-US" dirty="0"/>
            </a:br>
            <a:r>
              <a:rPr lang="en-US" dirty="0"/>
              <a:t>Social Environmental factors</a:t>
            </a:r>
            <a:endParaRPr lang="en-US" dirty="0"/>
          </a:p>
        </p:txBody>
      </p:sp>
      <p:sp>
        <p:nvSpPr>
          <p:cNvPr id="3" name="Content Placeholder 2"/>
          <p:cNvSpPr>
            <a:spLocks noGrp="1"/>
          </p:cNvSpPr>
          <p:nvPr>
            <p:ph idx="1"/>
          </p:nvPr>
        </p:nvSpPr>
        <p:spPr/>
        <p:txBody>
          <a:bodyPr/>
          <a:lstStyle/>
          <a:p>
            <a:r>
              <a:rPr lang="en-GB" sz="3200" b="1" dirty="0"/>
              <a:t>Academic environment</a:t>
            </a:r>
            <a:endParaRPr lang="en-US" sz="3200" b="1" dirty="0"/>
          </a:p>
          <a:p>
            <a:r>
              <a:rPr lang="en-GB" sz="3200" b="1" dirty="0">
                <a:effectLst/>
                <a:latin typeface="Times New Roman" panose="02020603050405020304" pitchFamily="18" charset="0"/>
                <a:ea typeface="PMingLiU" panose="02020500000000000000" pitchFamily="18" charset="-120"/>
              </a:rPr>
              <a:t>The classroom climate and teacher interaction with students</a:t>
            </a:r>
            <a:endParaRPr lang="en-US" sz="3200" b="1" dirty="0">
              <a:effectLst/>
              <a:latin typeface="Times New Roman" panose="02020603050405020304" pitchFamily="18" charset="0"/>
              <a:ea typeface="PMingLiU" panose="02020500000000000000" pitchFamily="18" charset="-120"/>
            </a:endParaRPr>
          </a:p>
          <a:p>
            <a:r>
              <a:rPr lang="en-GB" sz="3200" b="1" dirty="0">
                <a:effectLst/>
                <a:latin typeface="Times New Roman" panose="02020603050405020304" pitchFamily="18" charset="0"/>
                <a:ea typeface="PMingLiU" panose="02020500000000000000" pitchFamily="18" charset="-120"/>
              </a:rPr>
              <a:t>Management support and relationships </a:t>
            </a:r>
            <a:endParaRPr lang="en-US" sz="3200" b="1" dirty="0">
              <a:effectLst/>
              <a:latin typeface="Times New Roman" panose="02020603050405020304" pitchFamily="18" charset="0"/>
              <a:ea typeface="PMingLiU" panose="02020500000000000000" pitchFamily="18" charset="-120"/>
            </a:endParaRPr>
          </a:p>
          <a:p>
            <a:r>
              <a:rPr lang="en-GB" sz="3200" b="1" dirty="0">
                <a:effectLst/>
                <a:latin typeface="Times New Roman" panose="02020603050405020304" pitchFamily="18" charset="0"/>
                <a:ea typeface="PMingLiU" panose="02020500000000000000" pitchFamily="18" charset="-120"/>
              </a:rPr>
              <a:t>Family and community involvement</a:t>
            </a:r>
            <a:endParaRPr lang="en-GB" sz="3200" b="1" dirty="0">
              <a:effectLst/>
              <a:latin typeface="Times New Roman" panose="02020603050405020304" pitchFamily="18" charset="0"/>
              <a:ea typeface="PMingLiU" panose="02020500000000000000" pitchFamily="18" charset="-120"/>
            </a:endParaRPr>
          </a:p>
          <a:p>
            <a:r>
              <a:rPr lang="en-US" sz="3200" b="1" dirty="0">
                <a:effectLst/>
                <a:latin typeface="Times New Roman" panose="02020603050405020304" pitchFamily="18" charset="0"/>
                <a:ea typeface="PMingLiU" panose="02020500000000000000" pitchFamily="18" charset="-120"/>
              </a:rPr>
              <a:t>Peer Support</a:t>
            </a:r>
            <a:endParaRPr lang="en-US" sz="3200" b="1" dirty="0">
              <a:effectLst/>
              <a:latin typeface="Times New Roman" panose="02020603050405020304" pitchFamily="18" charset="0"/>
              <a:ea typeface="PMingLiU" panose="02020500000000000000" pitchFamily="18" charset="-120"/>
            </a:endParaRPr>
          </a:p>
          <a:p>
            <a:r>
              <a:rPr lang="en-US" sz="3200" b="1" dirty="0">
                <a:latin typeface="Times New Roman" panose="02020603050405020304" pitchFamily="18" charset="0"/>
                <a:ea typeface="PMingLiU" panose="02020500000000000000" pitchFamily="18" charset="-120"/>
              </a:rPr>
              <a:t>Physical environment</a:t>
            </a:r>
            <a:endParaRPr lang="en-US" sz="3200" b="1"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Academic Environment</a:t>
            </a:r>
            <a:endParaRPr lang="en-US" dirty="0"/>
          </a:p>
        </p:txBody>
      </p:sp>
      <p:sp>
        <p:nvSpPr>
          <p:cNvPr id="3" name="Content Placeholder 2"/>
          <p:cNvSpPr>
            <a:spLocks noGrp="1"/>
          </p:cNvSpPr>
          <p:nvPr>
            <p:ph idx="1"/>
          </p:nvPr>
        </p:nvSpPr>
        <p:spPr>
          <a:xfrm>
            <a:off x="838200" y="1520825"/>
            <a:ext cx="10515600" cy="4351338"/>
          </a:xfrm>
        </p:spPr>
        <p:txBody>
          <a:bodyPr>
            <a:noAutofit/>
          </a:bodyPr>
          <a:lstStyle/>
          <a:p>
            <a:pPr algn="just"/>
            <a:r>
              <a:rPr lang="en-GB" sz="2400" i="1" dirty="0">
                <a:effectLst/>
                <a:latin typeface="Times New Roman" panose="02020603050405020304" pitchFamily="18" charset="0"/>
                <a:ea typeface="PMingLiU" panose="02020500000000000000" pitchFamily="18" charset="-120"/>
              </a:rPr>
              <a:t>Academic environment </a:t>
            </a:r>
            <a:r>
              <a:rPr lang="en-GB" sz="2400" dirty="0">
                <a:effectLst/>
                <a:latin typeface="Times New Roman" panose="02020603050405020304" pitchFamily="18" charset="0"/>
                <a:ea typeface="PMingLiU" panose="02020500000000000000" pitchFamily="18" charset="-120"/>
              </a:rPr>
              <a:t>is composed of available services, systems and policies in Higher Learning Institution. According to Hoy, </a:t>
            </a:r>
            <a:r>
              <a:rPr lang="en-GB" sz="2400" dirty="0" err="1">
                <a:effectLst/>
                <a:latin typeface="Times New Roman" panose="02020603050405020304" pitchFamily="18" charset="0"/>
                <a:ea typeface="PMingLiU" panose="02020500000000000000" pitchFamily="18" charset="-120"/>
              </a:rPr>
              <a:t>Miskel</a:t>
            </a:r>
            <a:r>
              <a:rPr lang="en-GB" sz="2400" dirty="0">
                <a:effectLst/>
                <a:latin typeface="Times New Roman" panose="02020603050405020304" pitchFamily="18" charset="0"/>
                <a:ea typeface="PMingLiU" panose="02020500000000000000" pitchFamily="18" charset="-120"/>
              </a:rPr>
              <a:t>, &amp; Tarter (2013), academic environment is characterized with a </a:t>
            </a:r>
            <a:r>
              <a:rPr lang="en-GB" sz="2400" i="1" dirty="0">
                <a:effectLst/>
                <a:latin typeface="Times New Roman" panose="02020603050405020304" pitchFamily="18" charset="0"/>
                <a:ea typeface="PMingLiU" panose="02020500000000000000" pitchFamily="18" charset="-120"/>
              </a:rPr>
              <a:t>culture of academic optimism.  </a:t>
            </a:r>
            <a:r>
              <a:rPr lang="en-GB" sz="2400" dirty="0">
                <a:effectLst/>
                <a:latin typeface="Times New Roman" panose="02020603050405020304" pitchFamily="18" charset="0"/>
                <a:ea typeface="PMingLiU" panose="02020500000000000000" pitchFamily="18" charset="-120"/>
              </a:rPr>
              <a:t>This is composed with </a:t>
            </a:r>
            <a:r>
              <a:rPr lang="en-GB" sz="2400" i="1" dirty="0">
                <a:effectLst/>
                <a:latin typeface="Times New Roman" panose="02020603050405020304" pitchFamily="18" charset="0"/>
                <a:ea typeface="PMingLiU" panose="02020500000000000000" pitchFamily="18" charset="-120"/>
              </a:rPr>
              <a:t>cognitive</a:t>
            </a:r>
            <a:r>
              <a:rPr lang="en-GB" sz="2400" dirty="0">
                <a:effectLst/>
                <a:latin typeface="Times New Roman" panose="02020603050405020304" pitchFamily="18" charset="0"/>
                <a:ea typeface="PMingLiU" panose="02020500000000000000" pitchFamily="18" charset="-120"/>
              </a:rPr>
              <a:t> (collective efficacy), </a:t>
            </a:r>
            <a:r>
              <a:rPr lang="en-GB" sz="2400" i="1" dirty="0">
                <a:effectLst/>
                <a:latin typeface="Times New Roman" panose="02020603050405020304" pitchFamily="18" charset="0"/>
                <a:ea typeface="PMingLiU" panose="02020500000000000000" pitchFamily="18" charset="-120"/>
              </a:rPr>
              <a:t>affective </a:t>
            </a:r>
            <a:r>
              <a:rPr lang="en-GB" sz="2400" dirty="0">
                <a:effectLst/>
                <a:latin typeface="Times New Roman" panose="02020603050405020304" pitchFamily="18" charset="0"/>
                <a:ea typeface="PMingLiU" panose="02020500000000000000" pitchFamily="18" charset="-120"/>
              </a:rPr>
              <a:t>(faculty trust in parents or sponsors, teachers) and </a:t>
            </a:r>
            <a:r>
              <a:rPr lang="en-GB" sz="2400" i="1" dirty="0" err="1">
                <a:effectLst/>
                <a:latin typeface="Times New Roman" panose="02020603050405020304" pitchFamily="18" charset="0"/>
                <a:ea typeface="PMingLiU" panose="02020500000000000000" pitchFamily="18" charset="-120"/>
              </a:rPr>
              <a:t>behavioral</a:t>
            </a:r>
            <a:r>
              <a:rPr lang="en-GB" sz="2400" i="1" dirty="0">
                <a:effectLst/>
                <a:latin typeface="Times New Roman" panose="02020603050405020304" pitchFamily="18" charset="0"/>
                <a:ea typeface="PMingLiU" panose="02020500000000000000" pitchFamily="18" charset="-120"/>
              </a:rPr>
              <a:t> </a:t>
            </a:r>
            <a:r>
              <a:rPr lang="en-GB" sz="2400" dirty="0">
                <a:effectLst/>
                <a:latin typeface="Times New Roman" panose="02020603050405020304" pitchFamily="18" charset="0"/>
                <a:ea typeface="PMingLiU" panose="02020500000000000000" pitchFamily="18" charset="-120"/>
              </a:rPr>
              <a:t>(academic emphasis-efficacy and trust) components.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As a result, an </a:t>
            </a:r>
            <a:r>
              <a:rPr lang="en-GB" sz="2400" i="1" dirty="0">
                <a:effectLst/>
                <a:latin typeface="Times New Roman" panose="02020603050405020304" pitchFamily="18" charset="0"/>
                <a:ea typeface="PMingLiU" panose="02020500000000000000" pitchFamily="18" charset="-120"/>
              </a:rPr>
              <a:t>academic emphasis</a:t>
            </a:r>
            <a:r>
              <a:rPr lang="en-GB" sz="2400" dirty="0">
                <a:effectLst/>
                <a:latin typeface="Times New Roman" panose="02020603050405020304" pitchFamily="18" charset="0"/>
                <a:ea typeface="PMingLiU" panose="02020500000000000000" pitchFamily="18" charset="-120"/>
              </a:rPr>
              <a:t> which is the extent to which an Institution of  Higher Education holds high expectation for its faculty staff, non teaching staff and students in one hand and the way the community supports those expectations in the other hand.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The class should respect diversity in all its forms including culture for international students, gender responsive, disability accommodation without discrimination of any kind.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b="1" dirty="0">
                <a:effectLst/>
                <a:latin typeface="Times New Roman" panose="02020603050405020304" pitchFamily="18" charset="0"/>
                <a:ea typeface="PMingLiU" panose="02020500000000000000" pitchFamily="18" charset="-120"/>
              </a:rPr>
              <a:t>The classroom climate and teacher interaction with students</a:t>
            </a:r>
            <a:br>
              <a:rPr lang="en-US" sz="4400" b="1"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sz="2400" dirty="0">
                <a:effectLst/>
                <a:latin typeface="Times New Roman" panose="02020603050405020304" pitchFamily="18" charset="0"/>
                <a:ea typeface="PMingLiU" panose="02020500000000000000" pitchFamily="18" charset="-120"/>
              </a:rPr>
              <a:t>At first, we must know that the school should be a family whose father is the teacher and children are students. Students must feel loved and love one another as members of the family. </a:t>
            </a:r>
            <a:endParaRPr lang="en-GB" sz="2400" dirty="0">
              <a:effectLst/>
              <a:latin typeface="Times New Roman" panose="02020603050405020304" pitchFamily="18" charset="0"/>
              <a:ea typeface="PMingLiU" panose="02020500000000000000" pitchFamily="18" charset="-120"/>
            </a:endParaRPr>
          </a:p>
          <a:p>
            <a:pPr marL="457200" algn="just">
              <a:lnSpc>
                <a:spcPct val="115000"/>
              </a:lnSpc>
            </a:pPr>
            <a:r>
              <a:rPr lang="en-GB" sz="2400" dirty="0">
                <a:effectLst/>
                <a:latin typeface="Times New Roman" panose="02020603050405020304" pitchFamily="18" charset="0"/>
                <a:ea typeface="PMingLiU" panose="02020500000000000000" pitchFamily="18" charset="-120"/>
              </a:rPr>
              <a:t>This family atmosphere, to a large extent, results from the behaviour of the teacher vis-à-vis his students.  When students meet a dedicated teacher, a welcoming kindness, they are quickly attracted; they readily accept advice and reprimands. It is in this atmosphere that the student adapts easily and even with joy in school life. </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latin typeface="Times New Roman" panose="02020603050405020304" pitchFamily="18" charset="0"/>
                <a:ea typeface="PMingLiU" panose="02020500000000000000" pitchFamily="18" charset="-120"/>
              </a:rPr>
              <a:t>Then s</a:t>
            </a:r>
            <a:r>
              <a:rPr lang="en-GB" sz="4400" dirty="0">
                <a:effectLst/>
                <a:latin typeface="Times New Roman" panose="02020603050405020304" pitchFamily="18" charset="0"/>
                <a:ea typeface="PMingLiU" panose="02020500000000000000" pitchFamily="18" charset="-120"/>
              </a:rPr>
              <a:t>tudents should develop cooperation by: </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lnSpcReduction="10000"/>
          </a:bodyPr>
          <a:lstStyle/>
          <a:p>
            <a:pPr marL="342900" lvl="0" indent="-342900" algn="just">
              <a:lnSpc>
                <a:spcPct val="115000"/>
              </a:lnSpc>
              <a:buFont typeface="Times New Roman" panose="02020603050405020304" pitchFamily="18" charset="0"/>
              <a:buChar char="-"/>
            </a:pPr>
            <a:r>
              <a:rPr lang="en-GB" sz="2800" dirty="0">
                <a:effectLst/>
                <a:latin typeface="Times New Roman" panose="02020603050405020304" pitchFamily="18" charset="0"/>
                <a:ea typeface="Times New Roman" panose="02020603050405020304" pitchFamily="18" charset="0"/>
              </a:rPr>
              <a:t>Creating an importance to the group.</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GB" sz="2800" dirty="0">
                <a:effectLst/>
                <a:latin typeface="Times New Roman" panose="02020603050405020304" pitchFamily="18" charset="0"/>
                <a:ea typeface="Times New Roman" panose="02020603050405020304" pitchFamily="18" charset="0"/>
              </a:rPr>
              <a:t>Developing a mutual love and respect among themselves and with the teacher.</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GB" sz="2800" dirty="0">
                <a:effectLst/>
                <a:latin typeface="Times New Roman" panose="02020603050405020304" pitchFamily="18" charset="0"/>
                <a:ea typeface="Times New Roman" panose="02020603050405020304" pitchFamily="18" charset="0"/>
              </a:rPr>
              <a:t>Adapting to an established system of responsibilities</a:t>
            </a:r>
            <a:endParaRPr lang="en-US" sz="28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GB" sz="2800" dirty="0">
                <a:effectLst/>
                <a:latin typeface="Times New Roman" panose="02020603050405020304" pitchFamily="18" charset="0"/>
                <a:ea typeface="Times New Roman" panose="02020603050405020304" pitchFamily="18" charset="0"/>
              </a:rPr>
              <a:t>Establishing their own goals and objectives with the teacher and classmates, etc</a:t>
            </a:r>
            <a:endParaRPr lang="en-US" sz="28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GB" sz="2800" dirty="0">
                <a:effectLst/>
                <a:latin typeface="Times New Roman" panose="02020603050405020304" pitchFamily="18" charset="0"/>
                <a:ea typeface="PMingLiU" panose="02020500000000000000" pitchFamily="18" charset="-120"/>
              </a:rPr>
              <a:t>Apart from academic support from instructors where a learner get guidance, peace of advices there </a:t>
            </a:r>
            <a:endParaRPr lang="en-US" sz="2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Management support and relationships </a:t>
            </a:r>
            <a:endParaRPr lang="en-US" dirty="0"/>
          </a:p>
        </p:txBody>
      </p:sp>
      <p:sp>
        <p:nvSpPr>
          <p:cNvPr id="3" name="Content Placeholder 2"/>
          <p:cNvSpPr>
            <a:spLocks noGrp="1"/>
          </p:cNvSpPr>
          <p:nvPr>
            <p:ph idx="1"/>
          </p:nvPr>
        </p:nvSpPr>
        <p:spPr/>
        <p:txBody>
          <a:bodyPr>
            <a:normAutofit/>
          </a:bodyPr>
          <a:lstStyle/>
          <a:p>
            <a:r>
              <a:rPr lang="en-GB" sz="3200" i="1" dirty="0">
                <a:effectLst/>
                <a:latin typeface="Times New Roman" panose="02020603050405020304" pitchFamily="18" charset="0"/>
                <a:ea typeface="PMingLiU" panose="02020500000000000000" pitchFamily="18" charset="-120"/>
              </a:rPr>
              <a:t>Leadership</a:t>
            </a:r>
            <a:r>
              <a:rPr lang="en-GB" sz="3200" dirty="0">
                <a:effectLst/>
                <a:latin typeface="Times New Roman" panose="02020603050405020304" pitchFamily="18" charset="0"/>
                <a:ea typeface="PMingLiU" panose="02020500000000000000" pitchFamily="18" charset="-120"/>
              </a:rPr>
              <a:t> </a:t>
            </a:r>
            <a:r>
              <a:rPr lang="en-GB" sz="3200" i="1" dirty="0">
                <a:effectLst/>
                <a:latin typeface="Times New Roman" panose="02020603050405020304" pitchFamily="18" charset="0"/>
                <a:ea typeface="PMingLiU" panose="02020500000000000000" pitchFamily="18" charset="-120"/>
              </a:rPr>
              <a:t>influence</a:t>
            </a:r>
            <a:r>
              <a:rPr lang="en-GB" sz="3200" dirty="0">
                <a:effectLst/>
                <a:latin typeface="Times New Roman" panose="02020603050405020304" pitchFamily="18" charset="0"/>
                <a:ea typeface="PMingLiU" panose="02020500000000000000" pitchFamily="18" charset="-120"/>
              </a:rPr>
              <a:t> from the top management of the higher education in shaping and clarifying the curriculum, mission statement and vision statement of the organization can affect learning and academic success.  </a:t>
            </a:r>
            <a:endParaRPr lang="en-US"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Family and community involvement</a:t>
            </a:r>
            <a:endParaRPr lang="en-US" dirty="0"/>
          </a:p>
        </p:txBody>
      </p:sp>
      <p:sp>
        <p:nvSpPr>
          <p:cNvPr id="3" name="Content Placeholder 2"/>
          <p:cNvSpPr>
            <a:spLocks noGrp="1"/>
          </p:cNvSpPr>
          <p:nvPr>
            <p:ph idx="1"/>
          </p:nvPr>
        </p:nvSpPr>
        <p:spPr/>
        <p:txBody>
          <a:bodyPr>
            <a:normAutofit/>
          </a:bodyPr>
          <a:lstStyle/>
          <a:p>
            <a:r>
              <a:rPr lang="en-GB" sz="3200" dirty="0">
                <a:effectLst/>
                <a:latin typeface="Times New Roman" panose="02020603050405020304" pitchFamily="18" charset="0"/>
                <a:ea typeface="PMingLiU" panose="02020500000000000000" pitchFamily="18" charset="-120"/>
              </a:rPr>
              <a:t> Parents, sponsors and community  aspiration and expectation to students to enhance financial and moral support to students. This means that parents , sponsors, community at large with a positive attitude contribute positively to effective leaning and academic success in higher education</a:t>
            </a:r>
            <a:r>
              <a:rPr lang="en-US" sz="3200" dirty="0">
                <a:effectLst/>
              </a:rPr>
              <a:t> </a:t>
            </a:r>
            <a:endParaRPr 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Times New Roman" panose="02020603050405020304" pitchFamily="18" charset="0"/>
                <a:ea typeface="PMingLiU" panose="02020500000000000000" pitchFamily="18" charset="-120"/>
              </a:rPr>
              <a:t>Peer support</a:t>
            </a:r>
            <a:br>
              <a:rPr lang="en-US" sz="3600" dirty="0">
                <a:effectLst/>
                <a:latin typeface="Times New Roman" panose="02020603050405020304" pitchFamily="18" charset="0"/>
                <a:ea typeface="PMingLiU" panose="02020500000000000000" pitchFamily="18" charset="-120"/>
              </a:rPr>
            </a:br>
            <a:endParaRPr lang="en-US" sz="3600" dirty="0"/>
          </a:p>
        </p:txBody>
      </p:sp>
      <p:sp>
        <p:nvSpPr>
          <p:cNvPr id="3" name="Content Placeholder 2"/>
          <p:cNvSpPr>
            <a:spLocks noGrp="1"/>
          </p:cNvSpPr>
          <p:nvPr>
            <p:ph idx="1"/>
          </p:nvPr>
        </p:nvSpPr>
        <p:spPr>
          <a:xfrm>
            <a:off x="621323" y="1312985"/>
            <a:ext cx="10732477" cy="4863978"/>
          </a:xfrm>
        </p:spPr>
        <p:txBody>
          <a:bodyPr>
            <a:normAutofit/>
          </a:bodyPr>
          <a:lstStyle/>
          <a:p>
            <a:pPr marR="38100">
              <a:lnSpc>
                <a:spcPts val="1600"/>
              </a:lnSpc>
              <a:spcAft>
                <a:spcPts val="0"/>
              </a:spcAft>
              <a:buFont typeface="Wingdings" panose="05000000000000000000" pitchFamily="2" charset="2"/>
              <a:buChar char="Ø"/>
            </a:pPr>
            <a:r>
              <a:rPr lang="en-GB" sz="2000" dirty="0">
                <a:effectLst/>
                <a:latin typeface="Times New Roman" panose="02020603050405020304" pitchFamily="18" charset="0"/>
                <a:ea typeface="PMingLiU" panose="02020500000000000000" pitchFamily="18" charset="-120"/>
              </a:rPr>
              <a:t>Peer influence has important role in improvement of academic achievement of student through mutual support, knowledge sharing and skills improvement and in </a:t>
            </a:r>
            <a:r>
              <a:rPr lang="en-GB" sz="2000" dirty="0" err="1">
                <a:effectLst/>
                <a:latin typeface="Times New Roman" panose="02020603050405020304" pitchFamily="18" charset="0"/>
                <a:ea typeface="PMingLiU" panose="02020500000000000000" pitchFamily="18" charset="-120"/>
              </a:rPr>
              <a:t>mastry</a:t>
            </a:r>
            <a:r>
              <a:rPr lang="en-GB" sz="2000" dirty="0">
                <a:effectLst/>
                <a:latin typeface="Times New Roman" panose="02020603050405020304" pitchFamily="18" charset="0"/>
                <a:ea typeface="PMingLiU" panose="02020500000000000000" pitchFamily="18" charset="-120"/>
              </a:rPr>
              <a:t> of learning.  Peers are well placed to collaborate with their </a:t>
            </a:r>
            <a:r>
              <a:rPr lang="en-GB" sz="2000" dirty="0" err="1">
                <a:effectLst/>
                <a:latin typeface="Times New Roman" panose="02020603050405020304" pitchFamily="18" charset="0"/>
                <a:ea typeface="PMingLiU" panose="02020500000000000000" pitchFamily="18" charset="-120"/>
              </a:rPr>
              <a:t>colleages</a:t>
            </a:r>
            <a:r>
              <a:rPr lang="en-GB" sz="2000" dirty="0">
                <a:effectLst/>
                <a:latin typeface="Times New Roman" panose="02020603050405020304" pitchFamily="18" charset="0"/>
                <a:ea typeface="PMingLiU" panose="02020500000000000000" pitchFamily="18" charset="-120"/>
              </a:rPr>
              <a:t> in academic life (Hoy et al, 2013).  </a:t>
            </a:r>
            <a:endParaRPr lang="en-GB" sz="2000" dirty="0">
              <a:effectLst/>
              <a:latin typeface="Times New Roman" panose="02020603050405020304" pitchFamily="18" charset="0"/>
              <a:ea typeface="PMingLiU" panose="02020500000000000000" pitchFamily="18" charset="-120"/>
            </a:endParaRPr>
          </a:p>
          <a:p>
            <a:pPr marL="152400" marR="38100" indent="-342900">
              <a:lnSpc>
                <a:spcPts val="1600"/>
              </a:lnSpc>
              <a:spcAft>
                <a:spcPts val="0"/>
              </a:spcAft>
              <a:buFont typeface="Wingdings" panose="05000000000000000000" pitchFamily="2" charset="2"/>
              <a:buChar char="Ø"/>
            </a:pPr>
            <a:endParaRPr lang="en-GB" sz="2000" dirty="0">
              <a:effectLst/>
              <a:latin typeface="Times New Roman" panose="02020603050405020304" pitchFamily="18" charset="0"/>
              <a:ea typeface="PMingLiU" panose="02020500000000000000" pitchFamily="18" charset="-120"/>
            </a:endParaRPr>
          </a:p>
          <a:p>
            <a:pPr marL="152400" marR="38100" indent="-342900">
              <a:lnSpc>
                <a:spcPts val="1600"/>
              </a:lnSpc>
              <a:spcAft>
                <a:spcPts val="0"/>
              </a:spcAft>
              <a:buFont typeface="Wingdings" panose="05000000000000000000" pitchFamily="2" charset="2"/>
              <a:buChar char="Ø"/>
            </a:pPr>
            <a:r>
              <a:rPr lang="en-GB" sz="2000" dirty="0">
                <a:effectLst/>
                <a:latin typeface="Times New Roman" panose="02020603050405020304" pitchFamily="18" charset="0"/>
                <a:ea typeface="PMingLiU" panose="02020500000000000000" pitchFamily="18" charset="-120"/>
              </a:rPr>
              <a:t>This may happen when students</a:t>
            </a:r>
            <a:r>
              <a:rPr lang="en-GB" sz="2000" dirty="0">
                <a:solidFill>
                  <a:srgbClr val="000000"/>
                </a:solidFill>
                <a:effectLst/>
                <a:latin typeface="Times New Roman" panose="02020603050405020304" pitchFamily="18" charset="0"/>
                <a:ea typeface="PMingLiU" panose="02020500000000000000" pitchFamily="18" charset="-120"/>
              </a:rPr>
              <a:t>:</a:t>
            </a:r>
            <a:endParaRPr lang="en-US" sz="2000" dirty="0">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Compare or share notes with others after class in small groups.</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Compare their highlighting and margin notes in groups.</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Use library facilities by making </a:t>
            </a:r>
            <a:endParaRPr lang="en-GB"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documentation in groups.</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Observe the model from the instructor and identify the source of error.</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Review the previous tests results in groups</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Work hand in hand when a group assignment is given to us to work in groups.</a:t>
            </a:r>
            <a:endParaRPr lang="en-US" sz="2000" dirty="0">
              <a:solidFill>
                <a:srgbClr val="000000"/>
              </a:solidFill>
              <a:effectLst/>
              <a:latin typeface="Times New Roman" panose="02020603050405020304" pitchFamily="18" charset="0"/>
              <a:ea typeface="PMingLiU" panose="02020500000000000000" pitchFamily="18" charset="-120"/>
            </a:endParaRPr>
          </a:p>
          <a:p>
            <a:pPr marL="342900" marR="38100" lvl="0" indent="-342900">
              <a:lnSpc>
                <a:spcPts val="1600"/>
              </a:lnSpc>
              <a:buSzPts val="1000"/>
              <a:buFont typeface="Symbol" panose="05050102010706020507" pitchFamily="2" charset="2"/>
              <a:buChar char=""/>
              <a:tabLst>
                <a:tab pos="457200" algn="l"/>
              </a:tabLst>
            </a:pPr>
            <a:r>
              <a:rPr lang="en-GB" sz="2000" dirty="0">
                <a:solidFill>
                  <a:srgbClr val="000000"/>
                </a:solidFill>
                <a:effectLst/>
                <a:latin typeface="Times New Roman" panose="02020603050405020304" pitchFamily="18" charset="0"/>
                <a:ea typeface="PMingLiU" panose="02020500000000000000" pitchFamily="18" charset="-120"/>
              </a:rPr>
              <a:t>Live in dormitories of the institution where I benefits intellectual gains of continuing learning with my classmates</a:t>
            </a:r>
            <a:endParaRPr lang="en-US" sz="2000" dirty="0">
              <a:solidFill>
                <a:srgbClr val="000000"/>
              </a:solidFill>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a:lnSpc>
                <a:spcPct val="115000"/>
              </a:lnSpc>
            </a:pPr>
            <a:br>
              <a:rPr lang="en-GB" sz="4400" b="1" dirty="0">
                <a:effectLst/>
                <a:latin typeface="Times New Roman" panose="02020603050405020304" pitchFamily="18" charset="0"/>
                <a:ea typeface="PMingLiU" panose="02020500000000000000" pitchFamily="18" charset="-120"/>
              </a:rPr>
            </a:br>
            <a:br>
              <a:rPr lang="en-GB" sz="4400" b="1" dirty="0">
                <a:effectLst/>
                <a:latin typeface="Times New Roman" panose="02020603050405020304" pitchFamily="18" charset="0"/>
                <a:ea typeface="PMingLiU" panose="02020500000000000000" pitchFamily="18" charset="-120"/>
              </a:rPr>
            </a:br>
            <a:r>
              <a:rPr lang="en-GB" sz="4400" b="1" dirty="0">
                <a:effectLst/>
                <a:latin typeface="Times New Roman" panose="02020603050405020304" pitchFamily="18" charset="0"/>
                <a:ea typeface="PMingLiU" panose="02020500000000000000" pitchFamily="18" charset="-120"/>
              </a:rPr>
              <a:t>Physical environment influencing learning and academic performance</a:t>
            </a:r>
            <a:br>
              <a:rPr lang="en-US" sz="4400" dirty="0">
                <a:effectLst/>
                <a:latin typeface="Times New Roman" panose="02020603050405020304" pitchFamily="18" charset="0"/>
                <a:ea typeface="PMingLiU" panose="02020500000000000000" pitchFamily="18" charset="-120"/>
              </a:rPr>
            </a:br>
            <a:r>
              <a:rPr lang="en-GB" sz="4400" b="1" dirty="0">
                <a:effectLst/>
                <a:latin typeface="Times New Roman" panose="02020603050405020304" pitchFamily="18" charset="0"/>
                <a:ea typeface="PMingLiU" panose="02020500000000000000" pitchFamily="18" charset="-120"/>
              </a:rPr>
              <a:t> </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marL="457200" algn="just">
              <a:lnSpc>
                <a:spcPct val="115000"/>
              </a:lnSpc>
            </a:pPr>
            <a:r>
              <a:rPr lang="en-GB" dirty="0">
                <a:effectLst/>
                <a:latin typeface="Times New Roman" panose="02020603050405020304" pitchFamily="18" charset="0"/>
                <a:ea typeface="PMingLiU" panose="02020500000000000000" pitchFamily="18" charset="-120"/>
              </a:rPr>
              <a:t>A student needs a suitable chair and a table or a desk where his </a:t>
            </a:r>
            <a:r>
              <a:rPr lang="en-GB" b="1" i="1" dirty="0">
                <a:effectLst/>
                <a:latin typeface="Times New Roman" panose="02020603050405020304" pitchFamily="18" charset="0"/>
                <a:ea typeface="PMingLiU" panose="02020500000000000000" pitchFamily="18" charset="-120"/>
              </a:rPr>
              <a:t>spinal code</a:t>
            </a:r>
            <a:r>
              <a:rPr lang="en-GB" dirty="0">
                <a:effectLst/>
                <a:latin typeface="Times New Roman" panose="02020603050405020304" pitchFamily="18" charset="0"/>
                <a:ea typeface="PMingLiU" panose="02020500000000000000" pitchFamily="18" charset="-120"/>
              </a:rPr>
              <a:t> is </a:t>
            </a:r>
            <a:r>
              <a:rPr lang="en-GB" b="1" i="1" dirty="0">
                <a:effectLst/>
                <a:latin typeface="Times New Roman" panose="02020603050405020304" pitchFamily="18" charset="0"/>
                <a:ea typeface="PMingLiU" panose="02020500000000000000" pitchFamily="18" charset="-120"/>
              </a:rPr>
              <a:t>vertical</a:t>
            </a:r>
            <a:r>
              <a:rPr lang="en-GB" dirty="0">
                <a:effectLst/>
                <a:latin typeface="Times New Roman" panose="02020603050405020304" pitchFamily="18" charset="0"/>
                <a:ea typeface="PMingLiU" panose="02020500000000000000" pitchFamily="18" charset="-120"/>
              </a:rPr>
              <a:t>. Supplies such as a pen, a pencil, a computer, calculator, a bag and a planner are needed for effective leaning and achieve academic success. </a:t>
            </a:r>
            <a:endParaRPr lang="en-US"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dirty="0">
                <a:effectLst/>
                <a:latin typeface="Times New Roman" panose="02020603050405020304" pitchFamily="18" charset="0"/>
                <a:ea typeface="PMingLiU" panose="02020500000000000000" pitchFamily="18" charset="-120"/>
              </a:rPr>
              <a:t>Light, fresh air and ventilation, climate and global health.</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learning? </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Behaviourism…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GB" dirty="0">
                <a:effectLst/>
                <a:latin typeface="Times New Roman" panose="02020603050405020304" pitchFamily="18" charset="0"/>
                <a:ea typeface="PMingLiU" panose="02020500000000000000" pitchFamily="18" charset="-120"/>
                <a:cs typeface="Times New Roman" panose="02020603050405020304" pitchFamily="18" charset="0"/>
              </a:rPr>
              <a:t>Cognitive Constructivism and Radical Constructivism…</a:t>
            </a:r>
            <a:endParaRPr lang="en-GB" dirty="0">
              <a:effectLst/>
              <a:latin typeface="Times New Roman" panose="02020603050405020304" pitchFamily="18" charset="0"/>
              <a:ea typeface="PMingLiU" panose="02020500000000000000" pitchFamily="18" charset="-120"/>
              <a:cs typeface="Times New Roman" panose="02020603050405020304" pitchFamily="18" charset="0"/>
            </a:endParaRPr>
          </a:p>
          <a:p>
            <a:pPr marL="0" indent="0">
              <a:buNone/>
            </a:pP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r>
              <a:rPr lang="en-GB" dirty="0">
                <a:effectLst/>
                <a:latin typeface="Times New Roman" panose="02020603050405020304" pitchFamily="18" charset="0"/>
                <a:ea typeface="PMingLiU" panose="02020500000000000000" pitchFamily="18" charset="-120"/>
                <a:cs typeface="Times New Roman" panose="02020603050405020304" pitchFamily="18" charset="0"/>
              </a:rPr>
              <a:t>Socio Constructionism…</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Behaviorism to understand learning</a:t>
            </a:r>
            <a:endParaRPr lang="en-US" dirty="0"/>
          </a:p>
        </p:txBody>
      </p:sp>
      <p:sp>
        <p:nvSpPr>
          <p:cNvPr id="3" name="Content Placeholder 2"/>
          <p:cNvSpPr>
            <a:spLocks noGrp="1"/>
          </p:cNvSpPr>
          <p:nvPr>
            <p:ph idx="1"/>
          </p:nvPr>
        </p:nvSpPr>
        <p:spPr/>
        <p:txBody>
          <a:bodyPr>
            <a:noAutofit/>
          </a:bodyPr>
          <a:lstStyle/>
          <a:p>
            <a:r>
              <a:rPr lang="en-GB" sz="2400" dirty="0">
                <a:effectLst/>
                <a:latin typeface="Times New Roman" panose="02020603050405020304" pitchFamily="18" charset="0"/>
                <a:ea typeface="PMingLiU" panose="02020500000000000000" pitchFamily="18" charset="-120"/>
              </a:rPr>
              <a:t>Learning is a relatively permanent change in behaviour brought about by experience (Feldman, 2011)</a:t>
            </a:r>
            <a:r>
              <a:rPr lang="en-US" sz="2400" dirty="0">
                <a:latin typeface="Times New Roman" panose="02020603050405020304" pitchFamily="18" charset="0"/>
                <a:ea typeface="PMingLiU" panose="02020500000000000000" pitchFamily="18" charset="-120"/>
              </a:rPr>
              <a:t>. </a:t>
            </a:r>
            <a:endParaRPr lang="en-US" sz="2400" dirty="0">
              <a:effectLst/>
            </a:endParaRPr>
          </a:p>
          <a:p>
            <a:r>
              <a:rPr lang="en-GB" sz="2400" dirty="0">
                <a:effectLst/>
                <a:latin typeface="Times New Roman" panose="02020603050405020304" pitchFamily="18" charset="0"/>
                <a:ea typeface="PMingLiU" panose="02020500000000000000" pitchFamily="18" charset="-120"/>
              </a:rPr>
              <a:t>According to Ivan Pavlov (1927), </a:t>
            </a:r>
            <a:r>
              <a:rPr lang="en-GB" sz="2400" i="1" dirty="0">
                <a:effectLst/>
                <a:latin typeface="Times New Roman" panose="02020603050405020304" pitchFamily="18" charset="0"/>
                <a:ea typeface="PMingLiU" panose="02020500000000000000" pitchFamily="18" charset="-120"/>
              </a:rPr>
              <a:t>Classical conditioning</a:t>
            </a:r>
            <a:r>
              <a:rPr lang="en-GB" sz="2400" dirty="0">
                <a:effectLst/>
                <a:latin typeface="Times New Roman" panose="02020603050405020304" pitchFamily="18" charset="0"/>
                <a:ea typeface="PMingLiU" panose="02020500000000000000" pitchFamily="18" charset="-120"/>
              </a:rPr>
              <a:t> is a type of learning in which a neutral stimulus comes to bring about a response after it is paired with a stimulus that naturally brings about that response</a:t>
            </a:r>
            <a:r>
              <a:rPr lang="en-US" sz="2400" dirty="0">
                <a:latin typeface="Times New Roman" panose="02020603050405020304" pitchFamily="18" charset="0"/>
                <a:ea typeface="PMingLiU" panose="02020500000000000000" pitchFamily="18" charset="-120"/>
              </a:rPr>
              <a:t>. </a:t>
            </a:r>
            <a:endParaRPr lang="en-US" sz="2400" dirty="0">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According to Burrhus Frederic Skinner, </a:t>
            </a:r>
            <a:r>
              <a:rPr lang="en-GB" sz="2400" i="1" dirty="0">
                <a:effectLst/>
                <a:latin typeface="Times New Roman" panose="02020603050405020304" pitchFamily="18" charset="0"/>
                <a:ea typeface="PMingLiU" panose="02020500000000000000" pitchFamily="18" charset="-120"/>
              </a:rPr>
              <a:t>Operant conditioning</a:t>
            </a:r>
            <a:r>
              <a:rPr lang="en-GB" sz="2400" dirty="0">
                <a:effectLst/>
                <a:latin typeface="Times New Roman" panose="02020603050405020304" pitchFamily="18" charset="0"/>
                <a:ea typeface="PMingLiU" panose="02020500000000000000" pitchFamily="18" charset="-120"/>
              </a:rPr>
              <a:t> is learning in which a voluntary response is straightened or weakened, depending on its favourable or unfavourable consequences </a:t>
            </a:r>
            <a:r>
              <a:rPr lang="en-US" sz="2400" dirty="0">
                <a:effectLst/>
                <a:latin typeface="Times New Roman" panose="02020603050405020304" pitchFamily="18" charset="0"/>
                <a:ea typeface="PMingLiU" panose="02020500000000000000" pitchFamily="18" charset="-120"/>
              </a:rPr>
              <a:t>(Skinner, 1957)</a:t>
            </a:r>
            <a:r>
              <a:rPr lang="en-GB" sz="2400" dirty="0">
                <a:effectLst/>
                <a:latin typeface="Times New Roman" panose="02020603050405020304" pitchFamily="18" charset="0"/>
                <a:ea typeface="PMingLiU" panose="02020500000000000000" pitchFamily="18" charset="-120"/>
              </a:rPr>
              <a:t>.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Reinforcement</a:t>
            </a:r>
            <a:r>
              <a:rPr lang="en-US" sz="2400" dirty="0">
                <a:effectLst/>
              </a:rPr>
              <a:t>  (primary reinforcer vs secondary reinforcer) </a:t>
            </a:r>
            <a:endParaRPr lang="en-US" sz="2400" dirty="0">
              <a:effectLst/>
            </a:endParaRPr>
          </a:p>
          <a:p>
            <a:r>
              <a:rPr lang="en-US" sz="2400" dirty="0"/>
              <a:t>Positive punishment vs negative punshment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effectLst/>
                <a:latin typeface="Times New Roman" panose="02020603050405020304" pitchFamily="18" charset="0"/>
                <a:ea typeface="PMingLiU" panose="02020500000000000000" pitchFamily="18" charset="-120"/>
              </a:rPr>
              <a:t>Cognitive Constructivism and Radical Constructivism</a:t>
            </a:r>
            <a:endParaRPr lang="en-US" sz="3200" dirty="0"/>
          </a:p>
        </p:txBody>
      </p:sp>
      <p:sp>
        <p:nvSpPr>
          <p:cNvPr id="3" name="Content Placeholder 2"/>
          <p:cNvSpPr>
            <a:spLocks noGrp="1"/>
          </p:cNvSpPr>
          <p:nvPr>
            <p:ph idx="1"/>
          </p:nvPr>
        </p:nvSpPr>
        <p:spPr/>
        <p:txBody>
          <a:bodyPr>
            <a:noAutofit/>
          </a:bodyPr>
          <a:lstStyle/>
          <a:p>
            <a:r>
              <a:rPr lang="en-GB" sz="2400" dirty="0">
                <a:effectLst/>
                <a:latin typeface="Times New Roman" panose="02020603050405020304" pitchFamily="18" charset="0"/>
                <a:ea typeface="PMingLiU" panose="02020500000000000000" pitchFamily="18" charset="-120"/>
              </a:rPr>
              <a:t>According to Jean Piaget (1964), learning is the acquisition of specialized abilities for thinking about a variety of things.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Learning is the acquisition of knowledge through the process of building accurate internal models or representations that reflect external structures that exist in the real world. </a:t>
            </a:r>
            <a:endParaRPr lang="en-GB" sz="2400" dirty="0">
              <a:effectLst/>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Schema</a:t>
            </a:r>
            <a:endParaRPr lang="en-GB" sz="2400" dirty="0">
              <a:latin typeface="Times New Roman" panose="02020603050405020304" pitchFamily="18" charset="0"/>
              <a:ea typeface="PMingLiU" panose="02020500000000000000" pitchFamily="18" charset="-120"/>
            </a:endParaRPr>
          </a:p>
          <a:p>
            <a:r>
              <a:rPr lang="en-GB" sz="2400" dirty="0" err="1">
                <a:latin typeface="Times New Roman" panose="02020603050405020304" pitchFamily="18" charset="0"/>
                <a:ea typeface="PMingLiU" panose="02020500000000000000" pitchFamily="18" charset="-120"/>
              </a:rPr>
              <a:t>Accomodation</a:t>
            </a:r>
            <a:r>
              <a:rPr lang="en-GB" sz="2400" dirty="0">
                <a:latin typeface="Times New Roman" panose="02020603050405020304" pitchFamily="18" charset="0"/>
                <a:ea typeface="PMingLiU" panose="02020500000000000000" pitchFamily="18" charset="-120"/>
              </a:rPr>
              <a:t> </a:t>
            </a:r>
            <a:endParaRPr lang="en-GB" sz="2400" dirty="0">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Assimilation </a:t>
            </a:r>
            <a:endParaRPr lang="en-GB" sz="2400" dirty="0">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Equilibration</a:t>
            </a:r>
            <a:endParaRPr lang="en-GB" sz="2400" dirty="0">
              <a:latin typeface="Times New Roman" panose="02020603050405020304" pitchFamily="18" charset="0"/>
              <a:ea typeface="PMingLiU" panose="02020500000000000000" pitchFamily="18" charset="-120"/>
            </a:endParaRPr>
          </a:p>
          <a:p>
            <a:r>
              <a:rPr lang="en-GB" sz="2400" dirty="0">
                <a:latin typeface="Times New Roman" panose="02020603050405020304" pitchFamily="18" charset="0"/>
                <a:ea typeface="PMingLiU" panose="02020500000000000000" pitchFamily="18" charset="-120"/>
              </a:rPr>
              <a:t>Stages of cognitive development: </a:t>
            </a:r>
            <a:r>
              <a:rPr lang="en-GB" sz="2400" dirty="0" err="1">
                <a:latin typeface="Times New Roman" panose="02020603050405020304" pitchFamily="18" charset="0"/>
                <a:ea typeface="PMingLiU" panose="02020500000000000000" pitchFamily="18" charset="-120"/>
              </a:rPr>
              <a:t>sensori</a:t>
            </a:r>
            <a:r>
              <a:rPr lang="en-GB" sz="2400" dirty="0">
                <a:latin typeface="Times New Roman" panose="02020603050405020304" pitchFamily="18" charset="0"/>
                <a:ea typeface="PMingLiU" panose="02020500000000000000" pitchFamily="18" charset="-120"/>
              </a:rPr>
              <a:t> motor, preoperational, concrete operations, formal operations</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effectLst/>
                <a:latin typeface="Times New Roman" panose="02020603050405020304" pitchFamily="18" charset="0"/>
                <a:ea typeface="PMingLiU" panose="02020500000000000000" pitchFamily="18" charset="-120"/>
              </a:rPr>
              <a:t>Socio Constructionism</a:t>
            </a:r>
            <a:br>
              <a:rPr lang="en-US" sz="3200" dirty="0">
                <a:effectLst/>
                <a:latin typeface="Times New Roman" panose="02020603050405020304" pitchFamily="18" charset="0"/>
                <a:ea typeface="PMingLiU" panose="02020500000000000000" pitchFamily="18" charset="-120"/>
              </a:rPr>
            </a:br>
            <a:endParaRPr lang="en-US" sz="3200"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Learning is the acquisition of knowledge through social interaction and language usage, thus is a shared experience and not individual experience, and happens in socio-cultural context in specific time and place </a:t>
            </a:r>
            <a:r>
              <a:rPr lang="en-US" dirty="0">
                <a:effectLst/>
                <a:latin typeface="Times New Roman" panose="02020603050405020304" pitchFamily="18" charset="0"/>
                <a:ea typeface="PMingLiU" panose="02020500000000000000" pitchFamily="18" charset="-120"/>
              </a:rPr>
              <a:t>(Vygotsky, 1978).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Learning practices like tutoring, study groups are rooted in this theory of leaning.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influencing learning </a:t>
            </a:r>
            <a:endParaRPr lang="en-US" dirty="0"/>
          </a:p>
        </p:txBody>
      </p:sp>
      <p:sp>
        <p:nvSpPr>
          <p:cNvPr id="3" name="Content Placeholder 2"/>
          <p:cNvSpPr>
            <a:spLocks noGrp="1"/>
          </p:cNvSpPr>
          <p:nvPr>
            <p:ph idx="1"/>
          </p:nvPr>
        </p:nvSpPr>
        <p:spPr/>
        <p:txBody>
          <a:bodyPr>
            <a:normAutofit/>
          </a:bodyPr>
          <a:lstStyle/>
          <a:p>
            <a:r>
              <a:rPr lang="en-GB" sz="3600" dirty="0">
                <a:effectLst/>
                <a:latin typeface="Times New Roman" panose="02020603050405020304" pitchFamily="18" charset="0"/>
                <a:ea typeface="PMingLiU" panose="02020500000000000000" pitchFamily="18" charset="-120"/>
              </a:rPr>
              <a:t>Physiological Factors </a:t>
            </a:r>
            <a:endParaRPr lang="en-GB" sz="3600" dirty="0">
              <a:effectLst/>
              <a:latin typeface="Times New Roman" panose="02020603050405020304" pitchFamily="18" charset="0"/>
              <a:ea typeface="PMingLiU" panose="02020500000000000000" pitchFamily="18" charset="-120"/>
            </a:endParaRPr>
          </a:p>
          <a:p>
            <a:pPr marL="0" indent="0">
              <a:buNone/>
            </a:pPr>
            <a:endParaRPr lang="en-GB" sz="3600" dirty="0">
              <a:latin typeface="Times New Roman" panose="02020603050405020304" pitchFamily="18" charset="0"/>
              <a:ea typeface="PMingLiU" panose="02020500000000000000" pitchFamily="18" charset="-120"/>
            </a:endParaRPr>
          </a:p>
          <a:p>
            <a:r>
              <a:rPr lang="en-GB" sz="3600" dirty="0">
                <a:effectLst/>
                <a:latin typeface="Times New Roman" panose="02020603050405020304" pitchFamily="18" charset="0"/>
                <a:ea typeface="PMingLiU" panose="02020500000000000000" pitchFamily="18" charset="-120"/>
              </a:rPr>
              <a:t>Psychological Factors </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Physiological factors</a:t>
            </a:r>
            <a:endParaRPr lang="en-US" dirty="0"/>
          </a:p>
        </p:txBody>
      </p:sp>
      <p:sp>
        <p:nvSpPr>
          <p:cNvPr id="3" name="Content Placeholder 2"/>
          <p:cNvSpPr>
            <a:spLocks noGrp="1"/>
          </p:cNvSpPr>
          <p:nvPr>
            <p:ph idx="1"/>
          </p:nvPr>
        </p:nvSpPr>
        <p:spPr/>
        <p:txBody>
          <a:bodyPr/>
          <a:lstStyle/>
          <a:p>
            <a:r>
              <a:rPr lang="en-GB" sz="2400" dirty="0">
                <a:effectLst/>
                <a:latin typeface="Times New Roman" panose="02020603050405020304" pitchFamily="18" charset="0"/>
                <a:ea typeface="PMingLiU" panose="02020500000000000000" pitchFamily="18" charset="-120"/>
              </a:rPr>
              <a:t>All night cramming sessions, skipped meals, and skipped physical exercise can actually reduce the brain capacity for high performance for student and worker. </a:t>
            </a:r>
            <a:endParaRPr lang="en-GB"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Lim (2018) </a:t>
            </a:r>
            <a:r>
              <a:rPr lang="en-GB" sz="2400" dirty="0">
                <a:effectLst/>
                <a:latin typeface="Times New Roman" panose="02020603050405020304" pitchFamily="18" charset="0"/>
                <a:ea typeface="PMingLiU" panose="02020500000000000000" pitchFamily="18" charset="-120"/>
              </a:rPr>
              <a:t>need adequate sleep, balanced diet that includes protein, fat, complex carbohydrates, and </a:t>
            </a:r>
            <a:r>
              <a:rPr lang="en-GB" sz="2400" dirty="0" err="1">
                <a:effectLst/>
                <a:latin typeface="Times New Roman" panose="02020603050405020304" pitchFamily="18" charset="0"/>
                <a:ea typeface="PMingLiU" panose="02020500000000000000" pitchFamily="18" charset="-120"/>
              </a:rPr>
              <a:t>fiber</a:t>
            </a:r>
            <a:r>
              <a:rPr lang="en-GB" sz="2400" dirty="0">
                <a:effectLst/>
                <a:latin typeface="Times New Roman" panose="02020603050405020304" pitchFamily="18" charset="0"/>
                <a:ea typeface="PMingLiU" panose="02020500000000000000" pitchFamily="18" charset="-120"/>
              </a:rPr>
              <a:t> improve learning and academic performance.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Students should reduce fast food like soft drinks and processed food to increase their academic performance </a:t>
            </a:r>
            <a:r>
              <a:rPr lang="en-US" sz="2400" dirty="0">
                <a:effectLst/>
                <a:latin typeface="Times New Roman" panose="02020603050405020304" pitchFamily="18" charset="0"/>
                <a:ea typeface="PMingLiU" panose="02020500000000000000" pitchFamily="18" charset="-120"/>
              </a:rPr>
              <a:t>(Burrows, Burrows, Blanco, Reyes, &amp; Gahagan, 2016)</a:t>
            </a:r>
            <a:r>
              <a:rPr lang="en-GB" sz="2400" dirty="0">
                <a:effectLst/>
                <a:latin typeface="Times New Roman" panose="02020603050405020304" pitchFamily="18" charset="0"/>
                <a:ea typeface="PMingLiU" panose="02020500000000000000" pitchFamily="18" charset="-120"/>
              </a:rPr>
              <a:t>.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Regular physical exercises for effective learning and improve the academic performance.</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19264</Words>
  <Application>WPS Presentation</Application>
  <PresentationFormat>Widescreen</PresentationFormat>
  <Paragraphs>378</Paragraphs>
  <Slides>39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SimSun</vt:lpstr>
      <vt:lpstr>Wingdings</vt:lpstr>
      <vt:lpstr>Times New Roman</vt:lpstr>
      <vt:lpstr>PMingLiU</vt:lpstr>
      <vt:lpstr>PMingLiU-ExtB</vt:lpstr>
      <vt:lpstr>Calibri Light</vt:lpstr>
      <vt:lpstr>Calibri</vt:lpstr>
      <vt:lpstr>Microsoft YaHei</vt:lpstr>
      <vt:lpstr>Arial Unicode MS</vt:lpstr>
      <vt:lpstr>Symbol</vt:lpstr>
      <vt:lpstr>Office Theme</vt:lpstr>
      <vt:lpstr>Study and Research Methods</vt:lpstr>
      <vt:lpstr>Introduction </vt:lpstr>
      <vt:lpstr>Example of Transcript</vt:lpstr>
      <vt:lpstr>What is learning? </vt:lpstr>
      <vt:lpstr>Behaviorism to understand learning</vt:lpstr>
      <vt:lpstr>Cognitive Constructivism and Radical Constructivism</vt:lpstr>
      <vt:lpstr>Socio Constructionism </vt:lpstr>
      <vt:lpstr>Factors influencing learning </vt:lpstr>
      <vt:lpstr>Physiological factors</vt:lpstr>
      <vt:lpstr>Psychological factors of learning and performance, Also called personal characteristics</vt:lpstr>
      <vt:lpstr>Individuality</vt:lpstr>
      <vt:lpstr>Self confidence</vt:lpstr>
      <vt:lpstr>Desire</vt:lpstr>
      <vt:lpstr>Will </vt:lpstr>
      <vt:lpstr>Motivation </vt:lpstr>
      <vt:lpstr>Conscience</vt:lpstr>
      <vt:lpstr>Perception</vt:lpstr>
      <vt:lpstr>Thought </vt:lpstr>
      <vt:lpstr>Thought: inductive vs Deductive reasoning</vt:lpstr>
      <vt:lpstr>Communication </vt:lpstr>
      <vt:lpstr>Memory</vt:lpstr>
      <vt:lpstr>Memory vs Tape recorder</vt:lpstr>
      <vt:lpstr>Memory vs Tape recorder</vt:lpstr>
      <vt:lpstr>Factors affecting memory</vt:lpstr>
      <vt:lpstr>Imagination </vt:lpstr>
      <vt:lpstr>Humility</vt:lpstr>
      <vt:lpstr>Emotional engagement</vt:lpstr>
      <vt:lpstr>Listening</vt:lpstr>
      <vt:lpstr>  Global learning, partial learning and progressive partial learning  </vt:lpstr>
      <vt:lpstr>Active learning, passive learning and overlearning </vt:lpstr>
      <vt:lpstr>P.O.W.E.R. Learning</vt:lpstr>
      <vt:lpstr>Environmental factors Social Environmental factors</vt:lpstr>
      <vt:lpstr>Academic Environment</vt:lpstr>
      <vt:lpstr>The classroom climate and teacher interaction with students </vt:lpstr>
      <vt:lpstr>Then students should develop cooperation by:  </vt:lpstr>
      <vt:lpstr>Management support and relationships </vt:lpstr>
      <vt:lpstr>Family and community involvement</vt:lpstr>
      <vt:lpstr>Peer support </vt:lpstr>
      <vt:lpstr>  Physical environment influencing learning and academic performance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dc:title>
  <dc:creator>Charles Hategekimana</dc:creator>
  <cp:lastModifiedBy>ACER</cp:lastModifiedBy>
  <cp:revision>24</cp:revision>
  <dcterms:created xsi:type="dcterms:W3CDTF">2022-09-21T18:40:00Z</dcterms:created>
  <dcterms:modified xsi:type="dcterms:W3CDTF">2024-02-28T17:33:26Z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396335A725BD434B894A485FAFDB26DF_12</vt:lpwstr>
  </property>
  <property fmtid="{D5CDD505-2E9C-101B-9397-08002B2CF9AE}" pid="3" name="KSOProductBuildVer">
    <vt:lpwstr>1033-12.2.0.13431</vt:lpwstr>
  </property>
</Properties>
</file>