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0" r:id="rId6"/>
    <p:sldId id="261" r:id="rId7"/>
    <p:sldId id="262" r:id="rId8"/>
    <p:sldId id="264" r:id="rId9"/>
    <p:sldId id="259" r:id="rId10"/>
    <p:sldId id="257" r:id="rId11"/>
    <p:sldId id="258" r:id="rId12"/>
    <p:sldId id="263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56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30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94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4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36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04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28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0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44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75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1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7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INTRODUCTION TO COMPUTER PROGRAMMING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3755119" y="524426"/>
            <a:ext cx="491951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51346" y="634921"/>
            <a:ext cx="8689307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PRESENTATION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19565" y="1482278"/>
            <a:ext cx="2560693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GROUP MEMBERS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0800000" flipV="1">
            <a:off x="4562573" y="1065226"/>
            <a:ext cx="3073138" cy="56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907436" y="1911377"/>
            <a:ext cx="21194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5"/>
          <p:cNvSpPr txBox="1">
            <a:spLocks/>
          </p:cNvSpPr>
          <p:nvPr/>
        </p:nvSpPr>
        <p:spPr>
          <a:xfrm>
            <a:off x="6410269" y="2864207"/>
            <a:ext cx="5389553" cy="33198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en-US" sz="2000" dirty="0" smtClean="0">
                <a:solidFill>
                  <a:schemeClr val="accent4"/>
                </a:solidFill>
              </a:rPr>
              <a:t>IRAKOZE Nicole </a:t>
            </a:r>
            <a:r>
              <a:rPr lang="en-US" sz="2000" dirty="0" err="1" smtClean="0">
                <a:solidFill>
                  <a:schemeClr val="accent4"/>
                </a:solidFill>
              </a:rPr>
              <a:t>Promesse</a:t>
            </a:r>
            <a:r>
              <a:rPr lang="en-US" sz="2000" dirty="0">
                <a:solidFill>
                  <a:schemeClr val="accent4"/>
                </a:solidFill>
              </a:rPr>
              <a:t> 29185</a:t>
            </a:r>
            <a:endParaRPr lang="en-US" sz="2000" dirty="0" smtClean="0">
              <a:solidFill>
                <a:schemeClr val="accent4"/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err="1" smtClean="0">
                <a:solidFill>
                  <a:schemeClr val="accent4"/>
                </a:solidFill>
              </a:rPr>
              <a:t>Tumusabire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E</a:t>
            </a:r>
            <a:r>
              <a:rPr lang="en-US" sz="2000" dirty="0" err="1" smtClean="0">
                <a:solidFill>
                  <a:schemeClr val="accent4"/>
                </a:solidFill>
              </a:rPr>
              <a:t>mmerance</a:t>
            </a:r>
            <a:r>
              <a:rPr lang="en-US" sz="2000" dirty="0" smtClean="0">
                <a:solidFill>
                  <a:schemeClr val="accent4"/>
                </a:solidFill>
              </a:rPr>
              <a:t> 28425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err="1" smtClean="0">
                <a:solidFill>
                  <a:schemeClr val="accent4"/>
                </a:solidFill>
              </a:rPr>
              <a:t>Ikirezi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>
                <a:solidFill>
                  <a:schemeClr val="accent4"/>
                </a:solidFill>
              </a:rPr>
              <a:t>Gloria 29118</a:t>
            </a:r>
            <a:endParaRPr lang="en-US" sz="2000" dirty="0" smtClean="0">
              <a:solidFill>
                <a:schemeClr val="accent4"/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err="1" smtClean="0">
                <a:solidFill>
                  <a:schemeClr val="accent4"/>
                </a:solidFill>
              </a:rPr>
              <a:t>Ishimwe</a:t>
            </a:r>
            <a:r>
              <a:rPr lang="en-US" sz="2000" dirty="0" smtClean="0">
                <a:solidFill>
                  <a:schemeClr val="accent4"/>
                </a:solidFill>
              </a:rPr>
              <a:t> Shema </a:t>
            </a:r>
            <a:r>
              <a:rPr lang="en-US" sz="2000" dirty="0" err="1" smtClean="0">
                <a:solidFill>
                  <a:schemeClr val="accent4"/>
                </a:solidFill>
              </a:rPr>
              <a:t>Gentil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smtClean="0">
                <a:solidFill>
                  <a:schemeClr val="accent4"/>
                </a:solidFill>
              </a:rPr>
              <a:t>29760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>
                <a:solidFill>
                  <a:schemeClr val="accent4"/>
                </a:solidFill>
              </a:rPr>
              <a:t>⁠NISHIMWE Prosper 28926</a:t>
            </a:r>
          </a:p>
          <a:p>
            <a:pPr marL="457200" indent="-457200">
              <a:buFont typeface="+mj-lt"/>
              <a:buAutoNum type="arabicPeriod" startAt="7"/>
            </a:pPr>
            <a:endParaRPr lang="en-US" sz="2000" dirty="0" smtClean="0">
              <a:solidFill>
                <a:schemeClr val="accent4"/>
              </a:solidFill>
            </a:endParaRPr>
          </a:p>
        </p:txBody>
      </p:sp>
      <p:sp>
        <p:nvSpPr>
          <p:cNvPr id="28" name="Content Placeholder 5"/>
          <p:cNvSpPr txBox="1">
            <a:spLocks/>
          </p:cNvSpPr>
          <p:nvPr/>
        </p:nvSpPr>
        <p:spPr>
          <a:xfrm>
            <a:off x="1241813" y="2760799"/>
            <a:ext cx="5389553" cy="32066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solidFill>
                  <a:schemeClr val="accent4"/>
                </a:solidFill>
              </a:rPr>
              <a:t>Mucyo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 smtClean="0">
                <a:solidFill>
                  <a:schemeClr val="accent4"/>
                </a:solidFill>
              </a:rPr>
              <a:t>Fabrice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>
                <a:solidFill>
                  <a:schemeClr val="accent4"/>
                </a:solidFill>
              </a:rPr>
              <a:t>27565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solidFill>
                  <a:schemeClr val="accent4"/>
                </a:solidFill>
              </a:rPr>
              <a:t>Abijuru</a:t>
            </a:r>
            <a:r>
              <a:rPr lang="en-US" sz="2000" dirty="0" smtClean="0">
                <a:solidFill>
                  <a:schemeClr val="accent4"/>
                </a:solidFill>
              </a:rPr>
              <a:t> Annabelle Marie </a:t>
            </a:r>
            <a:r>
              <a:rPr lang="en-US" sz="2000" dirty="0">
                <a:solidFill>
                  <a:schemeClr val="accent4"/>
                </a:solidFill>
              </a:rPr>
              <a:t>Pierre 28929</a:t>
            </a:r>
            <a:endParaRPr lang="en-US" sz="2000" dirty="0" smtClean="0">
              <a:solidFill>
                <a:schemeClr val="accent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solidFill>
                  <a:schemeClr val="accent4"/>
                </a:solidFill>
              </a:rPr>
              <a:t>Mbonizana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>
                <a:solidFill>
                  <a:schemeClr val="accent4"/>
                </a:solidFill>
              </a:rPr>
              <a:t>Augustin 28862</a:t>
            </a:r>
            <a:endParaRPr lang="en-US" sz="2000" dirty="0" smtClean="0">
              <a:solidFill>
                <a:schemeClr val="accent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solidFill>
                  <a:schemeClr val="accent4"/>
                </a:solidFill>
              </a:rPr>
              <a:t>Kayonde</a:t>
            </a:r>
            <a:r>
              <a:rPr lang="en-US" sz="2000" dirty="0" smtClean="0">
                <a:solidFill>
                  <a:schemeClr val="accent4"/>
                </a:solidFill>
              </a:rPr>
              <a:t> Dan Brian 29107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accent4"/>
                </a:solidFill>
              </a:rPr>
              <a:t>⁠</a:t>
            </a:r>
            <a:r>
              <a:rPr lang="en-US" sz="2000" dirty="0" err="1" smtClean="0">
                <a:solidFill>
                  <a:schemeClr val="accent4"/>
                </a:solidFill>
              </a:rPr>
              <a:t>Uwera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 err="1" smtClean="0">
                <a:solidFill>
                  <a:schemeClr val="accent4"/>
                </a:solidFill>
              </a:rPr>
              <a:t>Mubiligi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 err="1" smtClean="0">
                <a:solidFill>
                  <a:schemeClr val="accent4"/>
                </a:solidFill>
              </a:rPr>
              <a:t>Josiane</a:t>
            </a:r>
            <a:r>
              <a:rPr lang="en-US" sz="2000" dirty="0" smtClean="0">
                <a:solidFill>
                  <a:schemeClr val="accent4"/>
                </a:solidFill>
              </a:rPr>
              <a:t> 28205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accent4"/>
                </a:solidFill>
              </a:rPr>
              <a:t>Joseph MUTANGANA 29061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4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7695565" y="2499042"/>
            <a:ext cx="1178560" cy="122936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910897" y="3113722"/>
            <a:ext cx="1376680" cy="134112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2551113" y="4593908"/>
            <a:ext cx="887412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9184639" y="1595755"/>
            <a:ext cx="1595120" cy="165608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43350" y="3694429"/>
            <a:ext cx="1559559" cy="1520825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005205" y="5089522"/>
            <a:ext cx="1137920" cy="1149665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89202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19476" y="5720714"/>
            <a:ext cx="6730738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The big number (9) we found earlier, there is no need to test it again.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4020" y="1260623"/>
            <a:ext cx="5513725" cy="1192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We ended up with list looking like this in previous Test</a:t>
            </a:r>
          </a:p>
          <a:p>
            <a:pPr algn="ctr"/>
            <a:endParaRPr lang="en-US" b="1" dirty="0" smtClean="0">
              <a:solidFill>
                <a:schemeClr val="accent4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PASS</a:t>
            </a:r>
            <a:r>
              <a:rPr lang="en-US" b="1" dirty="0" smtClean="0">
                <a:solidFill>
                  <a:schemeClr val="accent4"/>
                </a:solidFill>
              </a:rPr>
              <a:t> </a:t>
            </a:r>
            <a:r>
              <a:rPr lang="en-US" b="1" dirty="0" smtClean="0">
                <a:solidFill>
                  <a:schemeClr val="accent4"/>
                </a:solidFill>
              </a:rPr>
              <a:t>2: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95565" y="4840243"/>
            <a:ext cx="3511331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There is swap because 2 &gt; 1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23135" y="4866145"/>
            <a:ext cx="2281287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No Swap 2 &lt; 5!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2486" y="4840243"/>
            <a:ext cx="3511331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There is swap because 5 is big!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3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0.11705 -0.07593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-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11654 0.08148 " pathEditMode="relative" rAng="0" ptsTypes="AA">
                                      <p:cBhvr>
                                        <p:cTn id="2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55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05 -0.07593 L 0.26002 -0.16852 " pathEditMode="relative" rAng="0" ptsTypes="AA">
                                      <p:cBhvr>
                                        <p:cTn id="2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48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02 -0.16852 L 0.11653 -0.08149 " pathEditMode="relative" rAng="0" ptsTypes="AA">
                                      <p:cBhvr>
                                        <p:cTn id="4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74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96296E-6 L 0.15326 -0.09931 " pathEditMode="relative" rAng="0" ptsTypes="AA">
                                      <p:cBhvr>
                                        <p:cTn id="5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7 L -0.15222 0.09792 " pathEditMode="relative" rAng="0" ptsTypes="AA">
                                      <p:cBhvr>
                                        <p:cTn id="6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91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26 -0.0993 L 0.29466 -0.1956 " pathEditMode="relative" rAng="0" ptsTypes="AA">
                                      <p:cBhvr>
                                        <p:cTn id="72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-0.13828 0.09768 " pathEditMode="relative" rAng="0" ptsTypes="AA">
                                      <p:cBhvr>
                                        <p:cTn id="90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14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2" grpId="1" animBg="1"/>
      <p:bldP spid="9" grpId="0" animBg="1"/>
      <p:bldP spid="9" grpId="1" animBg="1"/>
      <p:bldP spid="9" grpId="2" animBg="1"/>
      <p:bldP spid="20" grpId="0"/>
      <p:bldP spid="22" grpId="0"/>
      <p:bldP spid="22" grpId="1"/>
      <p:bldP spid="23" grpId="0"/>
      <p:bldP spid="23" grpId="1"/>
      <p:bldP spid="26" grpId="0"/>
      <p:bldP spid="26" grpId="1"/>
      <p:bldP spid="26" grpId="2"/>
      <p:bldP spid="26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803774" y="3278894"/>
            <a:ext cx="1178560" cy="122936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4034789" y="3840137"/>
            <a:ext cx="1376680" cy="134112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9184639" y="1595755"/>
            <a:ext cx="1595120" cy="165608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63701" y="2491422"/>
            <a:ext cx="1559559" cy="1520825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2262433" y="4667598"/>
            <a:ext cx="1140089" cy="1160817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89202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778111" y="5400688"/>
            <a:ext cx="6730738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The big number (5 and 9) we found earlier, there is no need to test them again.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80528" y="1249265"/>
            <a:ext cx="1125348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No Swap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83608" y="5371215"/>
            <a:ext cx="887412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363701" y="1211149"/>
            <a:ext cx="1242175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Swap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78111" y="5962051"/>
            <a:ext cx="6730738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Now we have our list sorted In ascending order.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04020" y="1260623"/>
            <a:ext cx="5513725" cy="1192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We ended up with list looking like this in previous Test</a:t>
            </a:r>
          </a:p>
          <a:p>
            <a:pPr algn="ctr"/>
            <a:endParaRPr lang="en-US" b="1" dirty="0" smtClean="0">
              <a:solidFill>
                <a:schemeClr val="accent4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PASS 3:</a:t>
            </a:r>
            <a:endParaRPr lang="en-US" b="1" dirty="0" smtClean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85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0.12006 -0.08148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3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05 -0.08148 L -4.16667E-6 1.48148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469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0.15495 -0.11644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7" y="-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95 -0.11644 L -1.66667E-6 3.7037E-6 " pathEditMode="relative" rAng="0" ptsTypes="AA">
                                      <p:cBhvr>
                                        <p:cTn id="23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581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0.1401 -0.09838 " pathEditMode="relative" rAng="0" ptsTypes="AA">
                                      <p:cBhvr>
                                        <p:cTn id="3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5" y="-493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59259E-6 L -0.13697 0.08982 " pathEditMode="relative" rAng="0" ptsTypes="AA">
                                      <p:cBhvr>
                                        <p:cTn id="46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05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  <p:bldP spid="20" grpId="0"/>
      <p:bldP spid="2" grpId="0"/>
      <p:bldP spid="2" grpId="1"/>
      <p:bldP spid="2" grpId="2"/>
      <p:bldP spid="10" grpId="0" animBg="1"/>
      <p:bldP spid="10" grpId="1" animBg="1"/>
      <p:bldP spid="15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60922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01604" y="3230746"/>
            <a:ext cx="5292186" cy="14232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Example </a:t>
            </a:r>
            <a:r>
              <a:rPr lang="en-US" b="1" dirty="0">
                <a:solidFill>
                  <a:schemeClr val="accent4"/>
                </a:solidFill>
              </a:rPr>
              <a:t>with Pseudocode</a:t>
            </a:r>
            <a:r>
              <a:rPr lang="en-US" b="1" dirty="0">
                <a:solidFill>
                  <a:schemeClr val="tx1"/>
                </a:solidFill>
              </a:rPr>
              <a:t>: </a:t>
            </a:r>
            <a:r>
              <a:rPr lang="en-US" b="1" dirty="0" smtClean="0">
                <a:solidFill>
                  <a:schemeClr val="tx1"/>
                </a:solidFill>
              </a:rPr>
              <a:t>Write an algorithm to sort an array in ascending order.</a:t>
            </a:r>
          </a:p>
          <a:p>
            <a:pPr algn="ctr"/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44347" y="978286"/>
            <a:ext cx="4467509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Pseudocode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flipV="1">
            <a:off x="8719882" y="1421818"/>
            <a:ext cx="716437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645897" y="1595669"/>
            <a:ext cx="5153925" cy="4047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tx1"/>
                </a:solidFill>
              </a:rPr>
              <a:t>Start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Set n = length(A)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Repeat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 Set swapped = false</a:t>
            </a:r>
          </a:p>
          <a:p>
            <a:pPr lvl="1"/>
            <a:r>
              <a:rPr lang="en-US" b="1" dirty="0" smtClean="0">
                <a:solidFill>
                  <a:schemeClr val="tx1"/>
                </a:solidFill>
              </a:rPr>
              <a:t>For 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 = 0 to n-2 do</a:t>
            </a:r>
          </a:p>
          <a:p>
            <a:pPr lvl="2"/>
            <a:r>
              <a:rPr lang="en-US" b="1" dirty="0" smtClean="0">
                <a:solidFill>
                  <a:schemeClr val="tx1"/>
                </a:solidFill>
              </a:rPr>
              <a:t>If A[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] &gt; A[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 + 1] then</a:t>
            </a:r>
          </a:p>
          <a:p>
            <a:pPr lvl="3"/>
            <a:r>
              <a:rPr lang="en-US" b="1" dirty="0" smtClean="0">
                <a:solidFill>
                  <a:schemeClr val="tx1"/>
                </a:solidFill>
              </a:rPr>
              <a:t>Swap A[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] and A[</a:t>
            </a:r>
            <a:r>
              <a:rPr lang="en-US" b="1" dirty="0" err="1" smtClean="0">
                <a:solidFill>
                  <a:schemeClr val="tx1"/>
                </a:solidFill>
              </a:rPr>
              <a:t>i</a:t>
            </a:r>
            <a:r>
              <a:rPr lang="en-US" b="1" dirty="0" smtClean="0">
                <a:solidFill>
                  <a:schemeClr val="tx1"/>
                </a:solidFill>
              </a:rPr>
              <a:t>+ 1]</a:t>
            </a:r>
          </a:p>
          <a:p>
            <a:pPr lvl="3"/>
            <a:r>
              <a:rPr lang="en-US" b="1" dirty="0" smtClean="0">
                <a:solidFill>
                  <a:schemeClr val="tx1"/>
                </a:solidFill>
              </a:rPr>
              <a:t>Set </a:t>
            </a:r>
            <a:r>
              <a:rPr lang="en-US" b="1" dirty="0" err="1">
                <a:solidFill>
                  <a:schemeClr val="tx1"/>
                </a:solidFill>
              </a:rPr>
              <a:t>swaped</a:t>
            </a:r>
            <a:r>
              <a:rPr lang="en-US" b="1" dirty="0">
                <a:solidFill>
                  <a:schemeClr val="tx1"/>
                </a:solidFill>
              </a:rPr>
              <a:t> = true</a:t>
            </a:r>
          </a:p>
          <a:p>
            <a:pPr lvl="2"/>
            <a:r>
              <a:rPr lang="en-US" b="1" dirty="0">
                <a:solidFill>
                  <a:schemeClr val="tx1"/>
                </a:solidFill>
              </a:rPr>
              <a:t>End </a:t>
            </a:r>
            <a:r>
              <a:rPr lang="en-US" b="1" dirty="0" smtClean="0">
                <a:solidFill>
                  <a:schemeClr val="tx1"/>
                </a:solidFill>
              </a:rPr>
              <a:t>If</a:t>
            </a:r>
          </a:p>
          <a:p>
            <a:pPr lvl="1"/>
            <a:r>
              <a:rPr lang="en-US" b="1" dirty="0">
                <a:solidFill>
                  <a:schemeClr val="tx1"/>
                </a:solidFill>
              </a:rPr>
              <a:t>End </a:t>
            </a:r>
            <a:r>
              <a:rPr lang="en-US" b="1" dirty="0" smtClean="0">
                <a:solidFill>
                  <a:schemeClr val="tx1"/>
                </a:solidFill>
              </a:rPr>
              <a:t>For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Decrease n = n - 1 (Since the last element is sorted)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Until swapped = false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Stop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393474"/>
              </p:ext>
            </p:extLst>
          </p:nvPr>
        </p:nvGraphicFramePr>
        <p:xfrm>
          <a:off x="1011269" y="5625132"/>
          <a:ext cx="10515600" cy="6400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356475914"/>
                    </a:ext>
                  </a:extLst>
                </a:gridCol>
              </a:tblGrid>
              <a:tr h="332002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For </a:t>
                      </a:r>
                      <a:r>
                        <a:rPr lang="en-US" b="1" dirty="0" err="1" smtClean="0">
                          <a:solidFill>
                            <a:schemeClr val="accent4"/>
                          </a:solidFill>
                        </a:rPr>
                        <a:t>i</a:t>
                      </a:r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 = 0 to n-2 ,</a:t>
                      </a:r>
                      <a:r>
                        <a:rPr lang="en-US" b="1" baseline="0" dirty="0" smtClean="0">
                          <a:solidFill>
                            <a:schemeClr val="accent4"/>
                          </a:solidFill>
                        </a:rPr>
                        <a:t> </a:t>
                      </a:r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Compares </a:t>
                      </a:r>
                      <a:r>
                        <a:rPr lang="pt-BR" dirty="0">
                          <a:solidFill>
                            <a:schemeClr val="accent4"/>
                          </a:solidFill>
                        </a:rPr>
                        <a:t>last valid pair A[n-2] &amp; A[n-1</a:t>
                      </a:r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] indices. A = </a:t>
                      </a:r>
                      <a:r>
                        <a:rPr lang="en-US" dirty="0" smtClean="0">
                          <a:solidFill>
                            <a:schemeClr val="accent4"/>
                          </a:solidFill>
                        </a:rPr>
                        <a:t>[2,1,5,4,9,3], n = 6</a:t>
                      </a:r>
                    </a:p>
                    <a:p>
                      <a:pPr algn="ctr"/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Here, 9 on</a:t>
                      </a:r>
                      <a:r>
                        <a:rPr lang="pt-BR" baseline="0" dirty="0" smtClean="0">
                          <a:solidFill>
                            <a:schemeClr val="accent4"/>
                          </a:solidFill>
                        </a:rPr>
                        <a:t> index of</a:t>
                      </a:r>
                      <a:r>
                        <a:rPr lang="pt-BR" dirty="0" smtClean="0">
                          <a:solidFill>
                            <a:schemeClr val="accent4"/>
                          </a:solidFill>
                        </a:rPr>
                        <a:t> n-2 [4]</a:t>
                      </a:r>
                      <a:r>
                        <a:rPr lang="pt-BR" baseline="0" dirty="0" smtClean="0">
                          <a:solidFill>
                            <a:schemeClr val="accent4"/>
                          </a:solidFill>
                        </a:rPr>
                        <a:t> while 3 is in index n-1 [5] then (n-2 &gt; n-1) true and swap</a:t>
                      </a:r>
                      <a:endParaRPr lang="pt-BR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8066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44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60922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1277" y="1847653"/>
            <a:ext cx="5292186" cy="3028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4"/>
                </a:solidFill>
              </a:rPr>
              <a:t>When Bubble Sort is Used</a:t>
            </a:r>
          </a:p>
          <a:p>
            <a:endParaRPr lang="en-US" b="1" dirty="0" smtClean="0">
              <a:solidFill>
                <a:schemeClr val="accent4"/>
              </a:solidFill>
            </a:endParaRPr>
          </a:p>
          <a:p>
            <a:r>
              <a:rPr lang="en-US" b="1" dirty="0" smtClean="0"/>
              <a:t>Used in: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Teaching </a:t>
            </a:r>
            <a:r>
              <a:rPr lang="en-US" dirty="0"/>
              <a:t>algorithms and loops (educational purposes).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lists where performance is not critical.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Situations where </a:t>
            </a:r>
            <a:r>
              <a:rPr lang="en-US" b="1" dirty="0"/>
              <a:t>simplicity</a:t>
            </a:r>
            <a:r>
              <a:rPr lang="en-US" dirty="0"/>
              <a:t> is more important than </a:t>
            </a:r>
            <a:r>
              <a:rPr lang="en-US" dirty="0" smtClean="0"/>
              <a:t>speed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507636" y="1497884"/>
            <a:ext cx="5292186" cy="2712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 smtClean="0">
              <a:solidFill>
                <a:schemeClr val="accent4"/>
              </a:solidFill>
            </a:endParaRPr>
          </a:p>
          <a:p>
            <a:r>
              <a:rPr lang="en-US" b="1" dirty="0" smtClean="0">
                <a:solidFill>
                  <a:schemeClr val="accent4"/>
                </a:solidFill>
              </a:rPr>
              <a:t>Not </a:t>
            </a:r>
            <a:r>
              <a:rPr lang="en-US" b="1" dirty="0">
                <a:solidFill>
                  <a:schemeClr val="accent4"/>
                </a:solidFill>
              </a:rPr>
              <a:t>used in</a:t>
            </a:r>
            <a:r>
              <a:rPr lang="en-US" b="1" dirty="0" smtClean="0">
                <a:solidFill>
                  <a:schemeClr val="accent4"/>
                </a:solidFill>
              </a:rPr>
              <a:t>:</a:t>
            </a:r>
          </a:p>
          <a:p>
            <a:endParaRPr lang="en-US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Large </a:t>
            </a:r>
            <a:r>
              <a:rPr lang="en-US" dirty="0" smtClean="0"/>
              <a:t>datasets.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Performance-critical systems (use Merge Sort, Quick Sort, or built-in sort algorithms).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Real-world applications requiring fast sorting of thousands or millions of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0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60922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49507" y="2254384"/>
            <a:ext cx="7409469" cy="27120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>
                <a:solidFill>
                  <a:schemeClr val="accent4"/>
                </a:solidFill>
              </a:rPr>
              <a:t>Summary</a:t>
            </a:r>
          </a:p>
          <a:p>
            <a:endParaRPr lang="en-US" b="1" dirty="0">
              <a:solidFill>
                <a:schemeClr val="accent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Bubble Sort is simple but slow for large 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Dry-run helps visualize the sorting process and understand swapping.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swapped flag + decreasing n makes it slightly more efficient.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Best for educational purposes and small arrays.</a:t>
            </a:r>
          </a:p>
        </p:txBody>
      </p:sp>
    </p:spTree>
    <p:extLst>
      <p:ext uri="{BB962C8B-B14F-4D97-AF65-F5344CB8AC3E}">
        <p14:creationId xmlns:p14="http://schemas.microsoft.com/office/powerpoint/2010/main" val="176993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95572" y="2957254"/>
            <a:ext cx="180867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chemeClr val="accent4"/>
                </a:solidFill>
              </a:rPr>
              <a:t>END</a:t>
            </a:r>
            <a:endParaRPr lang="en-US" sz="66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8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40749" y="663329"/>
            <a:ext cx="2173346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INTRODUCTION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5571241" y="1136084"/>
            <a:ext cx="1112363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5"/>
          <p:cNvSpPr txBox="1">
            <a:spLocks/>
          </p:cNvSpPr>
          <p:nvPr/>
        </p:nvSpPr>
        <p:spPr>
          <a:xfrm>
            <a:off x="6532775" y="2110349"/>
            <a:ext cx="5267047" cy="33198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4"/>
                </a:solidFill>
              </a:rPr>
              <a:t>How it </a:t>
            </a:r>
            <a:r>
              <a:rPr lang="en-US" sz="2000" b="1" dirty="0" smtClean="0">
                <a:solidFill>
                  <a:schemeClr val="accent4"/>
                </a:solidFill>
              </a:rPr>
              <a:t>works:</a:t>
            </a:r>
          </a:p>
          <a:p>
            <a:pPr marL="0" indent="0">
              <a:buNone/>
            </a:pPr>
            <a:endParaRPr lang="en-US" sz="2000" dirty="0">
              <a:solidFill>
                <a:schemeClr val="accent4"/>
              </a:solidFill>
            </a:endParaRPr>
          </a:p>
          <a:p>
            <a:r>
              <a:rPr lang="en-US" sz="2000" dirty="0"/>
              <a:t>It repeatedly steps through the list.</a:t>
            </a:r>
          </a:p>
          <a:p>
            <a:r>
              <a:rPr lang="en-US" sz="2000" dirty="0"/>
              <a:t>Compares neighboring elements.</a:t>
            </a:r>
          </a:p>
          <a:p>
            <a:r>
              <a:rPr lang="en-US" sz="2000" dirty="0"/>
              <a:t>Swaps them if they are in the wrong order.</a:t>
            </a:r>
          </a:p>
          <a:p>
            <a:r>
              <a:rPr lang="en-US" sz="2000" dirty="0"/>
              <a:t>Largest elements “bubble” to the end of the list after each pass.</a:t>
            </a:r>
          </a:p>
        </p:txBody>
      </p:sp>
      <p:sp>
        <p:nvSpPr>
          <p:cNvPr id="28" name="Content Placeholder 5"/>
          <p:cNvSpPr txBox="1">
            <a:spLocks/>
          </p:cNvSpPr>
          <p:nvPr/>
        </p:nvSpPr>
        <p:spPr>
          <a:xfrm>
            <a:off x="632906" y="1818118"/>
            <a:ext cx="5389553" cy="32066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chemeClr val="accent4"/>
                </a:solidFill>
              </a:rPr>
              <a:t>What is Bubble sort?</a:t>
            </a:r>
          </a:p>
          <a:p>
            <a:pPr marL="0" indent="0">
              <a:buNone/>
            </a:pPr>
            <a:endParaRPr lang="en-US" sz="2000" b="1" dirty="0" smtClean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accent4"/>
                </a:solidFill>
              </a:rPr>
              <a:t>Bubble Sort: </a:t>
            </a:r>
            <a:r>
              <a:rPr lang="en-US" sz="2000" dirty="0"/>
              <a:t>is a simple comparison-based sorting algorithm used to sort a list of elements (numbers, strings, etc.) in ascending or descending order.</a:t>
            </a:r>
            <a:endParaRPr 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50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98259" y="663329"/>
            <a:ext cx="4395482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CHARACTERISTICS OF BUBBLE SORT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4534293" y="1196650"/>
            <a:ext cx="3318235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680400"/>
              </p:ext>
            </p:extLst>
          </p:nvPr>
        </p:nvGraphicFramePr>
        <p:xfrm>
          <a:off x="1252889" y="2244989"/>
          <a:ext cx="98810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2820">
                  <a:extLst>
                    <a:ext uri="{9D8B030D-6E8A-4147-A177-3AD203B41FA5}">
                      <a16:colId xmlns:a16="http://schemas.microsoft.com/office/drawing/2014/main" val="2333549895"/>
                    </a:ext>
                  </a:extLst>
                </a:gridCol>
                <a:gridCol w="6618222">
                  <a:extLst>
                    <a:ext uri="{9D8B030D-6E8A-4147-A177-3AD203B41FA5}">
                      <a16:colId xmlns:a16="http://schemas.microsoft.com/office/drawing/2014/main" val="302732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Feature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88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Comparison-Based Sorting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76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Method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Swaps Adjacent</a:t>
                      </a:r>
                      <a:r>
                        <a:rPr lang="en-US" sz="1800" baseline="0" smtClean="0">
                          <a:solidFill>
                            <a:schemeClr val="tx1"/>
                          </a:solidFill>
                        </a:rPr>
                        <a:t> elements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860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Order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Ascending or Descending order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13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Stability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tx1"/>
                          </a:solidFill>
                        </a:rPr>
                        <a:t>Stable (preserves order of equal elements)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77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Use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Small lists, educational purposes, rarely in performance-critical task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507406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5467547" y="475856"/>
            <a:ext cx="1234912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9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040749" y="663329"/>
            <a:ext cx="2173346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Dry-run Example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5571241" y="1136084"/>
            <a:ext cx="1112363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5"/>
          <p:cNvSpPr txBox="1">
            <a:spLocks/>
          </p:cNvSpPr>
          <p:nvPr/>
        </p:nvSpPr>
        <p:spPr>
          <a:xfrm>
            <a:off x="6532775" y="2110349"/>
            <a:ext cx="5267047" cy="33198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>
                <a:solidFill>
                  <a:schemeClr val="accent4"/>
                </a:solidFill>
              </a:rPr>
              <a:t>Purpose:</a:t>
            </a:r>
          </a:p>
          <a:p>
            <a:pPr marL="0" indent="0">
              <a:buNone/>
            </a:pPr>
            <a:endParaRPr lang="en-US" sz="2000" b="1" dirty="0" smtClean="0">
              <a:solidFill>
                <a:schemeClr val="accent4"/>
              </a:solidFill>
            </a:endParaRPr>
          </a:p>
          <a:p>
            <a:r>
              <a:rPr lang="en-US" sz="2000" dirty="0"/>
              <a:t>Check logic of algorithm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Understand how many passes or swaps happen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Learn why and when loops stop.</a:t>
            </a: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28" name="Content Placeholder 5"/>
          <p:cNvSpPr txBox="1">
            <a:spLocks/>
          </p:cNvSpPr>
          <p:nvPr/>
        </p:nvSpPr>
        <p:spPr>
          <a:xfrm>
            <a:off x="510358" y="2110349"/>
            <a:ext cx="5777320" cy="320669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accent4"/>
                </a:solidFill>
              </a:rPr>
              <a:t>Dry </a:t>
            </a:r>
            <a:r>
              <a:rPr lang="en-US" sz="2000" b="1" dirty="0" smtClean="0">
                <a:solidFill>
                  <a:schemeClr val="accent4"/>
                </a:solidFill>
              </a:rPr>
              <a:t>run Example: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/>
              <a:t>is a way to manually simulate an algorithm step by step to understand how it works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You do all comparisons and swaps on paper or table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Track variables like current index, swaps, or array </a:t>
            </a:r>
            <a:r>
              <a:rPr lang="en-US" sz="2000" dirty="0" smtClean="0"/>
              <a:t>changes</a:t>
            </a:r>
            <a:endParaRPr lang="en-US" sz="2000" dirty="0"/>
          </a:p>
          <a:p>
            <a:r>
              <a:rPr lang="en-US" sz="2000" dirty="0"/>
              <a:t>Helps visualize the process before coding.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>
              <a:solidFill>
                <a:schemeClr val="accent4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4873657" y="506730"/>
            <a:ext cx="2828041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1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806437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270388" y="2975532"/>
            <a:ext cx="4467509" cy="418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Dry-Run Table Pass 1 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 flipV="1">
            <a:off x="4358785" y="3452063"/>
            <a:ext cx="2290713" cy="461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82809"/>
              </p:ext>
            </p:extLst>
          </p:nvPr>
        </p:nvGraphicFramePr>
        <p:xfrm>
          <a:off x="1443024" y="3774356"/>
          <a:ext cx="8655626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489">
                  <a:extLst>
                    <a:ext uri="{9D8B030D-6E8A-4147-A177-3AD203B41FA5}">
                      <a16:colId xmlns:a16="http://schemas.microsoft.com/office/drawing/2014/main" val="2411722617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753069595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2623047009"/>
                    </a:ext>
                  </a:extLst>
                </a:gridCol>
                <a:gridCol w="2013636">
                  <a:extLst>
                    <a:ext uri="{9D8B030D-6E8A-4147-A177-3AD203B41FA5}">
                      <a16:colId xmlns:a16="http://schemas.microsoft.com/office/drawing/2014/main" val="12682179"/>
                    </a:ext>
                  </a:extLst>
                </a:gridCol>
                <a:gridCol w="867266">
                  <a:extLst>
                    <a:ext uri="{9D8B030D-6E8A-4147-A177-3AD203B41FA5}">
                      <a16:colId xmlns:a16="http://schemas.microsoft.com/office/drawing/2014/main" val="3738411478"/>
                    </a:ext>
                  </a:extLst>
                </a:gridCol>
                <a:gridCol w="2044025">
                  <a:extLst>
                    <a:ext uri="{9D8B030D-6E8A-4147-A177-3AD203B41FA5}">
                      <a16:colId xmlns:a16="http://schemas.microsoft.com/office/drawing/2014/main" val="2518467348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302984284"/>
                    </a:ext>
                  </a:extLst>
                </a:gridCol>
              </a:tblGrid>
              <a:tr h="12665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</a:t>
                      </a:r>
                      <a:r>
                        <a:rPr lang="en-US" b="1" dirty="0" err="1" smtClean="0"/>
                        <a:t>i</a:t>
                      </a:r>
                      <a:r>
                        <a:rPr lang="en-US" b="1" dirty="0" smtClean="0"/>
                        <a:t>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A[i+1]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Compare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Swap?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Array 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Action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66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 &gt; 2     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[2,9,1,5,4,3]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80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 &gt; 1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[2,1,9,5,4,3]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6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 &gt; 5     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[2,1,5,9,4,3]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99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 &gt;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     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2,1,5,4,9,3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4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 &gt;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✅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2,1,5,4,3,9]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4965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Next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Element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[2,1,5,4,3,9]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051999"/>
                  </a:ext>
                </a:extLst>
              </a:tr>
            </a:tbl>
          </a:graphicData>
        </a:graphic>
      </p:graphicFrame>
      <p:sp>
        <p:nvSpPr>
          <p:cNvPr id="22" name="Rectangle 21"/>
          <p:cNvSpPr/>
          <p:nvPr/>
        </p:nvSpPr>
        <p:spPr>
          <a:xfrm>
            <a:off x="318848" y="1330897"/>
            <a:ext cx="4062954" cy="18073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Array A = [9,2,1,5,4,3] </a:t>
            </a:r>
          </a:p>
          <a:p>
            <a:pPr algn="ctr"/>
            <a:endParaRPr lang="en-US" b="1" dirty="0" smtClean="0">
              <a:solidFill>
                <a:schemeClr val="accent4"/>
              </a:solidFill>
            </a:endParaRPr>
          </a:p>
          <a:p>
            <a:r>
              <a:rPr lang="en-US" b="1" dirty="0" smtClean="0">
                <a:solidFill>
                  <a:schemeClr val="accent4"/>
                </a:solidFill>
              </a:rPr>
              <a:t>Array: </a:t>
            </a:r>
            <a:r>
              <a:rPr lang="en-US" dirty="0" smtClean="0">
                <a:solidFill>
                  <a:schemeClr val="tx1"/>
                </a:solidFill>
              </a:rPr>
              <a:t>Stores elements in indices, where first index is 0, when you have number of elements in array list, the last index become n-1 (where n is total number of elements), and array also has a name.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11072" y="1424318"/>
            <a:ext cx="1632409" cy="19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Array A</a:t>
            </a:r>
            <a:r>
              <a:rPr lang="en-US" b="1" dirty="0" smtClean="0">
                <a:solidFill>
                  <a:schemeClr val="accent4"/>
                </a:solidFill>
              </a:rPr>
              <a:t> 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849728"/>
              </p:ext>
            </p:extLst>
          </p:nvPr>
        </p:nvGraphicFramePr>
        <p:xfrm>
          <a:off x="7981674" y="1818846"/>
          <a:ext cx="24132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072">
                  <a:extLst>
                    <a:ext uri="{9D8B030D-6E8A-4147-A177-3AD203B41FA5}">
                      <a16:colId xmlns:a16="http://schemas.microsoft.com/office/drawing/2014/main" val="3841637301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963688037"/>
                    </a:ext>
                  </a:extLst>
                </a:gridCol>
                <a:gridCol w="358219">
                  <a:extLst>
                    <a:ext uri="{9D8B030D-6E8A-4147-A177-3AD203B41FA5}">
                      <a16:colId xmlns:a16="http://schemas.microsoft.com/office/drawing/2014/main" val="3516597826"/>
                    </a:ext>
                  </a:extLst>
                </a:gridCol>
                <a:gridCol w="395525">
                  <a:extLst>
                    <a:ext uri="{9D8B030D-6E8A-4147-A177-3AD203B41FA5}">
                      <a16:colId xmlns:a16="http://schemas.microsoft.com/office/drawing/2014/main" val="3947426993"/>
                    </a:ext>
                  </a:extLst>
                </a:gridCol>
                <a:gridCol w="461914">
                  <a:extLst>
                    <a:ext uri="{9D8B030D-6E8A-4147-A177-3AD203B41FA5}">
                      <a16:colId xmlns:a16="http://schemas.microsoft.com/office/drawing/2014/main" val="1336107542"/>
                    </a:ext>
                  </a:extLst>
                </a:gridCol>
                <a:gridCol w="405752">
                  <a:extLst>
                    <a:ext uri="{9D8B030D-6E8A-4147-A177-3AD203B41FA5}">
                      <a16:colId xmlns:a16="http://schemas.microsoft.com/office/drawing/2014/main" val="2961191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59910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rot="5400000">
            <a:off x="8925675" y="550018"/>
            <a:ext cx="528820" cy="19646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408456" y="925226"/>
            <a:ext cx="1632409" cy="19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Indices</a:t>
            </a:r>
          </a:p>
        </p:txBody>
      </p:sp>
      <p:sp>
        <p:nvSpPr>
          <p:cNvPr id="14" name="Down Arrow 13"/>
          <p:cNvSpPr/>
          <p:nvPr/>
        </p:nvSpPr>
        <p:spPr>
          <a:xfrm rot="5400000">
            <a:off x="7585145" y="1778089"/>
            <a:ext cx="287660" cy="466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>
            <a:off x="8353298" y="2211768"/>
            <a:ext cx="309939" cy="210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8761836" y="2183485"/>
            <a:ext cx="317513" cy="4055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9122849" y="2196844"/>
            <a:ext cx="300221" cy="657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9538960" y="2204458"/>
            <a:ext cx="317513" cy="4055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 rot="16200000">
            <a:off x="10449942" y="1786252"/>
            <a:ext cx="313818" cy="423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0354382" y="1895950"/>
            <a:ext cx="1632409" cy="19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Index 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196855" y="2233957"/>
            <a:ext cx="1632409" cy="19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Index 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692062" y="2512255"/>
            <a:ext cx="1632409" cy="19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Index 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046200" y="2761259"/>
            <a:ext cx="1632409" cy="19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Index 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346926" y="2487661"/>
            <a:ext cx="1632409" cy="19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Index 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445412" y="2000995"/>
            <a:ext cx="1557946" cy="299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Index 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511072" y="1424319"/>
            <a:ext cx="1632409" cy="19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Array A</a:t>
            </a:r>
            <a:r>
              <a:rPr lang="en-US" b="1" dirty="0" smtClean="0">
                <a:solidFill>
                  <a:schemeClr val="accent4"/>
                </a:solidFill>
              </a:rPr>
              <a:t>  </a:t>
            </a:r>
          </a:p>
        </p:txBody>
      </p:sp>
      <p:sp>
        <p:nvSpPr>
          <p:cNvPr id="38" name="Left Brace 37"/>
          <p:cNvSpPr/>
          <p:nvPr/>
        </p:nvSpPr>
        <p:spPr>
          <a:xfrm rot="5400000">
            <a:off x="8925675" y="550019"/>
            <a:ext cx="528820" cy="19646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8408456" y="925227"/>
            <a:ext cx="1632409" cy="19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Indices</a:t>
            </a:r>
          </a:p>
        </p:txBody>
      </p:sp>
      <p:sp>
        <p:nvSpPr>
          <p:cNvPr id="40" name="Down Arrow 39"/>
          <p:cNvSpPr/>
          <p:nvPr/>
        </p:nvSpPr>
        <p:spPr>
          <a:xfrm rot="5400000">
            <a:off x="7585145" y="1778090"/>
            <a:ext cx="287660" cy="466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511072" y="1424320"/>
            <a:ext cx="1632409" cy="19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Array A</a:t>
            </a:r>
            <a:r>
              <a:rPr lang="en-US" b="1" dirty="0" smtClean="0">
                <a:solidFill>
                  <a:schemeClr val="accent4"/>
                </a:solidFill>
              </a:rPr>
              <a:t>  </a:t>
            </a:r>
          </a:p>
        </p:txBody>
      </p:sp>
      <p:sp>
        <p:nvSpPr>
          <p:cNvPr id="42" name="Left Brace 41"/>
          <p:cNvSpPr/>
          <p:nvPr/>
        </p:nvSpPr>
        <p:spPr>
          <a:xfrm rot="5400000">
            <a:off x="8925675" y="550020"/>
            <a:ext cx="528820" cy="19646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408456" y="925228"/>
            <a:ext cx="1632409" cy="19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Indices</a:t>
            </a:r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66671"/>
              </p:ext>
            </p:extLst>
          </p:nvPr>
        </p:nvGraphicFramePr>
        <p:xfrm>
          <a:off x="7981674" y="1818847"/>
          <a:ext cx="24132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072">
                  <a:extLst>
                    <a:ext uri="{9D8B030D-6E8A-4147-A177-3AD203B41FA5}">
                      <a16:colId xmlns:a16="http://schemas.microsoft.com/office/drawing/2014/main" val="3841637301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963688037"/>
                    </a:ext>
                  </a:extLst>
                </a:gridCol>
                <a:gridCol w="358219">
                  <a:extLst>
                    <a:ext uri="{9D8B030D-6E8A-4147-A177-3AD203B41FA5}">
                      <a16:colId xmlns:a16="http://schemas.microsoft.com/office/drawing/2014/main" val="3516597826"/>
                    </a:ext>
                  </a:extLst>
                </a:gridCol>
                <a:gridCol w="395525">
                  <a:extLst>
                    <a:ext uri="{9D8B030D-6E8A-4147-A177-3AD203B41FA5}">
                      <a16:colId xmlns:a16="http://schemas.microsoft.com/office/drawing/2014/main" val="3947426993"/>
                    </a:ext>
                  </a:extLst>
                </a:gridCol>
                <a:gridCol w="461914">
                  <a:extLst>
                    <a:ext uri="{9D8B030D-6E8A-4147-A177-3AD203B41FA5}">
                      <a16:colId xmlns:a16="http://schemas.microsoft.com/office/drawing/2014/main" val="1336107542"/>
                    </a:ext>
                  </a:extLst>
                </a:gridCol>
                <a:gridCol w="405752">
                  <a:extLst>
                    <a:ext uri="{9D8B030D-6E8A-4147-A177-3AD203B41FA5}">
                      <a16:colId xmlns:a16="http://schemas.microsoft.com/office/drawing/2014/main" val="2961191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59910"/>
                  </a:ext>
                </a:extLst>
              </a:tr>
            </a:tbl>
          </a:graphicData>
        </a:graphic>
      </p:graphicFrame>
      <p:sp>
        <p:nvSpPr>
          <p:cNvPr id="45" name="Down Arrow 44"/>
          <p:cNvSpPr/>
          <p:nvPr/>
        </p:nvSpPr>
        <p:spPr>
          <a:xfrm>
            <a:off x="8353298" y="2211769"/>
            <a:ext cx="309939" cy="210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196855" y="2233958"/>
            <a:ext cx="1632409" cy="19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Index 1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445412" y="2000996"/>
            <a:ext cx="1557946" cy="299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Index 0</a:t>
            </a:r>
          </a:p>
        </p:txBody>
      </p:sp>
      <p:sp>
        <p:nvSpPr>
          <p:cNvPr id="48" name="Down Arrow 47"/>
          <p:cNvSpPr/>
          <p:nvPr/>
        </p:nvSpPr>
        <p:spPr>
          <a:xfrm rot="5400000">
            <a:off x="7585145" y="1778091"/>
            <a:ext cx="287660" cy="466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6511072" y="1424321"/>
            <a:ext cx="1632409" cy="19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A</a:t>
            </a:r>
            <a:r>
              <a:rPr lang="en-US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</p:txBody>
      </p:sp>
      <p:sp>
        <p:nvSpPr>
          <p:cNvPr id="50" name="Left Brace 49"/>
          <p:cNvSpPr/>
          <p:nvPr/>
        </p:nvSpPr>
        <p:spPr>
          <a:xfrm rot="5400000">
            <a:off x="8925675" y="550021"/>
            <a:ext cx="528820" cy="19646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408456" y="925229"/>
            <a:ext cx="1632409" cy="19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Indices</a:t>
            </a:r>
          </a:p>
        </p:txBody>
      </p:sp>
      <p:sp>
        <p:nvSpPr>
          <p:cNvPr id="52" name="Down Arrow 51"/>
          <p:cNvSpPr/>
          <p:nvPr/>
        </p:nvSpPr>
        <p:spPr>
          <a:xfrm>
            <a:off x="8761836" y="2183486"/>
            <a:ext cx="317513" cy="4055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9122849" y="2196845"/>
            <a:ext cx="300221" cy="6578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>
            <a:off x="9538960" y="2204459"/>
            <a:ext cx="317513" cy="4055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 rot="16200000">
            <a:off x="10449942" y="1786253"/>
            <a:ext cx="313818" cy="4238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872280"/>
              </p:ext>
            </p:extLst>
          </p:nvPr>
        </p:nvGraphicFramePr>
        <p:xfrm>
          <a:off x="7981674" y="1818848"/>
          <a:ext cx="24132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072">
                  <a:extLst>
                    <a:ext uri="{9D8B030D-6E8A-4147-A177-3AD203B41FA5}">
                      <a16:colId xmlns:a16="http://schemas.microsoft.com/office/drawing/2014/main" val="3841637301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963688037"/>
                    </a:ext>
                  </a:extLst>
                </a:gridCol>
                <a:gridCol w="358219">
                  <a:extLst>
                    <a:ext uri="{9D8B030D-6E8A-4147-A177-3AD203B41FA5}">
                      <a16:colId xmlns:a16="http://schemas.microsoft.com/office/drawing/2014/main" val="3516597826"/>
                    </a:ext>
                  </a:extLst>
                </a:gridCol>
                <a:gridCol w="395525">
                  <a:extLst>
                    <a:ext uri="{9D8B030D-6E8A-4147-A177-3AD203B41FA5}">
                      <a16:colId xmlns:a16="http://schemas.microsoft.com/office/drawing/2014/main" val="3947426993"/>
                    </a:ext>
                  </a:extLst>
                </a:gridCol>
                <a:gridCol w="461914">
                  <a:extLst>
                    <a:ext uri="{9D8B030D-6E8A-4147-A177-3AD203B41FA5}">
                      <a16:colId xmlns:a16="http://schemas.microsoft.com/office/drawing/2014/main" val="1336107542"/>
                    </a:ext>
                  </a:extLst>
                </a:gridCol>
                <a:gridCol w="405752">
                  <a:extLst>
                    <a:ext uri="{9D8B030D-6E8A-4147-A177-3AD203B41FA5}">
                      <a16:colId xmlns:a16="http://schemas.microsoft.com/office/drawing/2014/main" val="2961191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459910"/>
                  </a:ext>
                </a:extLst>
              </a:tr>
            </a:tbl>
          </a:graphicData>
        </a:graphic>
      </p:graphicFrame>
      <p:sp>
        <p:nvSpPr>
          <p:cNvPr id="57" name="Down Arrow 56"/>
          <p:cNvSpPr/>
          <p:nvPr/>
        </p:nvSpPr>
        <p:spPr>
          <a:xfrm>
            <a:off x="8353298" y="2211770"/>
            <a:ext cx="309939" cy="210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 rot="5400000">
            <a:off x="7585145" y="1778092"/>
            <a:ext cx="287660" cy="4663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/>
          <p:cNvSpPr/>
          <p:nvPr/>
        </p:nvSpPr>
        <p:spPr>
          <a:xfrm rot="5400000">
            <a:off x="8925675" y="550022"/>
            <a:ext cx="528820" cy="19646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10212092" y="1142392"/>
            <a:ext cx="546481" cy="852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9955626" y="879627"/>
            <a:ext cx="1632409" cy="197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042544" y="416468"/>
            <a:ext cx="2173346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Dry-run Example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7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79775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065609"/>
              </p:ext>
            </p:extLst>
          </p:nvPr>
        </p:nvGraphicFramePr>
        <p:xfrm>
          <a:off x="1768187" y="3150804"/>
          <a:ext cx="86556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489">
                  <a:extLst>
                    <a:ext uri="{9D8B030D-6E8A-4147-A177-3AD203B41FA5}">
                      <a16:colId xmlns:a16="http://schemas.microsoft.com/office/drawing/2014/main" val="2411722617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753069595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2623047009"/>
                    </a:ext>
                  </a:extLst>
                </a:gridCol>
                <a:gridCol w="1363579">
                  <a:extLst>
                    <a:ext uri="{9D8B030D-6E8A-4147-A177-3AD203B41FA5}">
                      <a16:colId xmlns:a16="http://schemas.microsoft.com/office/drawing/2014/main" val="126821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38411478"/>
                    </a:ext>
                  </a:extLst>
                </a:gridCol>
                <a:gridCol w="2342148">
                  <a:extLst>
                    <a:ext uri="{9D8B030D-6E8A-4147-A177-3AD203B41FA5}">
                      <a16:colId xmlns:a16="http://schemas.microsoft.com/office/drawing/2014/main" val="2518467348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302984284"/>
                    </a:ext>
                  </a:extLst>
                </a:gridCol>
              </a:tblGrid>
              <a:tr h="12665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</a:t>
                      </a:r>
                      <a:r>
                        <a:rPr lang="en-US" b="1" dirty="0" err="1" smtClean="0"/>
                        <a:t>i</a:t>
                      </a:r>
                      <a:r>
                        <a:rPr lang="en-US" b="1" dirty="0" smtClean="0"/>
                        <a:t>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A[i+1]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Compare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Swap?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Array 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Action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66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 &gt; 1    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 ✅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[1,2,5,4,3]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80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&gt; 5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[1,2,5,4,3]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Swap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6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 &gt; 4     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✅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[1,2,4,5,3]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99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&gt; 3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✅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[1,2,4,3,5]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654188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956224" y="2415874"/>
            <a:ext cx="4467509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Dry-Run Table Pass 2 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5018367" y="2892405"/>
            <a:ext cx="2290713" cy="461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02176" y="1544122"/>
            <a:ext cx="3575604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Array become A = [2,1,5,4,3] by ignoring sorted number 9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62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79775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828316"/>
              </p:ext>
            </p:extLst>
          </p:nvPr>
        </p:nvGraphicFramePr>
        <p:xfrm>
          <a:off x="1835911" y="2358189"/>
          <a:ext cx="865562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489">
                  <a:extLst>
                    <a:ext uri="{9D8B030D-6E8A-4147-A177-3AD203B41FA5}">
                      <a16:colId xmlns:a16="http://schemas.microsoft.com/office/drawing/2014/main" val="2411722617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753069595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2623047009"/>
                    </a:ext>
                  </a:extLst>
                </a:gridCol>
                <a:gridCol w="1363579">
                  <a:extLst>
                    <a:ext uri="{9D8B030D-6E8A-4147-A177-3AD203B41FA5}">
                      <a16:colId xmlns:a16="http://schemas.microsoft.com/office/drawing/2014/main" val="126821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38411478"/>
                    </a:ext>
                  </a:extLst>
                </a:gridCol>
                <a:gridCol w="2342148">
                  <a:extLst>
                    <a:ext uri="{9D8B030D-6E8A-4147-A177-3AD203B41FA5}">
                      <a16:colId xmlns:a16="http://schemas.microsoft.com/office/drawing/2014/main" val="2518467348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302984284"/>
                    </a:ext>
                  </a:extLst>
                </a:gridCol>
              </a:tblGrid>
              <a:tr h="12665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</a:t>
                      </a:r>
                      <a:r>
                        <a:rPr lang="en-US" b="1" dirty="0" err="1" smtClean="0"/>
                        <a:t>i</a:t>
                      </a:r>
                      <a:r>
                        <a:rPr lang="en-US" b="1" dirty="0" smtClean="0"/>
                        <a:t>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A[i+1]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Compare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Swap?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Array 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Action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66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&gt; 2    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Swap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80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&gt; 4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[1,2,4,3]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Swap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6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 &gt; 3     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✅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[1,2,3,4]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Swapped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999653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3981121" y="1614180"/>
            <a:ext cx="4467509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Dry-Run Table Pass 3 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flipV="1">
            <a:off x="5069518" y="2062199"/>
            <a:ext cx="2290713" cy="461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02177" y="1015317"/>
            <a:ext cx="3575604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Array become A = [1,2,4,3]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79775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040172"/>
              </p:ext>
            </p:extLst>
          </p:nvPr>
        </p:nvGraphicFramePr>
        <p:xfrm>
          <a:off x="1835911" y="2358189"/>
          <a:ext cx="8655626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489">
                  <a:extLst>
                    <a:ext uri="{9D8B030D-6E8A-4147-A177-3AD203B41FA5}">
                      <a16:colId xmlns:a16="http://schemas.microsoft.com/office/drawing/2014/main" val="2411722617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753069595"/>
                    </a:ext>
                  </a:extLst>
                </a:gridCol>
                <a:gridCol w="930442">
                  <a:extLst>
                    <a:ext uri="{9D8B030D-6E8A-4147-A177-3AD203B41FA5}">
                      <a16:colId xmlns:a16="http://schemas.microsoft.com/office/drawing/2014/main" val="2623047009"/>
                    </a:ext>
                  </a:extLst>
                </a:gridCol>
                <a:gridCol w="1363579">
                  <a:extLst>
                    <a:ext uri="{9D8B030D-6E8A-4147-A177-3AD203B41FA5}">
                      <a16:colId xmlns:a16="http://schemas.microsoft.com/office/drawing/2014/main" val="1268217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38411478"/>
                    </a:ext>
                  </a:extLst>
                </a:gridCol>
                <a:gridCol w="2342148">
                  <a:extLst>
                    <a:ext uri="{9D8B030D-6E8A-4147-A177-3AD203B41FA5}">
                      <a16:colId xmlns:a16="http://schemas.microsoft.com/office/drawing/2014/main" val="2518467348"/>
                    </a:ext>
                  </a:extLst>
                </a:gridCol>
                <a:gridCol w="1267326">
                  <a:extLst>
                    <a:ext uri="{9D8B030D-6E8A-4147-A177-3AD203B41FA5}">
                      <a16:colId xmlns:a16="http://schemas.microsoft.com/office/drawing/2014/main" val="1302984284"/>
                    </a:ext>
                  </a:extLst>
                </a:gridCol>
              </a:tblGrid>
              <a:tr h="126654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i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</a:t>
                      </a:r>
                      <a:r>
                        <a:rPr lang="en-US" b="1" dirty="0" err="1" smtClean="0"/>
                        <a:t>i</a:t>
                      </a:r>
                      <a:r>
                        <a:rPr lang="en-US" b="1" dirty="0" smtClean="0"/>
                        <a:t>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A[i+1]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Compare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Swap?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Array 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Action</a:t>
                      </a:r>
                      <a:endParaRPr lang="en-US" b="1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661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 &gt; 2     </a:t>
                      </a:r>
                      <a:r>
                        <a:rPr lang="en-US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Swap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803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&gt; 3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[1,2,3]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Swap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062381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438400" y="4230303"/>
            <a:ext cx="7010400" cy="19940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Now no swap in our test, we are going to merge this array to the biggest elements we found earlier. Sorted array is</a:t>
            </a:r>
          </a:p>
          <a:p>
            <a:pPr algn="ctr"/>
            <a:endParaRPr lang="en-US" b="1" dirty="0">
              <a:solidFill>
                <a:schemeClr val="accent4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A = [1,2,3,4,5,9]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81121" y="1614180"/>
            <a:ext cx="4467509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Dry-Run Table Pass 4 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 flipV="1">
            <a:off x="5069518" y="2062199"/>
            <a:ext cx="2290713" cy="4617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02177" y="1015317"/>
            <a:ext cx="3575604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Array become A = [1,2,3]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72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396007" y="2940290"/>
            <a:ext cx="1559559" cy="1520825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8990965" y="1785620"/>
            <a:ext cx="1178560" cy="122936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7292022" y="2344420"/>
            <a:ext cx="1376680" cy="134112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2686526" y="4293870"/>
            <a:ext cx="1137920" cy="104140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4132263" y="3848100"/>
            <a:ext cx="843280" cy="820103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783589" y="4668203"/>
            <a:ext cx="1595120" cy="165608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36477" y="589202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83589" y="1102913"/>
            <a:ext cx="4089026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Let us try another comparison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4175" y="1546081"/>
            <a:ext cx="2560693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PASS 1</a:t>
            </a:r>
            <a:r>
              <a:rPr lang="en-US" b="1" dirty="0" smtClean="0">
                <a:solidFill>
                  <a:schemeClr val="accent4"/>
                </a:solidFill>
              </a:rPr>
              <a:t>: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91349" y="4571999"/>
            <a:ext cx="4626645" cy="472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There is swap because 9 is big compared to that number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7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5E-6 1.11111E-6 L 0.13828 -0.09167 " pathEditMode="relative" rAng="0" ptsTypes="AA">
                                      <p:cBhvr>
                                        <p:cTn id="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-0.13724 0.0993 " pathEditMode="relative" rAng="0" ptsTypes="AA">
                                      <p:cBhvr>
                                        <p:cTn id="24" dur="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4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28 -0.09166 L 0.24752 -0.18148 " pathEditMode="relative" rAng="0" ptsTypes="AA">
                                      <p:cBhvr>
                                        <p:cTn id="28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-0.10651 0.08125 " pathEditMode="relative" rAng="0" ptsTypes="AA">
                                      <p:cBhvr>
                                        <p:cTn id="46" dur="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34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53 -0.18148 L 0.37578 -0.26389 " pathEditMode="relative" rAng="0" ptsTypes="AA">
                                      <p:cBhvr>
                                        <p:cTn id="50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13307 0.08125 " pathEditMode="relative" rAng="0" ptsTypes="AA">
                                      <p:cBhvr>
                                        <p:cTn id="68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54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79 -0.26389 L 0.525 -0.36181 " pathEditMode="relative" rAng="0" ptsTypes="AA">
                                      <p:cBhvr>
                                        <p:cTn id="72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9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0833E-6 -3.33333E-6 L -0.14805 0.1 " pathEditMode="relative" rAng="0" ptsTypes="AA">
                                      <p:cBhvr>
                                        <p:cTn id="90" dur="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2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5 -0.36181 L 0.65612 -0.44375 " pathEditMode="relative" rAng="0" ptsTypes="AA">
                                      <p:cBhvr>
                                        <p:cTn id="94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32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0833E-6 0 L -0.13125 0.08958 " pathEditMode="relative" rAng="0" ptsTypes="AA">
                                      <p:cBhvr>
                                        <p:cTn id="11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58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  <p:bldP spid="11" grpId="2" animBg="1"/>
      <p:bldP spid="11" grpId="3" animBg="1"/>
      <p:bldP spid="11" grpId="4" animBg="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1135</Words>
  <Application>Microsoft Office PowerPoint</Application>
  <PresentationFormat>Widescreen</PresentationFormat>
  <Paragraphs>330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55</cp:revision>
  <dcterms:created xsi:type="dcterms:W3CDTF">2025-10-09T22:29:38Z</dcterms:created>
  <dcterms:modified xsi:type="dcterms:W3CDTF">2025-10-10T14:11:29Z</dcterms:modified>
</cp:coreProperties>
</file>