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10071100" cy="7556500"/>
  <p:notesSz cx="100711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1352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4038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03888" y="0"/>
            <a:ext cx="43656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88FAC-E6F9-4ECA-BA0C-453AB76672E0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35338" y="944563"/>
            <a:ext cx="340042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36963"/>
            <a:ext cx="80581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64038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03888" y="7177088"/>
            <a:ext cx="43656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7C37-DF28-4EDE-8E2B-EE87F88C8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12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C65BB-F0F0-8622-31D3-0F9936036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888" y="1236678"/>
            <a:ext cx="7553325" cy="2630781"/>
          </a:xfrm>
        </p:spPr>
        <p:txBody>
          <a:bodyPr anchor="b"/>
          <a:lstStyle>
            <a:lvl1pPr algn="ctr"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A638C-AB5A-8D43-B865-8AFBE6167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8888" y="3968912"/>
            <a:ext cx="7553325" cy="1824404"/>
          </a:xfrm>
        </p:spPr>
        <p:txBody>
          <a:bodyPr/>
          <a:lstStyle>
            <a:lvl1pPr marL="0" indent="0" algn="ctr">
              <a:buNone/>
              <a:defRPr sz="1982"/>
            </a:lvl1pPr>
            <a:lvl2pPr marL="377647" indent="0" algn="ctr">
              <a:buNone/>
              <a:defRPr sz="1652"/>
            </a:lvl2pPr>
            <a:lvl3pPr marL="755294" indent="0" algn="ctr">
              <a:buNone/>
              <a:defRPr sz="1487"/>
            </a:lvl3pPr>
            <a:lvl4pPr marL="1132942" indent="0" algn="ctr">
              <a:buNone/>
              <a:defRPr sz="1322"/>
            </a:lvl4pPr>
            <a:lvl5pPr marL="1510589" indent="0" algn="ctr">
              <a:buNone/>
              <a:defRPr sz="1322"/>
            </a:lvl5pPr>
            <a:lvl6pPr marL="1888236" indent="0" algn="ctr">
              <a:buNone/>
              <a:defRPr sz="1322"/>
            </a:lvl6pPr>
            <a:lvl7pPr marL="2265883" indent="0" algn="ctr">
              <a:buNone/>
              <a:defRPr sz="1322"/>
            </a:lvl7pPr>
            <a:lvl8pPr marL="2643530" indent="0" algn="ctr">
              <a:buNone/>
              <a:defRPr sz="1322"/>
            </a:lvl8pPr>
            <a:lvl9pPr marL="3021178" indent="0" algn="ctr">
              <a:buNone/>
              <a:defRPr sz="132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64C6E-80E6-0DE0-89ED-B818B4FB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DF5EE-B687-B216-8408-40EABC0DE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BE24-C973-E622-0E80-86EABBB5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4567001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9F94-7D8F-2244-4CBD-231AE1E48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CBE8F-DD0B-5BA4-FAB5-7C94E201F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B0838-7E42-7F8C-3472-F6B3DECB6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28BA5-0365-7DCE-6DF2-80B56D5D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A5899-0683-6777-BD3B-01A7FA0E6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4724053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8033A-043A-A3F9-AD68-EB7DFEA67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07131" y="402314"/>
            <a:ext cx="2171581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68CA-A952-C863-49D7-1DEA74448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2388" y="402314"/>
            <a:ext cx="6388854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DBEDD-0A66-D8AE-DA8E-70ECEE7E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208F4-83A1-E7A0-2678-8157202AE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4DE16-C5B7-053A-DE4F-4665F3037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049640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2777-E2FA-84EE-7FEF-E692A4935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FB3CA-52C8-DC89-D26F-DE3E2ECC7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4A9D-4777-1474-02D3-656B3C21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070C-16C2-4FE9-A5F4-B436D4461F8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CEA13-B62D-70D9-43E6-9BC266C6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07105-2CF8-7D70-9382-E1CED28C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357862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E279-C3C3-2216-EC96-B00E386F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143" y="1883878"/>
            <a:ext cx="8686324" cy="3143294"/>
          </a:xfrm>
        </p:spPr>
        <p:txBody>
          <a:bodyPr anchor="b"/>
          <a:lstStyle>
            <a:lvl1pPr>
              <a:defRPr sz="495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09EF0-EC88-44D0-36B5-1C6D3DC4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143" y="5056909"/>
            <a:ext cx="8686324" cy="1652984"/>
          </a:xfrm>
        </p:spPr>
        <p:txBody>
          <a:bodyPr/>
          <a:lstStyle>
            <a:lvl1pPr marL="0" indent="0">
              <a:buNone/>
              <a:defRPr sz="1982">
                <a:solidFill>
                  <a:schemeClr val="tx1">
                    <a:tint val="82000"/>
                  </a:schemeClr>
                </a:solidFill>
              </a:defRPr>
            </a:lvl1pPr>
            <a:lvl2pPr marL="377647" indent="0">
              <a:buNone/>
              <a:defRPr sz="1652">
                <a:solidFill>
                  <a:schemeClr val="tx1">
                    <a:tint val="82000"/>
                  </a:schemeClr>
                </a:solidFill>
              </a:defRPr>
            </a:lvl2pPr>
            <a:lvl3pPr marL="755294" indent="0">
              <a:buNone/>
              <a:defRPr sz="1487">
                <a:solidFill>
                  <a:schemeClr val="tx1">
                    <a:tint val="82000"/>
                  </a:schemeClr>
                </a:solidFill>
              </a:defRPr>
            </a:lvl3pPr>
            <a:lvl4pPr marL="1132942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4pPr>
            <a:lvl5pPr marL="1510589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5pPr>
            <a:lvl6pPr marL="1888236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6pPr>
            <a:lvl7pPr marL="2265883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7pPr>
            <a:lvl8pPr marL="2643530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8pPr>
            <a:lvl9pPr marL="3021178" indent="0">
              <a:buNone/>
              <a:defRPr sz="132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0FE6-369B-A75B-3575-2A9B6F99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E798E-EA69-D08C-64E9-B5B43036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57DFA-7B7D-4991-6452-E598BCCE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1016705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BA5B8-EE46-450F-F180-CAF582EAF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02D0D-7EF3-2F7F-3F01-306812CD9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2388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CA265-8816-877C-E310-7AFAB260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98494" y="2011568"/>
            <a:ext cx="4280218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4215E-9811-4302-FCDE-0CDCEAC61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CEBBF-1640-DE23-1064-F0050931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FC33D-6304-B086-0007-1102F0D21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6175830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B5B9-ACD0-F38E-18DC-3D28EBEC8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402314"/>
            <a:ext cx="8686324" cy="1460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56136-585E-1615-54C6-456F6FD50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00" y="1852393"/>
            <a:ext cx="4260547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B1C74-8440-E445-811E-0367D8136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00" y="2760222"/>
            <a:ext cx="4260547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DBB5-2E65-11A0-779E-9CF8F0AE9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98495" y="1852393"/>
            <a:ext cx="4281529" cy="907829"/>
          </a:xfrm>
        </p:spPr>
        <p:txBody>
          <a:bodyPr anchor="b"/>
          <a:lstStyle>
            <a:lvl1pPr marL="0" indent="0">
              <a:buNone/>
              <a:defRPr sz="1982" b="1"/>
            </a:lvl1pPr>
            <a:lvl2pPr marL="377647" indent="0">
              <a:buNone/>
              <a:defRPr sz="1652" b="1"/>
            </a:lvl2pPr>
            <a:lvl3pPr marL="755294" indent="0">
              <a:buNone/>
              <a:defRPr sz="1487" b="1"/>
            </a:lvl3pPr>
            <a:lvl4pPr marL="1132942" indent="0">
              <a:buNone/>
              <a:defRPr sz="1322" b="1"/>
            </a:lvl4pPr>
            <a:lvl5pPr marL="1510589" indent="0">
              <a:buNone/>
              <a:defRPr sz="1322" b="1"/>
            </a:lvl5pPr>
            <a:lvl6pPr marL="1888236" indent="0">
              <a:buNone/>
              <a:defRPr sz="1322" b="1"/>
            </a:lvl6pPr>
            <a:lvl7pPr marL="2265883" indent="0">
              <a:buNone/>
              <a:defRPr sz="1322" b="1"/>
            </a:lvl7pPr>
            <a:lvl8pPr marL="2643530" indent="0">
              <a:buNone/>
              <a:defRPr sz="1322" b="1"/>
            </a:lvl8pPr>
            <a:lvl9pPr marL="3021178" indent="0">
              <a:buNone/>
              <a:defRPr sz="13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4B448D-BFF5-62C3-7668-E4D1F23F6E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98495" y="2760222"/>
            <a:ext cx="4281529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F403C7-FA6D-4469-D311-B7AA41979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5464B-1DFA-8DE5-7088-A172F7BD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B8929-49ED-BE23-F61A-4252D0747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6714850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7DEE-B01C-A4C5-1661-696A476F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14713-1BA6-A942-76D4-1358084E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9CFAB-5D8A-4C9D-A12D-4AD7EBB33349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F4CE55-853C-9D2B-B043-CEBA57444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C43F4-7F0B-C3AE-A0C7-111FCF97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37403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3120D-D591-1155-C5FF-2EEB70E8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3AD78-E4C4-4B71-9F96-2EF3979A789D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84A43-0043-E86D-C07E-37E36A9E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6D50-8C9C-CB10-8695-EFBDBE26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82209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B3E-1729-C072-981C-0FD94E29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A6C26-81E0-1ABB-4516-0B27FD111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>
              <a:defRPr sz="2643"/>
            </a:lvl1pPr>
            <a:lvl2pPr>
              <a:defRPr sz="2313"/>
            </a:lvl2pPr>
            <a:lvl3pPr>
              <a:defRPr sz="1982"/>
            </a:lvl3pPr>
            <a:lvl4pPr>
              <a:defRPr sz="1652"/>
            </a:lvl4pPr>
            <a:lvl5pPr>
              <a:defRPr sz="1652"/>
            </a:lvl5pPr>
            <a:lvl6pPr>
              <a:defRPr sz="1652"/>
            </a:lvl6pPr>
            <a:lvl7pPr>
              <a:defRPr sz="1652"/>
            </a:lvl7pPr>
            <a:lvl8pPr>
              <a:defRPr sz="1652"/>
            </a:lvl8pPr>
            <a:lvl9pPr>
              <a:defRPr sz="165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6C895-195D-C0C8-9623-09027C3E7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0653B-CD7D-F738-BC5B-D154204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88C9D-FA46-1349-A9B7-933A9CEE6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B103-526F-682A-531C-9627D278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8336273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9E30-431C-7066-2F66-F20B265D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00" y="503767"/>
            <a:ext cx="3248192" cy="1763183"/>
          </a:xfrm>
        </p:spPr>
        <p:txBody>
          <a:bodyPr anchor="b"/>
          <a:lstStyle>
            <a:lvl1pPr>
              <a:defRPr sz="264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1FA17-AED6-0BCF-5062-286EDE5D0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1529" y="1087996"/>
            <a:ext cx="5098494" cy="5370013"/>
          </a:xfrm>
        </p:spPr>
        <p:txBody>
          <a:bodyPr/>
          <a:lstStyle>
            <a:lvl1pPr marL="0" indent="0">
              <a:buNone/>
              <a:defRPr sz="2643"/>
            </a:lvl1pPr>
            <a:lvl2pPr marL="377647" indent="0">
              <a:buNone/>
              <a:defRPr sz="2313"/>
            </a:lvl2pPr>
            <a:lvl3pPr marL="755294" indent="0">
              <a:buNone/>
              <a:defRPr sz="1982"/>
            </a:lvl3pPr>
            <a:lvl4pPr marL="1132942" indent="0">
              <a:buNone/>
              <a:defRPr sz="1652"/>
            </a:lvl4pPr>
            <a:lvl5pPr marL="1510589" indent="0">
              <a:buNone/>
              <a:defRPr sz="1652"/>
            </a:lvl5pPr>
            <a:lvl6pPr marL="1888236" indent="0">
              <a:buNone/>
              <a:defRPr sz="1652"/>
            </a:lvl6pPr>
            <a:lvl7pPr marL="2265883" indent="0">
              <a:buNone/>
              <a:defRPr sz="1652"/>
            </a:lvl7pPr>
            <a:lvl8pPr marL="2643530" indent="0">
              <a:buNone/>
              <a:defRPr sz="1652"/>
            </a:lvl8pPr>
            <a:lvl9pPr marL="3021178" indent="0">
              <a:buNone/>
              <a:defRPr sz="1652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EBC1F-317E-6C01-CCF1-34182505B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00" y="2266950"/>
            <a:ext cx="3248192" cy="4199805"/>
          </a:xfrm>
        </p:spPr>
        <p:txBody>
          <a:bodyPr/>
          <a:lstStyle>
            <a:lvl1pPr marL="0" indent="0">
              <a:buNone/>
              <a:defRPr sz="1322"/>
            </a:lvl1pPr>
            <a:lvl2pPr marL="377647" indent="0">
              <a:buNone/>
              <a:defRPr sz="1156"/>
            </a:lvl2pPr>
            <a:lvl3pPr marL="755294" indent="0">
              <a:buNone/>
              <a:defRPr sz="991"/>
            </a:lvl3pPr>
            <a:lvl4pPr marL="1132942" indent="0">
              <a:buNone/>
              <a:defRPr sz="826"/>
            </a:lvl4pPr>
            <a:lvl5pPr marL="1510589" indent="0">
              <a:buNone/>
              <a:defRPr sz="826"/>
            </a:lvl5pPr>
            <a:lvl6pPr marL="1888236" indent="0">
              <a:buNone/>
              <a:defRPr sz="826"/>
            </a:lvl6pPr>
            <a:lvl7pPr marL="2265883" indent="0">
              <a:buNone/>
              <a:defRPr sz="826"/>
            </a:lvl7pPr>
            <a:lvl8pPr marL="2643530" indent="0">
              <a:buNone/>
              <a:defRPr sz="826"/>
            </a:lvl8pPr>
            <a:lvl9pPr marL="3021178" indent="0">
              <a:buNone/>
              <a:defRPr sz="82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C7E62-637B-26EA-92AB-35DB5E3A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40B70C-6FD4-9CA2-E6DC-34E0ECACE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1C1B1-BADC-3D0F-DA48-D371029D2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4867183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7F90-92AD-0E73-19D5-0C40B22E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88" y="402314"/>
            <a:ext cx="8686324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D58A-E132-A2E6-5592-A6E7C31D6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2388" y="2011568"/>
            <a:ext cx="8686324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912D-AFC3-6310-2234-0B59479B8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388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9FCD2-A334-456B-8AD5-E7CE62EE5A38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A8783-2A64-7C86-7B14-4D2BD585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6052" y="7003756"/>
            <a:ext cx="3398996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096010" marR="5080" indent="-1083310">
              <a:lnSpc>
                <a:spcPts val="1930"/>
              </a:lnSpc>
              <a:spcBef>
                <a:spcPts val="120"/>
              </a:spcBef>
            </a:pPr>
            <a:endParaRPr lang="en-US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A513A-7367-D19E-DFC8-7C5380CB2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2714" y="7003756"/>
            <a:ext cx="2265998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31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250041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 dt="0"/>
  <p:txStyles>
    <p:titleStyle>
      <a:lvl1pPr algn="l" defTabSz="755294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24" indent="-188824" algn="l" defTabSz="7552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7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118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765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412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7060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707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354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10001" indent="-188824" algn="l" defTabSz="75529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47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94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942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589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236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883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530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1178" algn="l" defTabSz="755294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81990" y="6797040"/>
            <a:ext cx="871410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9190" marR="5080" indent="-36664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Laurea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Triennale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Informatica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Corso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Ingegneria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Software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A.A.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2006/2007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Andrea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Polini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715770" y="3302076"/>
            <a:ext cx="66446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III.</a:t>
            </a:r>
            <a:r>
              <a:rPr sz="4400" b="0" spc="-100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dirty="0">
                <a:solidFill>
                  <a:srgbClr val="000000"/>
                </a:solidFill>
                <a:latin typeface="Arial MT"/>
                <a:cs typeface="Arial MT"/>
              </a:rPr>
              <a:t>Software</a:t>
            </a:r>
            <a:r>
              <a:rPr sz="4400" b="0" spc="-85" dirty="0">
                <a:solidFill>
                  <a:srgbClr val="000000"/>
                </a:solidFill>
                <a:latin typeface="Arial MT"/>
                <a:cs typeface="Arial MT"/>
              </a:rPr>
              <a:t> </a:t>
            </a:r>
            <a:r>
              <a:rPr sz="4400" b="0" spc="-10" dirty="0">
                <a:solidFill>
                  <a:srgbClr val="000000"/>
                </a:solidFill>
                <a:latin typeface="Arial MT"/>
                <a:cs typeface="Arial MT"/>
              </a:rPr>
              <a:t>Requirements</a:t>
            </a:r>
            <a:endParaRPr sz="44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6989" y="190838"/>
            <a:ext cx="625856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Definition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10" dirty="0"/>
              <a:t>Specifications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20750" y="1339850"/>
            <a:ext cx="8683625" cy="5380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definition</a:t>
            </a:r>
            <a:endParaRPr sz="2200" dirty="0">
              <a:latin typeface="Arial"/>
              <a:cs typeface="Arial"/>
            </a:endParaRPr>
          </a:p>
          <a:p>
            <a:pPr marL="480695" marR="65405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accessing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 </a:t>
            </a:r>
            <a:r>
              <a:rPr sz="1800" dirty="0">
                <a:latin typeface="Arial MT"/>
                <a:cs typeface="Arial MT"/>
              </a:rPr>
              <a:t>created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tools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</a:t>
            </a:r>
            <a:r>
              <a:rPr sz="2200" b="1" spc="-8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specification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files</a:t>
            </a:r>
            <a:endParaRPr sz="180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file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user's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display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50520" indent="-285750">
              <a:lnSpc>
                <a:spcPct val="1573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user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icon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representing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selection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tool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associated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type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file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represented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selected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icon.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2C937920-070B-9ED1-88FD-95868B27A9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" y="158750"/>
            <a:ext cx="9220200" cy="7239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35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40" dirty="0"/>
              <a:t>Non­</a:t>
            </a:r>
            <a:r>
              <a:rPr spc="-20" dirty="0"/>
              <a:t>functional</a:t>
            </a:r>
            <a:r>
              <a:rPr spc="-12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2087" y="2025650"/>
            <a:ext cx="8556625" cy="4439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270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react</a:t>
            </a:r>
            <a:r>
              <a:rPr sz="1800" spc="-25" dirty="0">
                <a:latin typeface="Arial MT"/>
                <a:cs typeface="Arial MT"/>
              </a:rPr>
              <a:t> to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inputs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how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particular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situations.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63563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offered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timing </a:t>
            </a:r>
            <a:r>
              <a:rPr sz="1800" dirty="0">
                <a:latin typeface="Arial MT"/>
                <a:cs typeface="Arial MT"/>
              </a:rPr>
              <a:t>constraints,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6900"/>
              </a:lnSpc>
              <a:spcBef>
                <a:spcPts val="26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reflect </a:t>
            </a:r>
            <a:r>
              <a:rPr sz="1800" dirty="0">
                <a:latin typeface="Arial MT"/>
                <a:cs typeface="Arial MT"/>
              </a:rPr>
              <a:t>characteristics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1038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Functional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2178050"/>
            <a:ext cx="9601199" cy="29989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functionality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services.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Depend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type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software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expected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used.</a:t>
            </a:r>
            <a:endParaRPr sz="2200" dirty="0">
              <a:latin typeface="Arial MT"/>
              <a:cs typeface="Arial MT"/>
            </a:endParaRPr>
          </a:p>
          <a:p>
            <a:pPr marL="355600" marR="97155" indent="-342900" algn="just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user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spc="-20" dirty="0">
                <a:latin typeface="Arial"/>
                <a:cs typeface="Arial"/>
              </a:rPr>
              <a:t>high­</a:t>
            </a:r>
            <a:r>
              <a:rPr sz="2200" b="1" dirty="0">
                <a:latin typeface="Arial"/>
                <a:cs typeface="Arial"/>
              </a:rPr>
              <a:t>level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statements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functional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requirements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describe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the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7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services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in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detail.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55520">
              <a:lnSpc>
                <a:spcPct val="100000"/>
              </a:lnSpc>
              <a:spcBef>
                <a:spcPts val="110"/>
              </a:spcBef>
            </a:pPr>
            <a:r>
              <a:rPr dirty="0"/>
              <a:t>The</a:t>
            </a:r>
            <a:r>
              <a:rPr spc="-135" dirty="0"/>
              <a:t> </a:t>
            </a:r>
            <a:r>
              <a:rPr spc="-20" dirty="0"/>
              <a:t>LIBSYS</a:t>
            </a:r>
            <a:r>
              <a:rPr spc="-15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092689"/>
            <a:ext cx="9525000" cy="1538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41985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library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single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number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libraries.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download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articles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personal study.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444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134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Example</a:t>
            </a:r>
            <a:r>
              <a:rPr spc="-13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5" dirty="0"/>
              <a:t>Functional</a:t>
            </a:r>
            <a:r>
              <a:rPr spc="-11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1307"/>
            <a:ext cx="9601200" cy="3287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either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7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initial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80" dirty="0">
                <a:latin typeface="Arial MT"/>
                <a:cs typeface="Arial MT"/>
              </a:rPr>
              <a:t>  </a:t>
            </a:r>
            <a:r>
              <a:rPr sz="2200" spc="-25" dirty="0">
                <a:latin typeface="Arial MT"/>
                <a:cs typeface="Arial MT"/>
              </a:rPr>
              <a:t>of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select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subset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it.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4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appropriate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viewers</a:t>
            </a:r>
            <a:r>
              <a:rPr sz="2200" spc="459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4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4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read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store.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7000"/>
              </a:lnSpc>
              <a:spcBef>
                <a:spcPts val="59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Every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allocated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unique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identifier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(ORDER_ID)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which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able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</a:t>
            </a:r>
            <a:r>
              <a:rPr sz="2200" spc="3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3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account’s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permanent</a:t>
            </a:r>
            <a:r>
              <a:rPr sz="2200" spc="3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storage area.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6950" y="457538"/>
            <a:ext cx="62915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Imprecision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34950" y="3244850"/>
            <a:ext cx="9836150" cy="408579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Problems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arise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precisely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stated.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000"/>
              </a:lnSpc>
              <a:spcBef>
                <a:spcPts val="7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Ambiguous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interpreted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ways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by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Consider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‘appropriate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viewers’</a:t>
            </a:r>
            <a:endParaRPr sz="220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intention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lang="en-US" spc="-40" dirty="0">
                <a:latin typeface="Arial MT"/>
                <a:cs typeface="Arial MT"/>
              </a:rPr>
              <a:t>: </a:t>
            </a:r>
            <a:r>
              <a:rPr sz="1800" dirty="0">
                <a:latin typeface="Arial MT"/>
                <a:cs typeface="Arial MT"/>
              </a:rPr>
              <a:t>special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purpose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each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type;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399415" indent="-285750">
              <a:lnSpc>
                <a:spcPct val="157400"/>
              </a:lnSpc>
              <a:spcBef>
                <a:spcPts val="195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Developer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interpretation</a:t>
            </a:r>
            <a:r>
              <a:rPr lang="en-US" sz="1800" dirty="0">
                <a:latin typeface="Arial MT"/>
                <a:cs typeface="Arial MT"/>
              </a:rPr>
              <a:t>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Provide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text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viewer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shows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the </a:t>
            </a:r>
            <a:r>
              <a:rPr sz="1800" spc="-10" dirty="0">
                <a:latin typeface="Arial MT"/>
                <a:cs typeface="Arial MT"/>
              </a:rPr>
              <a:t>document.</a:t>
            </a:r>
            <a:endParaRPr sz="1800" dirty="0">
              <a:latin typeface="Arial MT"/>
              <a:cs typeface="Arial MT"/>
            </a:endParaRPr>
          </a:p>
          <a:p>
            <a:pPr marL="355600" marR="576580" indent="-342900">
              <a:lnSpc>
                <a:spcPts val="4200"/>
              </a:lnSpc>
              <a:buFont typeface="Wingdings" panose="05000000000000000000" pitchFamily="2" charset="2"/>
              <a:buChar char="§"/>
              <a:tabLst>
                <a:tab pos="945515" algn="l"/>
              </a:tabLst>
            </a:pPr>
            <a:r>
              <a:rPr sz="2200" dirty="0">
                <a:latin typeface="Arial MT"/>
                <a:cs typeface="Arial MT"/>
              </a:rPr>
              <a:t>Writing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not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have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prove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your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language skills</a:t>
            </a:r>
            <a:r>
              <a:rPr sz="2200" spc="-10" dirty="0">
                <a:latin typeface="Arial MT"/>
                <a:cs typeface="Arial MT"/>
              </a:rPr>
              <a:t>.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engage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finding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synonyms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2E0E4-27CD-7807-8B2D-38110CB74B63}"/>
              </a:ext>
            </a:extLst>
          </p:cNvPr>
          <p:cNvSpPr txBox="1"/>
          <p:nvPr/>
        </p:nvSpPr>
        <p:spPr>
          <a:xfrm>
            <a:off x="234950" y="1572909"/>
            <a:ext cx="9220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Arial MT"/>
              </a:rPr>
              <a:t>Can be defined as lack of clarity and specificity in project requirements, leading to ambiguity and different interpretations by stakeholders, developers, and users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1968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5" dirty="0"/>
              <a:t> </a:t>
            </a:r>
            <a:r>
              <a:rPr spc="-30" dirty="0"/>
              <a:t>Completeness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Consistency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87350" y="1953548"/>
            <a:ext cx="9220200" cy="3943067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both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Complete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include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facilities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required.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2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endParaRPr sz="2200" dirty="0">
              <a:latin typeface="Arial"/>
              <a:cs typeface="Arial"/>
            </a:endParaRPr>
          </a:p>
          <a:p>
            <a:pPr marL="480695" marR="129539" indent="-285750">
              <a:lnSpc>
                <a:spcPct val="156900"/>
              </a:lnSpc>
              <a:spcBef>
                <a:spcPts val="25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conflicts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contradictions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facilities.</a:t>
            </a:r>
            <a:endParaRPr sz="1800" dirty="0">
              <a:latin typeface="Arial MT"/>
              <a:cs typeface="Arial MT"/>
            </a:endParaRPr>
          </a:p>
          <a:p>
            <a:pPr marL="355600" marR="236220" indent="-342900">
              <a:lnSpc>
                <a:spcPts val="414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impossible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produce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complete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consistent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0652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lang="en-US" spc="-45" dirty="0"/>
              <a:t> </a:t>
            </a:r>
            <a:r>
              <a:rPr spc="-25" dirty="0"/>
              <a:t>Functional</a:t>
            </a:r>
            <a:r>
              <a:rPr spc="-95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0" y="1705125"/>
            <a:ext cx="9601200" cy="377257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276225" indent="-342900">
              <a:lnSpc>
                <a:spcPct val="157800"/>
              </a:lnSpc>
              <a:spcBef>
                <a:spcPts val="12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properties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e.g.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reliability, </a:t>
            </a:r>
            <a:r>
              <a:rPr sz="2200" dirty="0">
                <a:latin typeface="Arial MT"/>
                <a:cs typeface="Arial MT"/>
              </a:rPr>
              <a:t>response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requirements.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I/O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device </a:t>
            </a:r>
            <a:r>
              <a:rPr sz="2200" dirty="0">
                <a:latin typeface="Arial MT"/>
                <a:cs typeface="Arial MT"/>
              </a:rPr>
              <a:t>capability,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representations,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 dirty="0">
              <a:latin typeface="Arial MT"/>
              <a:cs typeface="Arial MT"/>
            </a:endParaRPr>
          </a:p>
          <a:p>
            <a:pPr marL="355600" marR="137795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Process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also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specified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mandating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particular </a:t>
            </a:r>
            <a:r>
              <a:rPr sz="2200" dirty="0">
                <a:latin typeface="Arial MT"/>
                <a:cs typeface="Arial MT"/>
              </a:rPr>
              <a:t>CASE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programming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method.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critical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than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7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useless.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6675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35" dirty="0"/>
              <a:t> </a:t>
            </a:r>
            <a:r>
              <a:rPr spc="-10" dirty="0"/>
              <a:t>Classifications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150" y="2432619"/>
            <a:ext cx="9525000" cy="4009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Product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product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behave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particular </a:t>
            </a:r>
            <a:r>
              <a:rPr sz="1800" dirty="0">
                <a:latin typeface="Arial MT"/>
                <a:cs typeface="Arial MT"/>
              </a:rPr>
              <a:t>way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execution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speed,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reliability,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Organisational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consequence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organisational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policies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procedures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standards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External</a:t>
            </a:r>
            <a:r>
              <a:rPr sz="2200"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146685" indent="-285750">
              <a:lnSpc>
                <a:spcPct val="157200"/>
              </a:lnSpc>
              <a:spcBef>
                <a:spcPts val="25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factors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external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its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e.g.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interoperability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requirements,</a:t>
            </a:r>
            <a:r>
              <a:rPr sz="1800" spc="-7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legislative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requirements, </a:t>
            </a:r>
            <a:r>
              <a:rPr sz="1800" spc="-20" dirty="0">
                <a:latin typeface="Arial MT"/>
                <a:cs typeface="Arial MT"/>
              </a:rPr>
              <a:t>etc.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845920"/>
            <a:ext cx="868632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665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Resume</a:t>
            </a:r>
            <a:r>
              <a:rPr spc="-145" dirty="0"/>
              <a:t> </a:t>
            </a:r>
            <a:r>
              <a:rPr dirty="0"/>
              <a:t>from</a:t>
            </a:r>
            <a:r>
              <a:rPr spc="-160" dirty="0"/>
              <a:t> </a:t>
            </a:r>
            <a:r>
              <a:rPr dirty="0"/>
              <a:t>last</a:t>
            </a:r>
            <a:r>
              <a:rPr spc="-130" dirty="0"/>
              <a:t> </a:t>
            </a:r>
            <a:r>
              <a:rPr lang="en-US" spc="-130" dirty="0"/>
              <a:t>three lectures</a:t>
            </a:r>
            <a:endParaRPr spc="-20" dirty="0"/>
          </a:p>
        </p:txBody>
      </p:sp>
      <p:sp>
        <p:nvSpPr>
          <p:cNvPr id="11" name="object 11"/>
          <p:cNvSpPr txBox="1"/>
          <p:nvPr/>
        </p:nvSpPr>
        <p:spPr>
          <a:xfrm>
            <a:off x="692388" y="2049274"/>
            <a:ext cx="8534162" cy="53751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General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lang="en-US" sz="2200" spc="-55" dirty="0">
                <a:latin typeface="Arial MT"/>
                <a:cs typeface="Arial MT"/>
              </a:rPr>
              <a:t>of software Engineering: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Why software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crisis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system engineering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spc="-55" dirty="0">
                <a:latin typeface="Arial MT"/>
                <a:cs typeface="Arial MT"/>
              </a:rPr>
              <a:t>Software Engineering VS Computer Science</a:t>
            </a: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US" sz="2200" spc="-55" dirty="0">
                <a:latin typeface="Arial MT"/>
                <a:cs typeface="Arial MT"/>
              </a:rPr>
              <a:t>Software Process (SDLC) and Software Process model</a:t>
            </a:r>
          </a:p>
          <a:p>
            <a:pPr marL="812800" marR="5080" lvl="1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200" dirty="0">
                <a:latin typeface="Arial MT"/>
                <a:cs typeface="Arial MT"/>
              </a:rPr>
              <a:t>Some software models: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Waterfall 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Incremental and Iterative</a:t>
            </a:r>
          </a:p>
          <a:p>
            <a:pPr marL="1270000" marR="5080" lvl="2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ü"/>
            </a:pPr>
            <a:r>
              <a:rPr lang="en-US" sz="2200" dirty="0">
                <a:latin typeface="Arial MT"/>
                <a:cs typeface="Arial MT"/>
              </a:rPr>
              <a:t>Agile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93444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Non­</a:t>
            </a:r>
            <a:r>
              <a:rPr spc="-25" dirty="0"/>
              <a:t>functional</a:t>
            </a:r>
            <a:r>
              <a:rPr spc="-105" dirty="0"/>
              <a:t> </a:t>
            </a:r>
            <a:r>
              <a:rPr spc="-30" dirty="0"/>
              <a:t>Requirements</a:t>
            </a:r>
            <a:r>
              <a:rPr spc="-95" dirty="0"/>
              <a:t> </a:t>
            </a:r>
            <a:r>
              <a:rPr spc="-10"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" y="1758696"/>
            <a:ext cx="9884879" cy="57978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5945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Non­</a:t>
            </a:r>
            <a:r>
              <a:rPr spc="-25" dirty="0"/>
              <a:t>functional</a:t>
            </a:r>
            <a:r>
              <a:rPr spc="-90" dirty="0"/>
              <a:t> </a:t>
            </a:r>
            <a:r>
              <a:rPr spc="-30" dirty="0"/>
              <a:t>Requirements</a:t>
            </a:r>
            <a:r>
              <a:rPr spc="-9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8750" y="2391685"/>
            <a:ext cx="9601199" cy="40246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4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Product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38544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LIBSYS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simple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HTML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without </a:t>
            </a:r>
            <a:r>
              <a:rPr sz="1800" dirty="0">
                <a:latin typeface="Arial MT"/>
                <a:cs typeface="Arial MT"/>
              </a:rPr>
              <a:t>frames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Java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applets.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Organisational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715" indent="-36576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conform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process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deliverables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XYZCo­SP­STAN­</a:t>
            </a:r>
            <a:r>
              <a:rPr sz="1800" spc="-25" dirty="0">
                <a:latin typeface="Arial MT"/>
                <a:cs typeface="Arial MT"/>
              </a:rPr>
              <a:t>95.</a:t>
            </a:r>
            <a:endParaRPr sz="1800" dirty="0">
              <a:latin typeface="Arial MT"/>
              <a:cs typeface="Arial MT"/>
            </a:endParaRPr>
          </a:p>
          <a:p>
            <a:pPr marL="538480" indent="-342900">
              <a:lnSpc>
                <a:spcPct val="100000"/>
              </a:lnSpc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External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377825" marR="5080" indent="-365760">
              <a:lnSpc>
                <a:spcPct val="156900"/>
              </a:lnSpc>
              <a:spcBef>
                <a:spcPts val="21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shall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disclose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personal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information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customers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apart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reference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operators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4912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Goals</a:t>
            </a:r>
            <a:r>
              <a:rPr spc="-145" dirty="0"/>
              <a:t> </a:t>
            </a:r>
            <a:r>
              <a:rPr dirty="0"/>
              <a:t>and</a:t>
            </a:r>
            <a:r>
              <a:rPr spc="-140" dirty="0"/>
              <a:t> </a:t>
            </a:r>
            <a:r>
              <a:rPr spc="-20" dirty="0"/>
              <a:t>Requirements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750" y="1862888"/>
            <a:ext cx="9601200" cy="37565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very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state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precisely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imprecise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difficult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verify</a:t>
            </a:r>
            <a:r>
              <a:rPr sz="2200" spc="-10" dirty="0">
                <a:latin typeface="Arial MT"/>
                <a:cs typeface="Arial MT"/>
              </a:rPr>
              <a:t>.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spc="-20" dirty="0">
                <a:latin typeface="Arial MT"/>
                <a:cs typeface="Arial MT"/>
              </a:rPr>
              <a:t>Goal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general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intention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user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such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ease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spc="-20" dirty="0">
                <a:latin typeface="Arial"/>
                <a:cs typeface="Arial"/>
              </a:rPr>
              <a:t>use</a:t>
            </a:r>
            <a:r>
              <a:rPr sz="2000" spc="-2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4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Verifiable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</a:t>
            </a:r>
            <a:endParaRPr sz="22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4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A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statement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some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measure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objectively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tested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marR="55244" indent="-342900">
              <a:lnSpc>
                <a:spcPts val="4140"/>
              </a:lnSpc>
              <a:spcBef>
                <a:spcPts val="13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Goals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helpful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developers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convey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intentions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users.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7151" y="114639"/>
            <a:ext cx="328866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8750" y="1797929"/>
            <a:ext cx="9601200" cy="34905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60" dirty="0">
                <a:latin typeface="Arial"/>
                <a:cs typeface="Arial"/>
              </a:rPr>
              <a:t>system</a:t>
            </a:r>
            <a:r>
              <a:rPr sz="2500" b="1" spc="-9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goal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easy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18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1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1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1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should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organised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way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errors 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minimised.</a:t>
            </a:r>
            <a:endParaRPr sz="2000" dirty="0">
              <a:latin typeface="Arial MT"/>
              <a:cs typeface="Arial MT"/>
            </a:endParaRPr>
          </a:p>
          <a:p>
            <a:pPr marL="355600" indent="-342900" algn="just">
              <a:lnSpc>
                <a:spcPct val="100000"/>
              </a:lnSpc>
              <a:spcBef>
                <a:spcPts val="1950"/>
              </a:spcBef>
              <a:buFont typeface="Wingdings" panose="05000000000000000000" pitchFamily="2" charset="2"/>
              <a:buChar char="§"/>
            </a:pPr>
            <a:r>
              <a:rPr sz="2500" b="1" dirty="0">
                <a:latin typeface="Arial"/>
                <a:cs typeface="Arial"/>
              </a:rPr>
              <a:t>A</a:t>
            </a:r>
            <a:r>
              <a:rPr sz="2500" b="1" spc="-125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verifiable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spc="-70" dirty="0">
                <a:latin typeface="Arial"/>
                <a:cs typeface="Arial"/>
              </a:rPr>
              <a:t>non­</a:t>
            </a:r>
            <a:r>
              <a:rPr sz="2500" b="1" spc="-50" dirty="0">
                <a:latin typeface="Arial"/>
                <a:cs typeface="Arial"/>
              </a:rPr>
              <a:t>functional</a:t>
            </a:r>
            <a:r>
              <a:rPr sz="2500" b="1" spc="-8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requirement</a:t>
            </a:r>
            <a:endParaRPr sz="2500" dirty="0">
              <a:latin typeface="Arial"/>
              <a:cs typeface="Arial"/>
            </a:endParaRPr>
          </a:p>
          <a:p>
            <a:pPr marL="537845" marR="5080" indent="-342900" algn="just">
              <a:lnSpc>
                <a:spcPct val="157500"/>
              </a:lnSpc>
              <a:spcBef>
                <a:spcPts val="219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controllers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able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all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total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hours</a:t>
            </a:r>
            <a:r>
              <a:rPr sz="2000" spc="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training.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After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training,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number</a:t>
            </a:r>
            <a:r>
              <a:rPr sz="2000" spc="9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errors </a:t>
            </a:r>
            <a:r>
              <a:rPr sz="2000" dirty="0">
                <a:latin typeface="Arial MT"/>
                <a:cs typeface="Arial MT"/>
              </a:rPr>
              <a:t>made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experienced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exceed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two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</a:t>
            </a:r>
            <a:r>
              <a:rPr sz="2000" spc="-20" dirty="0">
                <a:latin typeface="Arial MT"/>
                <a:cs typeface="Arial MT"/>
              </a:rPr>
              <a:t> day.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7951" y="114639"/>
            <a:ext cx="5732144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10" dirty="0"/>
              <a:t> </a:t>
            </a:r>
            <a:r>
              <a:rPr spc="-10" dirty="0"/>
              <a:t>Measures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105242"/>
            <a:ext cx="7159498" cy="54899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00225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Interaction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6850" y="2254250"/>
            <a:ext cx="9677400" cy="3585149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Conflicts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between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common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complex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systems. </a:t>
            </a:r>
            <a:endParaRPr lang="en-US" sz="2200" spc="-1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6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Spacecraft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 dirty="0">
              <a:latin typeface="Arial MT"/>
              <a:cs typeface="Arial MT"/>
            </a:endParaRPr>
          </a:p>
          <a:p>
            <a:pPr marL="480695" marR="1008380" indent="-285750">
              <a:lnSpc>
                <a:spcPct val="157400"/>
              </a:lnSpc>
              <a:spcBef>
                <a:spcPts val="19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weight,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separate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be </a:t>
            </a:r>
            <a:r>
              <a:rPr sz="1800" spc="-10" dirty="0">
                <a:latin typeface="Arial MT"/>
                <a:cs typeface="Arial MT"/>
              </a:rPr>
              <a:t>minimised.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3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To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minimise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consumption,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used.</a:t>
            </a:r>
            <a:endParaRPr sz="1800" dirty="0">
              <a:latin typeface="Arial MT"/>
              <a:cs typeface="Arial MT"/>
            </a:endParaRPr>
          </a:p>
          <a:p>
            <a:pPr marL="480695" marR="44450" indent="-285750">
              <a:lnSpc>
                <a:spcPct val="157400"/>
              </a:lnSpc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However,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low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power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chips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used.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Which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most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critical</a:t>
            </a:r>
            <a:r>
              <a:rPr sz="1800" spc="-10" dirty="0">
                <a:latin typeface="Arial MT"/>
                <a:cs typeface="Arial MT"/>
              </a:rPr>
              <a:t> requirement?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580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417396"/>
            <a:ext cx="9753600" cy="27603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Derived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application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describe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dirty="0"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characteristics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features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reflect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domain.</a:t>
            </a:r>
            <a:endParaRPr sz="2200" dirty="0">
              <a:latin typeface="Arial"/>
              <a:cs typeface="Arial"/>
            </a:endParaRPr>
          </a:p>
          <a:p>
            <a:pPr marL="355600" marR="508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new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existing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computations.</a:t>
            </a:r>
            <a:endParaRPr sz="2200" dirty="0">
              <a:latin typeface="Arial MT"/>
              <a:cs typeface="Arial MT"/>
            </a:endParaRPr>
          </a:p>
          <a:p>
            <a:pPr marL="355600" marR="1123950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domain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satisfied,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be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unworkable.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5150" y="349250"/>
            <a:ext cx="7268211" cy="58166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Library</a:t>
            </a:r>
            <a:r>
              <a:rPr spc="-165" dirty="0"/>
              <a:t> </a:t>
            </a:r>
            <a:r>
              <a:rPr spc="-10" dirty="0"/>
              <a:t>System</a:t>
            </a:r>
            <a:r>
              <a:rPr spc="-175" dirty="0"/>
              <a:t> </a:t>
            </a:r>
            <a:r>
              <a:rPr spc="-20" dirty="0"/>
              <a:t>Domain</a:t>
            </a:r>
            <a:r>
              <a:rPr spc="-17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0" y="1907257"/>
            <a:ext cx="9988550" cy="32104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interface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1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databases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which</a:t>
            </a:r>
            <a:r>
              <a:rPr sz="2200" spc="1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shall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Z39.50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 algn="just">
              <a:lnSpc>
                <a:spcPct val="1568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Because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copyright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restrictions,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some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2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must</a:t>
            </a:r>
            <a:r>
              <a:rPr sz="2200" spc="2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2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deleted </a:t>
            </a:r>
            <a:r>
              <a:rPr sz="2200" dirty="0">
                <a:latin typeface="Arial MT"/>
                <a:cs typeface="Arial MT"/>
              </a:rPr>
              <a:t>immediately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arrival.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Depending</a:t>
            </a:r>
            <a:r>
              <a:rPr sz="2200" spc="1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1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user’s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these </a:t>
            </a:r>
            <a:r>
              <a:rPr sz="2200" dirty="0">
                <a:latin typeface="Arial MT"/>
                <a:cs typeface="Arial MT"/>
              </a:rPr>
              <a:t>documents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will  either  be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printed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locally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the  system</a:t>
            </a:r>
            <a:r>
              <a:rPr sz="2200" spc="-10" dirty="0">
                <a:latin typeface="Arial MT"/>
                <a:cs typeface="Arial MT"/>
              </a:rPr>
              <a:t>  </a:t>
            </a:r>
            <a:r>
              <a:rPr sz="2200" dirty="0">
                <a:latin typeface="Arial MT"/>
                <a:cs typeface="Arial MT"/>
              </a:rPr>
              <a:t>server  </a:t>
            </a:r>
            <a:r>
              <a:rPr sz="2200" spc="-25" dirty="0">
                <a:latin typeface="Arial MT"/>
                <a:cs typeface="Arial MT"/>
              </a:rPr>
              <a:t>for </a:t>
            </a:r>
            <a:r>
              <a:rPr sz="2200" dirty="0">
                <a:latin typeface="Arial MT"/>
                <a:cs typeface="Arial MT"/>
              </a:rPr>
              <a:t>manually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forwarding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routed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network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printer.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99285">
              <a:lnSpc>
                <a:spcPct val="100000"/>
              </a:lnSpc>
              <a:spcBef>
                <a:spcPts val="110"/>
              </a:spcBef>
            </a:pPr>
            <a:r>
              <a:rPr dirty="0"/>
              <a:t>Train</a:t>
            </a:r>
            <a:r>
              <a:rPr spc="-180" dirty="0"/>
              <a:t> </a:t>
            </a:r>
            <a:r>
              <a:rPr spc="-20" dirty="0"/>
              <a:t>Protection</a:t>
            </a:r>
            <a:r>
              <a:rPr spc="-165" dirty="0"/>
              <a:t> </a:t>
            </a:r>
            <a:r>
              <a:rPr spc="-10" dirty="0"/>
              <a:t>System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1150" y="1987380"/>
            <a:ext cx="9601200" cy="226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deceleration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train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shall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computed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as:</a:t>
            </a:r>
            <a:endParaRPr sz="2200" dirty="0">
              <a:latin typeface="Arial MT"/>
              <a:cs typeface="Arial MT"/>
            </a:endParaRPr>
          </a:p>
          <a:p>
            <a:pPr marL="506095" indent="-285750">
              <a:lnSpc>
                <a:spcPts val="1939"/>
              </a:lnSpc>
              <a:spcBef>
                <a:spcPts val="2030"/>
              </a:spcBef>
              <a:buFont typeface="Wingdings" panose="05000000000000000000" pitchFamily="2" charset="2"/>
              <a:buChar char="§"/>
              <a:tabLst>
                <a:tab pos="704215" algn="l"/>
                <a:tab pos="1527175" algn="l"/>
              </a:tabLst>
            </a:pP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=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r>
              <a:rPr sz="1800" dirty="0">
                <a:latin typeface="Arial MT"/>
                <a:cs typeface="Arial MT"/>
              </a:rPr>
              <a:t>	+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D</a:t>
            </a:r>
            <a:endParaRPr sz="1800" dirty="0">
              <a:latin typeface="Arial MT"/>
              <a:cs typeface="Arial MT"/>
            </a:endParaRPr>
          </a:p>
          <a:p>
            <a:pPr marL="171450" marR="6002020" indent="-171450" algn="ctr">
              <a:lnSpc>
                <a:spcPts val="1040"/>
              </a:lnSpc>
              <a:buFont typeface="Wingdings" panose="05000000000000000000" pitchFamily="2" charset="2"/>
              <a:buChar char="§"/>
              <a:tabLst>
                <a:tab pos="681355" algn="l"/>
                <a:tab pos="1504315" algn="l"/>
              </a:tabLst>
            </a:pPr>
            <a:r>
              <a:rPr sz="1050" spc="-10" dirty="0">
                <a:latin typeface="Arial MT"/>
                <a:cs typeface="Arial MT"/>
              </a:rPr>
              <a:t>train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control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-10" dirty="0">
                <a:latin typeface="Arial MT"/>
                <a:cs typeface="Arial MT"/>
              </a:rPr>
              <a:t>gradient</a:t>
            </a: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171450" indent="-171450">
              <a:lnSpc>
                <a:spcPct val="100000"/>
              </a:lnSpc>
              <a:spcBef>
                <a:spcPts val="800"/>
              </a:spcBef>
              <a:buFont typeface="Wingdings" panose="05000000000000000000" pitchFamily="2" charset="2"/>
              <a:buChar char="§"/>
            </a:pPr>
            <a:endParaRPr sz="1050" dirty="0">
              <a:latin typeface="Arial MT"/>
              <a:cs typeface="Arial MT"/>
            </a:endParaRPr>
          </a:p>
          <a:p>
            <a:pPr marL="381000" indent="-342900">
              <a:lnSpc>
                <a:spcPts val="2355"/>
              </a:lnSpc>
              <a:spcBef>
                <a:spcPts val="5"/>
              </a:spcBef>
              <a:buFont typeface="Wingdings" panose="05000000000000000000" pitchFamily="2" charset="2"/>
              <a:buChar char="§"/>
              <a:tabLst>
                <a:tab pos="1732914" algn="l"/>
              </a:tabLst>
            </a:pP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D</a:t>
            </a:r>
            <a:r>
              <a:rPr sz="2200" dirty="0">
                <a:latin typeface="Arial MT"/>
                <a:cs typeface="Arial MT"/>
              </a:rPr>
              <a:t>	</a:t>
            </a:r>
            <a:r>
              <a:rPr lang="en-US" sz="2200" dirty="0">
                <a:latin typeface="Arial MT"/>
                <a:cs typeface="Arial MT"/>
              </a:rPr>
              <a:t>     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104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*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compensated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gradient/alpha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</a:t>
            </a:r>
            <a:endParaRPr lang="en-US" sz="2200" dirty="0">
              <a:latin typeface="Arial MT"/>
              <a:cs typeface="Arial MT"/>
            </a:endParaRPr>
          </a:p>
          <a:p>
            <a:pPr marR="5986145" algn="ctr">
              <a:lnSpc>
                <a:spcPts val="1215"/>
              </a:lnSpc>
            </a:pPr>
            <a:r>
              <a:rPr lang="en-US" sz="1250" spc="-10" dirty="0">
                <a:latin typeface="Arial MT"/>
                <a:cs typeface="Arial MT"/>
              </a:rPr>
              <a:t>gradient</a:t>
            </a:r>
            <a:endParaRPr lang="en-US" sz="1250" dirty="0">
              <a:latin typeface="Arial MT"/>
              <a:cs typeface="Arial MT"/>
            </a:endParaRPr>
          </a:p>
          <a:p>
            <a:pPr marL="381000" indent="-342900">
              <a:lnSpc>
                <a:spcPct val="100000"/>
              </a:lnSpc>
              <a:spcBef>
                <a:spcPts val="57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values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9.81ms</a:t>
            </a:r>
            <a:r>
              <a:rPr sz="1875" baseline="-28888" dirty="0">
                <a:latin typeface="Arial MT"/>
                <a:cs typeface="Arial MT"/>
              </a:rPr>
              <a:t>2</a:t>
            </a:r>
            <a:r>
              <a:rPr sz="1875" spc="-52" baseline="-28888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/alpha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known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types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train.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9888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Domain</a:t>
            </a:r>
            <a:r>
              <a:rPr spc="-140" dirty="0"/>
              <a:t> </a:t>
            </a:r>
            <a:r>
              <a:rPr spc="-30" dirty="0"/>
              <a:t>Requirements</a:t>
            </a:r>
            <a:r>
              <a:rPr spc="-12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90208" y="2600547"/>
            <a:ext cx="8592185" cy="3026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Understandability</a:t>
            </a:r>
            <a:endParaRPr sz="2200" dirty="0">
              <a:latin typeface="Arial"/>
              <a:cs typeface="Arial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application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domain;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8011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often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understood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software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engineers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Implicitness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specialists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well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not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domain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explicit.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042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1644650"/>
            <a:ext cx="9468485" cy="23096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introduce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concepts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non­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functional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1057910" indent="-342900">
              <a:lnSpc>
                <a:spcPct val="156800"/>
              </a:lnSpc>
              <a:spcBef>
                <a:spcPts val="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organised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1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r>
              <a:rPr lang="en-US"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Today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specify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discover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analyse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621A9-9EBC-C98C-8AF2-25207B085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6645361"/>
              </p:ext>
            </p:extLst>
          </p:nvPr>
        </p:nvGraphicFramePr>
        <p:xfrm>
          <a:off x="133205" y="3992375"/>
          <a:ext cx="9705110" cy="35966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52555">
                  <a:extLst>
                    <a:ext uri="{9D8B030D-6E8A-4147-A177-3AD203B41FA5}">
                      <a16:colId xmlns:a16="http://schemas.microsoft.com/office/drawing/2014/main" val="3933817170"/>
                    </a:ext>
                  </a:extLst>
                </a:gridCol>
                <a:gridCol w="4852555">
                  <a:extLst>
                    <a:ext uri="{9D8B030D-6E8A-4147-A177-3AD203B41FA5}">
                      <a16:colId xmlns:a16="http://schemas.microsoft.com/office/drawing/2014/main" val="2141601567"/>
                    </a:ext>
                  </a:extLst>
                </a:gridCol>
              </a:tblGrid>
              <a:tr h="495342">
                <a:tc>
                  <a:txBody>
                    <a:bodyPr/>
                    <a:lstStyle/>
                    <a:p>
                      <a:r>
                        <a:rPr lang="en-US" sz="3200" dirty="0"/>
                        <a:t>User requirements </a:t>
                      </a:r>
                      <a:endParaRPr lang="en-US" sz="3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>
                          <a:solidFill>
                            <a:schemeClr val="bg1"/>
                          </a:solidFill>
                          <a:effectLst/>
                        </a:rPr>
                        <a:t>System requirements </a:t>
                      </a:r>
                      <a:endParaRPr lang="en-US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5740436"/>
                  </a:ext>
                </a:extLst>
              </a:tr>
              <a:tr h="1955296">
                <a:tc>
                  <a:txBody>
                    <a:bodyPr/>
                    <a:lstStyle/>
                    <a:p>
                      <a:r>
                        <a:rPr lang="en-US" sz="2400" dirty="0"/>
                        <a:t>Describe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what the end-user wants and expects from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 in natural language, focusing on features and functions.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5529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Define </a:t>
                      </a:r>
                      <a:r>
                        <a:rPr lang="en-US" sz="2400" b="1" dirty="0">
                          <a:solidFill>
                            <a:srgbClr val="001D35"/>
                          </a:solidFill>
                          <a:effectLst/>
                        </a:rPr>
                        <a:t>the technical specifications of a system</a:t>
                      </a:r>
                      <a:r>
                        <a:rPr lang="en-US" sz="2400" b="0" dirty="0">
                          <a:solidFill>
                            <a:srgbClr val="001D35"/>
                          </a:solidFill>
                          <a:effectLst/>
                        </a:rPr>
                        <a:t>, detailing how it will meet those user needs through specific, implementable instructions</a:t>
                      </a:r>
                      <a:endParaRPr lang="en-US" sz="2400" dirty="0"/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3791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312670">
              <a:lnSpc>
                <a:spcPct val="100000"/>
              </a:lnSpc>
              <a:spcBef>
                <a:spcPts val="110"/>
              </a:spcBef>
            </a:pPr>
            <a:r>
              <a:rPr dirty="0"/>
              <a:t>User</a:t>
            </a:r>
            <a:r>
              <a:rPr spc="-160" dirty="0"/>
              <a:t> </a:t>
            </a:r>
            <a:r>
              <a:rPr spc="-3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8750" y="2189000"/>
            <a:ext cx="9677400" cy="2639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such</a:t>
            </a:r>
            <a:r>
              <a:rPr sz="2200" spc="-50" dirty="0">
                <a:latin typeface="Arial MT"/>
                <a:cs typeface="Arial MT"/>
              </a:rPr>
              <a:t> a </a:t>
            </a:r>
            <a:r>
              <a:rPr sz="2200" dirty="0">
                <a:latin typeface="Arial MT"/>
                <a:cs typeface="Arial MT"/>
              </a:rPr>
              <a:t>way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understandable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don’t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have </a:t>
            </a:r>
            <a:r>
              <a:rPr sz="2200" dirty="0">
                <a:latin typeface="Arial MT"/>
                <a:cs typeface="Arial MT"/>
              </a:rPr>
              <a:t>detailed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technical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knowledge.</a:t>
            </a:r>
            <a:endParaRPr sz="2200" dirty="0">
              <a:latin typeface="Arial MT"/>
              <a:cs typeface="Arial MT"/>
            </a:endParaRPr>
          </a:p>
          <a:p>
            <a:pPr marL="355600" marR="436880" indent="-342900">
              <a:lnSpc>
                <a:spcPts val="4200"/>
              </a:lnSpc>
              <a:spcBef>
                <a:spcPts val="15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r>
              <a:rPr sz="220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language,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tables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diagrams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these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understood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all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users.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919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60" dirty="0"/>
              <a:t> </a:t>
            </a:r>
            <a:r>
              <a:rPr dirty="0"/>
              <a:t>with</a:t>
            </a:r>
            <a:r>
              <a:rPr spc="-160" dirty="0"/>
              <a:t> </a:t>
            </a:r>
            <a:r>
              <a:rPr spc="-10" dirty="0"/>
              <a:t>Natural</a:t>
            </a:r>
            <a:r>
              <a:rPr spc="-130" dirty="0"/>
              <a:t> </a:t>
            </a:r>
            <a:r>
              <a:rPr spc="-10" dirty="0"/>
              <a:t>Language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1626" y="2188210"/>
            <a:ext cx="8686324" cy="32124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10"/>
              </a:spcBef>
              <a:buFont typeface="Wingdings" panose="05000000000000000000" pitchFamily="2" charset="2"/>
              <a:buChar char="§"/>
            </a:pPr>
            <a:r>
              <a:rPr sz="2850" b="1" dirty="0">
                <a:latin typeface="Arial"/>
                <a:cs typeface="Arial"/>
              </a:rPr>
              <a:t>Lack</a:t>
            </a:r>
            <a:r>
              <a:rPr sz="2850" b="1" spc="-120" dirty="0">
                <a:latin typeface="Arial"/>
                <a:cs typeface="Arial"/>
              </a:rPr>
              <a:t> </a:t>
            </a:r>
            <a:r>
              <a:rPr sz="2850" b="1" dirty="0">
                <a:latin typeface="Arial"/>
                <a:cs typeface="Arial"/>
              </a:rPr>
              <a:t>of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clarity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Precision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without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making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difficult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read.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0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confusion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non­</a:t>
            </a:r>
            <a:r>
              <a:rPr sz="1800" dirty="0">
                <a:latin typeface="Arial MT"/>
                <a:cs typeface="Arial MT"/>
              </a:rPr>
              <a:t>functional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mixed­</a:t>
            </a:r>
            <a:r>
              <a:rPr sz="1800" spc="-25" dirty="0">
                <a:latin typeface="Arial MT"/>
                <a:cs typeface="Arial MT"/>
              </a:rPr>
              <a:t>up.</a:t>
            </a:r>
            <a:endParaRPr sz="1800" dirty="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spcBef>
                <a:spcPts val="1390"/>
              </a:spcBef>
              <a:buFont typeface="Wingdings" panose="05000000000000000000" pitchFamily="2" charset="2"/>
              <a:buChar char="§"/>
            </a:pPr>
            <a:r>
              <a:rPr sz="2850" b="1" spc="-30" dirty="0">
                <a:latin typeface="Arial"/>
                <a:cs typeface="Arial"/>
              </a:rPr>
              <a:t>Requirements</a:t>
            </a:r>
            <a:r>
              <a:rPr sz="2850" b="1" spc="-110" dirty="0">
                <a:latin typeface="Arial"/>
                <a:cs typeface="Arial"/>
              </a:rPr>
              <a:t> </a:t>
            </a:r>
            <a:r>
              <a:rPr sz="2850" b="1" spc="-10" dirty="0">
                <a:latin typeface="Arial"/>
                <a:cs typeface="Arial"/>
              </a:rPr>
              <a:t>amalgamation</a:t>
            </a:r>
            <a:endParaRPr sz="2850" dirty="0">
              <a:latin typeface="Arial"/>
              <a:cs typeface="Arial"/>
            </a:endParaRPr>
          </a:p>
          <a:p>
            <a:pPr marL="480695" indent="-285750">
              <a:lnSpc>
                <a:spcPct val="100000"/>
              </a:lnSpc>
              <a:spcBef>
                <a:spcPts val="177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Several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expressed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together.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6662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LIBSYS</a:t>
            </a:r>
            <a:r>
              <a:rPr spc="-155" dirty="0"/>
              <a:t> </a:t>
            </a:r>
            <a:r>
              <a:rPr spc="-25" dirty="0"/>
              <a:t>Requirement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945" y="2330450"/>
            <a:ext cx="9173210" cy="235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 algn="just">
              <a:lnSpc>
                <a:spcPct val="152700"/>
              </a:lnSpc>
              <a:spcBef>
                <a:spcPts val="100"/>
              </a:spcBef>
            </a:pPr>
            <a:r>
              <a:rPr sz="2500" dirty="0">
                <a:latin typeface="Arial MT"/>
                <a:cs typeface="Arial MT"/>
              </a:rPr>
              <a:t>4..5</a:t>
            </a:r>
            <a:r>
              <a:rPr sz="2500" spc="150" dirty="0">
                <a:latin typeface="Arial MT"/>
                <a:cs typeface="Arial MT"/>
              </a:rPr>
              <a:t>  </a:t>
            </a:r>
            <a:r>
              <a:rPr sz="2500" dirty="0">
                <a:latin typeface="Arial MT"/>
                <a:cs typeface="Arial MT"/>
              </a:rPr>
              <a:t>LIBSYS</a:t>
            </a:r>
            <a:r>
              <a:rPr sz="2500" spc="13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shall</a:t>
            </a:r>
            <a:r>
              <a:rPr sz="2500" spc="15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provide</a:t>
            </a:r>
            <a:r>
              <a:rPr sz="2500" spc="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a</a:t>
            </a:r>
            <a:r>
              <a:rPr sz="2500" spc="14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financial</a:t>
            </a:r>
            <a:r>
              <a:rPr sz="2500" b="1" spc="160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accounting</a:t>
            </a:r>
            <a:r>
              <a:rPr sz="2500" b="1" spc="13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system</a:t>
            </a:r>
            <a:r>
              <a:rPr sz="2500" b="1" spc="120" dirty="0">
                <a:latin typeface="Arial"/>
                <a:cs typeface="Arial"/>
              </a:rPr>
              <a:t> </a:t>
            </a:r>
            <a:r>
              <a:rPr sz="2500" b="1" spc="-20" dirty="0">
                <a:latin typeface="Arial"/>
                <a:cs typeface="Arial"/>
              </a:rPr>
              <a:t>that </a:t>
            </a:r>
            <a:r>
              <a:rPr sz="2500" b="1" spc="-40" dirty="0">
                <a:latin typeface="Arial"/>
                <a:cs typeface="Arial"/>
              </a:rPr>
              <a:t>maintains</a:t>
            </a:r>
            <a:r>
              <a:rPr sz="2500" b="1" spc="-95" dirty="0">
                <a:latin typeface="Arial"/>
                <a:cs typeface="Arial"/>
              </a:rPr>
              <a:t> </a:t>
            </a:r>
            <a:r>
              <a:rPr sz="2500" b="1" spc="-35" dirty="0">
                <a:latin typeface="Arial"/>
                <a:cs typeface="Arial"/>
              </a:rPr>
              <a:t>records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of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all</a:t>
            </a:r>
            <a:r>
              <a:rPr sz="2500" b="1" spc="-70" dirty="0">
                <a:latin typeface="Arial"/>
                <a:cs typeface="Arial"/>
              </a:rPr>
              <a:t> </a:t>
            </a:r>
            <a:r>
              <a:rPr sz="2500" b="1" spc="-45" dirty="0">
                <a:latin typeface="Arial"/>
                <a:cs typeface="Arial"/>
              </a:rPr>
              <a:t>payments</a:t>
            </a:r>
            <a:r>
              <a:rPr sz="2500" b="1" spc="-105" dirty="0">
                <a:latin typeface="Arial"/>
                <a:cs typeface="Arial"/>
              </a:rPr>
              <a:t> </a:t>
            </a:r>
            <a:r>
              <a:rPr sz="2500" spc="-20" dirty="0">
                <a:latin typeface="Arial MT"/>
                <a:cs typeface="Arial MT"/>
              </a:rPr>
              <a:t>made</a:t>
            </a:r>
            <a:r>
              <a:rPr sz="2500" spc="-9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by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users</a:t>
            </a:r>
            <a:r>
              <a:rPr sz="2500" spc="-8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the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system.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0" dirty="0">
                <a:latin typeface="Arial MT"/>
                <a:cs typeface="Arial MT"/>
              </a:rPr>
              <a:t> </a:t>
            </a:r>
            <a:r>
              <a:rPr sz="2500" b="1" dirty="0">
                <a:latin typeface="Arial"/>
                <a:cs typeface="Arial"/>
              </a:rPr>
              <a:t>managers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may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b="1" dirty="0">
                <a:latin typeface="Arial"/>
                <a:cs typeface="Arial"/>
              </a:rPr>
              <a:t>configure</a:t>
            </a:r>
            <a:r>
              <a:rPr sz="2500" b="1" spc="420" dirty="0">
                <a:latin typeface="Arial"/>
                <a:cs typeface="Arial"/>
              </a:rPr>
              <a:t> </a:t>
            </a:r>
            <a:r>
              <a:rPr sz="2500" dirty="0">
                <a:latin typeface="Arial MT"/>
                <a:cs typeface="Arial MT"/>
              </a:rPr>
              <a:t>this</a:t>
            </a:r>
            <a:r>
              <a:rPr sz="2500" spc="42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system</a:t>
            </a:r>
            <a:r>
              <a:rPr sz="2500" spc="40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so</a:t>
            </a:r>
            <a:r>
              <a:rPr sz="2500" spc="409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that</a:t>
            </a:r>
            <a:r>
              <a:rPr sz="2500" spc="44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regular </a:t>
            </a:r>
            <a:r>
              <a:rPr sz="2500" spc="-45" dirty="0">
                <a:latin typeface="Arial MT"/>
                <a:cs typeface="Arial MT"/>
              </a:rPr>
              <a:t>users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may</a:t>
            </a:r>
            <a:r>
              <a:rPr sz="2500" spc="-100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receive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discounted</a:t>
            </a:r>
            <a:r>
              <a:rPr sz="2500" spc="-105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rates.</a:t>
            </a:r>
            <a:endParaRPr sz="25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880235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Editor</a:t>
            </a:r>
            <a:r>
              <a:rPr spc="-150" dirty="0"/>
              <a:t> </a:t>
            </a:r>
            <a:r>
              <a:rPr dirty="0"/>
              <a:t>Grid</a:t>
            </a:r>
            <a:r>
              <a:rPr spc="-16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692388" y="2011568"/>
            <a:ext cx="8686324" cy="42913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065" marR="5080" indent="0" algn="just">
              <a:lnSpc>
                <a:spcPct val="151900"/>
              </a:lnSpc>
              <a:spcBef>
                <a:spcPts val="125"/>
              </a:spcBef>
              <a:buNone/>
            </a:pPr>
            <a:r>
              <a:rPr b="1" dirty="0">
                <a:latin typeface="Arial"/>
                <a:cs typeface="Arial"/>
              </a:rPr>
              <a:t>2.6</a:t>
            </a:r>
            <a:r>
              <a:rPr b="1" spc="155" dirty="0"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facilities</a:t>
            </a:r>
            <a:r>
              <a:rPr b="1" spc="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dirty="0"/>
              <a:t>To</a:t>
            </a:r>
            <a:r>
              <a:rPr spc="150" dirty="0"/>
              <a:t> </a:t>
            </a:r>
            <a:r>
              <a:rPr dirty="0"/>
              <a:t>assist</a:t>
            </a:r>
            <a:r>
              <a:rPr spc="170" dirty="0"/>
              <a:t> </a:t>
            </a:r>
            <a:r>
              <a:rPr dirty="0"/>
              <a:t>in</a:t>
            </a:r>
            <a:r>
              <a:rPr spc="150" dirty="0"/>
              <a:t> </a:t>
            </a:r>
            <a:r>
              <a:rPr dirty="0"/>
              <a:t>the</a:t>
            </a:r>
            <a:r>
              <a:rPr spc="145" dirty="0"/>
              <a:t> </a:t>
            </a:r>
            <a:r>
              <a:rPr b="1" spc="-10" dirty="0">
                <a:latin typeface="Arial"/>
                <a:cs typeface="Arial"/>
              </a:rPr>
              <a:t>positioning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17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entities</a:t>
            </a:r>
            <a:r>
              <a:rPr b="1" spc="14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on</a:t>
            </a:r>
            <a:r>
              <a:rPr b="1" spc="135" dirty="0">
                <a:latin typeface="Arial"/>
                <a:cs typeface="Arial"/>
              </a:rPr>
              <a:t> </a:t>
            </a:r>
            <a:r>
              <a:rPr b="1" spc="-50" dirty="0">
                <a:latin typeface="Arial"/>
                <a:cs typeface="Arial"/>
              </a:rPr>
              <a:t>a </a:t>
            </a:r>
            <a:r>
              <a:rPr b="1" dirty="0">
                <a:latin typeface="Arial"/>
                <a:cs typeface="Arial"/>
              </a:rPr>
              <a:t>diagram</a:t>
            </a:r>
            <a:r>
              <a:rPr dirty="0"/>
              <a:t>,</a:t>
            </a:r>
            <a:r>
              <a:rPr spc="305" dirty="0"/>
              <a:t> </a:t>
            </a:r>
            <a:r>
              <a:rPr dirty="0"/>
              <a:t>the</a:t>
            </a:r>
            <a:r>
              <a:rPr spc="280" dirty="0"/>
              <a:t> </a:t>
            </a:r>
            <a:r>
              <a:rPr dirty="0"/>
              <a:t>user</a:t>
            </a:r>
            <a:r>
              <a:rPr spc="300" dirty="0"/>
              <a:t> </a:t>
            </a:r>
            <a:r>
              <a:rPr dirty="0"/>
              <a:t>may</a:t>
            </a:r>
            <a:r>
              <a:rPr spc="280" dirty="0"/>
              <a:t> </a:t>
            </a:r>
            <a:r>
              <a:rPr dirty="0"/>
              <a:t>turn</a:t>
            </a:r>
            <a:r>
              <a:rPr spc="275" dirty="0"/>
              <a:t> </a:t>
            </a:r>
            <a:r>
              <a:rPr dirty="0"/>
              <a:t>on</a:t>
            </a:r>
            <a:r>
              <a:rPr spc="270" dirty="0"/>
              <a:t> </a:t>
            </a:r>
            <a:r>
              <a:rPr dirty="0"/>
              <a:t>a</a:t>
            </a:r>
            <a:r>
              <a:rPr spc="285" dirty="0"/>
              <a:t> </a:t>
            </a:r>
            <a:r>
              <a:rPr dirty="0"/>
              <a:t>grid</a:t>
            </a:r>
            <a:r>
              <a:rPr spc="280" dirty="0"/>
              <a:t> </a:t>
            </a:r>
            <a:r>
              <a:rPr dirty="0"/>
              <a:t>in</a:t>
            </a:r>
            <a:r>
              <a:rPr spc="280" dirty="0"/>
              <a:t> </a:t>
            </a:r>
            <a:r>
              <a:rPr dirty="0"/>
              <a:t>either</a:t>
            </a:r>
            <a:r>
              <a:rPr spc="300" dirty="0"/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centimetres</a:t>
            </a:r>
            <a:r>
              <a:rPr b="1" spc="2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or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inches</a:t>
            </a:r>
            <a:r>
              <a:rPr spc="-10" dirty="0"/>
              <a:t>,</a:t>
            </a:r>
            <a:r>
              <a:rPr spc="30" dirty="0"/>
              <a:t> </a:t>
            </a:r>
            <a:r>
              <a:rPr dirty="0"/>
              <a:t>via an option on the control</a:t>
            </a:r>
            <a:r>
              <a:rPr spc="15" dirty="0"/>
              <a:t> </a:t>
            </a:r>
            <a:r>
              <a:rPr dirty="0"/>
              <a:t>panel.</a:t>
            </a:r>
            <a:r>
              <a:rPr spc="25" dirty="0"/>
              <a:t> </a:t>
            </a:r>
            <a:r>
              <a:rPr dirty="0"/>
              <a:t>Initially,</a:t>
            </a:r>
            <a:r>
              <a:rPr spc="25" dirty="0"/>
              <a:t> </a:t>
            </a:r>
            <a:r>
              <a:rPr dirty="0"/>
              <a:t>the grid is</a:t>
            </a:r>
            <a:r>
              <a:rPr spc="5" dirty="0"/>
              <a:t> </a:t>
            </a:r>
            <a:r>
              <a:rPr spc="-20" dirty="0"/>
              <a:t>off. </a:t>
            </a:r>
            <a:r>
              <a:rPr dirty="0"/>
              <a:t>The</a:t>
            </a:r>
            <a:r>
              <a:rPr spc="150" dirty="0"/>
              <a:t> </a:t>
            </a:r>
            <a:r>
              <a:rPr dirty="0"/>
              <a:t>grid</a:t>
            </a:r>
            <a:r>
              <a:rPr spc="155" dirty="0"/>
              <a:t> </a:t>
            </a:r>
            <a:r>
              <a:rPr dirty="0"/>
              <a:t>may</a:t>
            </a:r>
            <a:r>
              <a:rPr spc="160" dirty="0"/>
              <a:t> </a:t>
            </a:r>
            <a:r>
              <a:rPr dirty="0"/>
              <a:t>be</a:t>
            </a:r>
            <a:r>
              <a:rPr spc="165" dirty="0"/>
              <a:t> </a:t>
            </a:r>
            <a:r>
              <a:rPr dirty="0"/>
              <a:t>turned</a:t>
            </a:r>
            <a:r>
              <a:rPr spc="155" dirty="0"/>
              <a:t> </a:t>
            </a:r>
            <a:r>
              <a:rPr dirty="0"/>
              <a:t>on</a:t>
            </a:r>
            <a:r>
              <a:rPr spc="150" dirty="0"/>
              <a:t> </a:t>
            </a:r>
            <a:r>
              <a:rPr dirty="0"/>
              <a:t>and</a:t>
            </a:r>
            <a:r>
              <a:rPr spc="165" dirty="0"/>
              <a:t> </a:t>
            </a:r>
            <a:r>
              <a:rPr dirty="0"/>
              <a:t>off</a:t>
            </a:r>
            <a:r>
              <a:rPr spc="180" dirty="0"/>
              <a:t> </a:t>
            </a:r>
            <a:r>
              <a:rPr dirty="0"/>
              <a:t>at</a:t>
            </a:r>
            <a:r>
              <a:rPr spc="180" dirty="0"/>
              <a:t> </a:t>
            </a:r>
            <a:r>
              <a:rPr dirty="0"/>
              <a:t>any</a:t>
            </a:r>
            <a:r>
              <a:rPr spc="160" dirty="0"/>
              <a:t> </a:t>
            </a:r>
            <a:r>
              <a:rPr dirty="0"/>
              <a:t>time</a:t>
            </a:r>
            <a:r>
              <a:rPr spc="155" dirty="0"/>
              <a:t> </a:t>
            </a:r>
            <a:r>
              <a:rPr dirty="0"/>
              <a:t>during</a:t>
            </a:r>
            <a:r>
              <a:rPr spc="150" dirty="0"/>
              <a:t> </a:t>
            </a:r>
            <a:r>
              <a:rPr dirty="0"/>
              <a:t>an</a:t>
            </a:r>
            <a:r>
              <a:rPr spc="155" dirty="0"/>
              <a:t> </a:t>
            </a:r>
            <a:r>
              <a:rPr spc="-10" dirty="0"/>
              <a:t>editing </a:t>
            </a:r>
            <a:r>
              <a:rPr spc="-35" dirty="0"/>
              <a:t>session</a:t>
            </a:r>
            <a:r>
              <a:rPr spc="-13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dirty="0"/>
              <a:t>can</a:t>
            </a:r>
            <a:r>
              <a:rPr spc="-135" dirty="0"/>
              <a:t> </a:t>
            </a:r>
            <a:r>
              <a:rPr dirty="0"/>
              <a:t>be</a:t>
            </a:r>
            <a:r>
              <a:rPr spc="-135" dirty="0"/>
              <a:t> </a:t>
            </a:r>
            <a:r>
              <a:rPr spc="-35" dirty="0"/>
              <a:t>toggled</a:t>
            </a:r>
            <a:r>
              <a:rPr spc="-140" dirty="0"/>
              <a:t> </a:t>
            </a:r>
            <a:r>
              <a:rPr spc="-45" dirty="0"/>
              <a:t>between</a:t>
            </a:r>
            <a:r>
              <a:rPr spc="-130" dirty="0"/>
              <a:t> </a:t>
            </a:r>
            <a:r>
              <a:rPr spc="-30" dirty="0"/>
              <a:t>inches</a:t>
            </a:r>
            <a:r>
              <a:rPr spc="-125" dirty="0"/>
              <a:t> </a:t>
            </a:r>
            <a:r>
              <a:rPr spc="-10" dirty="0"/>
              <a:t>and</a:t>
            </a:r>
            <a:r>
              <a:rPr spc="-130" dirty="0"/>
              <a:t> </a:t>
            </a:r>
            <a:r>
              <a:rPr spc="-45" dirty="0"/>
              <a:t>centimetres</a:t>
            </a:r>
            <a:r>
              <a:rPr spc="-130" dirty="0"/>
              <a:t> </a:t>
            </a:r>
            <a:r>
              <a:rPr dirty="0"/>
              <a:t>at</a:t>
            </a:r>
            <a:r>
              <a:rPr spc="-114" dirty="0"/>
              <a:t> </a:t>
            </a:r>
            <a:r>
              <a:rPr spc="-25" dirty="0"/>
              <a:t>any </a:t>
            </a:r>
            <a:r>
              <a:rPr spc="-10" dirty="0"/>
              <a:t>time.</a:t>
            </a:r>
            <a:r>
              <a:rPr spc="-70" dirty="0"/>
              <a:t> </a:t>
            </a:r>
            <a:r>
              <a:rPr dirty="0"/>
              <a:t>A</a:t>
            </a:r>
            <a:r>
              <a:rPr spc="-110" dirty="0"/>
              <a:t> </a:t>
            </a:r>
            <a:r>
              <a:rPr dirty="0"/>
              <a:t>grid</a:t>
            </a:r>
            <a:r>
              <a:rPr spc="-105" dirty="0"/>
              <a:t> </a:t>
            </a:r>
            <a:r>
              <a:rPr spc="-20" dirty="0"/>
              <a:t>option</a:t>
            </a:r>
            <a:r>
              <a:rPr spc="-95" dirty="0"/>
              <a:t> </a:t>
            </a:r>
            <a:r>
              <a:rPr dirty="0"/>
              <a:t>will</a:t>
            </a:r>
            <a:r>
              <a:rPr spc="-75" dirty="0"/>
              <a:t> </a:t>
            </a:r>
            <a:r>
              <a:rPr dirty="0"/>
              <a:t>be</a:t>
            </a:r>
            <a:r>
              <a:rPr spc="-95" dirty="0"/>
              <a:t> </a:t>
            </a:r>
            <a:r>
              <a:rPr spc="-35" dirty="0"/>
              <a:t>provided</a:t>
            </a:r>
            <a:r>
              <a:rPr spc="-100" dirty="0"/>
              <a:t> </a:t>
            </a:r>
            <a:r>
              <a:rPr dirty="0"/>
              <a:t>on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65" dirty="0"/>
              <a:t>reduce­</a:t>
            </a:r>
            <a:r>
              <a:rPr spc="-55" dirty="0"/>
              <a:t>to­</a:t>
            </a:r>
            <a:r>
              <a:rPr dirty="0"/>
              <a:t>fit</a:t>
            </a:r>
            <a:r>
              <a:rPr spc="-75" dirty="0"/>
              <a:t> </a:t>
            </a:r>
            <a:r>
              <a:rPr dirty="0"/>
              <a:t>view</a:t>
            </a:r>
            <a:r>
              <a:rPr spc="-114" dirty="0"/>
              <a:t> </a:t>
            </a:r>
            <a:r>
              <a:rPr dirty="0"/>
              <a:t>but</a:t>
            </a:r>
            <a:r>
              <a:rPr spc="-80" dirty="0"/>
              <a:t> </a:t>
            </a:r>
            <a:r>
              <a:rPr spc="-25" dirty="0"/>
              <a:t>the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b="1" spc="-8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grid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DB2200"/>
                </a:solidFill>
                <a:latin typeface="Arial"/>
                <a:cs typeface="Arial"/>
              </a:rPr>
              <a:t>lines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0" dirty="0">
                <a:solidFill>
                  <a:srgbClr val="DB2200"/>
                </a:solidFill>
                <a:latin typeface="Arial"/>
                <a:cs typeface="Arial"/>
              </a:rPr>
              <a:t>shown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will</a:t>
            </a:r>
            <a:r>
              <a:rPr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b="1" spc="-9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35" dirty="0">
                <a:solidFill>
                  <a:srgbClr val="DB2200"/>
                </a:solidFill>
                <a:latin typeface="Arial"/>
                <a:cs typeface="Arial"/>
              </a:rPr>
              <a:t>reduced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avoid</a:t>
            </a:r>
            <a:r>
              <a:rPr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0" dirty="0">
                <a:solidFill>
                  <a:srgbClr val="DB2200"/>
                </a:solidFill>
                <a:latin typeface="Arial"/>
                <a:cs typeface="Arial"/>
              </a:rPr>
              <a:t>filling</a:t>
            </a:r>
            <a:r>
              <a:rPr b="1" spc="-1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DB2200"/>
                </a:solidFill>
                <a:latin typeface="Arial"/>
                <a:cs typeface="Arial"/>
              </a:rPr>
              <a:t>the </a:t>
            </a:r>
            <a:r>
              <a:rPr b="1" spc="-55" dirty="0">
                <a:solidFill>
                  <a:srgbClr val="DB2200"/>
                </a:solidFill>
                <a:latin typeface="Arial"/>
                <a:cs typeface="Arial"/>
              </a:rPr>
              <a:t>smaller</a:t>
            </a:r>
            <a:r>
              <a:rPr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b="1" spc="-60" dirty="0">
                <a:solidFill>
                  <a:srgbClr val="DB2200"/>
                </a:solidFill>
                <a:latin typeface="Arial"/>
                <a:cs typeface="Arial"/>
              </a:rPr>
              <a:t>diagram</a:t>
            </a:r>
            <a:r>
              <a:rPr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pc="-25" dirty="0"/>
              <a:t>with</a:t>
            </a:r>
            <a:r>
              <a:rPr spc="-100" dirty="0"/>
              <a:t> </a:t>
            </a:r>
            <a:r>
              <a:rPr spc="-20" dirty="0"/>
              <a:t>grid</a:t>
            </a:r>
            <a:r>
              <a:rPr spc="-100" dirty="0"/>
              <a:t> </a:t>
            </a:r>
            <a:r>
              <a:rPr spc="-10" dirty="0"/>
              <a:t>lines.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550" y="501650"/>
            <a:ext cx="5393055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95" dirty="0"/>
              <a:t> </a:t>
            </a:r>
            <a:r>
              <a:rPr spc="-10" dirty="0"/>
              <a:t>Problems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950" y="1742445"/>
            <a:ext cx="9448800" cy="5141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50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500" spc="-55" dirty="0">
                <a:latin typeface="Arial MT"/>
                <a:cs typeface="Arial MT"/>
              </a:rPr>
              <a:t>Database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requirements</a:t>
            </a:r>
            <a:r>
              <a:rPr sz="2500" spc="-12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includes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both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conceptual</a:t>
            </a:r>
            <a:r>
              <a:rPr sz="2500" spc="-95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and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detailed information</a:t>
            </a:r>
            <a:endParaRPr sz="2500" dirty="0">
              <a:latin typeface="Arial MT"/>
              <a:cs typeface="Arial MT"/>
            </a:endParaRPr>
          </a:p>
          <a:p>
            <a:pPr marL="537845" marR="593725" indent="-342900">
              <a:lnSpc>
                <a:spcPct val="157500"/>
              </a:lnSpc>
              <a:spcBef>
                <a:spcPts val="16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Describes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financial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accounting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system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be </a:t>
            </a:r>
            <a:r>
              <a:rPr sz="2000" dirty="0">
                <a:latin typeface="Arial MT"/>
                <a:cs typeface="Arial MT"/>
              </a:rPr>
              <a:t>included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LIBSYS;</a:t>
            </a:r>
            <a:endParaRPr sz="2000" dirty="0">
              <a:latin typeface="Arial MT"/>
              <a:cs typeface="Arial MT"/>
            </a:endParaRPr>
          </a:p>
          <a:p>
            <a:pPr marL="537845" marR="5080" indent="-342900">
              <a:lnSpc>
                <a:spcPts val="3829"/>
              </a:lnSpc>
              <a:spcBef>
                <a:spcPts val="325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However,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also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includes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detail</a:t>
            </a:r>
            <a:r>
              <a:rPr sz="20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managers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can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configure</a:t>
            </a:r>
            <a:r>
              <a:rPr sz="20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this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0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­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unnecessary</a:t>
            </a:r>
            <a:r>
              <a:rPr sz="2000" b="1" spc="-1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at</a:t>
            </a:r>
            <a:r>
              <a:rPr sz="2000" b="1" spc="-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DB2200"/>
                </a:solidFill>
                <a:latin typeface="Arial"/>
                <a:cs typeface="Arial"/>
              </a:rPr>
              <a:t>this</a:t>
            </a:r>
            <a:r>
              <a:rPr sz="2000" b="1" spc="-10" dirty="0">
                <a:solidFill>
                  <a:srgbClr val="DB2200"/>
                </a:solidFill>
                <a:latin typeface="Arial"/>
                <a:cs typeface="Arial"/>
              </a:rPr>
              <a:t> level</a:t>
            </a:r>
            <a:r>
              <a:rPr sz="2000" spc="-10" dirty="0"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35"/>
              </a:spcBef>
              <a:buFont typeface="Wingdings" panose="05000000000000000000" pitchFamily="2" charset="2"/>
              <a:buChar char="§"/>
            </a:pPr>
            <a:r>
              <a:rPr sz="2500" spc="-25" dirty="0">
                <a:latin typeface="Arial MT"/>
                <a:cs typeface="Arial MT"/>
              </a:rPr>
              <a:t>Grid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requirement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45" dirty="0">
                <a:latin typeface="Arial MT"/>
                <a:cs typeface="Arial MT"/>
              </a:rPr>
              <a:t>mixes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three</a:t>
            </a:r>
            <a:r>
              <a:rPr sz="2500" spc="-135" dirty="0">
                <a:latin typeface="Arial MT"/>
                <a:cs typeface="Arial MT"/>
              </a:rPr>
              <a:t> </a:t>
            </a:r>
            <a:r>
              <a:rPr sz="2500" spc="-40" dirty="0">
                <a:latin typeface="Arial MT"/>
                <a:cs typeface="Arial MT"/>
              </a:rPr>
              <a:t>different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30" dirty="0">
                <a:latin typeface="Arial MT"/>
                <a:cs typeface="Arial MT"/>
              </a:rPr>
              <a:t>kinds</a:t>
            </a:r>
            <a:r>
              <a:rPr sz="2500" spc="-1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of</a:t>
            </a:r>
            <a:r>
              <a:rPr sz="2500" spc="-114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requirement</a:t>
            </a:r>
            <a:endParaRPr sz="2500" dirty="0">
              <a:latin typeface="Arial MT"/>
              <a:cs typeface="Arial MT"/>
            </a:endParaRPr>
          </a:p>
          <a:p>
            <a:pPr marL="537845" marR="1922145" indent="-342900">
              <a:lnSpc>
                <a:spcPct val="157100"/>
              </a:lnSpc>
              <a:spcBef>
                <a:spcPts val="18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Arial MT"/>
                <a:cs typeface="Arial MT"/>
              </a:rPr>
              <a:t>Conceptual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need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for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grid); 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units);</a:t>
            </a:r>
            <a:endParaRPr sz="2000" dirty="0">
              <a:latin typeface="Arial MT"/>
              <a:cs typeface="Arial MT"/>
            </a:endParaRPr>
          </a:p>
          <a:p>
            <a:pPr marL="537845" indent="-342900">
              <a:lnSpc>
                <a:spcPct val="100000"/>
              </a:lnSpc>
              <a:spcBef>
                <a:spcPts val="1380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latin typeface="Arial MT"/>
                <a:cs typeface="Arial MT"/>
              </a:rPr>
              <a:t>Non­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UI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switching).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18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00" dirty="0"/>
              <a:t> </a:t>
            </a:r>
            <a:r>
              <a:rPr spc="-20" dirty="0"/>
              <a:t>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" y="1568450"/>
            <a:ext cx="9601200" cy="5313680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12700" lvl="2">
              <a:lnSpc>
                <a:spcPct val="100000"/>
              </a:lnSpc>
              <a:spcBef>
                <a:spcPts val="1485"/>
              </a:spcBef>
              <a:tabLst>
                <a:tab pos="646430" algn="l"/>
              </a:tabLst>
            </a:pPr>
            <a:r>
              <a:rPr lang="en-US" sz="2000" dirty="0">
                <a:latin typeface="Arial MT"/>
                <a:cs typeface="Arial MT"/>
              </a:rPr>
              <a:t>2.6.1.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facilities</a:t>
            </a:r>
            <a:endParaRPr sz="2000" dirty="0">
              <a:latin typeface="Arial MT"/>
              <a:cs typeface="Arial MT"/>
            </a:endParaRPr>
          </a:p>
          <a:p>
            <a:pPr marL="12700" marR="5080">
              <a:lnSpc>
                <a:spcPts val="3829"/>
              </a:lnSpc>
              <a:spcBef>
                <a:spcPts val="325"/>
              </a:spcBef>
            </a:pP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shall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grid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facility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where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matrix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horizontal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and </a:t>
            </a:r>
            <a:r>
              <a:rPr sz="2000" b="1" dirty="0">
                <a:latin typeface="Arial"/>
                <a:cs typeface="Arial"/>
              </a:rPr>
              <a:t>vertical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lines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provide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background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to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the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editor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window.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shall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0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passive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alignment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user's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responsibility.</a:t>
            </a:r>
            <a:endParaRPr sz="2000" dirty="0">
              <a:latin typeface="Arial MT"/>
              <a:cs typeface="Arial MT"/>
            </a:endParaRPr>
          </a:p>
          <a:p>
            <a:pPr marL="12700" marR="66040" lvl="3" indent="154940">
              <a:lnSpc>
                <a:spcPct val="157400"/>
              </a:lnSpc>
              <a:spcBef>
                <a:spcPts val="151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Rationale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helps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create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tidy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diagram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well­spaced </a:t>
            </a:r>
            <a:r>
              <a:rPr sz="2000" dirty="0">
                <a:latin typeface="Arial MT"/>
                <a:cs typeface="Arial MT"/>
              </a:rPr>
              <a:t>entities.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Although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active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entities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'snap­</a:t>
            </a:r>
            <a:r>
              <a:rPr sz="2000" dirty="0">
                <a:latin typeface="Arial MT"/>
                <a:cs typeface="Arial MT"/>
              </a:rPr>
              <a:t>to'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grid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lines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useful,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positioning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imprecise.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user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person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decide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where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entities </a:t>
            </a:r>
            <a:r>
              <a:rPr sz="2000" dirty="0">
                <a:latin typeface="Arial MT"/>
                <a:cs typeface="Arial MT"/>
              </a:rPr>
              <a:t>should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positioned.</a:t>
            </a:r>
            <a:endParaRPr sz="2000" dirty="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950"/>
              </a:spcBef>
              <a:buFont typeface="Arial"/>
              <a:buChar char="-"/>
            </a:pP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Specification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ECLIPSE/WS/Tools/DE/FS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Section</a:t>
            </a:r>
            <a:r>
              <a:rPr sz="2000" spc="-25" dirty="0">
                <a:latin typeface="Arial MT"/>
                <a:cs typeface="Arial MT"/>
              </a:rPr>
              <a:t> 5.6</a:t>
            </a:r>
            <a:endParaRPr sz="2000" dirty="0">
              <a:latin typeface="Arial MT"/>
              <a:cs typeface="Arial MT"/>
            </a:endParaRPr>
          </a:p>
          <a:p>
            <a:pPr marL="167640" lvl="3" indent="-154940">
              <a:lnSpc>
                <a:spcPct val="100000"/>
              </a:lnSpc>
              <a:spcBef>
                <a:spcPts val="1370"/>
              </a:spcBef>
              <a:buChar char="-"/>
              <a:tabLst>
                <a:tab pos="167640" algn="l"/>
              </a:tabLst>
            </a:pPr>
            <a:r>
              <a:rPr sz="2000" i="1" dirty="0">
                <a:latin typeface="Arial"/>
                <a:cs typeface="Arial"/>
              </a:rPr>
              <a:t>Source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Ray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Wilson,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Glasgow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Office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Guidelines</a:t>
            </a:r>
            <a:r>
              <a:rPr spc="-145" dirty="0"/>
              <a:t> </a:t>
            </a:r>
            <a:r>
              <a:rPr dirty="0"/>
              <a:t>for</a:t>
            </a:r>
            <a:r>
              <a:rPr spc="-114" dirty="0"/>
              <a:t> </a:t>
            </a:r>
            <a:r>
              <a:rPr spc="-10" dirty="0"/>
              <a:t>Writing</a:t>
            </a:r>
            <a:r>
              <a:rPr spc="-145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63550" y="2638447"/>
            <a:ext cx="8295005" cy="2434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Invent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standard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format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4064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consistent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way</a:t>
            </a:r>
            <a:r>
              <a:rPr sz="2200" dirty="0">
                <a:latin typeface="Arial MT"/>
                <a:cs typeface="Arial MT"/>
              </a:rPr>
              <a:t>.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shall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mandatory </a:t>
            </a:r>
            <a:r>
              <a:rPr sz="2200" dirty="0">
                <a:latin typeface="Arial MT"/>
                <a:cs typeface="Arial MT"/>
              </a:rPr>
              <a:t>requirements,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should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desirable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91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text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highlighting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identify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key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parts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requirement. </a:t>
            </a:r>
            <a:r>
              <a:rPr sz="2200" dirty="0">
                <a:latin typeface="Arial MT"/>
                <a:cs typeface="Arial MT"/>
              </a:rPr>
              <a:t>Avoid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computer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jargon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7518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System</a:t>
            </a:r>
            <a:r>
              <a:rPr spc="-185" dirty="0"/>
              <a:t> </a:t>
            </a:r>
            <a:r>
              <a:rPr spc="-25" dirty="0"/>
              <a:t>Requirements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50" y="2254250"/>
            <a:ext cx="9448800" cy="3241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56210" indent="-342900">
              <a:lnSpc>
                <a:spcPct val="1587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More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specifications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functions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marR="899160" indent="-342900">
              <a:lnSpc>
                <a:spcPts val="4190"/>
              </a:lnSpc>
              <a:spcBef>
                <a:spcPts val="35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basis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designing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spc="-10" dirty="0">
                <a:latin typeface="Arial MT"/>
                <a:cs typeface="Arial MT"/>
              </a:rPr>
              <a:t>.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incorporated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contract.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11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defined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or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illustrated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using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endParaRPr sz="22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models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discussed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75133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20" dirty="0"/>
              <a:t> </a:t>
            </a:r>
            <a:r>
              <a:rPr dirty="0"/>
              <a:t>and</a:t>
            </a:r>
            <a:r>
              <a:rPr spc="-125" dirty="0"/>
              <a:t> </a:t>
            </a:r>
            <a:r>
              <a:rPr spc="-10" dirty="0"/>
              <a:t>Design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2550" y="2482850"/>
            <a:ext cx="9525000" cy="3225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principle,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what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do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design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how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it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this.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practice,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requirements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6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design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are</a:t>
            </a:r>
            <a:r>
              <a:rPr sz="2200" b="1" spc="-6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inseparable</a:t>
            </a:r>
            <a:endParaRPr sz="2200" dirty="0">
              <a:latin typeface="Arial"/>
              <a:cs typeface="Arial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architecture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designed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requirements; 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84963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inter­</a:t>
            </a:r>
            <a:r>
              <a:rPr sz="1800" dirty="0">
                <a:latin typeface="Arial MT"/>
                <a:cs typeface="Arial MT"/>
              </a:rPr>
              <a:t>operate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other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generate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design requirements;</a:t>
            </a:r>
            <a:endParaRPr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specific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design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may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be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1800" b="1" spc="-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DB2200"/>
                </a:solidFill>
                <a:latin typeface="Arial"/>
                <a:cs typeface="Arial"/>
              </a:rPr>
              <a:t>domain</a:t>
            </a:r>
            <a:r>
              <a:rPr sz="1800" b="1" spc="-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DB2200"/>
                </a:solidFill>
                <a:latin typeface="Arial"/>
                <a:cs typeface="Arial"/>
              </a:rPr>
              <a:t>requirement.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0760" y="305138"/>
            <a:ext cx="64985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Problems</a:t>
            </a:r>
            <a:r>
              <a:rPr spc="-130" dirty="0"/>
              <a:t> </a:t>
            </a:r>
            <a:r>
              <a:rPr dirty="0"/>
              <a:t>with</a:t>
            </a:r>
            <a:r>
              <a:rPr spc="-130" dirty="0"/>
              <a:t> </a:t>
            </a:r>
            <a:r>
              <a:rPr dirty="0"/>
              <a:t>NL</a:t>
            </a:r>
            <a:r>
              <a:rPr spc="-13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216434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2678345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356041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407853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068" y="4525223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387" y="5043339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6950" y="2101850"/>
            <a:ext cx="829119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>
                <a:latin typeface="Arial"/>
                <a:cs typeface="Arial"/>
              </a:rPr>
              <a:t>Ambiguity</a:t>
            </a:r>
            <a:endParaRPr sz="2200" dirty="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readers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writers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interpret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words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way.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naturally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ambiguous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difficult.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20" dirty="0">
                <a:latin typeface="Arial"/>
                <a:cs typeface="Arial"/>
              </a:rPr>
              <a:t>Over­</a:t>
            </a:r>
            <a:r>
              <a:rPr sz="2200" b="1" spc="-10" dirty="0">
                <a:latin typeface="Arial"/>
                <a:cs typeface="Arial"/>
              </a:rPr>
              <a:t>flexibility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same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thing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number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ways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specification.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Lack</a:t>
            </a:r>
            <a:r>
              <a:rPr sz="2200" b="1" spc="-4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4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modularisation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NL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inadequate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1950" y="730250"/>
            <a:ext cx="515239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Topics</a:t>
            </a:r>
            <a:r>
              <a:rPr spc="-180" dirty="0"/>
              <a:t> </a:t>
            </a:r>
            <a:r>
              <a:rPr spc="-10" dirty="0"/>
              <a:t>Covered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5950" y="2330450"/>
            <a:ext cx="8763000" cy="26827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68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endParaRPr lang="en-US" sz="2200" spc="-10" dirty="0">
              <a:latin typeface="Arial MT"/>
              <a:cs typeface="Arial MT"/>
            </a:endParaRPr>
          </a:p>
          <a:p>
            <a:pPr marL="355600" marR="2676525" indent="-342900">
              <a:lnSpc>
                <a:spcPct val="156800"/>
              </a:lnSpc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Interface</a:t>
            </a:r>
            <a:r>
              <a:rPr lang="en-US"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6492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Alternatives</a:t>
            </a:r>
            <a:r>
              <a:rPr spc="-95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dirty="0"/>
              <a:t>NL</a:t>
            </a:r>
            <a:r>
              <a:rPr spc="-95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52" y="1949450"/>
            <a:ext cx="9235795" cy="4499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Structured</a:t>
            </a:r>
            <a:r>
              <a:rPr spc="-135" dirty="0"/>
              <a:t> </a:t>
            </a:r>
            <a:r>
              <a:rPr spc="-25" dirty="0"/>
              <a:t>Language</a:t>
            </a:r>
            <a:r>
              <a:rPr spc="-120" dirty="0"/>
              <a:t> </a:t>
            </a:r>
            <a:r>
              <a:rPr spc="-1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25453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3197" y="2482850"/>
            <a:ext cx="8565515" cy="3544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freedom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limited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by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predefined</a:t>
            </a:r>
            <a:endParaRPr sz="2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template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for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0"/>
              </a:spcBef>
            </a:pPr>
            <a:r>
              <a:rPr sz="2200" dirty="0">
                <a:latin typeface="Arial MT"/>
                <a:cs typeface="Arial MT"/>
              </a:rPr>
              <a:t>All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way.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terminology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limited.</a:t>
            </a:r>
            <a:endParaRPr sz="2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advantage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expressiveness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natural</a:t>
            </a:r>
            <a:endParaRPr sz="2200" dirty="0">
              <a:latin typeface="Arial"/>
              <a:cs typeface="Arial"/>
            </a:endParaRPr>
          </a:p>
          <a:p>
            <a:pPr marL="12700" marR="5080">
              <a:lnSpc>
                <a:spcPct val="158700"/>
              </a:lnSpc>
              <a:spcBef>
                <a:spcPts val="10"/>
              </a:spcBef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language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maintained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but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degree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uniformity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imposed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spc="-25" dirty="0">
                <a:latin typeface="Arial MT"/>
                <a:cs typeface="Arial MT"/>
              </a:rPr>
              <a:t>on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3608423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134381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15" y="4664301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713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25" dirty="0"/>
              <a:t> </a:t>
            </a:r>
            <a:r>
              <a:rPr spc="-20" dirty="0"/>
              <a:t>Specifications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288559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54150" y="2635250"/>
            <a:ext cx="6022975" cy="318008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200" dirty="0">
                <a:latin typeface="Arial MT"/>
                <a:cs typeface="Arial MT"/>
              </a:rPr>
              <a:t>Definition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entity.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inputs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from. </a:t>
            </a:r>
            <a:r>
              <a:rPr sz="2200" dirty="0">
                <a:latin typeface="Arial MT"/>
                <a:cs typeface="Arial MT"/>
              </a:rPr>
              <a:t>Description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outputs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to.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Indication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other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entities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required.</a:t>
            </a:r>
            <a:endParaRPr sz="2200">
              <a:latin typeface="Arial MT"/>
              <a:cs typeface="Arial MT"/>
            </a:endParaRPr>
          </a:p>
          <a:p>
            <a:pPr marL="12700" marR="110680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Pre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post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conditions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appropriate).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side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effects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(if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any)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41155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3937512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463470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4980741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2268" y="5515399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17" y="501650"/>
            <a:ext cx="9219962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762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Form­</a:t>
            </a:r>
            <a:r>
              <a:rPr spc="-10" dirty="0"/>
              <a:t>based</a:t>
            </a:r>
            <a:r>
              <a:rPr spc="-175" dirty="0"/>
              <a:t> </a:t>
            </a:r>
            <a:r>
              <a:rPr dirty="0"/>
              <a:t>Node</a:t>
            </a:r>
            <a:r>
              <a:rPr spc="-150" dirty="0"/>
              <a:t> </a:t>
            </a:r>
            <a:r>
              <a:rPr spc="-1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117" y="1636897"/>
            <a:ext cx="9173109" cy="5985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750" y="1492250"/>
            <a:ext cx="7981315" cy="26435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80035" algn="ctr">
              <a:lnSpc>
                <a:spcPct val="100000"/>
              </a:lnSpc>
              <a:spcBef>
                <a:spcPts val="110"/>
              </a:spcBef>
            </a:pP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Tabular</a:t>
            </a:r>
            <a:r>
              <a:rPr sz="285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2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40"/>
              </a:spcBef>
            </a:pPr>
            <a:r>
              <a:rPr sz="2850" dirty="0">
                <a:latin typeface="Arial MT"/>
                <a:cs typeface="Arial MT"/>
              </a:rPr>
              <a:t>Used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supplement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natural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language.</a:t>
            </a:r>
            <a:endParaRPr sz="2850" dirty="0">
              <a:latin typeface="Arial MT"/>
              <a:cs typeface="Arial MT"/>
            </a:endParaRPr>
          </a:p>
          <a:p>
            <a:pPr marL="12700" marR="5080">
              <a:lnSpc>
                <a:spcPts val="5340"/>
              </a:lnSpc>
              <a:spcBef>
                <a:spcPts val="235"/>
              </a:spcBef>
            </a:pPr>
            <a:r>
              <a:rPr sz="2850" spc="-20" dirty="0">
                <a:latin typeface="Arial MT"/>
                <a:cs typeface="Arial MT"/>
              </a:rPr>
              <a:t>Particularly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useful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when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you</a:t>
            </a:r>
            <a:r>
              <a:rPr sz="2850" b="1" spc="-1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have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850" b="1" spc="-1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define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50" dirty="0">
                <a:solidFill>
                  <a:srgbClr val="DB2200"/>
                </a:solidFill>
                <a:latin typeface="Arial"/>
                <a:cs typeface="Arial"/>
              </a:rPr>
              <a:t>a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number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possible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alternative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10" dirty="0">
                <a:latin typeface="Arial MT"/>
                <a:cs typeface="Arial MT"/>
              </a:rPr>
              <a:t>courses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</a:t>
            </a:r>
            <a:endParaRPr sz="2850" dirty="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2442385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3123512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4503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Tabular</a:t>
            </a:r>
            <a:r>
              <a:rPr spc="-18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7253" y="1720032"/>
            <a:ext cx="7891885" cy="29670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618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Graphical</a:t>
            </a:r>
            <a:r>
              <a:rPr spc="-150" dirty="0"/>
              <a:t> </a:t>
            </a:r>
            <a:r>
              <a:rPr spc="-10" dirty="0"/>
              <a:t>Models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32272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00828" y="2976880"/>
            <a:ext cx="8477885" cy="160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show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how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state </a:t>
            </a:r>
            <a:r>
              <a:rPr sz="2200" dirty="0">
                <a:latin typeface="Arial MT"/>
                <a:cs typeface="Arial MT"/>
              </a:rPr>
              <a:t>changes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where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you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need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describe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sequence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actions.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Different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graphical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models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explained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Chapter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8.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946" y="4279142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150" y="806450"/>
            <a:ext cx="429895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40" dirty="0"/>
              <a:t> </a:t>
            </a:r>
            <a:r>
              <a:rPr spc="-10" dirty="0"/>
              <a:t>Diagrams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224155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358543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780" y="4924637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510799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5942079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099" y="6373358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55662" y="1873250"/>
            <a:ext cx="835977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2850" dirty="0">
                <a:latin typeface="Arial MT"/>
                <a:cs typeface="Arial MT"/>
              </a:rPr>
              <a:t>These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show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sequence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14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events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 </a:t>
            </a:r>
            <a:r>
              <a:rPr sz="2850" dirty="0">
                <a:latin typeface="Arial MT"/>
                <a:cs typeface="Arial MT"/>
              </a:rPr>
              <a:t>during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some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user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interaction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with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system.</a:t>
            </a:r>
            <a:endParaRPr sz="2850">
              <a:latin typeface="Arial MT"/>
              <a:cs typeface="Arial MT"/>
            </a:endParaRPr>
          </a:p>
          <a:p>
            <a:pPr marL="12700" marR="22225">
              <a:lnSpc>
                <a:spcPct val="154100"/>
              </a:lnSpc>
            </a:pPr>
            <a:r>
              <a:rPr sz="2850" dirty="0">
                <a:latin typeface="Arial MT"/>
                <a:cs typeface="Arial MT"/>
              </a:rPr>
              <a:t>You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read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top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bottom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order</a:t>
            </a:r>
            <a:r>
              <a:rPr sz="2850" spc="-9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actions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take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place.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dirty="0">
                <a:latin typeface="Arial MT"/>
                <a:cs typeface="Arial MT"/>
              </a:rPr>
              <a:t>Cash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withdrawal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-14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ATM</a:t>
            </a:r>
            <a:endParaRPr sz="2850">
              <a:latin typeface="Arial MT"/>
              <a:cs typeface="Arial MT"/>
            </a:endParaRPr>
          </a:p>
          <a:p>
            <a:pPr marL="194945" marR="6546215">
              <a:lnSpc>
                <a:spcPct val="157400"/>
              </a:lnSpc>
              <a:spcBef>
                <a:spcPts val="470"/>
              </a:spcBef>
            </a:pPr>
            <a:r>
              <a:rPr sz="1800" dirty="0">
                <a:latin typeface="Arial MT"/>
                <a:cs typeface="Arial MT"/>
              </a:rPr>
              <a:t>Validate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card; </a:t>
            </a:r>
            <a:r>
              <a:rPr sz="1800" dirty="0">
                <a:latin typeface="Arial MT"/>
                <a:cs typeface="Arial MT"/>
              </a:rPr>
              <a:t>Handle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request;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30"/>
              </a:spcBef>
            </a:pPr>
            <a:r>
              <a:rPr sz="1800" dirty="0">
                <a:latin typeface="Arial MT"/>
                <a:cs typeface="Arial MT"/>
              </a:rPr>
              <a:t>Complete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transaction.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24535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Sequence</a:t>
            </a:r>
            <a:r>
              <a:rPr spc="-130" dirty="0"/>
              <a:t> </a:t>
            </a:r>
            <a:r>
              <a:rPr spc="-20" dirty="0"/>
              <a:t>Diagram</a:t>
            </a:r>
            <a:r>
              <a:rPr spc="-145" dirty="0"/>
              <a:t> </a:t>
            </a:r>
            <a:r>
              <a:rPr dirty="0"/>
              <a:t>of</a:t>
            </a:r>
            <a:r>
              <a:rPr spc="-110" dirty="0"/>
              <a:t> </a:t>
            </a:r>
            <a:r>
              <a:rPr dirty="0"/>
              <a:t>ATM</a:t>
            </a:r>
            <a:r>
              <a:rPr spc="-135" dirty="0"/>
              <a:t> </a:t>
            </a:r>
            <a:r>
              <a:rPr spc="-10" dirty="0"/>
              <a:t>withdrawal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2808" y="1478642"/>
            <a:ext cx="4965484" cy="59471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04533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Interface</a:t>
            </a:r>
            <a:r>
              <a:rPr spc="-105" dirty="0"/>
              <a:t> </a:t>
            </a:r>
            <a:r>
              <a:rPr spc="-20" dirty="0"/>
              <a:t>Specification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5237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65862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052025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483304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14583"/>
            <a:ext cx="295036" cy="2700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10589" y="2084070"/>
            <a:ext cx="8474075" cy="53517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25"/>
              </a:spcBef>
            </a:pPr>
            <a:r>
              <a:rPr sz="2850" dirty="0">
                <a:latin typeface="Arial MT"/>
                <a:cs typeface="Arial MT"/>
              </a:rPr>
              <a:t>Most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systems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55" dirty="0">
                <a:latin typeface="Arial MT"/>
                <a:cs typeface="Arial MT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operate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with</a:t>
            </a:r>
            <a:r>
              <a:rPr sz="2850" b="1" spc="-1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other</a:t>
            </a:r>
            <a:r>
              <a:rPr sz="2850" b="1" spc="-1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systems</a:t>
            </a:r>
            <a:r>
              <a:rPr sz="2850" b="1" spc="-1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spc="-25" dirty="0">
                <a:latin typeface="Arial MT"/>
                <a:cs typeface="Arial MT"/>
              </a:rPr>
              <a:t>and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operating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specified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part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sz="2850" dirty="0">
                <a:latin typeface="Arial MT"/>
                <a:cs typeface="Arial MT"/>
              </a:rPr>
              <a:t>Three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types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may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have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to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defined</a:t>
            </a:r>
            <a:endParaRPr sz="285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720"/>
              </a:spcBef>
            </a:pPr>
            <a:r>
              <a:rPr sz="1800" dirty="0">
                <a:latin typeface="Arial MT"/>
                <a:cs typeface="Arial MT"/>
              </a:rPr>
              <a:t>Procedural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interfaces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(API);</a:t>
            </a:r>
            <a:endParaRPr sz="1800">
              <a:latin typeface="Arial MT"/>
              <a:cs typeface="Arial MT"/>
            </a:endParaRPr>
          </a:p>
          <a:p>
            <a:pPr marL="194945" marR="4641215">
              <a:lnSpc>
                <a:spcPct val="156900"/>
              </a:lnSpc>
              <a:spcBef>
                <a:spcPts val="10"/>
              </a:spcBef>
            </a:pP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exchanged; </a:t>
            </a:r>
            <a:r>
              <a:rPr sz="1800" dirty="0">
                <a:latin typeface="Arial MT"/>
                <a:cs typeface="Arial MT"/>
              </a:rPr>
              <a:t>Data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representations.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2850" spc="-10" dirty="0">
                <a:latin typeface="Arial MT"/>
                <a:cs typeface="Arial MT"/>
              </a:rPr>
              <a:t>Formal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notations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are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an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effective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technique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for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interface</a:t>
            </a:r>
            <a:r>
              <a:rPr sz="2850" spc="-17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specification.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429295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9550" y="349250"/>
            <a:ext cx="539369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92151" y="2985633"/>
            <a:ext cx="8920344" cy="2573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establishing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that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customer</a:t>
            </a:r>
            <a:r>
              <a:rPr lang="en-US" sz="2200" spc="-10" dirty="0"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requires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from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under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which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25" dirty="0">
                <a:solidFill>
                  <a:srgbClr val="DB2200"/>
                </a:solidFill>
                <a:latin typeface="Arial"/>
                <a:cs typeface="Arial"/>
              </a:rPr>
              <a:t>it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operates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is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developed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900"/>
              </a:lnSpc>
              <a:spcBef>
                <a:spcPts val="5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themselves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descriptions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lang="en-US" sz="2200" b="1" spc="-1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services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constraints</a:t>
            </a:r>
            <a:r>
              <a:rPr sz="2200" b="1" spc="-7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generated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during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 </a:t>
            </a:r>
            <a:r>
              <a:rPr sz="2200" dirty="0">
                <a:latin typeface="Arial MT"/>
                <a:cs typeface="Arial MT"/>
              </a:rPr>
              <a:t>engineering</a:t>
            </a:r>
            <a:r>
              <a:rPr sz="2200" spc="-114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2420" y="228938"/>
            <a:ext cx="53835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PDL</a:t>
            </a:r>
            <a:r>
              <a:rPr spc="-190" dirty="0"/>
              <a:t> </a:t>
            </a:r>
            <a:r>
              <a:rPr spc="-10" dirty="0"/>
              <a:t>Interface</a:t>
            </a:r>
            <a:r>
              <a:rPr spc="-16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390" y="1744980"/>
            <a:ext cx="8645525" cy="5538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dirty="0">
                <a:latin typeface="Courier New"/>
                <a:cs typeface="Courier New"/>
              </a:rPr>
              <a:t>interface</a:t>
            </a:r>
            <a:r>
              <a:rPr sz="2000" b="1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PrintServer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{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defines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abstract 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server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requires: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interface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PrintDoc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2000" dirty="0">
                <a:latin typeface="Courier New"/>
                <a:cs typeface="Courier New"/>
              </a:rPr>
              <a:t>//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provides: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print,</a:t>
            </a:r>
            <a:r>
              <a:rPr sz="2000" spc="-10" dirty="0">
                <a:latin typeface="Courier New"/>
                <a:cs typeface="Courier New"/>
              </a:rPr>
              <a:t> displayPrintQueue,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  <a:tabLst>
                <a:tab pos="2012314" algn="l"/>
              </a:tabLst>
            </a:pPr>
            <a:r>
              <a:rPr sz="2000" spc="-25" dirty="0">
                <a:latin typeface="Courier New"/>
                <a:cs typeface="Courier New"/>
              </a:rPr>
              <a:t>//</a:t>
            </a:r>
            <a:r>
              <a:rPr sz="2000" dirty="0">
                <a:latin typeface="Courier New"/>
                <a:cs typeface="Courier New"/>
              </a:rPr>
              <a:t>	cancelPrintJob,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switchPrinter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25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initialize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displayPrintQueue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p);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cancelPrintJob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p,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latin typeface="Courier New"/>
                <a:cs typeface="Courier New"/>
              </a:rPr>
              <a:t>void</a:t>
            </a:r>
            <a:r>
              <a:rPr sz="2000" b="1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switchPrinter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(Printer p1,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Printer p2,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PrintDoc </a:t>
            </a:r>
            <a:r>
              <a:rPr sz="2000" spc="-25" dirty="0">
                <a:latin typeface="Courier New"/>
                <a:cs typeface="Courier New"/>
              </a:rPr>
              <a:t>d);</a:t>
            </a:r>
            <a:endParaRPr sz="2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614"/>
              </a:spcBef>
            </a:pP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urier New"/>
                <a:cs typeface="Courier New"/>
              </a:rPr>
              <a:t>}</a:t>
            </a:r>
            <a:r>
              <a:rPr sz="2000" spc="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//PrintServer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148589"/>
            <a:ext cx="8600440" cy="6009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334010" algn="ctr">
              <a:lnSpc>
                <a:spcPct val="100000"/>
              </a:lnSpc>
              <a:spcBef>
                <a:spcPts val="110"/>
              </a:spcBef>
            </a:pPr>
            <a:r>
              <a:rPr sz="285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85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30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r>
              <a:rPr sz="2850" b="1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endParaRPr sz="2850">
              <a:latin typeface="Arial"/>
              <a:cs typeface="Arial"/>
            </a:endParaRPr>
          </a:p>
          <a:p>
            <a:pPr marL="12700" marR="5080">
              <a:lnSpc>
                <a:spcPct val="154100"/>
              </a:lnSpc>
              <a:spcBef>
                <a:spcPts val="1290"/>
              </a:spcBef>
            </a:pP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requirements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official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statement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of </a:t>
            </a:r>
            <a:r>
              <a:rPr sz="2850" dirty="0">
                <a:latin typeface="Arial MT"/>
                <a:cs typeface="Arial MT"/>
              </a:rPr>
              <a:t>what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required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developers.</a:t>
            </a:r>
            <a:endParaRPr sz="28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2850" spc="-10" dirty="0">
                <a:latin typeface="Arial MT"/>
                <a:cs typeface="Arial MT"/>
              </a:rPr>
              <a:t>Should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include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both</a:t>
            </a:r>
            <a:r>
              <a:rPr sz="2850" b="1" spc="-12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2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definition</a:t>
            </a:r>
            <a:r>
              <a:rPr sz="2850" b="1" spc="-1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0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endParaRPr sz="2850">
              <a:latin typeface="Arial"/>
              <a:cs typeface="Arial"/>
            </a:endParaRPr>
          </a:p>
          <a:p>
            <a:pPr marL="12700" marR="626110">
              <a:lnSpc>
                <a:spcPct val="156100"/>
              </a:lnSpc>
              <a:spcBef>
                <a:spcPts val="10"/>
              </a:spcBef>
            </a:pP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and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a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25" dirty="0">
                <a:solidFill>
                  <a:srgbClr val="DB2200"/>
                </a:solidFill>
                <a:latin typeface="Arial"/>
                <a:cs typeface="Arial"/>
              </a:rPr>
              <a:t>specification</a:t>
            </a:r>
            <a:r>
              <a:rPr sz="2850" b="1" spc="-10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of</a:t>
            </a:r>
            <a:r>
              <a:rPr sz="2850" b="1" spc="-8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850" b="1" spc="-10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850" b="1" spc="-10" dirty="0">
                <a:solidFill>
                  <a:srgbClr val="DB2200"/>
                </a:solidFill>
                <a:latin typeface="Arial"/>
                <a:cs typeface="Arial"/>
              </a:rPr>
              <a:t>system requirements</a:t>
            </a:r>
            <a:r>
              <a:rPr sz="2850" spc="-10" dirty="0">
                <a:latin typeface="Arial MT"/>
                <a:cs typeface="Arial MT"/>
              </a:rPr>
              <a:t>.</a:t>
            </a:r>
            <a:endParaRPr sz="2850">
              <a:latin typeface="Arial MT"/>
              <a:cs typeface="Arial MT"/>
            </a:endParaRPr>
          </a:p>
          <a:p>
            <a:pPr marL="12700" marR="123189">
              <a:lnSpc>
                <a:spcPct val="154200"/>
              </a:lnSpc>
              <a:spcBef>
                <a:spcPts val="55"/>
              </a:spcBef>
            </a:pP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NOT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design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document.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far</a:t>
            </a:r>
            <a:r>
              <a:rPr sz="2850" spc="-9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as</a:t>
            </a:r>
            <a:r>
              <a:rPr sz="2850" spc="-10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possible,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set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WHAT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the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system</a:t>
            </a:r>
            <a:r>
              <a:rPr sz="2850" spc="-16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rather</a:t>
            </a:r>
            <a:r>
              <a:rPr sz="2850" spc="-13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than </a:t>
            </a:r>
            <a:r>
              <a:rPr sz="2850" dirty="0">
                <a:latin typeface="Arial MT"/>
                <a:cs typeface="Arial MT"/>
              </a:rPr>
              <a:t>HOW</a:t>
            </a:r>
            <a:r>
              <a:rPr sz="2850" spc="-1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it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should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do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25" dirty="0">
                <a:latin typeface="Arial MT"/>
                <a:cs typeface="Arial MT"/>
              </a:rPr>
              <a:t>it</a:t>
            </a:r>
            <a:endParaRPr sz="285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098724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49445"/>
            <a:ext cx="379333" cy="34718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80924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4220" y="305138"/>
            <a:ext cx="683133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Users</a:t>
            </a:r>
            <a:r>
              <a:rPr spc="-114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spc="-30" dirty="0"/>
              <a:t>Requirements</a:t>
            </a:r>
            <a:r>
              <a:rPr spc="-100" dirty="0"/>
              <a:t> </a:t>
            </a:r>
            <a:r>
              <a:rPr spc="-10" dirty="0"/>
              <a:t>Document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22943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41059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91901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3437132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307215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833217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279895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798011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244702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762817"/>
            <a:ext cx="295036" cy="27003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910589" y="1460500"/>
            <a:ext cx="8620760" cy="597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Customers</a:t>
            </a:r>
            <a:endParaRPr sz="2200" dirty="0">
              <a:latin typeface="Arial"/>
              <a:cs typeface="Arial"/>
            </a:endParaRPr>
          </a:p>
          <a:p>
            <a:pPr marL="194945" marR="104775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check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that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meet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their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needs.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They </a:t>
            </a:r>
            <a:r>
              <a:rPr sz="1800" dirty="0">
                <a:latin typeface="Arial MT"/>
                <a:cs typeface="Arial MT"/>
              </a:rPr>
              <a:t>specify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changes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spc="-10" dirty="0">
                <a:latin typeface="Arial"/>
                <a:cs typeface="Arial"/>
              </a:rPr>
              <a:t>Managers</a:t>
            </a:r>
            <a:endParaRPr sz="2200" dirty="0">
              <a:latin typeface="Arial"/>
              <a:cs typeface="Arial"/>
            </a:endParaRPr>
          </a:p>
          <a:p>
            <a:pPr marL="194945" marR="5080">
              <a:lnSpc>
                <a:spcPct val="157400"/>
              </a:lnSpc>
              <a:spcBef>
                <a:spcPts val="24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 </a:t>
            </a:r>
            <a:r>
              <a:rPr sz="1800" dirty="0">
                <a:latin typeface="Arial MT"/>
                <a:cs typeface="Arial MT"/>
              </a:rPr>
              <a:t>development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process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developed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Test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>
              <a:lnSpc>
                <a:spcPct val="100000"/>
              </a:lnSpc>
              <a:spcBef>
                <a:spcPts val="148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develop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tests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Arial"/>
                <a:cs typeface="Arial"/>
              </a:rPr>
              <a:t>System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Maintenance</a:t>
            </a:r>
            <a:r>
              <a:rPr sz="2200" b="1" spc="-5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Engineers</a:t>
            </a:r>
            <a:endParaRPr sz="2200" dirty="0">
              <a:latin typeface="Arial"/>
              <a:cs typeface="Arial"/>
            </a:endParaRPr>
          </a:p>
          <a:p>
            <a:pPr marL="194945" marR="136525">
              <a:lnSpc>
                <a:spcPct val="156900"/>
              </a:lnSpc>
              <a:spcBef>
                <a:spcPts val="250"/>
              </a:spcBef>
            </a:pP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requirements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help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understand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relationship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between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parts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484630">
              <a:lnSpc>
                <a:spcPct val="100000"/>
              </a:lnSpc>
              <a:spcBef>
                <a:spcPts val="110"/>
              </a:spcBef>
            </a:pPr>
            <a:r>
              <a:rPr dirty="0"/>
              <a:t>IEEE</a:t>
            </a:r>
            <a:r>
              <a:rPr spc="-160" dirty="0"/>
              <a:t> </a:t>
            </a:r>
            <a:r>
              <a:rPr spc="-30" dirty="0"/>
              <a:t>Requirements</a:t>
            </a:r>
            <a:r>
              <a:rPr spc="-130" dirty="0"/>
              <a:t> </a:t>
            </a:r>
            <a:r>
              <a:rPr spc="-10" dirty="0"/>
              <a:t>Standard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59784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530414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961694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392973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824252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251417"/>
            <a:ext cx="295036" cy="27003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10589" y="2247408"/>
            <a:ext cx="8247380" cy="4250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4100"/>
              </a:lnSpc>
              <a:spcBef>
                <a:spcPts val="95"/>
              </a:spcBef>
            </a:pPr>
            <a:r>
              <a:rPr sz="2850" spc="-10" dirty="0">
                <a:latin typeface="Arial MT"/>
                <a:cs typeface="Arial MT"/>
              </a:rPr>
              <a:t>Defines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generic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structure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requirements </a:t>
            </a:r>
            <a:r>
              <a:rPr sz="2850" spc="-20" dirty="0">
                <a:latin typeface="Arial MT"/>
                <a:cs typeface="Arial MT"/>
              </a:rPr>
              <a:t>document</a:t>
            </a:r>
            <a:r>
              <a:rPr sz="2850" spc="-10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that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must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be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instantiated</a:t>
            </a:r>
            <a:r>
              <a:rPr sz="2850" spc="-12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for</a:t>
            </a:r>
            <a:r>
              <a:rPr sz="2850" spc="-114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each</a:t>
            </a:r>
            <a:r>
              <a:rPr sz="2850" spc="-12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specific system.</a:t>
            </a:r>
            <a:endParaRPr sz="2850">
              <a:latin typeface="Arial MT"/>
              <a:cs typeface="Arial MT"/>
            </a:endParaRPr>
          </a:p>
          <a:p>
            <a:pPr marL="194945" marR="6003925">
              <a:lnSpc>
                <a:spcPct val="156900"/>
              </a:lnSpc>
              <a:spcBef>
                <a:spcPts val="490"/>
              </a:spcBef>
            </a:pPr>
            <a:r>
              <a:rPr sz="1800" spc="-10" dirty="0">
                <a:latin typeface="Arial MT"/>
                <a:cs typeface="Arial MT"/>
              </a:rPr>
              <a:t>Introduction. </a:t>
            </a:r>
            <a:r>
              <a:rPr sz="1800" dirty="0">
                <a:latin typeface="Arial MT"/>
                <a:cs typeface="Arial MT"/>
              </a:rPr>
              <a:t>General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description.</a:t>
            </a:r>
            <a:endParaRPr sz="1800">
              <a:latin typeface="Arial MT"/>
              <a:cs typeface="Arial MT"/>
            </a:endParaRPr>
          </a:p>
          <a:p>
            <a:pPr marL="194945" marR="5786755">
              <a:lnSpc>
                <a:spcPct val="156900"/>
              </a:lnSpc>
              <a:spcBef>
                <a:spcPts val="15"/>
              </a:spcBef>
            </a:pPr>
            <a:r>
              <a:rPr sz="1800" dirty="0">
                <a:latin typeface="Arial MT"/>
                <a:cs typeface="Arial MT"/>
              </a:rPr>
              <a:t>Specific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 Appendices.</a:t>
            </a:r>
            <a:endParaRPr sz="1800">
              <a:latin typeface="Arial MT"/>
              <a:cs typeface="Arial MT"/>
            </a:endParaRPr>
          </a:p>
          <a:p>
            <a:pPr marL="194945">
              <a:lnSpc>
                <a:spcPct val="100000"/>
              </a:lnSpc>
              <a:spcBef>
                <a:spcPts val="1240"/>
              </a:spcBef>
            </a:pPr>
            <a:r>
              <a:rPr sz="1800" spc="-10" dirty="0">
                <a:latin typeface="Arial MT"/>
                <a:cs typeface="Arial MT"/>
              </a:rPr>
              <a:t>Index.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001394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Requirements</a:t>
            </a:r>
            <a:r>
              <a:rPr spc="-145" dirty="0"/>
              <a:t> </a:t>
            </a:r>
            <a:r>
              <a:rPr spc="-25" dirty="0"/>
              <a:t>Document</a:t>
            </a:r>
            <a:r>
              <a:rPr spc="-12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61318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10971"/>
            <a:ext cx="4283075" cy="528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01620">
              <a:lnSpc>
                <a:spcPct val="156800"/>
              </a:lnSpc>
              <a:spcBef>
                <a:spcPts val="100"/>
              </a:spcBef>
            </a:pPr>
            <a:r>
              <a:rPr sz="2200" spc="-10" dirty="0">
                <a:latin typeface="Arial MT"/>
                <a:cs typeface="Arial MT"/>
              </a:rPr>
              <a:t>Preface Introduction Glossary</a:t>
            </a:r>
            <a:endParaRPr sz="2200">
              <a:latin typeface="Arial MT"/>
              <a:cs typeface="Arial MT"/>
            </a:endParaRPr>
          </a:p>
          <a:p>
            <a:pPr marL="12700" marR="767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definition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architecture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4150"/>
              </a:lnSpc>
              <a:spcBef>
                <a:spcPts val="38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1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specification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models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evolution</a:t>
            </a:r>
            <a:endParaRPr sz="2200">
              <a:latin typeface="Arial MT"/>
              <a:cs typeface="Arial MT"/>
            </a:endParaRPr>
          </a:p>
          <a:p>
            <a:pPr marL="12700" marR="2801620">
              <a:lnSpc>
                <a:spcPct val="156800"/>
              </a:lnSpc>
            </a:pPr>
            <a:r>
              <a:rPr sz="2200" spc="-10" dirty="0">
                <a:latin typeface="Arial MT"/>
                <a:cs typeface="Arial MT"/>
              </a:rPr>
              <a:t>Appendices Index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87276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13233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39191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456462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91120"/>
            <a:ext cx="379333" cy="34718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517077"/>
            <a:ext cx="379333" cy="34718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043035"/>
            <a:ext cx="379333" cy="34718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6568993"/>
            <a:ext cx="379333" cy="34718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7088664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1150" y="900769"/>
            <a:ext cx="34429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38648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136140"/>
            <a:ext cx="8636635" cy="4232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88085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define </a:t>
            </a:r>
            <a:r>
              <a:rPr sz="2200" dirty="0">
                <a:latin typeface="Arial MT"/>
                <a:cs typeface="Arial MT"/>
              </a:rPr>
              <a:t>constraints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operation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implementation.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out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services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 Non­</a:t>
            </a:r>
            <a:r>
              <a:rPr sz="2200" dirty="0">
                <a:latin typeface="Arial MT"/>
                <a:cs typeface="Arial MT"/>
              </a:rPr>
              <a:t>functional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or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development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high­</a:t>
            </a:r>
            <a:r>
              <a:rPr sz="2200" dirty="0">
                <a:latin typeface="Arial MT"/>
                <a:cs typeface="Arial MT"/>
              </a:rPr>
              <a:t>level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>
              <a:latin typeface="Arial MT"/>
              <a:cs typeface="Arial MT"/>
            </a:endParaRPr>
          </a:p>
          <a:p>
            <a:pPr marL="12700" marR="1078230">
              <a:lnSpc>
                <a:spcPct val="156800"/>
              </a:lnSpc>
              <a:spcBef>
                <a:spcPts val="10"/>
              </a:spcBef>
            </a:pP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do.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written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using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natural </a:t>
            </a:r>
            <a:r>
              <a:rPr sz="2200" dirty="0">
                <a:latin typeface="Arial MT"/>
                <a:cs typeface="Arial MT"/>
              </a:rPr>
              <a:t>language,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tables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diagrams.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43840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964360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5016289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07178" y="267038"/>
            <a:ext cx="28333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Key</a:t>
            </a:r>
            <a:r>
              <a:rPr spc="-125" dirty="0"/>
              <a:t> </a:t>
            </a:r>
            <a:r>
              <a:rPr spc="-10" dirty="0"/>
              <a:t>Points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82971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0589" y="2579370"/>
            <a:ext cx="8636635" cy="318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6360">
              <a:lnSpc>
                <a:spcPct val="156800"/>
              </a:lnSpc>
              <a:spcBef>
                <a:spcPts val="100"/>
              </a:spcBef>
            </a:pP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intended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communicate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functions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that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should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provide.</a:t>
            </a:r>
            <a:endParaRPr sz="2200">
              <a:latin typeface="Arial MT"/>
              <a:cs typeface="Arial MT"/>
            </a:endParaRPr>
          </a:p>
          <a:p>
            <a:pPr marL="12700" marR="584835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software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document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agreed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statement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requirements.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ct val="1568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IEEE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useful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point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defining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more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detailed </a:t>
            </a:r>
            <a:r>
              <a:rPr sz="2200" dirty="0">
                <a:latin typeface="Arial MT"/>
                <a:cs typeface="Arial MT"/>
              </a:rPr>
              <a:t>specific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standards.</a:t>
            </a:r>
            <a:endParaRPr sz="2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3881632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4924861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566292"/>
            <a:ext cx="8686324" cy="11326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8625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Vending Machines for Food and Beverages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249602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49350" y="2264815"/>
            <a:ext cx="8627110" cy="48699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73355">
              <a:lnSpc>
                <a:spcPct val="156900"/>
              </a:lnSpc>
              <a:spcBef>
                <a:spcPts val="95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vending machine for food and drinks allows the selection and purchase of items upon payment of the corresponding amount.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buy a product, the customer must deposit the required amount and select the desired product.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Purchase confirmation is done by pressing the corresponding button or, for customers with a key device, by entering a personal code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173355">
              <a:lnSpc>
                <a:spcPct val="156900"/>
              </a:lnSpc>
              <a:spcBef>
                <a:spcPts val="95"/>
              </a:spcBef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73355">
              <a:lnSpc>
                <a:spcPct val="156900"/>
              </a:lnSpc>
              <a:spcBef>
                <a:spcPts val="95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no money has been inserted, pressing the button will display the product's price.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032" y="6369050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3579" y="190838"/>
            <a:ext cx="2122171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DABC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07" y="1573619"/>
            <a:ext cx="379333" cy="34718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088141"/>
            <a:ext cx="295036" cy="2700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2950699"/>
            <a:ext cx="295036" cy="2700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244537"/>
            <a:ext cx="295036" cy="27003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4675816"/>
            <a:ext cx="295036" cy="27003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107096"/>
            <a:ext cx="295036" cy="27003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538375"/>
            <a:ext cx="295036" cy="27003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5969654"/>
            <a:ext cx="295036" cy="27003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8026" y="6403817"/>
            <a:ext cx="295036" cy="27003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04606" y="1615893"/>
            <a:ext cx="8540115" cy="49372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Clearly, the requirement 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ambiguous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has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many omissions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happens if the customer selects a product that costs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more than the inserted amount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Does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order of product selection and money insertion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matter?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If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select a product to see the price, then insert money and press the confirmation button — will the product be dispensed or not?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product selection and confirmation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done with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same button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happens if I insert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money while a key is already inserted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What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happens if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personal code is wrong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How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 I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add money to increase the balance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on a key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possible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buy multiple products at once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about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/>
          <p:cNvSpPr>
            <a:spLocks noGrp="1"/>
          </p:cNvSpPr>
          <p:nvPr>
            <p:ph type="title"/>
          </p:nvPr>
        </p:nvSpPr>
        <p:spPr>
          <a:xfrm>
            <a:off x="692388" y="425450"/>
            <a:ext cx="8686324" cy="1460574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DABC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a Structured Format</a:t>
            </a:r>
          </a:p>
        </p:txBody>
      </p:sp>
      <p:sp>
        <p:nvSpPr>
          <p:cNvPr id="47" name="Content Placeholder 46"/>
          <p:cNvSpPr>
            <a:spLocks noGrp="1"/>
          </p:cNvSpPr>
          <p:nvPr>
            <p:ph idx="1"/>
          </p:nvPr>
        </p:nvSpPr>
        <p:spPr>
          <a:xfrm>
            <a:off x="692388" y="2101850"/>
            <a:ext cx="8686324" cy="4704248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Purchase of a product with cash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Description: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Process that allows a customer to purchase a product by paying the corresponding amount in cash.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Inputs: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Coins, Product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selection,Confirmation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Product, Change (remaining money)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a certain amount of money from the customer through the cash slot.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highlights the confirmation buttons for all products whose price is less than or equal to the amount inserted.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the selection of one product among the highlighted ones and activates the blinking light of the corresponding button.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receives the purchase confirmation through the press of the blinking button, and accordingly dispenses the product and the change.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Pre-conditions: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is available to receive an order.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other transactions are in progress.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Post-conditions: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amount returned is equal to the difference between the amount inserted and the product price.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product delivered corresponds to the one selected by the customer.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machine is ready for a new transaction.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976120">
              <a:lnSpc>
                <a:spcPct val="100000"/>
              </a:lnSpc>
              <a:spcBef>
                <a:spcPts val="110"/>
              </a:spcBef>
            </a:pPr>
            <a:r>
              <a:rPr dirty="0"/>
              <a:t>What</a:t>
            </a:r>
            <a:r>
              <a:rPr spc="-90" dirty="0"/>
              <a:t> </a:t>
            </a:r>
            <a:r>
              <a:rPr dirty="0"/>
              <a:t>is</a:t>
            </a:r>
            <a:r>
              <a:rPr spc="-85" dirty="0"/>
              <a:t> </a:t>
            </a:r>
            <a:r>
              <a:rPr dirty="0"/>
              <a:t>a</a:t>
            </a:r>
            <a:r>
              <a:rPr spc="-105" dirty="0"/>
              <a:t> </a:t>
            </a:r>
            <a:r>
              <a:rPr spc="-20" dirty="0"/>
              <a:t>requirement?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0750" y="1730061"/>
            <a:ext cx="8663305" cy="3371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range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b="1" spc="-20" dirty="0">
                <a:solidFill>
                  <a:srgbClr val="DB2200"/>
                </a:solidFill>
                <a:latin typeface="Arial"/>
                <a:cs typeface="Arial"/>
              </a:rPr>
              <a:t>high­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level</a:t>
            </a:r>
            <a:r>
              <a:rPr sz="2200" b="1" spc="-3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abstract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statement</a:t>
            </a:r>
            <a:r>
              <a:rPr sz="2200" b="1" spc="-4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service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of</a:t>
            </a:r>
            <a:r>
              <a:rPr lang="en-US" sz="2200" spc="-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constraint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detailed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mathematical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functional specification</a:t>
            </a:r>
            <a:r>
              <a:rPr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55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inevitable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serve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dual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</a:t>
            </a:r>
            <a:endParaRPr sz="220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basis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bid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contract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­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therefore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must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interpretation;</a:t>
            </a:r>
            <a:endParaRPr lang="en-US" sz="1800" spc="-1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9700"/>
              </a:lnSpc>
              <a:spcBef>
                <a:spcPts val="140"/>
              </a:spcBef>
              <a:buFont typeface="Wingdings" panose="05000000000000000000" pitchFamily="2" charset="2"/>
              <a:buChar char="Ø"/>
            </a:pPr>
            <a:r>
              <a:rPr lang="en-US" sz="1800" spc="-1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May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basis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for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b="1" dirty="0">
                <a:latin typeface="Arial"/>
                <a:cs typeface="Arial"/>
              </a:rPr>
              <a:t>contract</a:t>
            </a:r>
            <a:r>
              <a:rPr lang="en-US" sz="1800" b="1" spc="-15" dirty="0">
                <a:latin typeface="Arial"/>
                <a:cs typeface="Arial"/>
              </a:rPr>
              <a:t> </a:t>
            </a:r>
            <a:r>
              <a:rPr lang="en-US" sz="1800" b="1" dirty="0">
                <a:latin typeface="Arial"/>
                <a:cs typeface="Arial"/>
              </a:rPr>
              <a:t>itself</a:t>
            </a:r>
            <a:r>
              <a:rPr lang="en-US" sz="1800" b="1" spc="-20" dirty="0">
                <a:latin typeface="Arial"/>
                <a:cs typeface="Arial"/>
              </a:rPr>
              <a:t> </a:t>
            </a:r>
            <a:r>
              <a:rPr lang="en-US" sz="1800" dirty="0">
                <a:latin typeface="Arial MT"/>
                <a:cs typeface="Arial MT"/>
              </a:rPr>
              <a:t>­</a:t>
            </a:r>
            <a:r>
              <a:rPr lang="en-US" sz="1800" spc="-2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therefore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must</a:t>
            </a:r>
            <a:r>
              <a:rPr lang="en-US" sz="1800" spc="-1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be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defined</a:t>
            </a:r>
            <a:r>
              <a:rPr lang="en-US" sz="1800" spc="-30" dirty="0">
                <a:latin typeface="Arial MT"/>
                <a:cs typeface="Arial MT"/>
              </a:rPr>
              <a:t> </a:t>
            </a:r>
            <a:r>
              <a:rPr lang="en-US" sz="1800" dirty="0">
                <a:latin typeface="Arial MT"/>
                <a:cs typeface="Arial MT"/>
              </a:rPr>
              <a:t>in</a:t>
            </a:r>
            <a:r>
              <a:rPr lang="en-US" sz="1800" spc="-25" dirty="0">
                <a:latin typeface="Arial MT"/>
                <a:cs typeface="Arial MT"/>
              </a:rPr>
              <a:t> </a:t>
            </a:r>
            <a:r>
              <a:rPr lang="en-US" sz="1800" spc="-10" dirty="0">
                <a:latin typeface="Arial MT"/>
                <a:cs typeface="Arial MT"/>
              </a:rPr>
              <a:t>detail;</a:t>
            </a:r>
            <a:endParaRPr lang="en-US" sz="1800" dirty="0">
              <a:latin typeface="Arial MT"/>
              <a:cs typeface="Arial MT"/>
            </a:endParaRPr>
          </a:p>
          <a:p>
            <a:pPr marL="480695" indent="-285750">
              <a:lnSpc>
                <a:spcPct val="100000"/>
              </a:lnSpc>
              <a:spcBef>
                <a:spcPts val="1280"/>
              </a:spcBef>
              <a:buFont typeface="Wingdings" panose="05000000000000000000" pitchFamily="2" charset="2"/>
              <a:buChar char="Ø"/>
            </a:pPr>
            <a:r>
              <a:rPr sz="1800" dirty="0">
                <a:latin typeface="Arial MT"/>
                <a:cs typeface="Arial MT"/>
              </a:rPr>
              <a:t>Both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these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requirements.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566292"/>
            <a:ext cx="8686324" cy="113261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41325" algn="ctr">
              <a:lnSpc>
                <a:spcPct val="100000"/>
              </a:lnSpc>
              <a:spcBef>
                <a:spcPts val="11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DABC Examples of Non-Functional Requirements</a:t>
            </a:r>
            <a:endParaRPr spc="-1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241707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35660" y="1991360"/>
            <a:ext cx="8575675" cy="3447098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most one error can occur every 1000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must never dispense food and beverages unless the corresponding amount has already been deposited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system can be unavailable for at most one hour per week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the system encounters an error, it must be possible to restore it to a correct state within no more than 2 minutes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time to light up a button must be less than 0.5 seconds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completing a transaction, the system must be available again within 3 seconds.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2767665"/>
            <a:ext cx="379333" cy="3471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103" y="3431455"/>
            <a:ext cx="379333" cy="34718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15" y="4006026"/>
            <a:ext cx="379333" cy="34718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715" y="4560083"/>
            <a:ext cx="379333" cy="34718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590" y="5180658"/>
            <a:ext cx="379333" cy="347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8770" y="982665"/>
            <a:ext cx="3268980" cy="5733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Homework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68" y="1859544"/>
            <a:ext cx="379333" cy="34718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0750" y="1797050"/>
            <a:ext cx="864425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25" dirty="0">
                <a:solidFill>
                  <a:srgbClr val="DB2200"/>
                </a:solidFill>
                <a:latin typeface="Arial"/>
                <a:cs typeface="Arial"/>
              </a:rPr>
              <a:t>Write a requirements document whose possible implementation corresponds to the vending machine with the door on the ground floor.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EA15B-BB9B-A860-6424-E6076DE6B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422769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2388" y="-184150"/>
            <a:ext cx="8686324" cy="146057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10995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Relevance</a:t>
            </a:r>
            <a:r>
              <a:rPr spc="-114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-20" dirty="0"/>
              <a:t>Requirements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72689" y="4087073"/>
            <a:ext cx="2863850" cy="2863850"/>
            <a:chOff x="2472689" y="3553459"/>
            <a:chExt cx="2863850" cy="2863850"/>
          </a:xfrm>
        </p:grpSpPr>
        <p:sp>
          <p:nvSpPr>
            <p:cNvPr id="4" name="object 4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0"/>
                  </a:moveTo>
                  <a:lnTo>
                    <a:pt x="1383116" y="797"/>
                  </a:lnTo>
                  <a:lnTo>
                    <a:pt x="1335338" y="3171"/>
                  </a:lnTo>
                  <a:lnTo>
                    <a:pt x="1287983" y="7099"/>
                  </a:lnTo>
                  <a:lnTo>
                    <a:pt x="1241073" y="12554"/>
                  </a:lnTo>
                  <a:lnTo>
                    <a:pt x="1194636" y="19511"/>
                  </a:lnTo>
                  <a:lnTo>
                    <a:pt x="1148696" y="27946"/>
                  </a:lnTo>
                  <a:lnTo>
                    <a:pt x="1103278" y="37833"/>
                  </a:lnTo>
                  <a:lnTo>
                    <a:pt x="1058407" y="49147"/>
                  </a:lnTo>
                  <a:lnTo>
                    <a:pt x="1014108" y="61864"/>
                  </a:lnTo>
                  <a:lnTo>
                    <a:pt x="970407" y="75957"/>
                  </a:lnTo>
                  <a:lnTo>
                    <a:pt x="927329" y="91403"/>
                  </a:lnTo>
                  <a:lnTo>
                    <a:pt x="884898" y="108176"/>
                  </a:lnTo>
                  <a:lnTo>
                    <a:pt x="843140" y="126250"/>
                  </a:lnTo>
                  <a:lnTo>
                    <a:pt x="802080" y="145601"/>
                  </a:lnTo>
                  <a:lnTo>
                    <a:pt x="761744" y="166205"/>
                  </a:lnTo>
                  <a:lnTo>
                    <a:pt x="722155" y="188035"/>
                  </a:lnTo>
                  <a:lnTo>
                    <a:pt x="683340" y="211066"/>
                  </a:lnTo>
                  <a:lnTo>
                    <a:pt x="645324" y="235274"/>
                  </a:lnTo>
                  <a:lnTo>
                    <a:pt x="608131" y="260634"/>
                  </a:lnTo>
                  <a:lnTo>
                    <a:pt x="571787" y="287120"/>
                  </a:lnTo>
                  <a:lnTo>
                    <a:pt x="536317" y="314708"/>
                  </a:lnTo>
                  <a:lnTo>
                    <a:pt x="501746" y="343372"/>
                  </a:lnTo>
                  <a:lnTo>
                    <a:pt x="468099" y="373087"/>
                  </a:lnTo>
                  <a:lnTo>
                    <a:pt x="435402" y="403828"/>
                  </a:lnTo>
                  <a:lnTo>
                    <a:pt x="403679" y="435571"/>
                  </a:lnTo>
                  <a:lnTo>
                    <a:pt x="372955" y="468289"/>
                  </a:lnTo>
                  <a:lnTo>
                    <a:pt x="343257" y="501959"/>
                  </a:lnTo>
                  <a:lnTo>
                    <a:pt x="314608" y="536554"/>
                  </a:lnTo>
                  <a:lnTo>
                    <a:pt x="287034" y="572050"/>
                  </a:lnTo>
                  <a:lnTo>
                    <a:pt x="260560" y="608423"/>
                  </a:lnTo>
                  <a:lnTo>
                    <a:pt x="235211" y="645646"/>
                  </a:lnTo>
                  <a:lnTo>
                    <a:pt x="211013" y="683694"/>
                  </a:lnTo>
                  <a:lnTo>
                    <a:pt x="187990" y="722543"/>
                  </a:lnTo>
                  <a:lnTo>
                    <a:pt x="166168" y="762168"/>
                  </a:lnTo>
                  <a:lnTo>
                    <a:pt x="145572" y="802543"/>
                  </a:lnTo>
                  <a:lnTo>
                    <a:pt x="126226" y="843644"/>
                  </a:lnTo>
                  <a:lnTo>
                    <a:pt x="108157" y="885445"/>
                  </a:lnTo>
                  <a:lnTo>
                    <a:pt x="91389" y="927921"/>
                  </a:lnTo>
                  <a:lnTo>
                    <a:pt x="75946" y="971048"/>
                  </a:lnTo>
                  <a:lnTo>
                    <a:pt x="61856" y="1014799"/>
                  </a:lnTo>
                  <a:lnTo>
                    <a:pt x="49142" y="1059151"/>
                  </a:lnTo>
                  <a:lnTo>
                    <a:pt x="37829" y="1104078"/>
                  </a:lnTo>
                  <a:lnTo>
                    <a:pt x="27944" y="1149554"/>
                  </a:lnTo>
                  <a:lnTo>
                    <a:pt x="19510" y="1195556"/>
                  </a:lnTo>
                  <a:lnTo>
                    <a:pt x="12553" y="1242057"/>
                  </a:lnTo>
                  <a:lnTo>
                    <a:pt x="7099" y="1289033"/>
                  </a:lnTo>
                  <a:lnTo>
                    <a:pt x="3171" y="1336459"/>
                  </a:lnTo>
                  <a:lnTo>
                    <a:pt x="797" y="1384309"/>
                  </a:lnTo>
                  <a:lnTo>
                    <a:pt x="0" y="1432559"/>
                  </a:lnTo>
                  <a:lnTo>
                    <a:pt x="797" y="1480733"/>
                  </a:lnTo>
                  <a:lnTo>
                    <a:pt x="3171" y="1528511"/>
                  </a:lnTo>
                  <a:lnTo>
                    <a:pt x="7099" y="1575866"/>
                  </a:lnTo>
                  <a:lnTo>
                    <a:pt x="12553" y="1622776"/>
                  </a:lnTo>
                  <a:lnTo>
                    <a:pt x="19510" y="1669213"/>
                  </a:lnTo>
                  <a:lnTo>
                    <a:pt x="27944" y="1715153"/>
                  </a:lnTo>
                  <a:lnTo>
                    <a:pt x="37829" y="1760571"/>
                  </a:lnTo>
                  <a:lnTo>
                    <a:pt x="49142" y="1805442"/>
                  </a:lnTo>
                  <a:lnTo>
                    <a:pt x="61856" y="1849741"/>
                  </a:lnTo>
                  <a:lnTo>
                    <a:pt x="75946" y="1893442"/>
                  </a:lnTo>
                  <a:lnTo>
                    <a:pt x="91389" y="1936520"/>
                  </a:lnTo>
                  <a:lnTo>
                    <a:pt x="108157" y="1978951"/>
                  </a:lnTo>
                  <a:lnTo>
                    <a:pt x="126226" y="2020709"/>
                  </a:lnTo>
                  <a:lnTo>
                    <a:pt x="145572" y="2061769"/>
                  </a:lnTo>
                  <a:lnTo>
                    <a:pt x="166168" y="2102105"/>
                  </a:lnTo>
                  <a:lnTo>
                    <a:pt x="187990" y="2141694"/>
                  </a:lnTo>
                  <a:lnTo>
                    <a:pt x="211013" y="2180509"/>
                  </a:lnTo>
                  <a:lnTo>
                    <a:pt x="235211" y="2218525"/>
                  </a:lnTo>
                  <a:lnTo>
                    <a:pt x="260560" y="2255718"/>
                  </a:lnTo>
                  <a:lnTo>
                    <a:pt x="287034" y="2292062"/>
                  </a:lnTo>
                  <a:lnTo>
                    <a:pt x="314608" y="2327532"/>
                  </a:lnTo>
                  <a:lnTo>
                    <a:pt x="343257" y="2362103"/>
                  </a:lnTo>
                  <a:lnTo>
                    <a:pt x="372955" y="2395750"/>
                  </a:lnTo>
                  <a:lnTo>
                    <a:pt x="403679" y="2428447"/>
                  </a:lnTo>
                  <a:lnTo>
                    <a:pt x="435402" y="2460170"/>
                  </a:lnTo>
                  <a:lnTo>
                    <a:pt x="468099" y="2490894"/>
                  </a:lnTo>
                  <a:lnTo>
                    <a:pt x="501746" y="2520592"/>
                  </a:lnTo>
                  <a:lnTo>
                    <a:pt x="536317" y="2549241"/>
                  </a:lnTo>
                  <a:lnTo>
                    <a:pt x="571787" y="2576815"/>
                  </a:lnTo>
                  <a:lnTo>
                    <a:pt x="608131" y="2603289"/>
                  </a:lnTo>
                  <a:lnTo>
                    <a:pt x="645324" y="2628638"/>
                  </a:lnTo>
                  <a:lnTo>
                    <a:pt x="683340" y="2652836"/>
                  </a:lnTo>
                  <a:lnTo>
                    <a:pt x="722155" y="2675859"/>
                  </a:lnTo>
                  <a:lnTo>
                    <a:pt x="761744" y="2697681"/>
                  </a:lnTo>
                  <a:lnTo>
                    <a:pt x="802080" y="2718277"/>
                  </a:lnTo>
                  <a:lnTo>
                    <a:pt x="843140" y="2737623"/>
                  </a:lnTo>
                  <a:lnTo>
                    <a:pt x="884898" y="2755692"/>
                  </a:lnTo>
                  <a:lnTo>
                    <a:pt x="927329" y="2772460"/>
                  </a:lnTo>
                  <a:lnTo>
                    <a:pt x="970407" y="2787903"/>
                  </a:lnTo>
                  <a:lnTo>
                    <a:pt x="1014108" y="2801993"/>
                  </a:lnTo>
                  <a:lnTo>
                    <a:pt x="1058407" y="2814707"/>
                  </a:lnTo>
                  <a:lnTo>
                    <a:pt x="1103278" y="2826020"/>
                  </a:lnTo>
                  <a:lnTo>
                    <a:pt x="1148696" y="2835905"/>
                  </a:lnTo>
                  <a:lnTo>
                    <a:pt x="1194636" y="2844339"/>
                  </a:lnTo>
                  <a:lnTo>
                    <a:pt x="1241073" y="2851296"/>
                  </a:lnTo>
                  <a:lnTo>
                    <a:pt x="1287983" y="2856750"/>
                  </a:lnTo>
                  <a:lnTo>
                    <a:pt x="1335338" y="2860678"/>
                  </a:lnTo>
                  <a:lnTo>
                    <a:pt x="1383116" y="2863052"/>
                  </a:lnTo>
                  <a:lnTo>
                    <a:pt x="1431289" y="2863850"/>
                  </a:lnTo>
                  <a:lnTo>
                    <a:pt x="1431289" y="1432559"/>
                  </a:lnTo>
                  <a:lnTo>
                    <a:pt x="1431289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72689" y="3553459"/>
              <a:ext cx="1431290" cy="2863850"/>
            </a:xfrm>
            <a:custGeom>
              <a:avLst/>
              <a:gdLst/>
              <a:ahLst/>
              <a:cxnLst/>
              <a:rect l="l" t="t" r="r" b="b"/>
              <a:pathLst>
                <a:path w="1431289" h="2863850">
                  <a:moveTo>
                    <a:pt x="1431289" y="1432559"/>
                  </a:moveTo>
                  <a:lnTo>
                    <a:pt x="1431289" y="1454923"/>
                  </a:lnTo>
                  <a:lnTo>
                    <a:pt x="1431289" y="1611471"/>
                  </a:lnTo>
                  <a:lnTo>
                    <a:pt x="1431289" y="2036385"/>
                  </a:lnTo>
                  <a:lnTo>
                    <a:pt x="1431289" y="2863850"/>
                  </a:lnTo>
                  <a:lnTo>
                    <a:pt x="1383116" y="2863052"/>
                  </a:lnTo>
                  <a:lnTo>
                    <a:pt x="1335338" y="2860678"/>
                  </a:lnTo>
                  <a:lnTo>
                    <a:pt x="1287983" y="2856750"/>
                  </a:lnTo>
                  <a:lnTo>
                    <a:pt x="1241073" y="2851296"/>
                  </a:lnTo>
                  <a:lnTo>
                    <a:pt x="1194636" y="2844339"/>
                  </a:lnTo>
                  <a:lnTo>
                    <a:pt x="1148696" y="2835905"/>
                  </a:lnTo>
                  <a:lnTo>
                    <a:pt x="1103278" y="2826020"/>
                  </a:lnTo>
                  <a:lnTo>
                    <a:pt x="1058407" y="2814707"/>
                  </a:lnTo>
                  <a:lnTo>
                    <a:pt x="1014108" y="2801993"/>
                  </a:lnTo>
                  <a:lnTo>
                    <a:pt x="970407" y="2787903"/>
                  </a:lnTo>
                  <a:lnTo>
                    <a:pt x="927329" y="2772460"/>
                  </a:lnTo>
                  <a:lnTo>
                    <a:pt x="884898" y="2755692"/>
                  </a:lnTo>
                  <a:lnTo>
                    <a:pt x="843140" y="2737623"/>
                  </a:lnTo>
                  <a:lnTo>
                    <a:pt x="802080" y="2718277"/>
                  </a:lnTo>
                  <a:lnTo>
                    <a:pt x="761744" y="2697681"/>
                  </a:lnTo>
                  <a:lnTo>
                    <a:pt x="722155" y="2675859"/>
                  </a:lnTo>
                  <a:lnTo>
                    <a:pt x="683340" y="2652836"/>
                  </a:lnTo>
                  <a:lnTo>
                    <a:pt x="645324" y="2628638"/>
                  </a:lnTo>
                  <a:lnTo>
                    <a:pt x="608131" y="2603289"/>
                  </a:lnTo>
                  <a:lnTo>
                    <a:pt x="571787" y="2576815"/>
                  </a:lnTo>
                  <a:lnTo>
                    <a:pt x="536317" y="2549241"/>
                  </a:lnTo>
                  <a:lnTo>
                    <a:pt x="501746" y="2520592"/>
                  </a:lnTo>
                  <a:lnTo>
                    <a:pt x="468099" y="2490894"/>
                  </a:lnTo>
                  <a:lnTo>
                    <a:pt x="435402" y="2460170"/>
                  </a:lnTo>
                  <a:lnTo>
                    <a:pt x="403679" y="2428447"/>
                  </a:lnTo>
                  <a:lnTo>
                    <a:pt x="372955" y="2395750"/>
                  </a:lnTo>
                  <a:lnTo>
                    <a:pt x="343257" y="2362103"/>
                  </a:lnTo>
                  <a:lnTo>
                    <a:pt x="314608" y="2327532"/>
                  </a:lnTo>
                  <a:lnTo>
                    <a:pt x="287034" y="2292062"/>
                  </a:lnTo>
                  <a:lnTo>
                    <a:pt x="260560" y="2255718"/>
                  </a:lnTo>
                  <a:lnTo>
                    <a:pt x="235211" y="2218525"/>
                  </a:lnTo>
                  <a:lnTo>
                    <a:pt x="211013" y="2180509"/>
                  </a:lnTo>
                  <a:lnTo>
                    <a:pt x="187990" y="2141694"/>
                  </a:lnTo>
                  <a:lnTo>
                    <a:pt x="166168" y="2102105"/>
                  </a:lnTo>
                  <a:lnTo>
                    <a:pt x="145572" y="2061769"/>
                  </a:lnTo>
                  <a:lnTo>
                    <a:pt x="126226" y="2020709"/>
                  </a:lnTo>
                  <a:lnTo>
                    <a:pt x="108157" y="1978951"/>
                  </a:lnTo>
                  <a:lnTo>
                    <a:pt x="91389" y="1936520"/>
                  </a:lnTo>
                  <a:lnTo>
                    <a:pt x="75946" y="1893442"/>
                  </a:lnTo>
                  <a:lnTo>
                    <a:pt x="61856" y="1849741"/>
                  </a:lnTo>
                  <a:lnTo>
                    <a:pt x="49142" y="1805442"/>
                  </a:lnTo>
                  <a:lnTo>
                    <a:pt x="37829" y="1760571"/>
                  </a:lnTo>
                  <a:lnTo>
                    <a:pt x="27944" y="1715153"/>
                  </a:lnTo>
                  <a:lnTo>
                    <a:pt x="19510" y="1669213"/>
                  </a:lnTo>
                  <a:lnTo>
                    <a:pt x="12553" y="1622776"/>
                  </a:lnTo>
                  <a:lnTo>
                    <a:pt x="7099" y="1575866"/>
                  </a:lnTo>
                  <a:lnTo>
                    <a:pt x="3171" y="1528511"/>
                  </a:lnTo>
                  <a:lnTo>
                    <a:pt x="797" y="1480733"/>
                  </a:lnTo>
                  <a:lnTo>
                    <a:pt x="0" y="1432559"/>
                  </a:lnTo>
                  <a:lnTo>
                    <a:pt x="797" y="1384309"/>
                  </a:lnTo>
                  <a:lnTo>
                    <a:pt x="3171" y="1336459"/>
                  </a:lnTo>
                  <a:lnTo>
                    <a:pt x="7099" y="1289033"/>
                  </a:lnTo>
                  <a:lnTo>
                    <a:pt x="12553" y="1242057"/>
                  </a:lnTo>
                  <a:lnTo>
                    <a:pt x="19510" y="1195556"/>
                  </a:lnTo>
                  <a:lnTo>
                    <a:pt x="27944" y="1149554"/>
                  </a:lnTo>
                  <a:lnTo>
                    <a:pt x="37829" y="1104078"/>
                  </a:lnTo>
                  <a:lnTo>
                    <a:pt x="49142" y="1059151"/>
                  </a:lnTo>
                  <a:lnTo>
                    <a:pt x="61856" y="1014799"/>
                  </a:lnTo>
                  <a:lnTo>
                    <a:pt x="75946" y="971048"/>
                  </a:lnTo>
                  <a:lnTo>
                    <a:pt x="91389" y="927921"/>
                  </a:lnTo>
                  <a:lnTo>
                    <a:pt x="108157" y="885445"/>
                  </a:lnTo>
                  <a:lnTo>
                    <a:pt x="126226" y="843644"/>
                  </a:lnTo>
                  <a:lnTo>
                    <a:pt x="145572" y="802543"/>
                  </a:lnTo>
                  <a:lnTo>
                    <a:pt x="166168" y="762168"/>
                  </a:lnTo>
                  <a:lnTo>
                    <a:pt x="187990" y="722543"/>
                  </a:lnTo>
                  <a:lnTo>
                    <a:pt x="211013" y="683694"/>
                  </a:lnTo>
                  <a:lnTo>
                    <a:pt x="235211" y="645646"/>
                  </a:lnTo>
                  <a:lnTo>
                    <a:pt x="260560" y="608423"/>
                  </a:lnTo>
                  <a:lnTo>
                    <a:pt x="287034" y="572050"/>
                  </a:lnTo>
                  <a:lnTo>
                    <a:pt x="314608" y="536554"/>
                  </a:lnTo>
                  <a:lnTo>
                    <a:pt x="343257" y="501959"/>
                  </a:lnTo>
                  <a:lnTo>
                    <a:pt x="372955" y="468289"/>
                  </a:lnTo>
                  <a:lnTo>
                    <a:pt x="403679" y="435571"/>
                  </a:lnTo>
                  <a:lnTo>
                    <a:pt x="435402" y="403828"/>
                  </a:lnTo>
                  <a:lnTo>
                    <a:pt x="468099" y="373087"/>
                  </a:lnTo>
                  <a:lnTo>
                    <a:pt x="501746" y="343372"/>
                  </a:lnTo>
                  <a:lnTo>
                    <a:pt x="536317" y="314708"/>
                  </a:lnTo>
                  <a:lnTo>
                    <a:pt x="571787" y="287120"/>
                  </a:lnTo>
                  <a:lnTo>
                    <a:pt x="608131" y="260634"/>
                  </a:lnTo>
                  <a:lnTo>
                    <a:pt x="645324" y="235274"/>
                  </a:lnTo>
                  <a:lnTo>
                    <a:pt x="683340" y="211066"/>
                  </a:lnTo>
                  <a:lnTo>
                    <a:pt x="722155" y="188035"/>
                  </a:lnTo>
                  <a:lnTo>
                    <a:pt x="761744" y="166205"/>
                  </a:lnTo>
                  <a:lnTo>
                    <a:pt x="802080" y="145601"/>
                  </a:lnTo>
                  <a:lnTo>
                    <a:pt x="843140" y="126250"/>
                  </a:lnTo>
                  <a:lnTo>
                    <a:pt x="884898" y="108176"/>
                  </a:lnTo>
                  <a:lnTo>
                    <a:pt x="927329" y="91403"/>
                  </a:lnTo>
                  <a:lnTo>
                    <a:pt x="970407" y="75957"/>
                  </a:lnTo>
                  <a:lnTo>
                    <a:pt x="1014108" y="61864"/>
                  </a:lnTo>
                  <a:lnTo>
                    <a:pt x="1058407" y="49147"/>
                  </a:lnTo>
                  <a:lnTo>
                    <a:pt x="1103278" y="37833"/>
                  </a:lnTo>
                  <a:lnTo>
                    <a:pt x="1148696" y="27946"/>
                  </a:lnTo>
                  <a:lnTo>
                    <a:pt x="1194636" y="19511"/>
                  </a:lnTo>
                  <a:lnTo>
                    <a:pt x="1241073" y="12554"/>
                  </a:lnTo>
                  <a:lnTo>
                    <a:pt x="1287983" y="7099"/>
                  </a:lnTo>
                  <a:lnTo>
                    <a:pt x="1335338" y="3171"/>
                  </a:lnTo>
                  <a:lnTo>
                    <a:pt x="1383116" y="797"/>
                  </a:lnTo>
                  <a:lnTo>
                    <a:pt x="1431289" y="0"/>
                  </a:lnTo>
                  <a:lnTo>
                    <a:pt x="1431289" y="22383"/>
                  </a:lnTo>
                  <a:lnTo>
                    <a:pt x="1431289" y="179069"/>
                  </a:lnTo>
                  <a:lnTo>
                    <a:pt x="1431289" y="604361"/>
                  </a:lnTo>
                  <a:lnTo>
                    <a:pt x="1431289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0" y="1431289"/>
                  </a:lnTo>
                  <a:lnTo>
                    <a:pt x="51218" y="1430395"/>
                  </a:lnTo>
                  <a:lnTo>
                    <a:pt x="101982" y="1427730"/>
                  </a:lnTo>
                  <a:lnTo>
                    <a:pt x="152263" y="1423325"/>
                  </a:lnTo>
                  <a:lnTo>
                    <a:pt x="202029" y="1417208"/>
                  </a:lnTo>
                  <a:lnTo>
                    <a:pt x="251251" y="1409409"/>
                  </a:lnTo>
                  <a:lnTo>
                    <a:pt x="299898" y="1399956"/>
                  </a:lnTo>
                  <a:lnTo>
                    <a:pt x="347940" y="1388880"/>
                  </a:lnTo>
                  <a:lnTo>
                    <a:pt x="395346" y="1376209"/>
                  </a:lnTo>
                  <a:lnTo>
                    <a:pt x="442086" y="1361973"/>
                  </a:lnTo>
                  <a:lnTo>
                    <a:pt x="488130" y="1346200"/>
                  </a:lnTo>
                  <a:lnTo>
                    <a:pt x="533448" y="1328921"/>
                  </a:lnTo>
                  <a:lnTo>
                    <a:pt x="578008" y="1310163"/>
                  </a:lnTo>
                  <a:lnTo>
                    <a:pt x="621782" y="1289957"/>
                  </a:lnTo>
                  <a:lnTo>
                    <a:pt x="664738" y="1268332"/>
                  </a:lnTo>
                  <a:lnTo>
                    <a:pt x="706846" y="1245316"/>
                  </a:lnTo>
                  <a:lnTo>
                    <a:pt x="748077" y="1220940"/>
                  </a:lnTo>
                  <a:lnTo>
                    <a:pt x="788398" y="1195232"/>
                  </a:lnTo>
                  <a:lnTo>
                    <a:pt x="827782" y="1168221"/>
                  </a:lnTo>
                  <a:lnTo>
                    <a:pt x="866196" y="1139937"/>
                  </a:lnTo>
                  <a:lnTo>
                    <a:pt x="903610" y="1110409"/>
                  </a:lnTo>
                  <a:lnTo>
                    <a:pt x="939995" y="1079666"/>
                  </a:lnTo>
                  <a:lnTo>
                    <a:pt x="975321" y="1047737"/>
                  </a:lnTo>
                  <a:lnTo>
                    <a:pt x="1009555" y="1014652"/>
                  </a:lnTo>
                  <a:lnTo>
                    <a:pt x="1042670" y="9804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03979" y="4986019"/>
              <a:ext cx="1042669" cy="1431290"/>
            </a:xfrm>
            <a:custGeom>
              <a:avLst/>
              <a:gdLst/>
              <a:ahLst/>
              <a:cxnLst/>
              <a:rect l="l" t="t" r="r" b="b"/>
              <a:pathLst>
                <a:path w="1042670" h="1431289">
                  <a:moveTo>
                    <a:pt x="0" y="0"/>
                  </a:moveTo>
                  <a:lnTo>
                    <a:pt x="16291" y="15319"/>
                  </a:lnTo>
                  <a:lnTo>
                    <a:pt x="130333" y="122554"/>
                  </a:lnTo>
                  <a:lnTo>
                    <a:pt x="439876" y="413623"/>
                  </a:lnTo>
                  <a:lnTo>
                    <a:pt x="1042670" y="980439"/>
                  </a:lnTo>
                  <a:lnTo>
                    <a:pt x="1009555" y="1014652"/>
                  </a:lnTo>
                  <a:lnTo>
                    <a:pt x="975321" y="1047737"/>
                  </a:lnTo>
                  <a:lnTo>
                    <a:pt x="939995" y="1079666"/>
                  </a:lnTo>
                  <a:lnTo>
                    <a:pt x="903610" y="1110409"/>
                  </a:lnTo>
                  <a:lnTo>
                    <a:pt x="866196" y="1139937"/>
                  </a:lnTo>
                  <a:lnTo>
                    <a:pt x="827782" y="1168221"/>
                  </a:lnTo>
                  <a:lnTo>
                    <a:pt x="788398" y="1195232"/>
                  </a:lnTo>
                  <a:lnTo>
                    <a:pt x="748077" y="1220940"/>
                  </a:lnTo>
                  <a:lnTo>
                    <a:pt x="706846" y="1245316"/>
                  </a:lnTo>
                  <a:lnTo>
                    <a:pt x="664738" y="1268332"/>
                  </a:lnTo>
                  <a:lnTo>
                    <a:pt x="621782" y="1289957"/>
                  </a:lnTo>
                  <a:lnTo>
                    <a:pt x="578008" y="1310163"/>
                  </a:lnTo>
                  <a:lnTo>
                    <a:pt x="533448" y="1328921"/>
                  </a:lnTo>
                  <a:lnTo>
                    <a:pt x="488130" y="1346200"/>
                  </a:lnTo>
                  <a:lnTo>
                    <a:pt x="442086" y="1361973"/>
                  </a:lnTo>
                  <a:lnTo>
                    <a:pt x="395346" y="1376209"/>
                  </a:lnTo>
                  <a:lnTo>
                    <a:pt x="347940" y="1388880"/>
                  </a:lnTo>
                  <a:lnTo>
                    <a:pt x="299898" y="1399956"/>
                  </a:lnTo>
                  <a:lnTo>
                    <a:pt x="251251" y="1409409"/>
                  </a:lnTo>
                  <a:lnTo>
                    <a:pt x="202029" y="1417208"/>
                  </a:lnTo>
                  <a:lnTo>
                    <a:pt x="152263" y="1423325"/>
                  </a:lnTo>
                  <a:lnTo>
                    <a:pt x="101982" y="1427730"/>
                  </a:lnTo>
                  <a:lnTo>
                    <a:pt x="51218" y="1430395"/>
                  </a:lnTo>
                  <a:lnTo>
                    <a:pt x="0" y="1431289"/>
                  </a:lnTo>
                  <a:lnTo>
                    <a:pt x="0" y="1408926"/>
                  </a:lnTo>
                  <a:lnTo>
                    <a:pt x="0" y="1252378"/>
                  </a:lnTo>
                  <a:lnTo>
                    <a:pt x="0" y="827464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1432560" y="0"/>
                  </a:moveTo>
                  <a:lnTo>
                    <a:pt x="0" y="0"/>
                  </a:lnTo>
                  <a:lnTo>
                    <a:pt x="1042670" y="980439"/>
                  </a:lnTo>
                  <a:lnTo>
                    <a:pt x="1074994" y="944911"/>
                  </a:lnTo>
                  <a:lnTo>
                    <a:pt x="1106138" y="908312"/>
                  </a:lnTo>
                  <a:lnTo>
                    <a:pt x="1136070" y="870674"/>
                  </a:lnTo>
                  <a:lnTo>
                    <a:pt x="1164757" y="832028"/>
                  </a:lnTo>
                  <a:lnTo>
                    <a:pt x="1192170" y="792406"/>
                  </a:lnTo>
                  <a:lnTo>
                    <a:pt x="1218276" y="751839"/>
                  </a:lnTo>
                  <a:lnTo>
                    <a:pt x="1243043" y="710360"/>
                  </a:lnTo>
                  <a:lnTo>
                    <a:pt x="1266441" y="667999"/>
                  </a:lnTo>
                  <a:lnTo>
                    <a:pt x="1288438" y="624787"/>
                  </a:lnTo>
                  <a:lnTo>
                    <a:pt x="1309002" y="580757"/>
                  </a:lnTo>
                  <a:lnTo>
                    <a:pt x="1328102" y="535939"/>
                  </a:lnTo>
                  <a:lnTo>
                    <a:pt x="1345706" y="490366"/>
                  </a:lnTo>
                  <a:lnTo>
                    <a:pt x="1361783" y="444069"/>
                  </a:lnTo>
                  <a:lnTo>
                    <a:pt x="1376302" y="397079"/>
                  </a:lnTo>
                  <a:lnTo>
                    <a:pt x="1389230" y="349428"/>
                  </a:lnTo>
                  <a:lnTo>
                    <a:pt x="1400537" y="301147"/>
                  </a:lnTo>
                  <a:lnTo>
                    <a:pt x="1410190" y="252268"/>
                  </a:lnTo>
                  <a:lnTo>
                    <a:pt x="1418159" y="202822"/>
                  </a:lnTo>
                  <a:lnTo>
                    <a:pt x="1424412" y="152840"/>
                  </a:lnTo>
                  <a:lnTo>
                    <a:pt x="1428917" y="102355"/>
                  </a:lnTo>
                  <a:lnTo>
                    <a:pt x="1431644" y="51398"/>
                  </a:lnTo>
                  <a:lnTo>
                    <a:pt x="143256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03979" y="4986019"/>
              <a:ext cx="1432560" cy="980440"/>
            </a:xfrm>
            <a:custGeom>
              <a:avLst/>
              <a:gdLst/>
              <a:ahLst/>
              <a:cxnLst/>
              <a:rect l="l" t="t" r="r" b="b"/>
              <a:pathLst>
                <a:path w="1432560" h="980439">
                  <a:moveTo>
                    <a:pt x="0" y="0"/>
                  </a:moveTo>
                  <a:lnTo>
                    <a:pt x="22383" y="0"/>
                  </a:lnTo>
                  <a:lnTo>
                    <a:pt x="179069" y="0"/>
                  </a:lnTo>
                  <a:lnTo>
                    <a:pt x="604361" y="0"/>
                  </a:lnTo>
                  <a:lnTo>
                    <a:pt x="1432560" y="0"/>
                  </a:lnTo>
                  <a:lnTo>
                    <a:pt x="1431644" y="51398"/>
                  </a:lnTo>
                  <a:lnTo>
                    <a:pt x="1428917" y="102355"/>
                  </a:lnTo>
                  <a:lnTo>
                    <a:pt x="1424412" y="152840"/>
                  </a:lnTo>
                  <a:lnTo>
                    <a:pt x="1418159" y="202822"/>
                  </a:lnTo>
                  <a:lnTo>
                    <a:pt x="1410190" y="252268"/>
                  </a:lnTo>
                  <a:lnTo>
                    <a:pt x="1400537" y="301147"/>
                  </a:lnTo>
                  <a:lnTo>
                    <a:pt x="1389230" y="349428"/>
                  </a:lnTo>
                  <a:lnTo>
                    <a:pt x="1376302" y="397079"/>
                  </a:lnTo>
                  <a:lnTo>
                    <a:pt x="1361783" y="444069"/>
                  </a:lnTo>
                  <a:lnTo>
                    <a:pt x="1345706" y="490366"/>
                  </a:lnTo>
                  <a:lnTo>
                    <a:pt x="1328102" y="535939"/>
                  </a:lnTo>
                  <a:lnTo>
                    <a:pt x="1309002" y="580757"/>
                  </a:lnTo>
                  <a:lnTo>
                    <a:pt x="1288438" y="624787"/>
                  </a:lnTo>
                  <a:lnTo>
                    <a:pt x="1266441" y="667999"/>
                  </a:lnTo>
                  <a:lnTo>
                    <a:pt x="1243043" y="710360"/>
                  </a:lnTo>
                  <a:lnTo>
                    <a:pt x="1218276" y="751839"/>
                  </a:lnTo>
                  <a:lnTo>
                    <a:pt x="1192170" y="792406"/>
                  </a:lnTo>
                  <a:lnTo>
                    <a:pt x="1164757" y="832028"/>
                  </a:lnTo>
                  <a:lnTo>
                    <a:pt x="1136070" y="870674"/>
                  </a:lnTo>
                  <a:lnTo>
                    <a:pt x="1106138" y="908312"/>
                  </a:lnTo>
                  <a:lnTo>
                    <a:pt x="1074994" y="944911"/>
                  </a:lnTo>
                  <a:lnTo>
                    <a:pt x="1042670" y="980439"/>
                  </a:lnTo>
                  <a:lnTo>
                    <a:pt x="1026378" y="965120"/>
                  </a:lnTo>
                  <a:lnTo>
                    <a:pt x="912336" y="857884"/>
                  </a:lnTo>
                  <a:lnTo>
                    <a:pt x="602793" y="566816"/>
                  </a:lnTo>
                  <a:lnTo>
                    <a:pt x="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1042670" y="0"/>
                  </a:moveTo>
                  <a:lnTo>
                    <a:pt x="0" y="981709"/>
                  </a:lnTo>
                  <a:lnTo>
                    <a:pt x="1432560" y="981709"/>
                  </a:lnTo>
                  <a:lnTo>
                    <a:pt x="1431644" y="930146"/>
                  </a:lnTo>
                  <a:lnTo>
                    <a:pt x="1428917" y="879038"/>
                  </a:lnTo>
                  <a:lnTo>
                    <a:pt x="1424412" y="828417"/>
                  </a:lnTo>
                  <a:lnTo>
                    <a:pt x="1418159" y="778313"/>
                  </a:lnTo>
                  <a:lnTo>
                    <a:pt x="1410190" y="728757"/>
                  </a:lnTo>
                  <a:lnTo>
                    <a:pt x="1400537" y="679781"/>
                  </a:lnTo>
                  <a:lnTo>
                    <a:pt x="1389230" y="631414"/>
                  </a:lnTo>
                  <a:lnTo>
                    <a:pt x="1376302" y="583687"/>
                  </a:lnTo>
                  <a:lnTo>
                    <a:pt x="1361783" y="536632"/>
                  </a:lnTo>
                  <a:lnTo>
                    <a:pt x="1345706" y="490279"/>
                  </a:lnTo>
                  <a:lnTo>
                    <a:pt x="1328102" y="444658"/>
                  </a:lnTo>
                  <a:lnTo>
                    <a:pt x="1309002" y="399801"/>
                  </a:lnTo>
                  <a:lnTo>
                    <a:pt x="1288438" y="355739"/>
                  </a:lnTo>
                  <a:lnTo>
                    <a:pt x="1266441" y="312502"/>
                  </a:lnTo>
                  <a:lnTo>
                    <a:pt x="1243043" y="270120"/>
                  </a:lnTo>
                  <a:lnTo>
                    <a:pt x="1218276" y="228625"/>
                  </a:lnTo>
                  <a:lnTo>
                    <a:pt x="1192170" y="188048"/>
                  </a:lnTo>
                  <a:lnTo>
                    <a:pt x="1164757" y="148419"/>
                  </a:lnTo>
                  <a:lnTo>
                    <a:pt x="1136070" y="109769"/>
                  </a:lnTo>
                  <a:lnTo>
                    <a:pt x="1106138" y="72128"/>
                  </a:lnTo>
                  <a:lnTo>
                    <a:pt x="1074994" y="35528"/>
                  </a:lnTo>
                  <a:lnTo>
                    <a:pt x="10426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03979" y="4004309"/>
              <a:ext cx="1432560" cy="981710"/>
            </a:xfrm>
            <a:custGeom>
              <a:avLst/>
              <a:gdLst/>
              <a:ahLst/>
              <a:cxnLst/>
              <a:rect l="l" t="t" r="r" b="b"/>
              <a:pathLst>
                <a:path w="1432560" h="981710">
                  <a:moveTo>
                    <a:pt x="0" y="981709"/>
                  </a:moveTo>
                  <a:lnTo>
                    <a:pt x="16291" y="966370"/>
                  </a:lnTo>
                  <a:lnTo>
                    <a:pt x="130333" y="858996"/>
                  </a:lnTo>
                  <a:lnTo>
                    <a:pt x="439876" y="567551"/>
                  </a:lnTo>
                  <a:lnTo>
                    <a:pt x="1042670" y="0"/>
                  </a:lnTo>
                  <a:lnTo>
                    <a:pt x="1074994" y="35528"/>
                  </a:lnTo>
                  <a:lnTo>
                    <a:pt x="1106138" y="72128"/>
                  </a:lnTo>
                  <a:lnTo>
                    <a:pt x="1136070" y="109769"/>
                  </a:lnTo>
                  <a:lnTo>
                    <a:pt x="1164757" y="148419"/>
                  </a:lnTo>
                  <a:lnTo>
                    <a:pt x="1192170" y="188048"/>
                  </a:lnTo>
                  <a:lnTo>
                    <a:pt x="1218276" y="228625"/>
                  </a:lnTo>
                  <a:lnTo>
                    <a:pt x="1243043" y="270120"/>
                  </a:lnTo>
                  <a:lnTo>
                    <a:pt x="1266441" y="312502"/>
                  </a:lnTo>
                  <a:lnTo>
                    <a:pt x="1288438" y="355739"/>
                  </a:lnTo>
                  <a:lnTo>
                    <a:pt x="1309002" y="399801"/>
                  </a:lnTo>
                  <a:lnTo>
                    <a:pt x="1328102" y="444658"/>
                  </a:lnTo>
                  <a:lnTo>
                    <a:pt x="1345706" y="490279"/>
                  </a:lnTo>
                  <a:lnTo>
                    <a:pt x="1361783" y="536632"/>
                  </a:lnTo>
                  <a:lnTo>
                    <a:pt x="1376302" y="583687"/>
                  </a:lnTo>
                  <a:lnTo>
                    <a:pt x="1389230" y="631414"/>
                  </a:lnTo>
                  <a:lnTo>
                    <a:pt x="1400537" y="679781"/>
                  </a:lnTo>
                  <a:lnTo>
                    <a:pt x="1410190" y="728757"/>
                  </a:lnTo>
                  <a:lnTo>
                    <a:pt x="1418159" y="778313"/>
                  </a:lnTo>
                  <a:lnTo>
                    <a:pt x="1424412" y="828417"/>
                  </a:lnTo>
                  <a:lnTo>
                    <a:pt x="1428917" y="879038"/>
                  </a:lnTo>
                  <a:lnTo>
                    <a:pt x="1431644" y="930146"/>
                  </a:lnTo>
                  <a:lnTo>
                    <a:pt x="1432560" y="981709"/>
                  </a:lnTo>
                  <a:lnTo>
                    <a:pt x="1410176" y="981709"/>
                  </a:lnTo>
                  <a:lnTo>
                    <a:pt x="1253490" y="981709"/>
                  </a:lnTo>
                  <a:lnTo>
                    <a:pt x="828198" y="981709"/>
                  </a:lnTo>
                  <a:lnTo>
                    <a:pt x="0" y="98170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537210" y="0"/>
                  </a:moveTo>
                  <a:lnTo>
                    <a:pt x="0" y="1328420"/>
                  </a:lnTo>
                  <a:lnTo>
                    <a:pt x="1042670" y="346710"/>
                  </a:lnTo>
                  <a:lnTo>
                    <a:pt x="1007064" y="309910"/>
                  </a:lnTo>
                  <a:lnTo>
                    <a:pt x="970127" y="274461"/>
                  </a:lnTo>
                  <a:lnTo>
                    <a:pt x="931902" y="240387"/>
                  </a:lnTo>
                  <a:lnTo>
                    <a:pt x="892433" y="207715"/>
                  </a:lnTo>
                  <a:lnTo>
                    <a:pt x="851765" y="176472"/>
                  </a:lnTo>
                  <a:lnTo>
                    <a:pt x="809942" y="146685"/>
                  </a:lnTo>
                  <a:lnTo>
                    <a:pt x="767007" y="118378"/>
                  </a:lnTo>
                  <a:lnTo>
                    <a:pt x="723006" y="91581"/>
                  </a:lnTo>
                  <a:lnTo>
                    <a:pt x="677981" y="66317"/>
                  </a:lnTo>
                  <a:lnTo>
                    <a:pt x="631977" y="42615"/>
                  </a:lnTo>
                  <a:lnTo>
                    <a:pt x="585039" y="20500"/>
                  </a:lnTo>
                  <a:lnTo>
                    <a:pt x="53721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903979" y="3657599"/>
              <a:ext cx="1042669" cy="1328420"/>
            </a:xfrm>
            <a:custGeom>
              <a:avLst/>
              <a:gdLst/>
              <a:ahLst/>
              <a:cxnLst/>
              <a:rect l="l" t="t" r="r" b="b"/>
              <a:pathLst>
                <a:path w="1042670" h="1328420">
                  <a:moveTo>
                    <a:pt x="0" y="1328420"/>
                  </a:moveTo>
                  <a:lnTo>
                    <a:pt x="8393" y="1307663"/>
                  </a:lnTo>
                  <a:lnTo>
                    <a:pt x="67151" y="1162367"/>
                  </a:lnTo>
                  <a:lnTo>
                    <a:pt x="226635" y="767992"/>
                  </a:lnTo>
                  <a:lnTo>
                    <a:pt x="537210" y="0"/>
                  </a:lnTo>
                  <a:lnTo>
                    <a:pt x="585039" y="20500"/>
                  </a:lnTo>
                  <a:lnTo>
                    <a:pt x="631977" y="42615"/>
                  </a:lnTo>
                  <a:lnTo>
                    <a:pt x="677981" y="66317"/>
                  </a:lnTo>
                  <a:lnTo>
                    <a:pt x="723006" y="91581"/>
                  </a:lnTo>
                  <a:lnTo>
                    <a:pt x="767007" y="118378"/>
                  </a:lnTo>
                  <a:lnTo>
                    <a:pt x="809942" y="146685"/>
                  </a:lnTo>
                  <a:lnTo>
                    <a:pt x="851765" y="176472"/>
                  </a:lnTo>
                  <a:lnTo>
                    <a:pt x="892433" y="207715"/>
                  </a:lnTo>
                  <a:lnTo>
                    <a:pt x="931902" y="240387"/>
                  </a:lnTo>
                  <a:lnTo>
                    <a:pt x="970127" y="274461"/>
                  </a:lnTo>
                  <a:lnTo>
                    <a:pt x="1007064" y="309910"/>
                  </a:lnTo>
                  <a:lnTo>
                    <a:pt x="1042670" y="346710"/>
                  </a:lnTo>
                  <a:lnTo>
                    <a:pt x="1026378" y="362049"/>
                  </a:lnTo>
                  <a:lnTo>
                    <a:pt x="912336" y="469423"/>
                  </a:lnTo>
                  <a:lnTo>
                    <a:pt x="602793" y="760868"/>
                  </a:lnTo>
                  <a:lnTo>
                    <a:pt x="0" y="132842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0"/>
                  </a:moveTo>
                  <a:lnTo>
                    <a:pt x="0" y="1432559"/>
                  </a:lnTo>
                  <a:lnTo>
                    <a:pt x="537210" y="104139"/>
                  </a:lnTo>
                  <a:lnTo>
                    <a:pt x="491492" y="86543"/>
                  </a:lnTo>
                  <a:lnTo>
                    <a:pt x="445100" y="70486"/>
                  </a:lnTo>
                  <a:lnTo>
                    <a:pt x="398049" y="55998"/>
                  </a:lnTo>
                  <a:lnTo>
                    <a:pt x="350356" y="43107"/>
                  </a:lnTo>
                  <a:lnTo>
                    <a:pt x="302040" y="31842"/>
                  </a:lnTo>
                  <a:lnTo>
                    <a:pt x="253117" y="22232"/>
                  </a:lnTo>
                  <a:lnTo>
                    <a:pt x="203604" y="14304"/>
                  </a:lnTo>
                  <a:lnTo>
                    <a:pt x="153519" y="8089"/>
                  </a:lnTo>
                  <a:lnTo>
                    <a:pt x="102878" y="3614"/>
                  </a:lnTo>
                  <a:lnTo>
                    <a:pt x="51699" y="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03979" y="3553459"/>
              <a:ext cx="537210" cy="1432560"/>
            </a:xfrm>
            <a:custGeom>
              <a:avLst/>
              <a:gdLst/>
              <a:ahLst/>
              <a:cxnLst/>
              <a:rect l="l" t="t" r="r" b="b"/>
              <a:pathLst>
                <a:path w="537210" h="1432560">
                  <a:moveTo>
                    <a:pt x="0" y="1432559"/>
                  </a:moveTo>
                  <a:lnTo>
                    <a:pt x="0" y="1410176"/>
                  </a:lnTo>
                  <a:lnTo>
                    <a:pt x="0" y="1253489"/>
                  </a:lnTo>
                  <a:lnTo>
                    <a:pt x="0" y="828198"/>
                  </a:lnTo>
                  <a:lnTo>
                    <a:pt x="0" y="0"/>
                  </a:lnTo>
                  <a:lnTo>
                    <a:pt x="51699" y="908"/>
                  </a:lnTo>
                  <a:lnTo>
                    <a:pt x="102878" y="3614"/>
                  </a:lnTo>
                  <a:lnTo>
                    <a:pt x="153519" y="8089"/>
                  </a:lnTo>
                  <a:lnTo>
                    <a:pt x="203604" y="14304"/>
                  </a:lnTo>
                  <a:lnTo>
                    <a:pt x="253117" y="22232"/>
                  </a:lnTo>
                  <a:lnTo>
                    <a:pt x="302040" y="31842"/>
                  </a:lnTo>
                  <a:lnTo>
                    <a:pt x="350356" y="43107"/>
                  </a:lnTo>
                  <a:lnTo>
                    <a:pt x="398049" y="55998"/>
                  </a:lnTo>
                  <a:lnTo>
                    <a:pt x="445100" y="70486"/>
                  </a:lnTo>
                  <a:lnTo>
                    <a:pt x="491492" y="86543"/>
                  </a:lnTo>
                  <a:lnTo>
                    <a:pt x="537210" y="104139"/>
                  </a:lnTo>
                  <a:lnTo>
                    <a:pt x="528816" y="124896"/>
                  </a:lnTo>
                  <a:lnTo>
                    <a:pt x="470058" y="270192"/>
                  </a:lnTo>
                  <a:lnTo>
                    <a:pt x="310574" y="664567"/>
                  </a:lnTo>
                  <a:lnTo>
                    <a:pt x="0" y="143255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51000" y="539015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50.00%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526279" y="696241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13.00%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4640" y="598197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4640" y="4809767"/>
            <a:ext cx="6711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latin typeface="Arial MT"/>
                <a:cs typeface="Arial MT"/>
              </a:rPr>
              <a:t>12.00%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34950" y="874794"/>
            <a:ext cx="9677399" cy="263399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probably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activity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deserve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greatest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care </a:t>
            </a:r>
            <a:endParaRPr lang="en-US" sz="2200" spc="-2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58300"/>
              </a:lnSpc>
              <a:spcBef>
                <a:spcPts val="8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Problems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inserted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in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during</a:t>
            </a:r>
            <a:r>
              <a:rPr sz="2200" b="1" spc="-6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r>
              <a:rPr sz="2200" b="1" spc="-7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phase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are</a:t>
            </a:r>
            <a:r>
              <a:rPr sz="2200" b="1" spc="-6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the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most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expensive</a:t>
            </a:r>
            <a:r>
              <a:rPr sz="2200" b="1" spc="-4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to</a:t>
            </a:r>
            <a:r>
              <a:rPr sz="2200" b="1" spc="-50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remove</a:t>
            </a:r>
            <a:endParaRPr sz="2200" dirty="0">
              <a:latin typeface="Arial"/>
              <a:cs typeface="Arial"/>
            </a:endParaRPr>
          </a:p>
          <a:p>
            <a:pPr marL="355600" marR="845819" indent="-342900">
              <a:lnSpc>
                <a:spcPct val="158700"/>
              </a:lnSpc>
              <a:spcBef>
                <a:spcPts val="10"/>
              </a:spcBef>
              <a:buFont typeface="Wingdings" panose="05000000000000000000" pitchFamily="2" charset="2"/>
              <a:buChar char="§"/>
            </a:pPr>
            <a:r>
              <a:rPr sz="2200" dirty="0">
                <a:latin typeface="Arial MT"/>
                <a:cs typeface="Arial MT"/>
              </a:rPr>
              <a:t>Studies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revealed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around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b="1" dirty="0">
                <a:latin typeface="Arial"/>
                <a:cs typeface="Arial"/>
              </a:rPr>
              <a:t>37%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problems,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developing </a:t>
            </a:r>
            <a:r>
              <a:rPr sz="2200" dirty="0">
                <a:latin typeface="Arial MT"/>
                <a:cs typeface="Arial MT"/>
              </a:rPr>
              <a:t>challenging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systems,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requirements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phases</a:t>
            </a:r>
            <a:endParaRPr lang="en-US" sz="2200" dirty="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983730" y="4836373"/>
            <a:ext cx="115570" cy="114300"/>
            <a:chOff x="6983730" y="4302759"/>
            <a:chExt cx="115570" cy="114300"/>
          </a:xfrm>
        </p:grpSpPr>
        <p:sp>
          <p:nvSpPr>
            <p:cNvPr id="22" name="object 22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83730" y="4302759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983730" y="5012904"/>
            <a:ext cx="115570" cy="115570"/>
            <a:chOff x="6983730" y="4479290"/>
            <a:chExt cx="115570" cy="115570"/>
          </a:xfrm>
        </p:grpSpPr>
        <p:sp>
          <p:nvSpPr>
            <p:cNvPr id="25" name="object 25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98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83730" y="44792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983730" y="5190704"/>
            <a:ext cx="115570" cy="115570"/>
            <a:chOff x="6983730" y="4657090"/>
            <a:chExt cx="115570" cy="115570"/>
          </a:xfrm>
        </p:grpSpPr>
        <p:sp>
          <p:nvSpPr>
            <p:cNvPr id="28" name="object 28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83730" y="46570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983730" y="5368504"/>
            <a:ext cx="115570" cy="115570"/>
            <a:chOff x="6983730" y="4834890"/>
            <a:chExt cx="115570" cy="115570"/>
          </a:xfrm>
        </p:grpSpPr>
        <p:sp>
          <p:nvSpPr>
            <p:cNvPr id="31" name="object 31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70"/>
                  </a:lnTo>
                  <a:lnTo>
                    <a:pt x="57150" y="115570"/>
                  </a:lnTo>
                  <a:lnTo>
                    <a:pt x="115570" y="11557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3730" y="483489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70"/>
                  </a:moveTo>
                  <a:lnTo>
                    <a:pt x="0" y="11557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70"/>
                  </a:lnTo>
                  <a:lnTo>
                    <a:pt x="57150" y="11557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6983730" y="5546304"/>
            <a:ext cx="115570" cy="114300"/>
            <a:chOff x="6983730" y="5012690"/>
            <a:chExt cx="115570" cy="114300"/>
          </a:xfrm>
        </p:grpSpPr>
        <p:sp>
          <p:nvSpPr>
            <p:cNvPr id="34" name="object 34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115570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57150" y="114300"/>
                  </a:lnTo>
                  <a:lnTo>
                    <a:pt x="115570" y="114300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66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83730" y="5012690"/>
              <a:ext cx="115570" cy="114300"/>
            </a:xfrm>
            <a:custGeom>
              <a:avLst/>
              <a:gdLst/>
              <a:ahLst/>
              <a:cxnLst/>
              <a:rect l="l" t="t" r="r" b="b"/>
              <a:pathLst>
                <a:path w="115570" h="114300">
                  <a:moveTo>
                    <a:pt x="57150" y="114300"/>
                  </a:moveTo>
                  <a:lnTo>
                    <a:pt x="0" y="114300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4300"/>
                  </a:lnTo>
                  <a:lnTo>
                    <a:pt x="57150" y="11430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3730" y="5722834"/>
            <a:ext cx="115570" cy="115570"/>
            <a:chOff x="6983730" y="5189220"/>
            <a:chExt cx="115570" cy="115570"/>
          </a:xfrm>
        </p:grpSpPr>
        <p:sp>
          <p:nvSpPr>
            <p:cNvPr id="37" name="object 37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570" y="0"/>
                  </a:moveTo>
                  <a:lnTo>
                    <a:pt x="0" y="0"/>
                  </a:lnTo>
                  <a:lnTo>
                    <a:pt x="0" y="115569"/>
                  </a:lnTo>
                  <a:lnTo>
                    <a:pt x="57150" y="115569"/>
                  </a:lnTo>
                  <a:lnTo>
                    <a:pt x="115570" y="115569"/>
                  </a:lnTo>
                  <a:lnTo>
                    <a:pt x="115570" y="0"/>
                  </a:lnTo>
                  <a:close/>
                </a:path>
              </a:pathLst>
            </a:custGeom>
            <a:solidFill>
              <a:srgbClr val="F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3730" y="5189220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57150" y="115569"/>
                  </a:moveTo>
                  <a:lnTo>
                    <a:pt x="0" y="115569"/>
                  </a:lnTo>
                  <a:lnTo>
                    <a:pt x="0" y="0"/>
                  </a:lnTo>
                  <a:lnTo>
                    <a:pt x="115570" y="0"/>
                  </a:lnTo>
                  <a:lnTo>
                    <a:pt x="115570" y="115569"/>
                  </a:lnTo>
                  <a:lnTo>
                    <a:pt x="57150" y="1155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945630" y="4784304"/>
            <a:ext cx="1504950" cy="1103630"/>
          </a:xfrm>
          <a:prstGeom prst="rect">
            <a:avLst/>
          </a:prstGeom>
          <a:ln w="3175">
            <a:solidFill>
              <a:srgbClr val="000000"/>
            </a:solidFill>
          </a:ln>
        </p:spPr>
        <p:txBody>
          <a:bodyPr vert="horz" wrap="square" lIns="0" tIns="2667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210"/>
              </a:spcBef>
            </a:pPr>
            <a:r>
              <a:rPr sz="1000" spc="-10" dirty="0">
                <a:latin typeface="Arial MT"/>
                <a:cs typeface="Arial MT"/>
              </a:rPr>
              <a:t>Other</a:t>
            </a:r>
            <a:endParaRPr sz="1000">
              <a:latin typeface="Arial MT"/>
              <a:cs typeface="Arial MT"/>
            </a:endParaRPr>
          </a:p>
          <a:p>
            <a:pPr marL="194310" marR="22860">
              <a:lnSpc>
                <a:spcPct val="115599"/>
              </a:lnSpc>
              <a:spcBef>
                <a:spcPts val="40"/>
              </a:spcBef>
            </a:pP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user </a:t>
            </a:r>
            <a:r>
              <a:rPr sz="1000" spc="-10" dirty="0">
                <a:latin typeface="Arial MT"/>
                <a:cs typeface="Arial MT"/>
              </a:rPr>
              <a:t>input </a:t>
            </a:r>
            <a:r>
              <a:rPr sz="1000" spc="-45" dirty="0">
                <a:latin typeface="Arial MT"/>
                <a:cs typeface="Arial MT"/>
              </a:rPr>
              <a:t>Incomplete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requirements </a:t>
            </a:r>
            <a:r>
              <a:rPr sz="1000" spc="-50" dirty="0">
                <a:latin typeface="Arial MT"/>
                <a:cs typeface="Arial MT"/>
              </a:rPr>
              <a:t>Changing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requirements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technical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skills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Poor</a:t>
            </a:r>
            <a:r>
              <a:rPr sz="1000" spc="-4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staffing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2FFF6F-6DEB-4A2E-FC3D-EEF3E8D7314F}"/>
              </a:ext>
            </a:extLst>
          </p:cNvPr>
          <p:cNvSpPr txBox="1"/>
          <p:nvPr/>
        </p:nvSpPr>
        <p:spPr>
          <a:xfrm>
            <a:off x="2679906" y="3702050"/>
            <a:ext cx="5035136" cy="67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452245" algn="ctr">
              <a:lnSpc>
                <a:spcPct val="100000"/>
              </a:lnSpc>
              <a:spcBef>
                <a:spcPts val="20"/>
              </a:spcBef>
            </a:pPr>
            <a:r>
              <a:rPr lang="en-US" sz="1800" spc="-10" dirty="0">
                <a:latin typeface="Arial MT"/>
                <a:cs typeface="Arial MT"/>
              </a:rPr>
              <a:t>6.00%</a:t>
            </a:r>
            <a:endParaRPr lang="en-US" sz="1800" dirty="0">
              <a:latin typeface="Arial MT"/>
              <a:cs typeface="Arial MT"/>
            </a:endParaRPr>
          </a:p>
          <a:p>
            <a:pPr marR="270510" algn="ctr">
              <a:lnSpc>
                <a:spcPct val="100000"/>
              </a:lnSpc>
              <a:spcBef>
                <a:spcPts val="150"/>
              </a:spcBef>
            </a:pPr>
            <a:r>
              <a:rPr lang="en-US" sz="1800" spc="-10" dirty="0">
                <a:latin typeface="Arial MT"/>
                <a:cs typeface="Arial MT"/>
              </a:rPr>
              <a:t>7.00%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17602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Requirement</a:t>
            </a:r>
            <a:r>
              <a:rPr spc="-105" dirty="0"/>
              <a:t> </a:t>
            </a:r>
            <a:r>
              <a:rPr spc="-25" dirty="0"/>
              <a:t>Abstraction</a:t>
            </a:r>
            <a:r>
              <a:rPr spc="-110" dirty="0"/>
              <a:t> </a:t>
            </a:r>
            <a:r>
              <a:rPr spc="-10" dirty="0"/>
              <a:t>(Davis)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9897" y="1866764"/>
            <a:ext cx="9171305" cy="385064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 algn="just">
              <a:lnSpc>
                <a:spcPct val="156600"/>
              </a:lnSpc>
              <a:spcBef>
                <a:spcPts val="145"/>
              </a:spcBef>
            </a:pPr>
            <a:r>
              <a:rPr sz="2000" dirty="0">
                <a:latin typeface="Times New Roman"/>
                <a:cs typeface="Times New Roman"/>
              </a:rPr>
              <a:t>“If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company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wishes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let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large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development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project,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</a:t>
            </a:r>
            <a:r>
              <a:rPr sz="2000" b="1" spc="1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DB2200"/>
                </a:solidFill>
                <a:latin typeface="Times New Roman"/>
                <a:cs typeface="Times New Roman"/>
              </a:rPr>
              <a:t>must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its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needs</a:t>
            </a:r>
            <a:r>
              <a:rPr sz="2000" b="1" spc="10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in</a:t>
            </a:r>
            <a:r>
              <a:rPr sz="2000" b="1" spc="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sufficiently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abstract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way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solution</a:t>
            </a:r>
            <a:r>
              <a:rPr sz="2000" b="1" spc="9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is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not</a:t>
            </a:r>
            <a:r>
              <a:rPr sz="2000" b="1" spc="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pre­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defined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requirements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must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written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several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contractors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</a:t>
            </a:r>
            <a:r>
              <a:rPr sz="2000" b="1" spc="38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bid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38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DB2200"/>
                </a:solidFill>
                <a:latin typeface="Times New Roman"/>
                <a:cs typeface="Times New Roman"/>
              </a:rPr>
              <a:t>contract</a:t>
            </a:r>
            <a:r>
              <a:rPr sz="2000" spc="-10" dirty="0">
                <a:latin typeface="Times New Roman"/>
                <a:cs typeface="Times New Roman"/>
              </a:rPr>
              <a:t>, </a:t>
            </a:r>
            <a:r>
              <a:rPr sz="2000" dirty="0">
                <a:latin typeface="Times New Roman"/>
                <a:cs typeface="Times New Roman"/>
              </a:rPr>
              <a:t>offering,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perhaps,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ways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meeting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4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organisation’s</a:t>
            </a:r>
            <a:r>
              <a:rPr sz="2000" spc="4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needs.</a:t>
            </a:r>
            <a:r>
              <a:rPr sz="2000" spc="4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Once</a:t>
            </a:r>
            <a:r>
              <a:rPr sz="2000" spc="45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a </a:t>
            </a:r>
            <a:r>
              <a:rPr sz="2000" dirty="0">
                <a:latin typeface="Times New Roman"/>
                <a:cs typeface="Times New Roman"/>
              </a:rPr>
              <a:t>contract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been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awarded,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the</a:t>
            </a:r>
            <a:r>
              <a:rPr sz="2000" b="1" spc="409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contractor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must</a:t>
            </a:r>
            <a:r>
              <a:rPr sz="2000" b="1" spc="42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write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a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system</a:t>
            </a:r>
            <a:r>
              <a:rPr sz="2000" b="1" spc="39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definition</a:t>
            </a:r>
            <a:r>
              <a:rPr sz="2000" b="1" spc="41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for</a:t>
            </a:r>
            <a:r>
              <a:rPr sz="2000" b="1" spc="40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  in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more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detail  so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that  the</a:t>
            </a:r>
            <a:r>
              <a:rPr sz="2000" b="1" spc="5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client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understands  and</a:t>
            </a:r>
            <a:r>
              <a:rPr sz="2000" b="1" spc="10" dirty="0">
                <a:solidFill>
                  <a:srgbClr val="DB2200"/>
                </a:solidFill>
                <a:latin typeface="Times New Roman"/>
                <a:cs typeface="Times New Roman"/>
              </a:rPr>
              <a:t> 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can  validate  what  </a:t>
            </a:r>
            <a:r>
              <a:rPr sz="2000" b="1" spc="-25" dirty="0">
                <a:solidFill>
                  <a:srgbClr val="DB2200"/>
                </a:solidFill>
                <a:latin typeface="Times New Roman"/>
                <a:cs typeface="Times New Roman"/>
              </a:rPr>
              <a:t>the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software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will</a:t>
            </a:r>
            <a:r>
              <a:rPr sz="2000" b="1" spc="30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DB2200"/>
                </a:solidFill>
                <a:latin typeface="Times New Roman"/>
                <a:cs typeface="Times New Roman"/>
              </a:rPr>
              <a:t>do.</a:t>
            </a:r>
            <a:r>
              <a:rPr sz="2000" b="1" spc="35" dirty="0">
                <a:solidFill>
                  <a:srgbClr val="DB22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Both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documents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called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requirements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document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system.”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3487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Types</a:t>
            </a:r>
            <a:r>
              <a:rPr spc="-125" dirty="0"/>
              <a:t> </a:t>
            </a:r>
            <a:r>
              <a:rPr dirty="0"/>
              <a:t>of</a:t>
            </a:r>
            <a:r>
              <a:rPr spc="-105" dirty="0"/>
              <a:t> </a:t>
            </a:r>
            <a:r>
              <a:rPr spc="-20" dirty="0"/>
              <a:t>requirement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49350" y="2767213"/>
            <a:ext cx="8512810" cy="3486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User</a:t>
            </a:r>
            <a:r>
              <a:rPr sz="2200" b="1" spc="-3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41275" indent="-285750">
              <a:lnSpc>
                <a:spcPct val="157400"/>
              </a:lnSpc>
              <a:spcBef>
                <a:spcPts val="240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Statements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natural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language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plus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diagrams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provides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Written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customers.</a:t>
            </a:r>
            <a:endParaRPr sz="18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200" b="1" dirty="0">
                <a:solidFill>
                  <a:srgbClr val="DB2200"/>
                </a:solidFill>
                <a:latin typeface="Arial"/>
                <a:cs typeface="Arial"/>
              </a:rPr>
              <a:t>System</a:t>
            </a:r>
            <a:r>
              <a:rPr sz="2200" b="1" spc="-55" dirty="0">
                <a:solidFill>
                  <a:srgbClr val="DB2200"/>
                </a:solidFill>
                <a:latin typeface="Arial"/>
                <a:cs typeface="Arial"/>
              </a:rPr>
              <a:t> </a:t>
            </a:r>
            <a:r>
              <a:rPr sz="2200" b="1" spc="-10" dirty="0">
                <a:solidFill>
                  <a:srgbClr val="DB2200"/>
                </a:solidFill>
                <a:latin typeface="Arial"/>
                <a:cs typeface="Arial"/>
              </a:rPr>
              <a:t>requirements</a:t>
            </a:r>
            <a:endParaRPr sz="2200" dirty="0">
              <a:latin typeface="Arial"/>
              <a:cs typeface="Arial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structured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document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out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detailed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descriptions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system’s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functions, </a:t>
            </a:r>
            <a:r>
              <a:rPr sz="1800" dirty="0">
                <a:latin typeface="Arial MT"/>
                <a:cs typeface="Arial MT"/>
              </a:rPr>
              <a:t>services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operational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constraints.</a:t>
            </a:r>
            <a:r>
              <a:rPr sz="1800" spc="-30" dirty="0">
                <a:latin typeface="Arial MT"/>
                <a:cs typeface="Arial MT"/>
              </a:rPr>
              <a:t> </a:t>
            </a:r>
            <a:endParaRPr lang="en-US" sz="1800" spc="-30" dirty="0">
              <a:latin typeface="Arial MT"/>
              <a:cs typeface="Arial MT"/>
            </a:endParaRPr>
          </a:p>
          <a:p>
            <a:pPr marL="480695" marR="5080" indent="-285750">
              <a:lnSpc>
                <a:spcPct val="157200"/>
              </a:lnSpc>
              <a:spcBef>
                <a:spcPts val="244"/>
              </a:spcBef>
              <a:buFont typeface="Wingdings" panose="05000000000000000000" pitchFamily="2" charset="2"/>
              <a:buChar char="§"/>
            </a:pPr>
            <a:r>
              <a:rPr sz="1800" dirty="0">
                <a:latin typeface="Arial MT"/>
                <a:cs typeface="Arial MT"/>
              </a:rPr>
              <a:t>Defines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what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should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implemented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so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may </a:t>
            </a:r>
            <a:r>
              <a:rPr sz="1800" dirty="0">
                <a:latin typeface="Arial MT"/>
                <a:cs typeface="Arial MT"/>
              </a:rPr>
              <a:t>be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contract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client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contractor.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3367</Words>
  <Application>Microsoft Office PowerPoint</Application>
  <PresentationFormat>Custom</PresentationFormat>
  <Paragraphs>345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Aptos</vt:lpstr>
      <vt:lpstr>Aptos Display</vt:lpstr>
      <vt:lpstr>Arial</vt:lpstr>
      <vt:lpstr>Arial MT</vt:lpstr>
      <vt:lpstr>Courier New</vt:lpstr>
      <vt:lpstr>Times New Roman</vt:lpstr>
      <vt:lpstr>Wingdings</vt:lpstr>
      <vt:lpstr>Office Theme</vt:lpstr>
      <vt:lpstr>III. Software Requirements</vt:lpstr>
      <vt:lpstr>Resume from last three lectures</vt:lpstr>
      <vt:lpstr>Objectives</vt:lpstr>
      <vt:lpstr>Topics Covered</vt:lpstr>
      <vt:lpstr>Requirements Engineering</vt:lpstr>
      <vt:lpstr>What is a requirement?</vt:lpstr>
      <vt:lpstr>Relevance of Requirements</vt:lpstr>
      <vt:lpstr>Requirement Abstraction (Davis)</vt:lpstr>
      <vt:lpstr>Types of requirement</vt:lpstr>
      <vt:lpstr>Definition and Specifications</vt:lpstr>
      <vt:lpstr>PowerPoint Presentation</vt:lpstr>
      <vt:lpstr>Functional and Non­functional Requirements</vt:lpstr>
      <vt:lpstr>Functional Requirements</vt:lpstr>
      <vt:lpstr>The LIBSYS System</vt:lpstr>
      <vt:lpstr>Example of Functional Requirements</vt:lpstr>
      <vt:lpstr>Requirements Imprecision</vt:lpstr>
      <vt:lpstr>Requirements Completeness and Consistency</vt:lpstr>
      <vt:lpstr>Non­ Functional Requirements</vt:lpstr>
      <vt:lpstr>Non­Functional Classifications</vt:lpstr>
      <vt:lpstr>Non­functional Requirements Types</vt:lpstr>
      <vt:lpstr>Non­functional Requirements Examples</vt:lpstr>
      <vt:lpstr>Goals and Requirements</vt:lpstr>
      <vt:lpstr>Examples</vt:lpstr>
      <vt:lpstr>Requirements Measures</vt:lpstr>
      <vt:lpstr>Requirements Interaction</vt:lpstr>
      <vt:lpstr>Domain Requirements</vt:lpstr>
      <vt:lpstr>Library System Domain Requirements</vt:lpstr>
      <vt:lpstr>Train Protection System</vt:lpstr>
      <vt:lpstr>Domain Requirements Problems</vt:lpstr>
      <vt:lpstr>User Requirements</vt:lpstr>
      <vt:lpstr>Problems with Natural Language</vt:lpstr>
      <vt:lpstr>LIBSYS Requirement</vt:lpstr>
      <vt:lpstr>Editor Grid Requirement</vt:lpstr>
      <vt:lpstr>Requirement Problems</vt:lpstr>
      <vt:lpstr>Structured Presentation</vt:lpstr>
      <vt:lpstr>Guidelines for Writing Requirements</vt:lpstr>
      <vt:lpstr>System Requirements</vt:lpstr>
      <vt:lpstr>Requirements and Design</vt:lpstr>
      <vt:lpstr>Problems with NL Specifications</vt:lpstr>
      <vt:lpstr>Alternatives to NL Specification</vt:lpstr>
      <vt:lpstr>Structured Language Specifications</vt:lpstr>
      <vt:lpstr>Form­based Specifications</vt:lpstr>
      <vt:lpstr>Form­based Node Specification</vt:lpstr>
      <vt:lpstr>PowerPoint Presentation</vt:lpstr>
      <vt:lpstr>Tabular Specification</vt:lpstr>
      <vt:lpstr>Graphical Models</vt:lpstr>
      <vt:lpstr>Sequence Diagrams</vt:lpstr>
      <vt:lpstr>Sequence Diagram of ATM withdrawal</vt:lpstr>
      <vt:lpstr>Interface Specification</vt:lpstr>
      <vt:lpstr>PDL Interface Description</vt:lpstr>
      <vt:lpstr>PowerPoint Presentation</vt:lpstr>
      <vt:lpstr>Users of a Requirements Document</vt:lpstr>
      <vt:lpstr>IEEE Requirements Standard</vt:lpstr>
      <vt:lpstr>Requirements Document Structure</vt:lpstr>
      <vt:lpstr>Key Points</vt:lpstr>
      <vt:lpstr>Key Points</vt:lpstr>
      <vt:lpstr>Vending Machines for Food and Beverages</vt:lpstr>
      <vt:lpstr>DABC</vt:lpstr>
      <vt:lpstr>DABC in a Structured Format</vt:lpstr>
      <vt:lpstr>DABC Examples of Non-Functional Requirements</vt:lpstr>
      <vt:lpstr>Homework</vt:lpstr>
      <vt:lpstr>Thank you for your attention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III. Software Requirements</dc:title>
  <dc:creator>Administrator</dc:creator>
  <cp:lastModifiedBy>user</cp:lastModifiedBy>
  <cp:revision>23</cp:revision>
  <dcterms:created xsi:type="dcterms:W3CDTF">2025-10-09T18:35:08Z</dcterms:created>
  <dcterms:modified xsi:type="dcterms:W3CDTF">2025-10-26T22:15:48Z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2006-10-16T00:00:00Z</vt:filetime>
  </property>
  <property fmtid="{D5CDD505-2E9C-101B-9397-08002B2CF9AE}" pid="3" name="Creator">
    <vt:lpwstr>Impress</vt:lpwstr>
  </property>
  <property fmtid="{D5CDD505-2E9C-101B-9397-08002B2CF9AE}" pid="4" name="Producer">
    <vt:lpwstr>OpenOffice.org 2.0</vt:lpwstr>
  </property>
  <property fmtid="{D5CDD505-2E9C-101B-9397-08002B2CF9AE}" pid="5" name="LastSaved">
    <vt:filetime>2006-10-16T00:00:00Z</vt:filetime>
  </property>
</Properties>
</file>