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2"/>
    <p:sldId id="259" r:id="rId3"/>
    <p:sldId id="260" r:id="rId4"/>
    <p:sldId id="261" r:id="rId5"/>
    <p:sldId id="262" r:id="rId6"/>
    <p:sldId id="263" r:id="rId7"/>
    <p:sldId id="264" r:id="rId8"/>
    <p:sldId id="267" r:id="rId9"/>
    <p:sldId id="278" r:id="rId10"/>
    <p:sldId id="270" r:id="rId11"/>
    <p:sldId id="858" r:id="rId12"/>
    <p:sldId id="271" r:id="rId13"/>
    <p:sldId id="860" r:id="rId14"/>
    <p:sldId id="268" r:id="rId15"/>
    <p:sldId id="274" r:id="rId16"/>
    <p:sldId id="859" r:id="rId17"/>
    <p:sldId id="272" r:id="rId18"/>
    <p:sldId id="275" r:id="rId19"/>
    <p:sldId id="279" r:id="rId20"/>
    <p:sldId id="280" r:id="rId21"/>
    <p:sldId id="281" r:id="rId22"/>
    <p:sldId id="276" r:id="rId23"/>
    <p:sldId id="846" r:id="rId24"/>
    <p:sldId id="849" r:id="rId25"/>
    <p:sldId id="845" r:id="rId26"/>
    <p:sldId id="556" r:id="rId27"/>
    <p:sldId id="850" r:id="rId28"/>
    <p:sldId id="852" r:id="rId29"/>
    <p:sldId id="853" r:id="rId30"/>
    <p:sldId id="557" r:id="rId31"/>
    <p:sldId id="854" r:id="rId32"/>
    <p:sldId id="855" r:id="rId33"/>
    <p:sldId id="282" r:id="rId34"/>
    <p:sldId id="283" r:id="rId35"/>
    <p:sldId id="284" r:id="rId36"/>
    <p:sldId id="285" r:id="rId37"/>
    <p:sldId id="286" r:id="rId38"/>
    <p:sldId id="836" r:id="rId39"/>
    <p:sldId id="839" r:id="rId40"/>
    <p:sldId id="499" r:id="rId41"/>
    <p:sldId id="483" r:id="rId42"/>
    <p:sldId id="837" r:id="rId43"/>
    <p:sldId id="840" r:id="rId44"/>
    <p:sldId id="842" r:id="rId45"/>
    <p:sldId id="465" r:id="rId46"/>
    <p:sldId id="466" r:id="rId47"/>
    <p:sldId id="838" r:id="rId48"/>
    <p:sldId id="843" r:id="rId49"/>
    <p:sldId id="856" r:id="rId50"/>
    <p:sldId id="857" r:id="rId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p:scale>
          <a:sx n="68" d="100"/>
          <a:sy n="68" d="100"/>
        </p:scale>
        <p:origin x="588" y="20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2/17/2025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2/17/2025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7383" y="2361820"/>
            <a:ext cx="11617234" cy="1938992"/>
          </a:xfrm>
          <a:prstGeom prst="rect">
            <a:avLst/>
          </a:prstGeom>
        </p:spPr>
        <p:txBody>
          <a:bodyPr wrap="square">
            <a:spAutoFit/>
          </a:bodyPr>
          <a:lstStyle/>
          <a:p>
            <a:pPr algn="ctr"/>
            <a:r>
              <a:rPr lang="en-US" sz="4000" b="1" dirty="0">
                <a:latin typeface="Bahnschrift" panose="020B0502040204020203" pitchFamily="34" charset="0"/>
              </a:rPr>
              <a:t>CHAPTER III: RECORDING, POSTING BUSINESS TRANSACTION, BALANCING ACCOUNTS AND PREPARING TRIAL BALANCE.</a:t>
            </a:r>
          </a:p>
        </p:txBody>
      </p:sp>
    </p:spTree>
    <p:extLst>
      <p:ext uri="{BB962C8B-B14F-4D97-AF65-F5344CB8AC3E}">
        <p14:creationId xmlns:p14="http://schemas.microsoft.com/office/powerpoint/2010/main" val="2274218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894402" y="2953365"/>
            <a:ext cx="2089494" cy="316520"/>
          </a:xfrm>
          <a:prstGeom prst="rect">
            <a:avLst/>
          </a:prstGeom>
        </p:spPr>
        <p:txBody>
          <a:bodyPr vert="horz" wrap="square" lIns="0" tIns="8659" rIns="0" bIns="0" rtlCol="0">
            <a:spAutoFit/>
          </a:bodyPr>
          <a:lstStyle/>
          <a:p>
            <a:pPr marL="8659">
              <a:spcBef>
                <a:spcPts val="68"/>
              </a:spcBef>
            </a:pPr>
            <a:r>
              <a:rPr lang="en-US" sz="2000" b="1" spc="-3" dirty="0">
                <a:latin typeface="Times New Roman"/>
                <a:cs typeface="Times New Roman"/>
              </a:rPr>
              <a:t>101 </a:t>
            </a:r>
            <a:r>
              <a:rPr sz="2000" b="1" spc="-3" dirty="0">
                <a:latin typeface="Times New Roman"/>
                <a:cs typeface="Times New Roman"/>
              </a:rPr>
              <a:t>Cash</a:t>
            </a:r>
            <a:r>
              <a:rPr sz="2000" b="1" spc="-44" dirty="0">
                <a:latin typeface="Times New Roman"/>
                <a:cs typeface="Times New Roman"/>
              </a:rPr>
              <a:t> </a:t>
            </a:r>
            <a:r>
              <a:rPr sz="2000" b="1" spc="-3" dirty="0">
                <a:latin typeface="Times New Roman"/>
                <a:cs typeface="Times New Roman"/>
              </a:rPr>
              <a:t>A/C</a:t>
            </a:r>
            <a:endParaRPr sz="2000" dirty="0">
              <a:latin typeface="Times New Roman"/>
              <a:cs typeface="Times New Roman"/>
            </a:endParaRPr>
          </a:p>
        </p:txBody>
      </p:sp>
      <p:graphicFrame>
        <p:nvGraphicFramePr>
          <p:cNvPr id="5" name="object 5"/>
          <p:cNvGraphicFramePr>
            <a:graphicFrameLocks noGrp="1"/>
          </p:cNvGraphicFramePr>
          <p:nvPr>
            <p:extLst>
              <p:ext uri="{D42A27DB-BD31-4B8C-83A1-F6EECF244321}">
                <p14:modId xmlns:p14="http://schemas.microsoft.com/office/powerpoint/2010/main" val="545215698"/>
              </p:ext>
            </p:extLst>
          </p:nvPr>
        </p:nvGraphicFramePr>
        <p:xfrm>
          <a:off x="1610293" y="3429000"/>
          <a:ext cx="8074616" cy="2560233"/>
        </p:xfrm>
        <a:graphic>
          <a:graphicData uri="http://schemas.openxmlformats.org/drawingml/2006/table">
            <a:tbl>
              <a:tblPr firstRow="1" bandRow="1">
                <a:tableStyleId>{2D5ABB26-0587-4C30-8999-92F81FD0307C}</a:tableStyleId>
              </a:tblPr>
              <a:tblGrid>
                <a:gridCol w="675819">
                  <a:extLst>
                    <a:ext uri="{9D8B030D-6E8A-4147-A177-3AD203B41FA5}">
                      <a16:colId xmlns="" xmlns:a16="http://schemas.microsoft.com/office/drawing/2014/main" val="20000"/>
                    </a:ext>
                  </a:extLst>
                </a:gridCol>
                <a:gridCol w="1274981">
                  <a:extLst>
                    <a:ext uri="{9D8B030D-6E8A-4147-A177-3AD203B41FA5}">
                      <a16:colId xmlns="" xmlns:a16="http://schemas.microsoft.com/office/drawing/2014/main" val="20001"/>
                    </a:ext>
                  </a:extLst>
                </a:gridCol>
                <a:gridCol w="722751">
                  <a:extLst>
                    <a:ext uri="{9D8B030D-6E8A-4147-A177-3AD203B41FA5}">
                      <a16:colId xmlns="" xmlns:a16="http://schemas.microsoft.com/office/drawing/2014/main" val="20002"/>
                    </a:ext>
                  </a:extLst>
                </a:gridCol>
                <a:gridCol w="1221791">
                  <a:extLst>
                    <a:ext uri="{9D8B030D-6E8A-4147-A177-3AD203B41FA5}">
                      <a16:colId xmlns="" xmlns:a16="http://schemas.microsoft.com/office/drawing/2014/main" val="20003"/>
                    </a:ext>
                  </a:extLst>
                </a:gridCol>
                <a:gridCol w="56316">
                  <a:extLst>
                    <a:ext uri="{9D8B030D-6E8A-4147-A177-3AD203B41FA5}">
                      <a16:colId xmlns="" xmlns:a16="http://schemas.microsoft.com/office/drawing/2014/main" val="20004"/>
                    </a:ext>
                  </a:extLst>
                </a:gridCol>
                <a:gridCol w="717275">
                  <a:extLst>
                    <a:ext uri="{9D8B030D-6E8A-4147-A177-3AD203B41FA5}">
                      <a16:colId xmlns="" xmlns:a16="http://schemas.microsoft.com/office/drawing/2014/main" val="20005"/>
                    </a:ext>
                  </a:extLst>
                </a:gridCol>
                <a:gridCol w="1461144">
                  <a:extLst>
                    <a:ext uri="{9D8B030D-6E8A-4147-A177-3AD203B41FA5}">
                      <a16:colId xmlns="" xmlns:a16="http://schemas.microsoft.com/office/drawing/2014/main" val="20006"/>
                    </a:ext>
                  </a:extLst>
                </a:gridCol>
                <a:gridCol w="722748">
                  <a:extLst>
                    <a:ext uri="{9D8B030D-6E8A-4147-A177-3AD203B41FA5}">
                      <a16:colId xmlns="" xmlns:a16="http://schemas.microsoft.com/office/drawing/2014/main" val="20007"/>
                    </a:ext>
                  </a:extLst>
                </a:gridCol>
                <a:gridCol w="1221791">
                  <a:extLst>
                    <a:ext uri="{9D8B030D-6E8A-4147-A177-3AD203B41FA5}">
                      <a16:colId xmlns="" xmlns:a16="http://schemas.microsoft.com/office/drawing/2014/main" val="20008"/>
                    </a:ext>
                  </a:extLst>
                </a:gridCol>
              </a:tblGrid>
              <a:tr h="254750">
                <a:tc gridSpan="4">
                  <a:txBody>
                    <a:bodyPr/>
                    <a:lstStyle/>
                    <a:p>
                      <a:pPr marL="513715" algn="ctr">
                        <a:lnSpc>
                          <a:spcPts val="2075"/>
                        </a:lnSpc>
                      </a:pPr>
                      <a:r>
                        <a:rPr sz="1200" b="1" spc="-5" dirty="0">
                          <a:latin typeface="Times New Roman"/>
                          <a:cs typeface="Times New Roman"/>
                        </a:rPr>
                        <a:t>Debit</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a:txBody>
                    <a:bodyPr/>
                    <a:lstStyle/>
                    <a:p>
                      <a:pPr marL="1711325">
                        <a:lnSpc>
                          <a:spcPts val="2075"/>
                        </a:lnSpc>
                      </a:pPr>
                      <a:r>
                        <a:rPr sz="1200" b="1" spc="-5" dirty="0">
                          <a:latin typeface="Times New Roman"/>
                          <a:cs typeface="Times New Roman"/>
                        </a:rPr>
                        <a:t>Credit</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0"/>
                  </a:ext>
                </a:extLst>
              </a:tr>
              <a:tr h="254577">
                <a:tc>
                  <a:txBody>
                    <a:bodyPr/>
                    <a:lstStyle/>
                    <a:p>
                      <a:pPr marL="81915">
                        <a:lnSpc>
                          <a:spcPts val="2075"/>
                        </a:lnSpc>
                      </a:pPr>
                      <a:r>
                        <a:rPr sz="1200" b="1" dirty="0">
                          <a:latin typeface="Times New Roman"/>
                          <a:cs typeface="Times New Roman"/>
                        </a:rPr>
                        <a:t>Date</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06070">
                        <a:lnSpc>
                          <a:spcPts val="2075"/>
                        </a:lnSpc>
                      </a:pPr>
                      <a:r>
                        <a:rPr sz="1200" b="1" spc="-5" dirty="0">
                          <a:latin typeface="Times New Roman"/>
                          <a:cs typeface="Times New Roman"/>
                        </a:rPr>
                        <a:t>Details</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1915">
                        <a:lnSpc>
                          <a:spcPts val="2075"/>
                        </a:lnSpc>
                      </a:pPr>
                      <a:r>
                        <a:rPr sz="1200" b="1" dirty="0">
                          <a:latin typeface="Times New Roman"/>
                          <a:cs typeface="Times New Roman"/>
                        </a:rPr>
                        <a:t>Fo</a:t>
                      </a:r>
                      <a:r>
                        <a:rPr sz="1200" b="1" spc="5" dirty="0">
                          <a:latin typeface="Times New Roman"/>
                          <a:cs typeface="Times New Roman"/>
                        </a:rPr>
                        <a:t>l</a:t>
                      </a:r>
                      <a:r>
                        <a:rPr sz="1200" b="1" dirty="0">
                          <a:latin typeface="Times New Roman"/>
                          <a:cs typeface="Times New Roman"/>
                        </a:rPr>
                        <a:t>io</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5885">
                        <a:lnSpc>
                          <a:spcPts val="2075"/>
                        </a:lnSpc>
                      </a:pPr>
                      <a:r>
                        <a:rPr sz="1200" b="1" spc="-5" dirty="0">
                          <a:latin typeface="Times New Roman"/>
                          <a:cs typeface="Times New Roman"/>
                        </a:rPr>
                        <a:t>Amount</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7475">
                        <a:lnSpc>
                          <a:spcPts val="2075"/>
                        </a:lnSpc>
                      </a:pPr>
                      <a:r>
                        <a:rPr sz="1200" b="1" dirty="0">
                          <a:latin typeface="Times New Roman"/>
                          <a:cs typeface="Times New Roman"/>
                        </a:rPr>
                        <a:t>Date</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38784">
                        <a:lnSpc>
                          <a:spcPts val="2075"/>
                        </a:lnSpc>
                      </a:pPr>
                      <a:r>
                        <a:rPr sz="1200" b="1" spc="-5" dirty="0">
                          <a:latin typeface="Times New Roman"/>
                          <a:cs typeface="Times New Roman"/>
                        </a:rPr>
                        <a:t>Details</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1915">
                        <a:lnSpc>
                          <a:spcPts val="2075"/>
                        </a:lnSpc>
                      </a:pPr>
                      <a:r>
                        <a:rPr sz="1200" b="1" dirty="0">
                          <a:latin typeface="Times New Roman"/>
                          <a:cs typeface="Times New Roman"/>
                        </a:rPr>
                        <a:t>Fo</a:t>
                      </a:r>
                      <a:r>
                        <a:rPr sz="1200" b="1" spc="5" dirty="0">
                          <a:latin typeface="Times New Roman"/>
                          <a:cs typeface="Times New Roman"/>
                        </a:rPr>
                        <a:t>l</a:t>
                      </a:r>
                      <a:r>
                        <a:rPr sz="1200" b="1" dirty="0">
                          <a:latin typeface="Times New Roman"/>
                          <a:cs typeface="Times New Roman"/>
                        </a:rPr>
                        <a:t>io</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5885">
                        <a:lnSpc>
                          <a:spcPts val="2075"/>
                        </a:lnSpc>
                      </a:pPr>
                      <a:r>
                        <a:rPr sz="1200" b="1" spc="-5" dirty="0">
                          <a:latin typeface="Times New Roman"/>
                          <a:cs typeface="Times New Roman"/>
                        </a:rPr>
                        <a:t>Amount</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1"/>
                  </a:ext>
                </a:extLst>
              </a:tr>
              <a:tr h="364721">
                <a:tc>
                  <a:txBody>
                    <a:bodyPr/>
                    <a:lstStyle/>
                    <a:p>
                      <a:pPr marL="68580">
                        <a:lnSpc>
                          <a:spcPts val="2039"/>
                        </a:lnSpc>
                      </a:pPr>
                      <a:r>
                        <a:rPr sz="1200" dirty="0">
                          <a:latin typeface="Times New Roman"/>
                          <a:cs typeface="Times New Roman"/>
                        </a:rPr>
                        <a:t>4</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039"/>
                        </a:lnSpc>
                      </a:pPr>
                      <a:r>
                        <a:rPr sz="1200" dirty="0">
                          <a:latin typeface="Times New Roman"/>
                          <a:cs typeface="Times New Roman"/>
                        </a:rPr>
                        <a:t>Revenue</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039"/>
                        </a:lnSpc>
                      </a:pPr>
                      <a:r>
                        <a:rPr sz="1200" dirty="0">
                          <a:latin typeface="Times New Roman"/>
                          <a:cs typeface="Times New Roman"/>
                        </a:rPr>
                        <a:t>5,500,000</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4">
                  <a:txBody>
                    <a:bodyPr/>
                    <a:lstStyle/>
                    <a:p>
                      <a:pPr marL="68580">
                        <a:lnSpc>
                          <a:spcPts val="2039"/>
                        </a:lnSpc>
                      </a:pPr>
                      <a:r>
                        <a:rPr sz="1200" dirty="0">
                          <a:latin typeface="Times New Roman"/>
                          <a:cs typeface="Times New Roman"/>
                        </a:rPr>
                        <a:t>6</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marR="309245">
                        <a:lnSpc>
                          <a:spcPts val="2060"/>
                        </a:lnSpc>
                      </a:pPr>
                      <a:r>
                        <a:rPr sz="1200" dirty="0">
                          <a:latin typeface="Times New Roman"/>
                          <a:cs typeface="Times New Roman"/>
                        </a:rPr>
                        <a:t>Machine  </a:t>
                      </a:r>
                      <a:r>
                        <a:rPr sz="1200" spc="-5" dirty="0">
                          <a:latin typeface="Times New Roman"/>
                          <a:cs typeface="Times New Roman"/>
                        </a:rPr>
                        <a:t>rent</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rowSpan="4">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039"/>
                        </a:lnSpc>
                      </a:pPr>
                      <a:r>
                        <a:rPr sz="1200" dirty="0">
                          <a:latin typeface="Times New Roman"/>
                          <a:cs typeface="Times New Roman"/>
                        </a:rPr>
                        <a:t>600,000</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2"/>
                  </a:ext>
                </a:extLst>
              </a:tr>
              <a:tr h="364720">
                <a:tc>
                  <a:txBody>
                    <a:bodyPr/>
                    <a:lstStyle/>
                    <a:p>
                      <a:pPr marL="68580">
                        <a:lnSpc>
                          <a:spcPts val="2039"/>
                        </a:lnSpc>
                      </a:pPr>
                      <a:r>
                        <a:rPr sz="1200" dirty="0">
                          <a:latin typeface="Times New Roman"/>
                          <a:cs typeface="Times New Roman"/>
                        </a:rPr>
                        <a:t>8</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marR="19685">
                        <a:lnSpc>
                          <a:spcPts val="2060"/>
                        </a:lnSpc>
                      </a:pPr>
                      <a:r>
                        <a:rPr sz="1200" dirty="0">
                          <a:latin typeface="Times New Roman"/>
                          <a:cs typeface="Times New Roman"/>
                        </a:rPr>
                        <a:t>Account </a:t>
                      </a:r>
                      <a:r>
                        <a:rPr sz="1200" spc="5" dirty="0">
                          <a:latin typeface="Times New Roman"/>
                          <a:cs typeface="Times New Roman"/>
                        </a:rPr>
                        <a:t> </a:t>
                      </a:r>
                      <a:r>
                        <a:rPr sz="1200" dirty="0">
                          <a:latin typeface="Times New Roman"/>
                          <a:cs typeface="Times New Roman"/>
                        </a:rPr>
                        <a:t>re</a:t>
                      </a:r>
                      <a:r>
                        <a:rPr sz="1200" spc="5" dirty="0">
                          <a:latin typeface="Times New Roman"/>
                          <a:cs typeface="Times New Roman"/>
                        </a:rPr>
                        <a:t>c</a:t>
                      </a:r>
                      <a:r>
                        <a:rPr sz="1200" spc="-10" dirty="0">
                          <a:latin typeface="Times New Roman"/>
                          <a:cs typeface="Times New Roman"/>
                        </a:rPr>
                        <a:t>e</a:t>
                      </a:r>
                      <a:r>
                        <a:rPr sz="1200" dirty="0">
                          <a:latin typeface="Times New Roman"/>
                          <a:cs typeface="Times New Roman"/>
                        </a:rPr>
                        <a:t>iv</a:t>
                      </a:r>
                      <a:r>
                        <a:rPr sz="1200" spc="5" dirty="0">
                          <a:latin typeface="Times New Roman"/>
                          <a:cs typeface="Times New Roman"/>
                        </a:rPr>
                        <a:t>a</a:t>
                      </a:r>
                      <a:r>
                        <a:rPr sz="1200" dirty="0">
                          <a:latin typeface="Times New Roman"/>
                          <a:cs typeface="Times New Roman"/>
                        </a:rPr>
                        <a:t>b</a:t>
                      </a:r>
                      <a:r>
                        <a:rPr sz="1200" spc="-10" dirty="0">
                          <a:latin typeface="Times New Roman"/>
                          <a:cs typeface="Times New Roman"/>
                        </a:rPr>
                        <a:t>l</a:t>
                      </a:r>
                      <a:r>
                        <a:rPr sz="1200" dirty="0">
                          <a:latin typeface="Times New Roman"/>
                          <a:cs typeface="Times New Roman"/>
                        </a:rPr>
                        <a:t>e</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039"/>
                        </a:lnSpc>
                      </a:pPr>
                      <a:r>
                        <a:rPr sz="1200" dirty="0">
                          <a:latin typeface="Times New Roman"/>
                          <a:cs typeface="Times New Roman"/>
                        </a:rPr>
                        <a:t>1,000,000</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039"/>
                        </a:lnSpc>
                      </a:pPr>
                      <a:r>
                        <a:rPr lang="en-US" sz="1200" dirty="0" smtClean="0">
                          <a:latin typeface="Times New Roman"/>
                          <a:cs typeface="Times New Roman"/>
                        </a:rPr>
                        <a:t> House</a:t>
                      </a:r>
                      <a:r>
                        <a:rPr lang="en-US" sz="1200" baseline="0" dirty="0" smtClean="0">
                          <a:latin typeface="Times New Roman"/>
                          <a:cs typeface="Times New Roman"/>
                        </a:rPr>
                        <a:t> </a:t>
                      </a:r>
                      <a:r>
                        <a:rPr sz="1200" dirty="0" smtClean="0">
                          <a:latin typeface="Times New Roman"/>
                          <a:cs typeface="Times New Roman"/>
                        </a:rPr>
                        <a:t>Rent</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039"/>
                        </a:lnSpc>
                      </a:pPr>
                      <a:r>
                        <a:rPr sz="1200" dirty="0">
                          <a:latin typeface="Times New Roman"/>
                          <a:cs typeface="Times New Roman"/>
                        </a:rPr>
                        <a:t>1,100,000</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3"/>
                  </a:ext>
                </a:extLst>
              </a:tr>
              <a:tr h="254577">
                <a:tc>
                  <a:txBody>
                    <a:bodyPr/>
                    <a:lstStyle/>
                    <a:p>
                      <a:pPr marL="68580">
                        <a:lnSpc>
                          <a:spcPts val="2039"/>
                        </a:lnSpc>
                      </a:pPr>
                      <a:r>
                        <a:rPr sz="1200" dirty="0">
                          <a:latin typeface="Times New Roman"/>
                          <a:cs typeface="Times New Roman"/>
                        </a:rPr>
                        <a:t>9</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039"/>
                        </a:lnSpc>
                      </a:pPr>
                      <a:r>
                        <a:rPr sz="1200" dirty="0">
                          <a:latin typeface="Times New Roman"/>
                          <a:cs typeface="Times New Roman"/>
                        </a:rPr>
                        <a:t>Land</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039"/>
                        </a:lnSpc>
                      </a:pPr>
                      <a:r>
                        <a:rPr sz="1200" dirty="0">
                          <a:latin typeface="Times New Roman"/>
                          <a:cs typeface="Times New Roman"/>
                        </a:rPr>
                        <a:t>9,000,000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039"/>
                        </a:lnSpc>
                      </a:pPr>
                      <a:r>
                        <a:rPr sz="1200" spc="-5" dirty="0">
                          <a:latin typeface="Times New Roman"/>
                          <a:cs typeface="Times New Roman"/>
                        </a:rPr>
                        <a:t>Salary</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039"/>
                        </a:lnSpc>
                      </a:pPr>
                      <a:r>
                        <a:rPr sz="1200" dirty="0">
                          <a:latin typeface="Times New Roman"/>
                          <a:cs typeface="Times New Roman"/>
                        </a:rPr>
                        <a:t>1,200,000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4"/>
                  </a:ext>
                </a:extLst>
              </a:tr>
              <a:tr h="254837">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039"/>
                        </a:lnSpc>
                      </a:pPr>
                      <a:r>
                        <a:rPr sz="1200" dirty="0">
                          <a:latin typeface="Times New Roman"/>
                          <a:cs typeface="Times New Roman"/>
                        </a:rPr>
                        <a:t>Utilities</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vMerge="1">
                  <a:txBody>
                    <a:bodyPr/>
                    <a:lstStyle/>
                    <a:p>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039"/>
                        </a:lnSpc>
                      </a:pPr>
                      <a:r>
                        <a:rPr sz="1200" dirty="0">
                          <a:latin typeface="Times New Roman"/>
                          <a:cs typeface="Times New Roman"/>
                        </a:rPr>
                        <a:t>400,000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5"/>
                  </a:ext>
                </a:extLst>
              </a:tr>
              <a:tr h="254577">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039"/>
                        </a:lnSpc>
                      </a:pPr>
                      <a:r>
                        <a:rPr sz="1200" dirty="0">
                          <a:latin typeface="Times New Roman"/>
                          <a:cs typeface="Times New Roman"/>
                        </a:rPr>
                        <a:t>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039"/>
                        </a:lnSpc>
                      </a:pPr>
                      <a:r>
                        <a:rPr sz="1200" spc="-5" dirty="0">
                          <a:latin typeface="Times New Roman"/>
                          <a:cs typeface="Times New Roman"/>
                        </a:rPr>
                        <a:t>Drawings</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039"/>
                        </a:lnSpc>
                      </a:pPr>
                      <a:r>
                        <a:rPr sz="1200" dirty="0">
                          <a:latin typeface="Times New Roman"/>
                          <a:cs typeface="Times New Roman"/>
                        </a:rPr>
                        <a:t>2,000,000</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6"/>
                  </a:ext>
                </a:extLst>
              </a:tr>
              <a:tr h="364721">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marR="360680">
                        <a:lnSpc>
                          <a:spcPts val="2060"/>
                        </a:lnSpc>
                      </a:pPr>
                      <a:r>
                        <a:rPr sz="1200" b="1" spc="-5" dirty="0">
                          <a:latin typeface="Times New Roman"/>
                          <a:cs typeface="Times New Roman"/>
                        </a:rPr>
                        <a:t>Debit </a:t>
                      </a:r>
                      <a:r>
                        <a:rPr sz="1200" b="1" dirty="0">
                          <a:latin typeface="Times New Roman"/>
                          <a:cs typeface="Times New Roman"/>
                        </a:rPr>
                        <a:t> bala</a:t>
                      </a:r>
                      <a:r>
                        <a:rPr sz="1200" b="1" spc="-10" dirty="0">
                          <a:latin typeface="Times New Roman"/>
                          <a:cs typeface="Times New Roman"/>
                        </a:rPr>
                        <a:t>n</a:t>
                      </a:r>
                      <a:r>
                        <a:rPr sz="1200" b="1" dirty="0">
                          <a:latin typeface="Times New Roman"/>
                          <a:cs typeface="Times New Roman"/>
                        </a:rPr>
                        <a:t>ce</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075"/>
                        </a:lnSpc>
                      </a:pPr>
                      <a:r>
                        <a:rPr sz="1200" b="1" dirty="0">
                          <a:latin typeface="Times New Roman"/>
                          <a:cs typeface="Times New Roman"/>
                        </a:rPr>
                        <a:t>9,900,000</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7"/>
                  </a:ext>
                </a:extLst>
              </a:tr>
            </a:tbl>
          </a:graphicData>
        </a:graphic>
      </p:graphicFrame>
      <p:sp>
        <p:nvSpPr>
          <p:cNvPr id="6" name="Rectangle 5">
            <a:extLst>
              <a:ext uri="{FF2B5EF4-FFF2-40B4-BE49-F238E27FC236}">
                <a16:creationId xmlns="" xmlns:a16="http://schemas.microsoft.com/office/drawing/2014/main" id="{91F67585-B115-A53F-A512-44EABAAFCDC2}"/>
              </a:ext>
            </a:extLst>
          </p:cNvPr>
          <p:cNvSpPr/>
          <p:nvPr/>
        </p:nvSpPr>
        <p:spPr>
          <a:xfrm>
            <a:off x="2740364" y="1073314"/>
            <a:ext cx="5614037" cy="1200329"/>
          </a:xfrm>
          <a:prstGeom prst="rect">
            <a:avLst/>
          </a:prstGeom>
        </p:spPr>
        <p:txBody>
          <a:bodyPr wrap="none">
            <a:spAutoFit/>
          </a:bodyPr>
          <a:lstStyle/>
          <a:p>
            <a:pPr algn="ctr"/>
            <a:r>
              <a:rPr lang="en-US" sz="2400" b="1" dirty="0">
                <a:latin typeface="+mj-lt"/>
              </a:rPr>
              <a:t>Aria design and travel</a:t>
            </a:r>
          </a:p>
          <a:p>
            <a:pPr algn="ctr"/>
            <a:r>
              <a:rPr lang="en-US" sz="2400" b="1" dirty="0">
                <a:latin typeface="+mj-lt"/>
              </a:rPr>
              <a:t>31.12.20xx</a:t>
            </a:r>
          </a:p>
          <a:p>
            <a:pPr algn="ctr"/>
            <a:r>
              <a:rPr lang="en-US" sz="2400" b="1" dirty="0">
                <a:latin typeface="+mj-lt"/>
              </a:rPr>
              <a:t>Accounts without balance column</a:t>
            </a:r>
          </a:p>
        </p:txBody>
      </p:sp>
    </p:spTree>
    <p:extLst>
      <p:ext uri="{BB962C8B-B14F-4D97-AF65-F5344CB8AC3E}">
        <p14:creationId xmlns:p14="http://schemas.microsoft.com/office/powerpoint/2010/main" val="7328101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677375E-B856-893D-FEC9-C1C4BF591AA8}"/>
            </a:ext>
          </a:extLst>
        </p:cNvPr>
        <p:cNvGrpSpPr/>
        <p:nvPr/>
      </p:nvGrpSpPr>
      <p:grpSpPr>
        <a:xfrm>
          <a:off x="0" y="0"/>
          <a:ext cx="0" cy="0"/>
          <a:chOff x="0" y="0"/>
          <a:chExt cx="0" cy="0"/>
        </a:xfrm>
      </p:grpSpPr>
      <p:sp>
        <p:nvSpPr>
          <p:cNvPr id="2" name="object 2">
            <a:extLst>
              <a:ext uri="{FF2B5EF4-FFF2-40B4-BE49-F238E27FC236}">
                <a16:creationId xmlns="" xmlns:a16="http://schemas.microsoft.com/office/drawing/2014/main" id="{F8656F08-B359-8E70-5DE7-DDFB54D68C19}"/>
              </a:ext>
            </a:extLst>
          </p:cNvPr>
          <p:cNvSpPr txBox="1"/>
          <p:nvPr/>
        </p:nvSpPr>
        <p:spPr>
          <a:xfrm>
            <a:off x="3484204" y="2442318"/>
            <a:ext cx="1538855" cy="363299"/>
          </a:xfrm>
          <a:prstGeom prst="rect">
            <a:avLst/>
          </a:prstGeom>
        </p:spPr>
        <p:txBody>
          <a:bodyPr vert="horz" wrap="square" lIns="0" tIns="54985" rIns="0" bIns="0" rtlCol="0">
            <a:spAutoFit/>
          </a:bodyPr>
          <a:lstStyle/>
          <a:p>
            <a:pPr marL="8659">
              <a:spcBef>
                <a:spcPts val="433"/>
              </a:spcBef>
            </a:pPr>
            <a:r>
              <a:rPr sz="818" b="1" u="heavy" spc="-3" dirty="0">
                <a:uFill>
                  <a:solidFill>
                    <a:srgbClr val="000000"/>
                  </a:solidFill>
                </a:uFill>
                <a:latin typeface="Times New Roman"/>
                <a:cs typeface="Times New Roman"/>
              </a:rPr>
              <a:t>.</a:t>
            </a:r>
            <a:r>
              <a:rPr lang="en-US" sz="2000" b="1" spc="-3" dirty="0">
                <a:uFill>
                  <a:solidFill>
                    <a:srgbClr val="000000"/>
                  </a:solidFill>
                </a:uFill>
                <a:latin typeface="Times New Roman"/>
                <a:cs typeface="Times New Roman"/>
              </a:rPr>
              <a:t>111 </a:t>
            </a:r>
            <a:r>
              <a:rPr sz="2000" b="1" spc="-3" dirty="0">
                <a:latin typeface="Times New Roman"/>
                <a:cs typeface="Times New Roman"/>
              </a:rPr>
              <a:t>Bank</a:t>
            </a:r>
            <a:r>
              <a:rPr sz="2000" b="1" spc="-24" dirty="0">
                <a:latin typeface="Times New Roman"/>
                <a:cs typeface="Times New Roman"/>
              </a:rPr>
              <a:t> </a:t>
            </a:r>
            <a:r>
              <a:rPr sz="2000" b="1" spc="-3" dirty="0">
                <a:latin typeface="Times New Roman"/>
                <a:cs typeface="Times New Roman"/>
              </a:rPr>
              <a:t>A/C</a:t>
            </a:r>
            <a:endParaRPr sz="2000" dirty="0">
              <a:latin typeface="Times New Roman"/>
              <a:cs typeface="Times New Roman"/>
            </a:endParaRPr>
          </a:p>
        </p:txBody>
      </p:sp>
      <p:graphicFrame>
        <p:nvGraphicFramePr>
          <p:cNvPr id="3" name="object 3">
            <a:extLst>
              <a:ext uri="{FF2B5EF4-FFF2-40B4-BE49-F238E27FC236}">
                <a16:creationId xmlns="" xmlns:a16="http://schemas.microsoft.com/office/drawing/2014/main" id="{D453CE22-6081-BD3E-E864-57B36D189B75}"/>
              </a:ext>
            </a:extLst>
          </p:cNvPr>
          <p:cNvGraphicFramePr>
            <a:graphicFrameLocks noGrp="1"/>
          </p:cNvGraphicFramePr>
          <p:nvPr>
            <p:extLst>
              <p:ext uri="{D42A27DB-BD31-4B8C-83A1-F6EECF244321}">
                <p14:modId xmlns:p14="http://schemas.microsoft.com/office/powerpoint/2010/main" val="1316334933"/>
              </p:ext>
            </p:extLst>
          </p:nvPr>
        </p:nvGraphicFramePr>
        <p:xfrm>
          <a:off x="1247052" y="2976982"/>
          <a:ext cx="7885044" cy="1152697"/>
        </p:xfrm>
        <a:graphic>
          <a:graphicData uri="http://schemas.openxmlformats.org/drawingml/2006/table">
            <a:tbl>
              <a:tblPr firstRow="1" bandRow="1">
                <a:tableStyleId>{2D5ABB26-0587-4C30-8999-92F81FD0307C}</a:tableStyleId>
              </a:tblPr>
              <a:tblGrid>
                <a:gridCol w="484619">
                  <a:extLst>
                    <a:ext uri="{9D8B030D-6E8A-4147-A177-3AD203B41FA5}">
                      <a16:colId xmlns="" xmlns:a16="http://schemas.microsoft.com/office/drawing/2014/main" val="20000"/>
                    </a:ext>
                  </a:extLst>
                </a:gridCol>
                <a:gridCol w="683126">
                  <a:extLst>
                    <a:ext uri="{9D8B030D-6E8A-4147-A177-3AD203B41FA5}">
                      <a16:colId xmlns="" xmlns:a16="http://schemas.microsoft.com/office/drawing/2014/main" val="20001"/>
                    </a:ext>
                  </a:extLst>
                </a:gridCol>
                <a:gridCol w="722998">
                  <a:extLst>
                    <a:ext uri="{9D8B030D-6E8A-4147-A177-3AD203B41FA5}">
                      <a16:colId xmlns="" xmlns:a16="http://schemas.microsoft.com/office/drawing/2014/main" val="20002"/>
                    </a:ext>
                  </a:extLst>
                </a:gridCol>
                <a:gridCol w="1081754">
                  <a:extLst>
                    <a:ext uri="{9D8B030D-6E8A-4147-A177-3AD203B41FA5}">
                      <a16:colId xmlns="" xmlns:a16="http://schemas.microsoft.com/office/drawing/2014/main" val="20003"/>
                    </a:ext>
                  </a:extLst>
                </a:gridCol>
                <a:gridCol w="99242">
                  <a:extLst>
                    <a:ext uri="{9D8B030D-6E8A-4147-A177-3AD203B41FA5}">
                      <a16:colId xmlns="" xmlns:a16="http://schemas.microsoft.com/office/drawing/2014/main" val="20004"/>
                    </a:ext>
                  </a:extLst>
                </a:gridCol>
                <a:gridCol w="744326">
                  <a:extLst>
                    <a:ext uri="{9D8B030D-6E8A-4147-A177-3AD203B41FA5}">
                      <a16:colId xmlns="" xmlns:a16="http://schemas.microsoft.com/office/drawing/2014/main" val="20005"/>
                    </a:ext>
                  </a:extLst>
                </a:gridCol>
                <a:gridCol w="1973787">
                  <a:extLst>
                    <a:ext uri="{9D8B030D-6E8A-4147-A177-3AD203B41FA5}">
                      <a16:colId xmlns="" xmlns:a16="http://schemas.microsoft.com/office/drawing/2014/main" val="20006"/>
                    </a:ext>
                  </a:extLst>
                </a:gridCol>
                <a:gridCol w="569844">
                  <a:extLst>
                    <a:ext uri="{9D8B030D-6E8A-4147-A177-3AD203B41FA5}">
                      <a16:colId xmlns="" xmlns:a16="http://schemas.microsoft.com/office/drawing/2014/main" val="20007"/>
                    </a:ext>
                  </a:extLst>
                </a:gridCol>
                <a:gridCol w="1525348">
                  <a:extLst>
                    <a:ext uri="{9D8B030D-6E8A-4147-A177-3AD203B41FA5}">
                      <a16:colId xmlns="" xmlns:a16="http://schemas.microsoft.com/office/drawing/2014/main" val="20008"/>
                    </a:ext>
                  </a:extLst>
                </a:gridCol>
              </a:tblGrid>
              <a:tr h="254577">
                <a:tc gridSpan="4">
                  <a:txBody>
                    <a:bodyPr/>
                    <a:lstStyle/>
                    <a:p>
                      <a:pPr marL="85725" algn="ctr">
                        <a:lnSpc>
                          <a:spcPts val="2075"/>
                        </a:lnSpc>
                      </a:pPr>
                      <a:r>
                        <a:rPr sz="1500" b="1" spc="-5" dirty="0">
                          <a:latin typeface="Times New Roman"/>
                          <a:cs typeface="Times New Roman"/>
                        </a:rPr>
                        <a:t>Debit</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a:txBody>
                    <a:bodyPr/>
                    <a:lstStyle/>
                    <a:p>
                      <a:pPr marL="1740535">
                        <a:lnSpc>
                          <a:spcPts val="2075"/>
                        </a:lnSpc>
                      </a:pPr>
                      <a:r>
                        <a:rPr sz="1500" b="1" spc="-5" dirty="0">
                          <a:latin typeface="Times New Roman"/>
                          <a:cs typeface="Times New Roman"/>
                        </a:rPr>
                        <a:t>Credit</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0"/>
                  </a:ext>
                </a:extLst>
              </a:tr>
              <a:tr h="254577">
                <a:tc>
                  <a:txBody>
                    <a:bodyPr/>
                    <a:lstStyle/>
                    <a:p>
                      <a:pPr marL="74295">
                        <a:lnSpc>
                          <a:spcPts val="2075"/>
                        </a:lnSpc>
                      </a:pPr>
                      <a:r>
                        <a:rPr sz="1500" b="1" spc="-5" dirty="0">
                          <a:latin typeface="Times New Roman"/>
                          <a:cs typeface="Times New Roman"/>
                        </a:rPr>
                        <a:t>Date</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39370" algn="ctr">
                        <a:lnSpc>
                          <a:spcPts val="2075"/>
                        </a:lnSpc>
                      </a:pPr>
                      <a:r>
                        <a:rPr sz="1500" b="1" spc="-5" dirty="0">
                          <a:latin typeface="Times New Roman"/>
                          <a:cs typeface="Times New Roman"/>
                        </a:rPr>
                        <a:t>Details</a:t>
                      </a: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5090">
                        <a:lnSpc>
                          <a:spcPts val="2075"/>
                        </a:lnSpc>
                      </a:pPr>
                      <a:r>
                        <a:rPr sz="1500" b="1" dirty="0">
                          <a:latin typeface="Times New Roman"/>
                          <a:cs typeface="Times New Roman"/>
                        </a:rPr>
                        <a:t>Folio</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 algn="ctr">
                        <a:lnSpc>
                          <a:spcPts val="2075"/>
                        </a:lnSpc>
                      </a:pPr>
                      <a:r>
                        <a:rPr sz="1500" b="1" spc="-5" dirty="0">
                          <a:latin typeface="Times New Roman"/>
                          <a:cs typeface="Times New Roman"/>
                        </a:rPr>
                        <a:t>Amount</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1920">
                        <a:lnSpc>
                          <a:spcPts val="2075"/>
                        </a:lnSpc>
                      </a:pPr>
                      <a:r>
                        <a:rPr sz="1500" b="1" spc="-5" dirty="0">
                          <a:latin typeface="Times New Roman"/>
                          <a:cs typeface="Times New Roman"/>
                        </a:rPr>
                        <a:t>Date</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00" algn="l">
                        <a:lnSpc>
                          <a:spcPts val="2075"/>
                        </a:lnSpc>
                      </a:pPr>
                      <a:r>
                        <a:rPr sz="1500" b="1" spc="-5" dirty="0">
                          <a:latin typeface="Times New Roman"/>
                          <a:cs typeface="Times New Roman"/>
                        </a:rPr>
                        <a:t>Details</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5090">
                        <a:lnSpc>
                          <a:spcPts val="2075"/>
                        </a:lnSpc>
                      </a:pPr>
                      <a:r>
                        <a:rPr sz="1500" b="1" dirty="0">
                          <a:latin typeface="Times New Roman"/>
                          <a:cs typeface="Times New Roman"/>
                        </a:rPr>
                        <a:t>Folio</a:t>
                      </a: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ts val="2075"/>
                        </a:lnSpc>
                      </a:pPr>
                      <a:r>
                        <a:rPr sz="1500" b="1" spc="-5" dirty="0">
                          <a:latin typeface="Times New Roman"/>
                          <a:cs typeface="Times New Roman"/>
                        </a:rPr>
                        <a:t>Amount</a:t>
                      </a: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1"/>
                  </a:ext>
                </a:extLst>
              </a:tr>
              <a:tr h="254577">
                <a:tc>
                  <a:txBody>
                    <a:bodyPr/>
                    <a:lstStyle/>
                    <a:p>
                      <a:pPr marL="71120">
                        <a:lnSpc>
                          <a:spcPts val="2039"/>
                        </a:lnSpc>
                      </a:pPr>
                      <a:r>
                        <a:rPr sz="1500" dirty="0">
                          <a:latin typeface="Times New Roman"/>
                          <a:cs typeface="Times New Roman"/>
                        </a:rPr>
                        <a:t>1</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2225" algn="ctr">
                        <a:lnSpc>
                          <a:spcPts val="2039"/>
                        </a:lnSpc>
                      </a:pPr>
                      <a:r>
                        <a:rPr sz="1500" dirty="0">
                          <a:latin typeface="Times New Roman"/>
                          <a:cs typeface="Times New Roman"/>
                        </a:rPr>
                        <a:t>Capital</a:t>
                      </a: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9530" algn="ctr">
                        <a:lnSpc>
                          <a:spcPts val="2039"/>
                        </a:lnSpc>
                      </a:pPr>
                      <a:r>
                        <a:rPr sz="1500" dirty="0">
                          <a:latin typeface="Times New Roman"/>
                          <a:cs typeface="Times New Roman"/>
                        </a:rPr>
                        <a:t>30,000,000</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039"/>
                        </a:lnSpc>
                      </a:pPr>
                      <a:r>
                        <a:rPr sz="1500" dirty="0">
                          <a:latin typeface="Times New Roman"/>
                          <a:cs typeface="Times New Roman"/>
                        </a:rPr>
                        <a:t>2</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039"/>
                        </a:lnSpc>
                      </a:pPr>
                      <a:r>
                        <a:rPr sz="1500" dirty="0">
                          <a:latin typeface="Times New Roman"/>
                          <a:cs typeface="Times New Roman"/>
                        </a:rPr>
                        <a:t>Land</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0" algn="ctr">
                        <a:lnSpc>
                          <a:spcPts val="2039"/>
                        </a:lnSpc>
                      </a:pPr>
                      <a:r>
                        <a:rPr sz="1500" dirty="0">
                          <a:latin typeface="Times New Roman"/>
                          <a:cs typeface="Times New Roman"/>
                        </a:rPr>
                        <a:t>20,000,000</a:t>
                      </a: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2"/>
                  </a:ext>
                </a:extLst>
              </a:tr>
              <a:tr h="364720">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marR="368300">
                        <a:lnSpc>
                          <a:spcPts val="2060"/>
                        </a:lnSpc>
                      </a:pPr>
                      <a:r>
                        <a:rPr sz="1500" b="1" spc="-5" dirty="0">
                          <a:latin typeface="Times New Roman"/>
                          <a:cs typeface="Times New Roman"/>
                        </a:rPr>
                        <a:t>Debit </a:t>
                      </a:r>
                      <a:r>
                        <a:rPr sz="1500" b="1" dirty="0">
                          <a:latin typeface="Times New Roman"/>
                          <a:cs typeface="Times New Roman"/>
                        </a:rPr>
                        <a:t> bala</a:t>
                      </a:r>
                      <a:r>
                        <a:rPr sz="1500" b="1" spc="-10" dirty="0">
                          <a:latin typeface="Times New Roman"/>
                          <a:cs typeface="Times New Roman"/>
                        </a:rPr>
                        <a:t>n</a:t>
                      </a:r>
                      <a:r>
                        <a:rPr sz="1500" b="1" dirty="0">
                          <a:latin typeface="Times New Roman"/>
                          <a:cs typeface="Times New Roman"/>
                        </a:rPr>
                        <a:t>ce</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0" algn="ctr">
                        <a:lnSpc>
                          <a:spcPts val="2075"/>
                        </a:lnSpc>
                      </a:pPr>
                      <a:r>
                        <a:rPr sz="1500" b="1" dirty="0">
                          <a:latin typeface="Times New Roman"/>
                          <a:cs typeface="Times New Roman"/>
                        </a:rPr>
                        <a:t>10,000,000</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3"/>
                  </a:ext>
                </a:extLst>
              </a:tr>
            </a:tbl>
          </a:graphicData>
        </a:graphic>
      </p:graphicFrame>
      <p:sp>
        <p:nvSpPr>
          <p:cNvPr id="6" name="Rectangle 5">
            <a:extLst>
              <a:ext uri="{FF2B5EF4-FFF2-40B4-BE49-F238E27FC236}">
                <a16:creationId xmlns="" xmlns:a16="http://schemas.microsoft.com/office/drawing/2014/main" id="{9CA00E4C-2BA0-AA1F-9AAA-C60AFB15416E}"/>
              </a:ext>
            </a:extLst>
          </p:cNvPr>
          <p:cNvSpPr/>
          <p:nvPr/>
        </p:nvSpPr>
        <p:spPr>
          <a:xfrm>
            <a:off x="2621095" y="713603"/>
            <a:ext cx="5614037" cy="1200329"/>
          </a:xfrm>
          <a:prstGeom prst="rect">
            <a:avLst/>
          </a:prstGeom>
        </p:spPr>
        <p:txBody>
          <a:bodyPr wrap="none">
            <a:spAutoFit/>
          </a:bodyPr>
          <a:lstStyle/>
          <a:p>
            <a:pPr algn="ctr"/>
            <a:r>
              <a:rPr lang="en-US" sz="2400" b="1" dirty="0">
                <a:latin typeface="+mj-lt"/>
              </a:rPr>
              <a:t>Aria design and travel</a:t>
            </a:r>
          </a:p>
          <a:p>
            <a:pPr algn="ctr"/>
            <a:r>
              <a:rPr lang="en-US" sz="2400" b="1" dirty="0">
                <a:latin typeface="+mj-lt"/>
              </a:rPr>
              <a:t>31.12.20xx</a:t>
            </a:r>
          </a:p>
          <a:p>
            <a:pPr algn="ctr"/>
            <a:r>
              <a:rPr lang="en-US" sz="2400" b="1" dirty="0">
                <a:latin typeface="+mj-lt"/>
              </a:rPr>
              <a:t>Accounts without balance column</a:t>
            </a:r>
          </a:p>
        </p:txBody>
      </p:sp>
    </p:spTree>
    <p:extLst>
      <p:ext uri="{BB962C8B-B14F-4D97-AF65-F5344CB8AC3E}">
        <p14:creationId xmlns:p14="http://schemas.microsoft.com/office/powerpoint/2010/main" val="69863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4444845" y="993151"/>
            <a:ext cx="3302310" cy="316520"/>
          </a:xfrm>
          <a:prstGeom prst="rect">
            <a:avLst/>
          </a:prstGeom>
        </p:spPr>
        <p:txBody>
          <a:bodyPr vert="horz" wrap="square" lIns="0" tIns="8659" rIns="0" bIns="0" rtlCol="0">
            <a:spAutoFit/>
          </a:bodyPr>
          <a:lstStyle/>
          <a:p>
            <a:pPr marL="8659">
              <a:spcBef>
                <a:spcPts val="68"/>
              </a:spcBef>
            </a:pPr>
            <a:r>
              <a:rPr lang="en-US" sz="2000" b="1" spc="-3" dirty="0">
                <a:latin typeface="Times New Roman"/>
                <a:cs typeface="Times New Roman"/>
              </a:rPr>
              <a:t>121 </a:t>
            </a:r>
            <a:r>
              <a:rPr sz="2000" b="1" spc="-3" dirty="0">
                <a:latin typeface="Times New Roman"/>
                <a:cs typeface="Times New Roman"/>
              </a:rPr>
              <a:t>Account</a:t>
            </a:r>
            <a:r>
              <a:rPr sz="2000" b="1" spc="-20" dirty="0">
                <a:latin typeface="Times New Roman"/>
                <a:cs typeface="Times New Roman"/>
              </a:rPr>
              <a:t> </a:t>
            </a:r>
            <a:r>
              <a:rPr lang="en-US" sz="2000" b="1" spc="-3" dirty="0">
                <a:latin typeface="Times New Roman"/>
                <a:cs typeface="Times New Roman"/>
              </a:rPr>
              <a:t>R</a:t>
            </a:r>
            <a:r>
              <a:rPr sz="2000" b="1" spc="-3" dirty="0">
                <a:latin typeface="Times New Roman"/>
                <a:cs typeface="Times New Roman"/>
              </a:rPr>
              <a:t>eceivable</a:t>
            </a:r>
            <a:endParaRPr sz="2000" dirty="0">
              <a:latin typeface="Times New Roman"/>
              <a:cs typeface="Times New Roman"/>
            </a:endParaRPr>
          </a:p>
        </p:txBody>
      </p:sp>
      <p:graphicFrame>
        <p:nvGraphicFramePr>
          <p:cNvPr id="5" name="object 5"/>
          <p:cNvGraphicFramePr>
            <a:graphicFrameLocks noGrp="1"/>
          </p:cNvGraphicFramePr>
          <p:nvPr>
            <p:extLst>
              <p:ext uri="{D42A27DB-BD31-4B8C-83A1-F6EECF244321}">
                <p14:modId xmlns:p14="http://schemas.microsoft.com/office/powerpoint/2010/main" val="3362527841"/>
              </p:ext>
            </p:extLst>
          </p:nvPr>
        </p:nvGraphicFramePr>
        <p:xfrm>
          <a:off x="1743225" y="1627485"/>
          <a:ext cx="7431435" cy="1958835"/>
        </p:xfrm>
        <a:graphic>
          <a:graphicData uri="http://schemas.openxmlformats.org/drawingml/2006/table">
            <a:tbl>
              <a:tblPr firstRow="1" bandRow="1">
                <a:tableStyleId>{2D5ABB26-0587-4C30-8999-92F81FD0307C}</a:tableStyleId>
              </a:tblPr>
              <a:tblGrid>
                <a:gridCol w="687392">
                  <a:extLst>
                    <a:ext uri="{9D8B030D-6E8A-4147-A177-3AD203B41FA5}">
                      <a16:colId xmlns="" xmlns:a16="http://schemas.microsoft.com/office/drawing/2014/main" val="20000"/>
                    </a:ext>
                  </a:extLst>
                </a:gridCol>
                <a:gridCol w="1340417">
                  <a:extLst>
                    <a:ext uri="{9D8B030D-6E8A-4147-A177-3AD203B41FA5}">
                      <a16:colId xmlns="" xmlns:a16="http://schemas.microsoft.com/office/drawing/2014/main" val="20001"/>
                    </a:ext>
                  </a:extLst>
                </a:gridCol>
                <a:gridCol w="605153">
                  <a:extLst>
                    <a:ext uri="{9D8B030D-6E8A-4147-A177-3AD203B41FA5}">
                      <a16:colId xmlns="" xmlns:a16="http://schemas.microsoft.com/office/drawing/2014/main" val="20002"/>
                    </a:ext>
                  </a:extLst>
                </a:gridCol>
                <a:gridCol w="1090415">
                  <a:extLst>
                    <a:ext uri="{9D8B030D-6E8A-4147-A177-3AD203B41FA5}">
                      <a16:colId xmlns="" xmlns:a16="http://schemas.microsoft.com/office/drawing/2014/main" val="20003"/>
                    </a:ext>
                  </a:extLst>
                </a:gridCol>
                <a:gridCol w="114835">
                  <a:extLst>
                    <a:ext uri="{9D8B030D-6E8A-4147-A177-3AD203B41FA5}">
                      <a16:colId xmlns="" xmlns:a16="http://schemas.microsoft.com/office/drawing/2014/main" val="20004"/>
                    </a:ext>
                  </a:extLst>
                </a:gridCol>
                <a:gridCol w="764020">
                  <a:extLst>
                    <a:ext uri="{9D8B030D-6E8A-4147-A177-3AD203B41FA5}">
                      <a16:colId xmlns="" xmlns:a16="http://schemas.microsoft.com/office/drawing/2014/main" val="20005"/>
                    </a:ext>
                  </a:extLst>
                </a:gridCol>
                <a:gridCol w="1410200">
                  <a:extLst>
                    <a:ext uri="{9D8B030D-6E8A-4147-A177-3AD203B41FA5}">
                      <a16:colId xmlns="" xmlns:a16="http://schemas.microsoft.com/office/drawing/2014/main" val="20006"/>
                    </a:ext>
                  </a:extLst>
                </a:gridCol>
                <a:gridCol w="593287">
                  <a:extLst>
                    <a:ext uri="{9D8B030D-6E8A-4147-A177-3AD203B41FA5}">
                      <a16:colId xmlns="" xmlns:a16="http://schemas.microsoft.com/office/drawing/2014/main" val="20007"/>
                    </a:ext>
                  </a:extLst>
                </a:gridCol>
                <a:gridCol w="825716">
                  <a:extLst>
                    <a:ext uri="{9D8B030D-6E8A-4147-A177-3AD203B41FA5}">
                      <a16:colId xmlns="" xmlns:a16="http://schemas.microsoft.com/office/drawing/2014/main" val="20008"/>
                    </a:ext>
                  </a:extLst>
                </a:gridCol>
              </a:tblGrid>
              <a:tr h="231747">
                <a:tc gridSpan="4">
                  <a:txBody>
                    <a:bodyPr/>
                    <a:lstStyle/>
                    <a:p>
                      <a:pPr marL="481330" algn="ctr">
                        <a:lnSpc>
                          <a:spcPts val="2075"/>
                        </a:lnSpc>
                      </a:pPr>
                      <a:r>
                        <a:rPr sz="1500" b="1" spc="-5" dirty="0">
                          <a:latin typeface="Times New Roman"/>
                          <a:cs typeface="Times New Roman"/>
                        </a:rPr>
                        <a:t>Debit</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a:txBody>
                    <a:bodyPr/>
                    <a:lstStyle/>
                    <a:p>
                      <a:pPr marL="1740535">
                        <a:lnSpc>
                          <a:spcPts val="2075"/>
                        </a:lnSpc>
                      </a:pPr>
                      <a:r>
                        <a:rPr sz="1500" b="1" spc="-5" dirty="0">
                          <a:latin typeface="Times New Roman"/>
                          <a:cs typeface="Times New Roman"/>
                        </a:rPr>
                        <a:t>Credit</a:t>
                      </a: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0"/>
                  </a:ext>
                </a:extLst>
              </a:tr>
              <a:tr h="463494">
                <a:tc>
                  <a:txBody>
                    <a:bodyPr/>
                    <a:lstStyle/>
                    <a:p>
                      <a:pPr marL="74295">
                        <a:lnSpc>
                          <a:spcPts val="2075"/>
                        </a:lnSpc>
                      </a:pPr>
                      <a:r>
                        <a:rPr sz="1500" b="1" spc="-5" dirty="0">
                          <a:latin typeface="Times New Roman"/>
                          <a:cs typeface="Times New Roman"/>
                        </a:rPr>
                        <a:t>Date</a:t>
                      </a: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0515">
                        <a:lnSpc>
                          <a:spcPts val="2075"/>
                        </a:lnSpc>
                      </a:pPr>
                      <a:r>
                        <a:rPr sz="1500" b="1" spc="-5" dirty="0">
                          <a:latin typeface="Times New Roman"/>
                          <a:cs typeface="Times New Roman"/>
                        </a:rPr>
                        <a:t>Details</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5090">
                        <a:lnSpc>
                          <a:spcPts val="2075"/>
                        </a:lnSpc>
                      </a:pPr>
                      <a:r>
                        <a:rPr sz="1500" b="1" dirty="0">
                          <a:latin typeface="Times New Roman"/>
                          <a:cs typeface="Times New Roman"/>
                        </a:rPr>
                        <a:t>Folio</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 algn="ctr">
                        <a:lnSpc>
                          <a:spcPts val="2075"/>
                        </a:lnSpc>
                      </a:pPr>
                      <a:r>
                        <a:rPr sz="1500" b="1" spc="-5" dirty="0">
                          <a:latin typeface="Times New Roman"/>
                          <a:cs typeface="Times New Roman"/>
                        </a:rPr>
                        <a:t>Amount</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1285">
                        <a:lnSpc>
                          <a:spcPts val="2075"/>
                        </a:lnSpc>
                      </a:pPr>
                      <a:r>
                        <a:rPr sz="1500" b="1" spc="-5" dirty="0">
                          <a:latin typeface="Times New Roman"/>
                          <a:cs typeface="Times New Roman"/>
                        </a:rPr>
                        <a:t>Date</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00">
                        <a:lnSpc>
                          <a:spcPts val="2075"/>
                        </a:lnSpc>
                      </a:pPr>
                      <a:r>
                        <a:rPr sz="1500" b="1" spc="-5" dirty="0">
                          <a:latin typeface="Times New Roman"/>
                          <a:cs typeface="Times New Roman"/>
                        </a:rPr>
                        <a:t>Details</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5090">
                        <a:lnSpc>
                          <a:spcPts val="2075"/>
                        </a:lnSpc>
                      </a:pPr>
                      <a:r>
                        <a:rPr sz="1500" b="1" dirty="0">
                          <a:latin typeface="Times New Roman"/>
                          <a:cs typeface="Times New Roman"/>
                        </a:rPr>
                        <a:t>Folio</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620" algn="ctr">
                        <a:lnSpc>
                          <a:spcPts val="2075"/>
                        </a:lnSpc>
                      </a:pPr>
                      <a:r>
                        <a:rPr sz="1500" b="1" spc="-5" dirty="0">
                          <a:latin typeface="Times New Roman"/>
                          <a:cs typeface="Times New Roman"/>
                        </a:rPr>
                        <a:t>Amount</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1"/>
                  </a:ext>
                </a:extLst>
              </a:tr>
              <a:tr h="463494">
                <a:tc>
                  <a:txBody>
                    <a:bodyPr/>
                    <a:lstStyle/>
                    <a:p>
                      <a:pPr marL="71120">
                        <a:lnSpc>
                          <a:spcPts val="2045"/>
                        </a:lnSpc>
                      </a:pPr>
                      <a:r>
                        <a:rPr sz="1500" dirty="0">
                          <a:latin typeface="Times New Roman"/>
                          <a:cs typeface="Times New Roman"/>
                        </a:rPr>
                        <a:t>5</a:t>
                      </a: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3025" marR="42545">
                        <a:lnSpc>
                          <a:spcPts val="2060"/>
                        </a:lnSpc>
                      </a:pPr>
                      <a:r>
                        <a:rPr sz="1500" dirty="0">
                          <a:latin typeface="Times New Roman"/>
                          <a:cs typeface="Times New Roman"/>
                        </a:rPr>
                        <a:t>Account </a:t>
                      </a:r>
                      <a:r>
                        <a:rPr sz="1500" spc="5" dirty="0">
                          <a:latin typeface="Times New Roman"/>
                          <a:cs typeface="Times New Roman"/>
                        </a:rPr>
                        <a:t> </a:t>
                      </a:r>
                      <a:r>
                        <a:rPr sz="1500" dirty="0">
                          <a:latin typeface="Times New Roman"/>
                          <a:cs typeface="Times New Roman"/>
                        </a:rPr>
                        <a:t>re</a:t>
                      </a:r>
                      <a:r>
                        <a:rPr sz="1500" spc="5" dirty="0">
                          <a:latin typeface="Times New Roman"/>
                          <a:cs typeface="Times New Roman"/>
                        </a:rPr>
                        <a:t>c</a:t>
                      </a:r>
                      <a:r>
                        <a:rPr sz="1500" spc="-10" dirty="0">
                          <a:latin typeface="Times New Roman"/>
                          <a:cs typeface="Times New Roman"/>
                        </a:rPr>
                        <a:t>e</a:t>
                      </a:r>
                      <a:r>
                        <a:rPr sz="1500" dirty="0">
                          <a:latin typeface="Times New Roman"/>
                          <a:cs typeface="Times New Roman"/>
                        </a:rPr>
                        <a:t>iv</a:t>
                      </a:r>
                      <a:r>
                        <a:rPr sz="1500" spc="5" dirty="0">
                          <a:latin typeface="Times New Roman"/>
                          <a:cs typeface="Times New Roman"/>
                        </a:rPr>
                        <a:t>a</a:t>
                      </a:r>
                      <a:r>
                        <a:rPr sz="1500" dirty="0">
                          <a:latin typeface="Times New Roman"/>
                          <a:cs typeface="Times New Roman"/>
                        </a:rPr>
                        <a:t>b</a:t>
                      </a:r>
                      <a:r>
                        <a:rPr sz="1500" spc="-10" dirty="0">
                          <a:latin typeface="Times New Roman"/>
                          <a:cs typeface="Times New Roman"/>
                        </a:rPr>
                        <a:t>l</a:t>
                      </a:r>
                      <a:r>
                        <a:rPr sz="1500" dirty="0">
                          <a:latin typeface="Times New Roman"/>
                          <a:cs typeface="Times New Roman"/>
                        </a:rPr>
                        <a:t>e</a:t>
                      </a: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0" algn="ctr">
                        <a:lnSpc>
                          <a:spcPts val="2045"/>
                        </a:lnSpc>
                      </a:pPr>
                      <a:r>
                        <a:rPr sz="1500" dirty="0">
                          <a:latin typeface="Times New Roman"/>
                          <a:cs typeface="Times New Roman"/>
                        </a:rPr>
                        <a:t>3,000,000</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045"/>
                        </a:lnSpc>
                      </a:pPr>
                      <a:r>
                        <a:rPr sz="1500" dirty="0">
                          <a:latin typeface="Times New Roman"/>
                          <a:cs typeface="Times New Roman"/>
                        </a:rPr>
                        <a:t>8</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045"/>
                        </a:lnSpc>
                      </a:pPr>
                      <a:r>
                        <a:rPr sz="1500" spc="-5" dirty="0">
                          <a:latin typeface="Times New Roman"/>
                          <a:cs typeface="Times New Roman"/>
                        </a:rPr>
                        <a:t>Cash</a:t>
                      </a: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0" algn="ctr">
                        <a:lnSpc>
                          <a:spcPts val="2045"/>
                        </a:lnSpc>
                      </a:pPr>
                      <a:r>
                        <a:rPr sz="1500" dirty="0">
                          <a:latin typeface="Times New Roman"/>
                          <a:cs typeface="Times New Roman"/>
                        </a:rPr>
                        <a:t>1,000,000</a:t>
                      </a: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2"/>
                  </a:ext>
                </a:extLst>
              </a:tr>
              <a:tr h="695241">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marR="368300">
                        <a:lnSpc>
                          <a:spcPts val="2080"/>
                        </a:lnSpc>
                      </a:pPr>
                      <a:r>
                        <a:rPr sz="1500" b="1" spc="-5" dirty="0">
                          <a:latin typeface="Times New Roman"/>
                          <a:cs typeface="Times New Roman"/>
                        </a:rPr>
                        <a:t>D</a:t>
                      </a:r>
                      <a:r>
                        <a:rPr lang="en-US" sz="1500" b="1" spc="-5" dirty="0">
                          <a:latin typeface="Times New Roman"/>
                          <a:cs typeface="Times New Roman"/>
                        </a:rPr>
                        <a:t>r.</a:t>
                      </a:r>
                      <a:r>
                        <a:rPr lang="en-US" sz="1500" b="1" spc="-5" baseline="0" dirty="0">
                          <a:latin typeface="Times New Roman"/>
                          <a:cs typeface="Times New Roman"/>
                        </a:rPr>
                        <a:t> </a:t>
                      </a:r>
                      <a:r>
                        <a:rPr lang="en-US" sz="1500" b="1" spc="0" baseline="0" dirty="0">
                          <a:latin typeface="Times New Roman"/>
                          <a:cs typeface="Times New Roman"/>
                        </a:rPr>
                        <a:t>Bal</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0" algn="ctr">
                        <a:lnSpc>
                          <a:spcPts val="2065"/>
                        </a:lnSpc>
                      </a:pPr>
                      <a:r>
                        <a:rPr sz="1500" b="1" dirty="0">
                          <a:latin typeface="Times New Roman"/>
                          <a:cs typeface="Times New Roman"/>
                        </a:rPr>
                        <a:t>2,000,000</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7941554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6FB7A55-3477-DCD1-2E99-4CBE5193500A}"/>
            </a:ext>
          </a:extLst>
        </p:cNvPr>
        <p:cNvGrpSpPr/>
        <p:nvPr/>
      </p:nvGrpSpPr>
      <p:grpSpPr>
        <a:xfrm>
          <a:off x="0" y="0"/>
          <a:ext cx="0" cy="0"/>
          <a:chOff x="0" y="0"/>
          <a:chExt cx="0" cy="0"/>
        </a:xfrm>
      </p:grpSpPr>
      <p:sp>
        <p:nvSpPr>
          <p:cNvPr id="2" name="object 2">
            <a:extLst>
              <a:ext uri="{FF2B5EF4-FFF2-40B4-BE49-F238E27FC236}">
                <a16:creationId xmlns="" xmlns:a16="http://schemas.microsoft.com/office/drawing/2014/main" id="{7A545BE0-F56C-9C8A-D319-762C773AA27D}"/>
              </a:ext>
            </a:extLst>
          </p:cNvPr>
          <p:cNvSpPr txBox="1"/>
          <p:nvPr/>
        </p:nvSpPr>
        <p:spPr>
          <a:xfrm>
            <a:off x="4604538" y="3563922"/>
            <a:ext cx="1658940" cy="224187"/>
          </a:xfrm>
          <a:prstGeom prst="rect">
            <a:avLst/>
          </a:prstGeom>
        </p:spPr>
        <p:txBody>
          <a:bodyPr vert="horz" wrap="square" lIns="0" tIns="8659" rIns="0" bIns="0" rtlCol="0">
            <a:spAutoFit/>
          </a:bodyPr>
          <a:lstStyle/>
          <a:p>
            <a:pPr marL="8659">
              <a:spcBef>
                <a:spcPts val="68"/>
              </a:spcBef>
            </a:pPr>
            <a:r>
              <a:rPr lang="en-US" sz="1400" b="1" spc="-3" dirty="0">
                <a:latin typeface="Times New Roman"/>
                <a:cs typeface="Times New Roman"/>
              </a:rPr>
              <a:t>141 </a:t>
            </a:r>
            <a:r>
              <a:rPr sz="1400" b="1" spc="-3" dirty="0">
                <a:latin typeface="Times New Roman"/>
                <a:cs typeface="Times New Roman"/>
              </a:rPr>
              <a:t>Land</a:t>
            </a:r>
            <a:r>
              <a:rPr sz="1400" b="1" spc="-44" dirty="0">
                <a:latin typeface="Times New Roman"/>
                <a:cs typeface="Times New Roman"/>
              </a:rPr>
              <a:t> </a:t>
            </a:r>
            <a:r>
              <a:rPr sz="1400" b="1" spc="-3" dirty="0">
                <a:latin typeface="Times New Roman"/>
                <a:cs typeface="Times New Roman"/>
              </a:rPr>
              <a:t>A/C</a:t>
            </a:r>
            <a:endParaRPr sz="1400" dirty="0">
              <a:latin typeface="Times New Roman"/>
              <a:cs typeface="Times New Roman"/>
            </a:endParaRPr>
          </a:p>
        </p:txBody>
      </p:sp>
      <p:graphicFrame>
        <p:nvGraphicFramePr>
          <p:cNvPr id="3" name="object 3">
            <a:extLst>
              <a:ext uri="{FF2B5EF4-FFF2-40B4-BE49-F238E27FC236}">
                <a16:creationId xmlns="" xmlns:a16="http://schemas.microsoft.com/office/drawing/2014/main" id="{CC0BCB56-0944-C214-6B17-801489E61280}"/>
              </a:ext>
            </a:extLst>
          </p:cNvPr>
          <p:cNvGraphicFramePr>
            <a:graphicFrameLocks noGrp="1"/>
          </p:cNvGraphicFramePr>
          <p:nvPr>
            <p:extLst>
              <p:ext uri="{D42A27DB-BD31-4B8C-83A1-F6EECF244321}">
                <p14:modId xmlns:p14="http://schemas.microsoft.com/office/powerpoint/2010/main" val="2243234235"/>
              </p:ext>
            </p:extLst>
          </p:nvPr>
        </p:nvGraphicFramePr>
        <p:xfrm>
          <a:off x="1435445" y="3908539"/>
          <a:ext cx="7997126" cy="1152697"/>
        </p:xfrm>
        <a:graphic>
          <a:graphicData uri="http://schemas.openxmlformats.org/drawingml/2006/table">
            <a:tbl>
              <a:tblPr firstRow="1" bandRow="1">
                <a:tableStyleId>{2D5ABB26-0587-4C30-8999-92F81FD0307C}</a:tableStyleId>
              </a:tblPr>
              <a:tblGrid>
                <a:gridCol w="676542">
                  <a:extLst>
                    <a:ext uri="{9D8B030D-6E8A-4147-A177-3AD203B41FA5}">
                      <a16:colId xmlns="" xmlns:a16="http://schemas.microsoft.com/office/drawing/2014/main" val="20000"/>
                    </a:ext>
                  </a:extLst>
                </a:gridCol>
                <a:gridCol w="907537">
                  <a:extLst>
                    <a:ext uri="{9D8B030D-6E8A-4147-A177-3AD203B41FA5}">
                      <a16:colId xmlns="" xmlns:a16="http://schemas.microsoft.com/office/drawing/2014/main" val="20001"/>
                    </a:ext>
                  </a:extLst>
                </a:gridCol>
                <a:gridCol w="721956">
                  <a:extLst>
                    <a:ext uri="{9D8B030D-6E8A-4147-A177-3AD203B41FA5}">
                      <a16:colId xmlns="" xmlns:a16="http://schemas.microsoft.com/office/drawing/2014/main" val="20002"/>
                    </a:ext>
                  </a:extLst>
                </a:gridCol>
                <a:gridCol w="1364047">
                  <a:extLst>
                    <a:ext uri="{9D8B030D-6E8A-4147-A177-3AD203B41FA5}">
                      <a16:colId xmlns="" xmlns:a16="http://schemas.microsoft.com/office/drawing/2014/main" val="20003"/>
                    </a:ext>
                  </a:extLst>
                </a:gridCol>
                <a:gridCol w="56377">
                  <a:extLst>
                    <a:ext uri="{9D8B030D-6E8A-4147-A177-3AD203B41FA5}">
                      <a16:colId xmlns="" xmlns:a16="http://schemas.microsoft.com/office/drawing/2014/main" val="20004"/>
                    </a:ext>
                  </a:extLst>
                </a:gridCol>
                <a:gridCol w="720391">
                  <a:extLst>
                    <a:ext uri="{9D8B030D-6E8A-4147-A177-3AD203B41FA5}">
                      <a16:colId xmlns="" xmlns:a16="http://schemas.microsoft.com/office/drawing/2014/main" val="20005"/>
                    </a:ext>
                  </a:extLst>
                </a:gridCol>
                <a:gridCol w="1462709">
                  <a:extLst>
                    <a:ext uri="{9D8B030D-6E8A-4147-A177-3AD203B41FA5}">
                      <a16:colId xmlns="" xmlns:a16="http://schemas.microsoft.com/office/drawing/2014/main" val="20006"/>
                    </a:ext>
                  </a:extLst>
                </a:gridCol>
                <a:gridCol w="722739">
                  <a:extLst>
                    <a:ext uri="{9D8B030D-6E8A-4147-A177-3AD203B41FA5}">
                      <a16:colId xmlns="" xmlns:a16="http://schemas.microsoft.com/office/drawing/2014/main" val="20007"/>
                    </a:ext>
                  </a:extLst>
                </a:gridCol>
                <a:gridCol w="1364828">
                  <a:extLst>
                    <a:ext uri="{9D8B030D-6E8A-4147-A177-3AD203B41FA5}">
                      <a16:colId xmlns="" xmlns:a16="http://schemas.microsoft.com/office/drawing/2014/main" val="20008"/>
                    </a:ext>
                  </a:extLst>
                </a:gridCol>
              </a:tblGrid>
              <a:tr h="254577">
                <a:tc gridSpan="4">
                  <a:txBody>
                    <a:bodyPr/>
                    <a:lstStyle/>
                    <a:p>
                      <a:pPr marL="100965" algn="ctr">
                        <a:lnSpc>
                          <a:spcPts val="2075"/>
                        </a:lnSpc>
                      </a:pPr>
                      <a:r>
                        <a:rPr sz="1200" b="1" spc="-5" dirty="0">
                          <a:latin typeface="Times New Roman"/>
                          <a:cs typeface="Times New Roman"/>
                        </a:rPr>
                        <a:t>Debit</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a:txBody>
                    <a:bodyPr/>
                    <a:lstStyle/>
                    <a:p>
                      <a:pPr marL="1711325">
                        <a:lnSpc>
                          <a:spcPts val="2075"/>
                        </a:lnSpc>
                      </a:pPr>
                      <a:r>
                        <a:rPr sz="1200" b="1" spc="-5" dirty="0">
                          <a:latin typeface="Times New Roman"/>
                          <a:cs typeface="Times New Roman"/>
                        </a:rPr>
                        <a:t>Credit</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0"/>
                  </a:ext>
                </a:extLst>
              </a:tr>
              <a:tr h="254577">
                <a:tc>
                  <a:txBody>
                    <a:bodyPr/>
                    <a:lstStyle/>
                    <a:p>
                      <a:pPr marL="81915">
                        <a:lnSpc>
                          <a:spcPts val="2075"/>
                        </a:lnSpc>
                      </a:pPr>
                      <a:r>
                        <a:rPr sz="1200" b="1" dirty="0">
                          <a:latin typeface="Times New Roman"/>
                          <a:cs typeface="Times New Roman"/>
                        </a:rPr>
                        <a:t>Date</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39370" algn="ctr">
                        <a:lnSpc>
                          <a:spcPts val="2075"/>
                        </a:lnSpc>
                      </a:pPr>
                      <a:r>
                        <a:rPr sz="1200" b="1" spc="-5" dirty="0">
                          <a:latin typeface="Times New Roman"/>
                          <a:cs typeface="Times New Roman"/>
                        </a:rPr>
                        <a:t>Details</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1915">
                        <a:lnSpc>
                          <a:spcPts val="2075"/>
                        </a:lnSpc>
                      </a:pPr>
                      <a:r>
                        <a:rPr sz="1200" b="1" dirty="0">
                          <a:latin typeface="Times New Roman"/>
                          <a:cs typeface="Times New Roman"/>
                        </a:rPr>
                        <a:t>Fo</a:t>
                      </a:r>
                      <a:r>
                        <a:rPr sz="1200" b="1" spc="5" dirty="0">
                          <a:latin typeface="Times New Roman"/>
                          <a:cs typeface="Times New Roman"/>
                        </a:rPr>
                        <a:t>l</a:t>
                      </a:r>
                      <a:r>
                        <a:rPr sz="1200" b="1" dirty="0">
                          <a:latin typeface="Times New Roman"/>
                          <a:cs typeface="Times New Roman"/>
                        </a:rPr>
                        <a:t>io</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gn="ctr">
                        <a:lnSpc>
                          <a:spcPts val="2075"/>
                        </a:lnSpc>
                      </a:pPr>
                      <a:r>
                        <a:rPr sz="1200" b="1" spc="-5" dirty="0">
                          <a:latin typeface="Times New Roman"/>
                          <a:cs typeface="Times New Roman"/>
                        </a:rPr>
                        <a:t>Amount</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16839">
                        <a:lnSpc>
                          <a:spcPts val="2075"/>
                        </a:lnSpc>
                      </a:pPr>
                      <a:r>
                        <a:rPr sz="1200" b="1" dirty="0">
                          <a:latin typeface="Times New Roman"/>
                          <a:cs typeface="Times New Roman"/>
                        </a:rPr>
                        <a:t>Date</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38784">
                        <a:lnSpc>
                          <a:spcPts val="2075"/>
                        </a:lnSpc>
                      </a:pPr>
                      <a:r>
                        <a:rPr sz="1200" b="1" spc="-5" dirty="0">
                          <a:latin typeface="Times New Roman"/>
                          <a:cs typeface="Times New Roman"/>
                        </a:rPr>
                        <a:t>Details</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1915">
                        <a:lnSpc>
                          <a:spcPts val="2075"/>
                        </a:lnSpc>
                      </a:pPr>
                      <a:r>
                        <a:rPr sz="1200" b="1" dirty="0">
                          <a:latin typeface="Times New Roman"/>
                          <a:cs typeface="Times New Roman"/>
                        </a:rPr>
                        <a:t>Fo</a:t>
                      </a:r>
                      <a:r>
                        <a:rPr sz="1200" b="1" spc="5" dirty="0">
                          <a:latin typeface="Times New Roman"/>
                          <a:cs typeface="Times New Roman"/>
                        </a:rPr>
                        <a:t>l</a:t>
                      </a:r>
                      <a:r>
                        <a:rPr sz="1200" b="1" dirty="0">
                          <a:latin typeface="Times New Roman"/>
                          <a:cs typeface="Times New Roman"/>
                        </a:rPr>
                        <a:t>io</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53670">
                        <a:lnSpc>
                          <a:spcPts val="2075"/>
                        </a:lnSpc>
                      </a:pPr>
                      <a:r>
                        <a:rPr sz="1200" b="1" spc="-5" dirty="0">
                          <a:latin typeface="Times New Roman"/>
                          <a:cs typeface="Times New Roman"/>
                        </a:rPr>
                        <a:t>Amount</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1"/>
                  </a:ext>
                </a:extLst>
              </a:tr>
              <a:tr h="254577">
                <a:tc>
                  <a:txBody>
                    <a:bodyPr/>
                    <a:lstStyle/>
                    <a:p>
                      <a:pPr marL="68580">
                        <a:lnSpc>
                          <a:spcPts val="2039"/>
                        </a:lnSpc>
                      </a:pPr>
                      <a:r>
                        <a:rPr sz="1200" dirty="0">
                          <a:latin typeface="Times New Roman"/>
                          <a:cs typeface="Times New Roman"/>
                        </a:rPr>
                        <a:t>2</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108585" algn="ctr">
                        <a:lnSpc>
                          <a:spcPts val="2039"/>
                        </a:lnSpc>
                      </a:pPr>
                      <a:r>
                        <a:rPr sz="1200" dirty="0">
                          <a:latin typeface="Times New Roman"/>
                          <a:cs typeface="Times New Roman"/>
                        </a:rPr>
                        <a:t>Bank</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0325" algn="ctr">
                        <a:lnSpc>
                          <a:spcPts val="2039"/>
                        </a:lnSpc>
                      </a:pPr>
                      <a:r>
                        <a:rPr sz="1200" dirty="0">
                          <a:latin typeface="Times New Roman"/>
                          <a:cs typeface="Times New Roman"/>
                        </a:rPr>
                        <a:t>20,000,000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039"/>
                        </a:lnSpc>
                      </a:pPr>
                      <a:r>
                        <a:rPr sz="1200" dirty="0">
                          <a:latin typeface="Times New Roman"/>
                          <a:cs typeface="Times New Roman"/>
                        </a:rPr>
                        <a:t>9</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a:lnSpc>
                          <a:spcPts val="2039"/>
                        </a:lnSpc>
                      </a:pPr>
                      <a:r>
                        <a:rPr sz="1200" spc="-5" dirty="0">
                          <a:latin typeface="Times New Roman"/>
                          <a:cs typeface="Times New Roman"/>
                        </a:rPr>
                        <a:t>Cash</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039"/>
                        </a:lnSpc>
                      </a:pPr>
                      <a:r>
                        <a:rPr sz="1200" dirty="0">
                          <a:latin typeface="Times New Roman"/>
                          <a:cs typeface="Times New Roman"/>
                        </a:rPr>
                        <a:t>9,000,000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2"/>
                  </a:ext>
                </a:extLst>
              </a:tr>
              <a:tr h="364720">
                <a:tc>
                  <a:txBody>
                    <a:bodyPr/>
                    <a:lstStyle/>
                    <a:p>
                      <a:pPr>
                        <a:lnSpc>
                          <a:spcPct val="100000"/>
                        </a:lnSpc>
                      </a:pP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7945" marR="360680">
                        <a:lnSpc>
                          <a:spcPts val="2080"/>
                        </a:lnSpc>
                      </a:pPr>
                      <a:r>
                        <a:rPr sz="1200" b="1" spc="-5" dirty="0">
                          <a:latin typeface="Times New Roman"/>
                          <a:cs typeface="Times New Roman"/>
                        </a:rPr>
                        <a:t>Debit </a:t>
                      </a:r>
                      <a:r>
                        <a:rPr sz="1200" b="1" dirty="0">
                          <a:latin typeface="Times New Roman"/>
                          <a:cs typeface="Times New Roman"/>
                        </a:rPr>
                        <a:t> bala</a:t>
                      </a:r>
                      <a:r>
                        <a:rPr sz="1200" b="1" spc="-10" dirty="0">
                          <a:latin typeface="Times New Roman"/>
                          <a:cs typeface="Times New Roman"/>
                        </a:rPr>
                        <a:t>n</a:t>
                      </a:r>
                      <a:r>
                        <a:rPr sz="1200" b="1" dirty="0">
                          <a:latin typeface="Times New Roman"/>
                          <a:cs typeface="Times New Roman"/>
                        </a:rPr>
                        <a:t>ce</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8580">
                        <a:lnSpc>
                          <a:spcPts val="2075"/>
                        </a:lnSpc>
                      </a:pPr>
                      <a:r>
                        <a:rPr sz="1200" b="1" dirty="0">
                          <a:latin typeface="Times New Roman"/>
                          <a:cs typeface="Times New Roman"/>
                        </a:rPr>
                        <a:t>11,000,000</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3"/>
                  </a:ext>
                </a:extLst>
              </a:tr>
            </a:tbl>
          </a:graphicData>
        </a:graphic>
      </p:graphicFrame>
      <p:sp>
        <p:nvSpPr>
          <p:cNvPr id="4" name="object 4">
            <a:extLst>
              <a:ext uri="{FF2B5EF4-FFF2-40B4-BE49-F238E27FC236}">
                <a16:creationId xmlns="" xmlns:a16="http://schemas.microsoft.com/office/drawing/2014/main" id="{83C0EE4D-40BD-76B1-E5D4-49F6532A66FF}"/>
              </a:ext>
            </a:extLst>
          </p:cNvPr>
          <p:cNvSpPr txBox="1"/>
          <p:nvPr/>
        </p:nvSpPr>
        <p:spPr>
          <a:xfrm>
            <a:off x="4269582" y="587011"/>
            <a:ext cx="1993896" cy="197578"/>
          </a:xfrm>
          <a:prstGeom prst="rect">
            <a:avLst/>
          </a:prstGeom>
        </p:spPr>
        <p:txBody>
          <a:bodyPr vert="horz" wrap="square" lIns="0" tIns="8659" rIns="0" bIns="0" rtlCol="0">
            <a:spAutoFit/>
          </a:bodyPr>
          <a:lstStyle/>
          <a:p>
            <a:pPr marL="8659">
              <a:spcBef>
                <a:spcPts val="68"/>
              </a:spcBef>
            </a:pPr>
            <a:r>
              <a:rPr lang="en-US" sz="1227" b="1" spc="-3" dirty="0">
                <a:latin typeface="Times New Roman"/>
                <a:cs typeface="Times New Roman"/>
              </a:rPr>
              <a:t>131 </a:t>
            </a:r>
            <a:r>
              <a:rPr sz="1227" b="1" spc="-3" dirty="0">
                <a:latin typeface="Times New Roman"/>
                <a:cs typeface="Times New Roman"/>
              </a:rPr>
              <a:t>Office</a:t>
            </a:r>
            <a:r>
              <a:rPr sz="1227" b="1" spc="-10" dirty="0">
                <a:latin typeface="Times New Roman"/>
                <a:cs typeface="Times New Roman"/>
              </a:rPr>
              <a:t> </a:t>
            </a:r>
            <a:r>
              <a:rPr sz="1227" b="1" spc="-3" dirty="0">
                <a:latin typeface="Times New Roman"/>
                <a:cs typeface="Times New Roman"/>
              </a:rPr>
              <a:t>supplies</a:t>
            </a:r>
            <a:r>
              <a:rPr sz="1227" b="1" spc="-17" dirty="0">
                <a:latin typeface="Times New Roman"/>
                <a:cs typeface="Times New Roman"/>
              </a:rPr>
              <a:t> </a:t>
            </a:r>
            <a:r>
              <a:rPr sz="1227" b="1" spc="-3" dirty="0">
                <a:latin typeface="Times New Roman"/>
                <a:cs typeface="Times New Roman"/>
              </a:rPr>
              <a:t>A/C</a:t>
            </a:r>
            <a:endParaRPr sz="1227" dirty="0">
              <a:latin typeface="Times New Roman"/>
              <a:cs typeface="Times New Roman"/>
            </a:endParaRPr>
          </a:p>
        </p:txBody>
      </p:sp>
      <p:graphicFrame>
        <p:nvGraphicFramePr>
          <p:cNvPr id="5" name="object 5">
            <a:extLst>
              <a:ext uri="{FF2B5EF4-FFF2-40B4-BE49-F238E27FC236}">
                <a16:creationId xmlns="" xmlns:a16="http://schemas.microsoft.com/office/drawing/2014/main" id="{D17C9D7D-0089-05B5-B733-833539FC719B}"/>
              </a:ext>
            </a:extLst>
          </p:cNvPr>
          <p:cNvGraphicFramePr>
            <a:graphicFrameLocks noGrp="1"/>
          </p:cNvGraphicFramePr>
          <p:nvPr>
            <p:extLst>
              <p:ext uri="{D42A27DB-BD31-4B8C-83A1-F6EECF244321}">
                <p14:modId xmlns:p14="http://schemas.microsoft.com/office/powerpoint/2010/main" val="2852129653"/>
              </p:ext>
            </p:extLst>
          </p:nvPr>
        </p:nvGraphicFramePr>
        <p:xfrm>
          <a:off x="1827116" y="1008776"/>
          <a:ext cx="8090117" cy="1431694"/>
        </p:xfrm>
        <a:graphic>
          <a:graphicData uri="http://schemas.openxmlformats.org/drawingml/2006/table">
            <a:tbl>
              <a:tblPr firstRow="1" bandRow="1">
                <a:tableStyleId>{2D5ABB26-0587-4C30-8999-92F81FD0307C}</a:tableStyleId>
              </a:tblPr>
              <a:tblGrid>
                <a:gridCol w="568814">
                  <a:extLst>
                    <a:ext uri="{9D8B030D-6E8A-4147-A177-3AD203B41FA5}">
                      <a16:colId xmlns="" xmlns:a16="http://schemas.microsoft.com/office/drawing/2014/main" val="20000"/>
                    </a:ext>
                  </a:extLst>
                </a:gridCol>
                <a:gridCol w="956050">
                  <a:extLst>
                    <a:ext uri="{9D8B030D-6E8A-4147-A177-3AD203B41FA5}">
                      <a16:colId xmlns="" xmlns:a16="http://schemas.microsoft.com/office/drawing/2014/main" val="20001"/>
                    </a:ext>
                  </a:extLst>
                </a:gridCol>
                <a:gridCol w="618926">
                  <a:extLst>
                    <a:ext uri="{9D8B030D-6E8A-4147-A177-3AD203B41FA5}">
                      <a16:colId xmlns="" xmlns:a16="http://schemas.microsoft.com/office/drawing/2014/main" val="20002"/>
                    </a:ext>
                  </a:extLst>
                </a:gridCol>
                <a:gridCol w="871443">
                  <a:extLst>
                    <a:ext uri="{9D8B030D-6E8A-4147-A177-3AD203B41FA5}">
                      <a16:colId xmlns="" xmlns:a16="http://schemas.microsoft.com/office/drawing/2014/main" val="20003"/>
                    </a:ext>
                  </a:extLst>
                </a:gridCol>
                <a:gridCol w="99576">
                  <a:extLst>
                    <a:ext uri="{9D8B030D-6E8A-4147-A177-3AD203B41FA5}">
                      <a16:colId xmlns="" xmlns:a16="http://schemas.microsoft.com/office/drawing/2014/main" val="20004"/>
                    </a:ext>
                  </a:extLst>
                </a:gridCol>
                <a:gridCol w="944916">
                  <a:extLst>
                    <a:ext uri="{9D8B030D-6E8A-4147-A177-3AD203B41FA5}">
                      <a16:colId xmlns="" xmlns:a16="http://schemas.microsoft.com/office/drawing/2014/main" val="20005"/>
                    </a:ext>
                  </a:extLst>
                </a:gridCol>
                <a:gridCol w="1409471">
                  <a:extLst>
                    <a:ext uri="{9D8B030D-6E8A-4147-A177-3AD203B41FA5}">
                      <a16:colId xmlns="" xmlns:a16="http://schemas.microsoft.com/office/drawing/2014/main" val="20006"/>
                    </a:ext>
                  </a:extLst>
                </a:gridCol>
                <a:gridCol w="482153">
                  <a:extLst>
                    <a:ext uri="{9D8B030D-6E8A-4147-A177-3AD203B41FA5}">
                      <a16:colId xmlns="" xmlns:a16="http://schemas.microsoft.com/office/drawing/2014/main" val="20007"/>
                    </a:ext>
                  </a:extLst>
                </a:gridCol>
                <a:gridCol w="2138768">
                  <a:extLst>
                    <a:ext uri="{9D8B030D-6E8A-4147-A177-3AD203B41FA5}">
                      <a16:colId xmlns="" xmlns:a16="http://schemas.microsoft.com/office/drawing/2014/main" val="20008"/>
                    </a:ext>
                  </a:extLst>
                </a:gridCol>
              </a:tblGrid>
              <a:tr h="254577">
                <a:tc gridSpan="4">
                  <a:txBody>
                    <a:bodyPr/>
                    <a:lstStyle/>
                    <a:p>
                      <a:pPr marL="434975" algn="ctr">
                        <a:lnSpc>
                          <a:spcPts val="2075"/>
                        </a:lnSpc>
                      </a:pPr>
                      <a:r>
                        <a:rPr sz="1200" b="1" spc="-5" dirty="0">
                          <a:latin typeface="Times New Roman"/>
                          <a:cs typeface="Times New Roman"/>
                        </a:rPr>
                        <a:t>Debit</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a:txBody>
                    <a:bodyPr/>
                    <a:lstStyle/>
                    <a:p>
                      <a:pPr marL="1740535">
                        <a:lnSpc>
                          <a:spcPts val="2075"/>
                        </a:lnSpc>
                      </a:pPr>
                      <a:r>
                        <a:rPr sz="1200" b="1" spc="-5" dirty="0">
                          <a:latin typeface="Times New Roman"/>
                          <a:cs typeface="Times New Roman"/>
                        </a:rPr>
                        <a:t>Credit</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0"/>
                  </a:ext>
                </a:extLst>
              </a:tr>
              <a:tr h="254577">
                <a:tc>
                  <a:txBody>
                    <a:bodyPr/>
                    <a:lstStyle/>
                    <a:p>
                      <a:pPr marL="74295">
                        <a:lnSpc>
                          <a:spcPts val="2075"/>
                        </a:lnSpc>
                      </a:pPr>
                      <a:r>
                        <a:rPr sz="1200" b="1" spc="-5" dirty="0">
                          <a:latin typeface="Times New Roman"/>
                          <a:cs typeface="Times New Roman"/>
                        </a:rPr>
                        <a:t>Date</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44145">
                        <a:lnSpc>
                          <a:spcPts val="2075"/>
                        </a:lnSpc>
                      </a:pPr>
                      <a:r>
                        <a:rPr sz="1200" b="1" spc="-5" dirty="0">
                          <a:latin typeface="Times New Roman"/>
                          <a:cs typeface="Times New Roman"/>
                        </a:rPr>
                        <a:t>Details</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5725">
                        <a:lnSpc>
                          <a:spcPts val="2075"/>
                        </a:lnSpc>
                      </a:pPr>
                      <a:r>
                        <a:rPr sz="1200" b="1" dirty="0">
                          <a:latin typeface="Times New Roman"/>
                          <a:cs typeface="Times New Roman"/>
                        </a:rPr>
                        <a:t>Folio</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0" algn="ctr">
                        <a:lnSpc>
                          <a:spcPts val="2075"/>
                        </a:lnSpc>
                      </a:pPr>
                      <a:r>
                        <a:rPr sz="1200" b="1" spc="-5" dirty="0">
                          <a:latin typeface="Times New Roman"/>
                          <a:cs typeface="Times New Roman"/>
                        </a:rPr>
                        <a:t>Amount</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1285">
                        <a:lnSpc>
                          <a:spcPts val="2075"/>
                        </a:lnSpc>
                      </a:pPr>
                      <a:r>
                        <a:rPr sz="1200" b="1" spc="-5" dirty="0">
                          <a:latin typeface="Times New Roman"/>
                          <a:cs typeface="Times New Roman"/>
                        </a:rPr>
                        <a:t>Date</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00">
                        <a:lnSpc>
                          <a:spcPts val="2075"/>
                        </a:lnSpc>
                      </a:pPr>
                      <a:r>
                        <a:rPr sz="1200" b="1" spc="-5" dirty="0">
                          <a:latin typeface="Times New Roman"/>
                          <a:cs typeface="Times New Roman"/>
                        </a:rPr>
                        <a:t>Details</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5090">
                        <a:lnSpc>
                          <a:spcPts val="2075"/>
                        </a:lnSpc>
                      </a:pPr>
                      <a:r>
                        <a:rPr sz="1200" b="1" dirty="0">
                          <a:latin typeface="Times New Roman"/>
                          <a:cs typeface="Times New Roman"/>
                        </a:rPr>
                        <a:t>Folio</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620" algn="ctr">
                        <a:lnSpc>
                          <a:spcPts val="2075"/>
                        </a:lnSpc>
                      </a:pPr>
                      <a:r>
                        <a:rPr sz="1200" b="1" spc="-5" dirty="0">
                          <a:latin typeface="Times New Roman"/>
                          <a:cs typeface="Times New Roman"/>
                        </a:rPr>
                        <a:t>Amount</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1"/>
                  </a:ext>
                </a:extLst>
              </a:tr>
              <a:tr h="364721">
                <a:tc>
                  <a:txBody>
                    <a:bodyPr/>
                    <a:lstStyle/>
                    <a:p>
                      <a:pPr marL="71120">
                        <a:lnSpc>
                          <a:spcPts val="2039"/>
                        </a:lnSpc>
                      </a:pPr>
                      <a:r>
                        <a:rPr sz="1200" dirty="0">
                          <a:latin typeface="Times New Roman"/>
                          <a:cs typeface="Times New Roman"/>
                        </a:rPr>
                        <a:t>3</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marR="78105">
                        <a:lnSpc>
                          <a:spcPts val="2060"/>
                        </a:lnSpc>
                      </a:pPr>
                      <a:r>
                        <a:rPr sz="1200" dirty="0">
                          <a:latin typeface="Times New Roman"/>
                          <a:cs typeface="Times New Roman"/>
                        </a:rPr>
                        <a:t>Account  payable</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6195" algn="ctr">
                        <a:lnSpc>
                          <a:spcPts val="2039"/>
                        </a:lnSpc>
                      </a:pPr>
                      <a:r>
                        <a:rPr sz="1200" dirty="0">
                          <a:latin typeface="Times New Roman"/>
                          <a:cs typeface="Times New Roman"/>
                        </a:rPr>
                        <a:t>300,000</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2"/>
                  </a:ext>
                </a:extLst>
              </a:tr>
              <a:tr h="364894">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marR="404495">
                        <a:lnSpc>
                          <a:spcPts val="2060"/>
                        </a:lnSpc>
                      </a:pPr>
                      <a:r>
                        <a:rPr sz="1200" b="1" spc="-5" dirty="0">
                          <a:latin typeface="Times New Roman"/>
                          <a:cs typeface="Times New Roman"/>
                        </a:rPr>
                        <a:t>D</a:t>
                      </a:r>
                      <a:r>
                        <a:rPr lang="en-US" sz="1200" b="1" spc="-5" dirty="0">
                          <a:latin typeface="Times New Roman"/>
                          <a:cs typeface="Times New Roman"/>
                        </a:rPr>
                        <a:t>r.</a:t>
                      </a:r>
                      <a:r>
                        <a:rPr sz="1200" b="1" dirty="0">
                          <a:latin typeface="Times New Roman"/>
                          <a:cs typeface="Times New Roman"/>
                        </a:rPr>
                        <a:t> </a:t>
                      </a:r>
                      <a:r>
                        <a:rPr lang="en-US" sz="1200" b="1" dirty="0">
                          <a:latin typeface="Times New Roman"/>
                          <a:cs typeface="Times New Roman"/>
                        </a:rPr>
                        <a:t>Bal</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R="48895" algn="ctr">
                        <a:lnSpc>
                          <a:spcPts val="2080"/>
                        </a:lnSpc>
                      </a:pPr>
                      <a:r>
                        <a:rPr sz="1200" b="1" dirty="0">
                          <a:latin typeface="Times New Roman"/>
                          <a:cs typeface="Times New Roman"/>
                        </a:rPr>
                        <a:t>300,000</a:t>
                      </a: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057797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3518134" y="1134633"/>
            <a:ext cx="2021522" cy="254965"/>
          </a:xfrm>
          <a:prstGeom prst="rect">
            <a:avLst/>
          </a:prstGeom>
        </p:spPr>
        <p:txBody>
          <a:bodyPr vert="horz" wrap="square" lIns="0" tIns="8659" rIns="0" bIns="0" rtlCol="0">
            <a:spAutoFit/>
          </a:bodyPr>
          <a:lstStyle/>
          <a:p>
            <a:pPr marL="8659">
              <a:spcBef>
                <a:spcPts val="68"/>
              </a:spcBef>
            </a:pPr>
            <a:r>
              <a:rPr lang="en-US" sz="1600" b="1" spc="-3" dirty="0">
                <a:latin typeface="Times New Roman"/>
                <a:cs typeface="Times New Roman"/>
              </a:rPr>
              <a:t>301 </a:t>
            </a:r>
            <a:r>
              <a:rPr lang="en-US" sz="1600" b="1" spc="-3" dirty="0" err="1">
                <a:latin typeface="Times New Roman"/>
                <a:cs typeface="Times New Roman"/>
              </a:rPr>
              <a:t>Ineza</a:t>
            </a:r>
            <a:r>
              <a:rPr lang="en-US" sz="1600" b="1" spc="-3" dirty="0">
                <a:latin typeface="Times New Roman"/>
                <a:cs typeface="Times New Roman"/>
              </a:rPr>
              <a:t> </a:t>
            </a:r>
            <a:r>
              <a:rPr sz="1600" b="1" spc="-3" dirty="0">
                <a:latin typeface="Times New Roman"/>
                <a:cs typeface="Times New Roman"/>
              </a:rPr>
              <a:t>Capital</a:t>
            </a:r>
            <a:r>
              <a:rPr sz="1600" b="1" spc="-31" dirty="0">
                <a:latin typeface="Times New Roman"/>
                <a:cs typeface="Times New Roman"/>
              </a:rPr>
              <a:t> </a:t>
            </a:r>
            <a:r>
              <a:rPr sz="1600" b="1" spc="-3" dirty="0">
                <a:latin typeface="Times New Roman"/>
                <a:cs typeface="Times New Roman"/>
              </a:rPr>
              <a:t>A/C</a:t>
            </a:r>
            <a:endParaRPr sz="1600" dirty="0">
              <a:latin typeface="Times New Roman"/>
              <a:cs typeface="Times New Roman"/>
            </a:endParaRPr>
          </a:p>
        </p:txBody>
      </p:sp>
      <p:graphicFrame>
        <p:nvGraphicFramePr>
          <p:cNvPr id="5" name="object 5"/>
          <p:cNvGraphicFramePr>
            <a:graphicFrameLocks noGrp="1"/>
          </p:cNvGraphicFramePr>
          <p:nvPr>
            <p:extLst>
              <p:ext uri="{D42A27DB-BD31-4B8C-83A1-F6EECF244321}">
                <p14:modId xmlns:p14="http://schemas.microsoft.com/office/powerpoint/2010/main" val="4292150868"/>
              </p:ext>
            </p:extLst>
          </p:nvPr>
        </p:nvGraphicFramePr>
        <p:xfrm>
          <a:off x="1351723" y="1603513"/>
          <a:ext cx="7792279" cy="1709529"/>
        </p:xfrm>
        <a:graphic>
          <a:graphicData uri="http://schemas.openxmlformats.org/drawingml/2006/table">
            <a:tbl>
              <a:tblPr firstRow="1" bandRow="1">
                <a:tableStyleId>{2D5ABB26-0587-4C30-8999-92F81FD0307C}</a:tableStyleId>
              </a:tblPr>
              <a:tblGrid>
                <a:gridCol w="460375">
                  <a:extLst>
                    <a:ext uri="{9D8B030D-6E8A-4147-A177-3AD203B41FA5}">
                      <a16:colId xmlns="" xmlns:a16="http://schemas.microsoft.com/office/drawing/2014/main" val="20000"/>
                    </a:ext>
                  </a:extLst>
                </a:gridCol>
                <a:gridCol w="723223">
                  <a:extLst>
                    <a:ext uri="{9D8B030D-6E8A-4147-A177-3AD203B41FA5}">
                      <a16:colId xmlns="" xmlns:a16="http://schemas.microsoft.com/office/drawing/2014/main" val="20001"/>
                    </a:ext>
                  </a:extLst>
                </a:gridCol>
                <a:gridCol w="678554">
                  <a:extLst>
                    <a:ext uri="{9D8B030D-6E8A-4147-A177-3AD203B41FA5}">
                      <a16:colId xmlns="" xmlns:a16="http://schemas.microsoft.com/office/drawing/2014/main" val="20002"/>
                    </a:ext>
                  </a:extLst>
                </a:gridCol>
                <a:gridCol w="942785">
                  <a:extLst>
                    <a:ext uri="{9D8B030D-6E8A-4147-A177-3AD203B41FA5}">
                      <a16:colId xmlns="" xmlns:a16="http://schemas.microsoft.com/office/drawing/2014/main" val="20003"/>
                    </a:ext>
                  </a:extLst>
                </a:gridCol>
                <a:gridCol w="150846">
                  <a:extLst>
                    <a:ext uri="{9D8B030D-6E8A-4147-A177-3AD203B41FA5}">
                      <a16:colId xmlns="" xmlns:a16="http://schemas.microsoft.com/office/drawing/2014/main" val="20004"/>
                    </a:ext>
                  </a:extLst>
                </a:gridCol>
                <a:gridCol w="707089">
                  <a:extLst>
                    <a:ext uri="{9D8B030D-6E8A-4147-A177-3AD203B41FA5}">
                      <a16:colId xmlns="" xmlns:a16="http://schemas.microsoft.com/office/drawing/2014/main" val="20005"/>
                    </a:ext>
                  </a:extLst>
                </a:gridCol>
                <a:gridCol w="1338757">
                  <a:extLst>
                    <a:ext uri="{9D8B030D-6E8A-4147-A177-3AD203B41FA5}">
                      <a16:colId xmlns="" xmlns:a16="http://schemas.microsoft.com/office/drawing/2014/main" val="20006"/>
                    </a:ext>
                  </a:extLst>
                </a:gridCol>
                <a:gridCol w="505958">
                  <a:extLst>
                    <a:ext uri="{9D8B030D-6E8A-4147-A177-3AD203B41FA5}">
                      <a16:colId xmlns="" xmlns:a16="http://schemas.microsoft.com/office/drawing/2014/main" val="20007"/>
                    </a:ext>
                  </a:extLst>
                </a:gridCol>
                <a:gridCol w="2284692">
                  <a:extLst>
                    <a:ext uri="{9D8B030D-6E8A-4147-A177-3AD203B41FA5}">
                      <a16:colId xmlns="" xmlns:a16="http://schemas.microsoft.com/office/drawing/2014/main" val="20008"/>
                    </a:ext>
                  </a:extLst>
                </a:gridCol>
              </a:tblGrid>
              <a:tr h="385608">
                <a:tc gridSpan="4">
                  <a:txBody>
                    <a:bodyPr/>
                    <a:lstStyle/>
                    <a:p>
                      <a:pPr marL="177165" algn="ctr">
                        <a:lnSpc>
                          <a:spcPts val="2075"/>
                        </a:lnSpc>
                      </a:pPr>
                      <a:r>
                        <a:rPr sz="1500" b="1" spc="-5" dirty="0">
                          <a:latin typeface="Times New Roman"/>
                          <a:cs typeface="Times New Roman"/>
                        </a:rPr>
                        <a:t>Debit</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a:txBody>
                    <a:bodyPr/>
                    <a:lstStyle/>
                    <a:p>
                      <a:pPr marL="1740535">
                        <a:lnSpc>
                          <a:spcPts val="2075"/>
                        </a:lnSpc>
                      </a:pPr>
                      <a:r>
                        <a:rPr sz="1500" b="1" spc="-5" dirty="0">
                          <a:latin typeface="Times New Roman"/>
                          <a:cs typeface="Times New Roman"/>
                        </a:rPr>
                        <a:t>Credit</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0"/>
                  </a:ext>
                </a:extLst>
              </a:tr>
              <a:tr h="385608">
                <a:tc>
                  <a:txBody>
                    <a:bodyPr/>
                    <a:lstStyle/>
                    <a:p>
                      <a:pPr marL="74295">
                        <a:lnSpc>
                          <a:spcPts val="2075"/>
                        </a:lnSpc>
                      </a:pPr>
                      <a:r>
                        <a:rPr sz="1500" b="1" spc="-5" dirty="0">
                          <a:latin typeface="Times New Roman"/>
                          <a:cs typeface="Times New Roman"/>
                        </a:rPr>
                        <a:t>Date</a:t>
                      </a: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0014">
                        <a:lnSpc>
                          <a:spcPts val="2075"/>
                        </a:lnSpc>
                      </a:pPr>
                      <a:r>
                        <a:rPr sz="1500" b="1" spc="-5" dirty="0">
                          <a:latin typeface="Times New Roman"/>
                          <a:cs typeface="Times New Roman"/>
                        </a:rPr>
                        <a:t>Details</a:t>
                      </a: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5090">
                        <a:lnSpc>
                          <a:spcPts val="2075"/>
                        </a:lnSpc>
                      </a:pPr>
                      <a:r>
                        <a:rPr sz="1500" b="1" dirty="0">
                          <a:latin typeface="Times New Roman"/>
                          <a:cs typeface="Times New Roman"/>
                        </a:rPr>
                        <a:t>Folio</a:t>
                      </a: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0" algn="ctr">
                        <a:lnSpc>
                          <a:spcPts val="2075"/>
                        </a:lnSpc>
                      </a:pPr>
                      <a:r>
                        <a:rPr sz="1500" b="1" spc="-5" dirty="0">
                          <a:latin typeface="Times New Roman"/>
                          <a:cs typeface="Times New Roman"/>
                        </a:rPr>
                        <a:t>Amount</a:t>
                      </a: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1920">
                        <a:lnSpc>
                          <a:spcPts val="2075"/>
                        </a:lnSpc>
                      </a:pPr>
                      <a:r>
                        <a:rPr sz="1500" b="1" spc="-5" dirty="0">
                          <a:latin typeface="Times New Roman"/>
                          <a:cs typeface="Times New Roman"/>
                        </a:rPr>
                        <a:t>Date</a:t>
                      </a: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00">
                        <a:lnSpc>
                          <a:spcPts val="2075"/>
                        </a:lnSpc>
                      </a:pPr>
                      <a:r>
                        <a:rPr sz="1500" b="1" spc="-5" dirty="0">
                          <a:latin typeface="Times New Roman"/>
                          <a:cs typeface="Times New Roman"/>
                        </a:rPr>
                        <a:t>Details</a:t>
                      </a: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5090">
                        <a:lnSpc>
                          <a:spcPts val="2075"/>
                        </a:lnSpc>
                      </a:pPr>
                      <a:r>
                        <a:rPr sz="1500" b="1" dirty="0">
                          <a:latin typeface="Times New Roman"/>
                          <a:cs typeface="Times New Roman"/>
                        </a:rPr>
                        <a:t>Folio</a:t>
                      </a: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890" algn="ctr">
                        <a:lnSpc>
                          <a:spcPts val="2075"/>
                        </a:lnSpc>
                      </a:pPr>
                      <a:r>
                        <a:rPr sz="1500" b="1" spc="-5" dirty="0">
                          <a:latin typeface="Times New Roman"/>
                          <a:cs typeface="Times New Roman"/>
                        </a:rPr>
                        <a:t>Amount</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1"/>
                  </a:ext>
                </a:extLst>
              </a:tr>
              <a:tr h="385870">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755">
                        <a:lnSpc>
                          <a:spcPts val="2039"/>
                        </a:lnSpc>
                      </a:pPr>
                      <a:r>
                        <a:rPr sz="1500" dirty="0">
                          <a:latin typeface="Times New Roman"/>
                          <a:cs typeface="Times New Roman"/>
                        </a:rPr>
                        <a:t>1</a:t>
                      </a: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039"/>
                        </a:lnSpc>
                      </a:pPr>
                      <a:r>
                        <a:rPr sz="1500" dirty="0">
                          <a:latin typeface="Times New Roman"/>
                          <a:cs typeface="Times New Roman"/>
                        </a:rPr>
                        <a:t>Bank</a:t>
                      </a: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0" algn="ctr">
                        <a:lnSpc>
                          <a:spcPts val="2039"/>
                        </a:lnSpc>
                      </a:pPr>
                      <a:r>
                        <a:rPr sz="1500" dirty="0">
                          <a:latin typeface="Times New Roman"/>
                          <a:cs typeface="Times New Roman"/>
                        </a:rPr>
                        <a:t>30,000,000</a:t>
                      </a: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2"/>
                  </a:ext>
                </a:extLst>
              </a:tr>
              <a:tr h="552443">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marR="43815">
                        <a:lnSpc>
                          <a:spcPts val="2080"/>
                        </a:lnSpc>
                      </a:pPr>
                      <a:r>
                        <a:rPr sz="1500" b="1" spc="-5" dirty="0">
                          <a:latin typeface="Times New Roman"/>
                          <a:cs typeface="Times New Roman"/>
                        </a:rPr>
                        <a:t>Cr</a:t>
                      </a:r>
                      <a:r>
                        <a:rPr lang="en-US" sz="1500" b="1" spc="-5" dirty="0">
                          <a:latin typeface="Times New Roman"/>
                          <a:cs typeface="Times New Roman"/>
                        </a:rPr>
                        <a:t>.</a:t>
                      </a:r>
                      <a:r>
                        <a:rPr lang="en-US" sz="1500" b="1" spc="-5" baseline="0" dirty="0">
                          <a:latin typeface="Times New Roman"/>
                          <a:cs typeface="Times New Roman"/>
                        </a:rPr>
                        <a:t> Bal</a:t>
                      </a:r>
                      <a:r>
                        <a:rPr sz="1500" b="1" spc="-5" dirty="0">
                          <a:latin typeface="Times New Roman"/>
                          <a:cs typeface="Times New Roman"/>
                        </a:rPr>
                        <a:t> </a:t>
                      </a:r>
                      <a:r>
                        <a:rPr sz="1500" b="1" dirty="0">
                          <a:latin typeface="Times New Roman"/>
                          <a:cs typeface="Times New Roman"/>
                        </a:rPr>
                        <a:t> </a:t>
                      </a: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0" algn="ctr">
                        <a:lnSpc>
                          <a:spcPts val="2075"/>
                        </a:lnSpc>
                      </a:pPr>
                      <a:r>
                        <a:rPr sz="1500" b="1" dirty="0">
                          <a:latin typeface="Times New Roman"/>
                          <a:cs typeface="Times New Roman"/>
                        </a:rPr>
                        <a:t>30,000,000</a:t>
                      </a: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15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1715910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14192" y="239268"/>
            <a:ext cx="4134678" cy="316520"/>
          </a:xfrm>
          <a:prstGeom prst="rect">
            <a:avLst/>
          </a:prstGeom>
        </p:spPr>
        <p:txBody>
          <a:bodyPr vert="horz" wrap="square" lIns="0" tIns="8659" rIns="0" bIns="0" rtlCol="0">
            <a:spAutoFit/>
          </a:bodyPr>
          <a:lstStyle/>
          <a:p>
            <a:pPr marL="8659">
              <a:spcBef>
                <a:spcPts val="68"/>
              </a:spcBef>
            </a:pPr>
            <a:r>
              <a:rPr lang="en-US" sz="2000" b="1" spc="-3" dirty="0">
                <a:latin typeface="Times New Roman"/>
                <a:cs typeface="Times New Roman"/>
              </a:rPr>
              <a:t>311 </a:t>
            </a:r>
            <a:r>
              <a:rPr lang="en-US" sz="2000" b="1" spc="-3" dirty="0" err="1">
                <a:latin typeface="Times New Roman"/>
                <a:cs typeface="Times New Roman"/>
              </a:rPr>
              <a:t>Ineza</a:t>
            </a:r>
            <a:r>
              <a:rPr lang="en-US" sz="2000" b="1" spc="-3" dirty="0">
                <a:latin typeface="Times New Roman"/>
                <a:cs typeface="Times New Roman"/>
              </a:rPr>
              <a:t> </a:t>
            </a:r>
            <a:r>
              <a:rPr sz="2000" b="1" spc="-3" dirty="0">
                <a:latin typeface="Times New Roman"/>
                <a:cs typeface="Times New Roman"/>
              </a:rPr>
              <a:t>Drawings</a:t>
            </a:r>
            <a:r>
              <a:rPr sz="2000" b="1" spc="-31" dirty="0">
                <a:latin typeface="Times New Roman"/>
                <a:cs typeface="Times New Roman"/>
              </a:rPr>
              <a:t> </a:t>
            </a:r>
            <a:r>
              <a:rPr sz="2000" b="1" spc="-3" dirty="0">
                <a:latin typeface="Times New Roman"/>
                <a:cs typeface="Times New Roman"/>
              </a:rPr>
              <a:t>A/C</a:t>
            </a:r>
            <a:endParaRPr sz="2000" dirty="0">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1766837189"/>
              </p:ext>
            </p:extLst>
          </p:nvPr>
        </p:nvGraphicFramePr>
        <p:xfrm>
          <a:off x="740230" y="817938"/>
          <a:ext cx="10763792" cy="2137298"/>
        </p:xfrm>
        <a:graphic>
          <a:graphicData uri="http://schemas.openxmlformats.org/drawingml/2006/table">
            <a:tbl>
              <a:tblPr firstRow="1" bandRow="1">
                <a:tableStyleId>{2D5ABB26-0587-4C30-8999-92F81FD0307C}</a:tableStyleId>
              </a:tblPr>
              <a:tblGrid>
                <a:gridCol w="923667">
                  <a:extLst>
                    <a:ext uri="{9D8B030D-6E8A-4147-A177-3AD203B41FA5}">
                      <a16:colId xmlns="" xmlns:a16="http://schemas.microsoft.com/office/drawing/2014/main" val="20000"/>
                    </a:ext>
                  </a:extLst>
                </a:gridCol>
                <a:gridCol w="1280875">
                  <a:extLst>
                    <a:ext uri="{9D8B030D-6E8A-4147-A177-3AD203B41FA5}">
                      <a16:colId xmlns="" xmlns:a16="http://schemas.microsoft.com/office/drawing/2014/main" val="20001"/>
                    </a:ext>
                  </a:extLst>
                </a:gridCol>
                <a:gridCol w="1005045">
                  <a:extLst>
                    <a:ext uri="{9D8B030D-6E8A-4147-A177-3AD203B41FA5}">
                      <a16:colId xmlns="" xmlns:a16="http://schemas.microsoft.com/office/drawing/2014/main" val="20002"/>
                    </a:ext>
                  </a:extLst>
                </a:gridCol>
                <a:gridCol w="1676130">
                  <a:extLst>
                    <a:ext uri="{9D8B030D-6E8A-4147-A177-3AD203B41FA5}">
                      <a16:colId xmlns="" xmlns:a16="http://schemas.microsoft.com/office/drawing/2014/main" val="20003"/>
                    </a:ext>
                  </a:extLst>
                </a:gridCol>
                <a:gridCol w="141613">
                  <a:extLst>
                    <a:ext uri="{9D8B030D-6E8A-4147-A177-3AD203B41FA5}">
                      <a16:colId xmlns="" xmlns:a16="http://schemas.microsoft.com/office/drawing/2014/main" val="20004"/>
                    </a:ext>
                  </a:extLst>
                </a:gridCol>
                <a:gridCol w="999761">
                  <a:extLst>
                    <a:ext uri="{9D8B030D-6E8A-4147-A177-3AD203B41FA5}">
                      <a16:colId xmlns="" xmlns:a16="http://schemas.microsoft.com/office/drawing/2014/main" val="20005"/>
                    </a:ext>
                  </a:extLst>
                </a:gridCol>
                <a:gridCol w="2016428">
                  <a:extLst>
                    <a:ext uri="{9D8B030D-6E8A-4147-A177-3AD203B41FA5}">
                      <a16:colId xmlns="" xmlns:a16="http://schemas.microsoft.com/office/drawing/2014/main" val="20006"/>
                    </a:ext>
                  </a:extLst>
                </a:gridCol>
                <a:gridCol w="1002927">
                  <a:extLst>
                    <a:ext uri="{9D8B030D-6E8A-4147-A177-3AD203B41FA5}">
                      <a16:colId xmlns="" xmlns:a16="http://schemas.microsoft.com/office/drawing/2014/main" val="20007"/>
                    </a:ext>
                  </a:extLst>
                </a:gridCol>
                <a:gridCol w="1717346">
                  <a:extLst>
                    <a:ext uri="{9D8B030D-6E8A-4147-A177-3AD203B41FA5}">
                      <a16:colId xmlns="" xmlns:a16="http://schemas.microsoft.com/office/drawing/2014/main" val="20008"/>
                    </a:ext>
                  </a:extLst>
                </a:gridCol>
              </a:tblGrid>
              <a:tr h="431381">
                <a:tc gridSpan="4">
                  <a:txBody>
                    <a:bodyPr/>
                    <a:lstStyle/>
                    <a:p>
                      <a:pPr marL="160655" algn="ctr">
                        <a:lnSpc>
                          <a:spcPts val="2075"/>
                        </a:lnSpc>
                      </a:pPr>
                      <a:r>
                        <a:rPr sz="2000" b="1" spc="-5" dirty="0">
                          <a:latin typeface="Times New Roman"/>
                          <a:cs typeface="Times New Roman"/>
                        </a:rPr>
                        <a:t>Debit</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a:txBody>
                    <a:bodyPr/>
                    <a:lstStyle/>
                    <a:p>
                      <a:pPr marL="1740535">
                        <a:lnSpc>
                          <a:spcPts val="2075"/>
                        </a:lnSpc>
                      </a:pPr>
                      <a:r>
                        <a:rPr sz="2000" b="1" spc="-5" dirty="0">
                          <a:latin typeface="Times New Roman"/>
                          <a:cs typeface="Times New Roman"/>
                        </a:rPr>
                        <a:t>Credit</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0"/>
                  </a:ext>
                </a:extLst>
              </a:tr>
              <a:tr h="431381">
                <a:tc>
                  <a:txBody>
                    <a:bodyPr/>
                    <a:lstStyle/>
                    <a:p>
                      <a:pPr marL="74295">
                        <a:lnSpc>
                          <a:spcPts val="2075"/>
                        </a:lnSpc>
                      </a:pPr>
                      <a:r>
                        <a:rPr sz="1200" b="1" spc="-5" dirty="0">
                          <a:latin typeface="Times New Roman"/>
                          <a:cs typeface="Times New Roman"/>
                        </a:rPr>
                        <a:t>Date</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
                        <a:lnSpc>
                          <a:spcPts val="2075"/>
                        </a:lnSpc>
                      </a:pPr>
                      <a:r>
                        <a:rPr sz="2000" b="1" spc="-5" dirty="0">
                          <a:latin typeface="Times New Roman"/>
                          <a:cs typeface="Times New Roman"/>
                        </a:rPr>
                        <a:t>Details</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5090">
                        <a:lnSpc>
                          <a:spcPts val="2075"/>
                        </a:lnSpc>
                      </a:pPr>
                      <a:r>
                        <a:rPr sz="2000" b="1" dirty="0">
                          <a:latin typeface="Times New Roman"/>
                          <a:cs typeface="Times New Roman"/>
                        </a:rPr>
                        <a:t>Folio</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 algn="ctr">
                        <a:lnSpc>
                          <a:spcPts val="2075"/>
                        </a:lnSpc>
                      </a:pPr>
                      <a:r>
                        <a:rPr sz="2000" b="1" spc="-5" dirty="0">
                          <a:latin typeface="Times New Roman"/>
                          <a:cs typeface="Times New Roman"/>
                        </a:rPr>
                        <a:t>Amount</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1285">
                        <a:lnSpc>
                          <a:spcPts val="2075"/>
                        </a:lnSpc>
                      </a:pPr>
                      <a:r>
                        <a:rPr sz="2000" b="1" spc="-5" dirty="0">
                          <a:latin typeface="Times New Roman"/>
                          <a:cs typeface="Times New Roman"/>
                        </a:rPr>
                        <a:t>Date</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00">
                        <a:lnSpc>
                          <a:spcPts val="2075"/>
                        </a:lnSpc>
                      </a:pPr>
                      <a:r>
                        <a:rPr sz="2000" b="1" spc="-5" dirty="0">
                          <a:latin typeface="Times New Roman"/>
                          <a:cs typeface="Times New Roman"/>
                        </a:rPr>
                        <a:t>Details</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5090">
                        <a:lnSpc>
                          <a:spcPts val="2075"/>
                        </a:lnSpc>
                      </a:pPr>
                      <a:r>
                        <a:rPr sz="2000" b="1" dirty="0">
                          <a:latin typeface="Times New Roman"/>
                          <a:cs typeface="Times New Roman"/>
                        </a:rPr>
                        <a:t>Folio</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0014">
                        <a:lnSpc>
                          <a:spcPts val="2075"/>
                        </a:lnSpc>
                      </a:pPr>
                      <a:r>
                        <a:rPr sz="2000" b="1" spc="-5" dirty="0">
                          <a:latin typeface="Times New Roman"/>
                          <a:cs typeface="Times New Roman"/>
                        </a:rPr>
                        <a:t>Amount</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1"/>
                  </a:ext>
                </a:extLst>
              </a:tr>
              <a:tr h="411773">
                <a:tc>
                  <a:txBody>
                    <a:bodyPr/>
                    <a:lstStyle/>
                    <a:p>
                      <a:pPr marL="71120">
                        <a:lnSpc>
                          <a:spcPts val="2039"/>
                        </a:lnSpc>
                      </a:pPr>
                      <a:r>
                        <a:rPr sz="1200" dirty="0">
                          <a:latin typeface="Times New Roman"/>
                          <a:cs typeface="Times New Roman"/>
                        </a:rPr>
                        <a:t>10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039"/>
                        </a:lnSpc>
                      </a:pPr>
                      <a:r>
                        <a:rPr sz="2000" spc="-5" dirty="0">
                          <a:latin typeface="Times New Roman"/>
                          <a:cs typeface="Times New Roman"/>
                        </a:rPr>
                        <a:t>Cash</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0" algn="ctr">
                        <a:lnSpc>
                          <a:spcPts val="2039"/>
                        </a:lnSpc>
                      </a:pPr>
                      <a:r>
                        <a:rPr sz="2000" dirty="0">
                          <a:latin typeface="Times New Roman"/>
                          <a:cs typeface="Times New Roman"/>
                        </a:rPr>
                        <a:t>2,000,000</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2"/>
                  </a:ext>
                </a:extLst>
              </a:tr>
              <a:tr h="862763">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marR="383540">
                        <a:lnSpc>
                          <a:spcPts val="2080"/>
                        </a:lnSpc>
                      </a:pPr>
                      <a:r>
                        <a:rPr sz="2000" b="1" spc="-5" dirty="0">
                          <a:latin typeface="Times New Roman"/>
                          <a:cs typeface="Times New Roman"/>
                        </a:rPr>
                        <a:t>Debit </a:t>
                      </a:r>
                      <a:r>
                        <a:rPr sz="2000" b="1" dirty="0">
                          <a:latin typeface="Times New Roman"/>
                          <a:cs typeface="Times New Roman"/>
                        </a:rPr>
                        <a:t> bala</a:t>
                      </a:r>
                      <a:r>
                        <a:rPr sz="2000" b="1" spc="-10" dirty="0">
                          <a:latin typeface="Times New Roman"/>
                          <a:cs typeface="Times New Roman"/>
                        </a:rPr>
                        <a:t>n</a:t>
                      </a:r>
                      <a:r>
                        <a:rPr sz="2000" b="1" dirty="0">
                          <a:latin typeface="Times New Roman"/>
                          <a:cs typeface="Times New Roman"/>
                        </a:rPr>
                        <a:t>ce</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075"/>
                        </a:lnSpc>
                      </a:pPr>
                      <a:r>
                        <a:rPr sz="2000" b="1" dirty="0">
                          <a:latin typeface="Times New Roman"/>
                          <a:cs typeface="Times New Roman"/>
                        </a:rPr>
                        <a:t>2,000,000</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3"/>
                  </a:ext>
                </a:extLst>
              </a:tr>
            </a:tbl>
          </a:graphicData>
        </a:graphic>
      </p:graphicFrame>
      <p:graphicFrame>
        <p:nvGraphicFramePr>
          <p:cNvPr id="4" name="object 3">
            <a:extLst>
              <a:ext uri="{FF2B5EF4-FFF2-40B4-BE49-F238E27FC236}">
                <a16:creationId xmlns="" xmlns:a16="http://schemas.microsoft.com/office/drawing/2014/main" id="{E69062F1-E8B1-0DB1-30A4-DA4B1CF6B751}"/>
              </a:ext>
            </a:extLst>
          </p:cNvPr>
          <p:cNvGraphicFramePr>
            <a:graphicFrameLocks noGrp="1"/>
          </p:cNvGraphicFramePr>
          <p:nvPr>
            <p:extLst>
              <p:ext uri="{D42A27DB-BD31-4B8C-83A1-F6EECF244321}">
                <p14:modId xmlns:p14="http://schemas.microsoft.com/office/powerpoint/2010/main" val="1194091672"/>
              </p:ext>
            </p:extLst>
          </p:nvPr>
        </p:nvGraphicFramePr>
        <p:xfrm>
          <a:off x="1920779" y="4289841"/>
          <a:ext cx="7431438" cy="1686098"/>
        </p:xfrm>
        <a:graphic>
          <a:graphicData uri="http://schemas.openxmlformats.org/drawingml/2006/table">
            <a:tbl>
              <a:tblPr firstRow="1" bandRow="1"/>
              <a:tblGrid>
                <a:gridCol w="662782">
                  <a:extLst>
                    <a:ext uri="{9D8B030D-6E8A-4147-A177-3AD203B41FA5}">
                      <a16:colId xmlns="" xmlns:a16="http://schemas.microsoft.com/office/drawing/2014/main" val="20000"/>
                    </a:ext>
                  </a:extLst>
                </a:gridCol>
                <a:gridCol w="1636242">
                  <a:extLst>
                    <a:ext uri="{9D8B030D-6E8A-4147-A177-3AD203B41FA5}">
                      <a16:colId xmlns="" xmlns:a16="http://schemas.microsoft.com/office/drawing/2014/main" val="20001"/>
                    </a:ext>
                  </a:extLst>
                </a:gridCol>
                <a:gridCol w="642069">
                  <a:extLst>
                    <a:ext uri="{9D8B030D-6E8A-4147-A177-3AD203B41FA5}">
                      <a16:colId xmlns="" xmlns:a16="http://schemas.microsoft.com/office/drawing/2014/main" val="20002"/>
                    </a:ext>
                  </a:extLst>
                </a:gridCol>
                <a:gridCol w="963104">
                  <a:extLst>
                    <a:ext uri="{9D8B030D-6E8A-4147-A177-3AD203B41FA5}">
                      <a16:colId xmlns="" xmlns:a16="http://schemas.microsoft.com/office/drawing/2014/main" val="20003"/>
                    </a:ext>
                  </a:extLst>
                </a:gridCol>
                <a:gridCol w="155341">
                  <a:extLst>
                    <a:ext uri="{9D8B030D-6E8A-4147-A177-3AD203B41FA5}">
                      <a16:colId xmlns="" xmlns:a16="http://schemas.microsoft.com/office/drawing/2014/main" val="20004"/>
                    </a:ext>
                  </a:extLst>
                </a:gridCol>
                <a:gridCol w="844572">
                  <a:extLst>
                    <a:ext uri="{9D8B030D-6E8A-4147-A177-3AD203B41FA5}">
                      <a16:colId xmlns="" xmlns:a16="http://schemas.microsoft.com/office/drawing/2014/main" val="20005"/>
                    </a:ext>
                  </a:extLst>
                </a:gridCol>
                <a:gridCol w="1059418">
                  <a:extLst>
                    <a:ext uri="{9D8B030D-6E8A-4147-A177-3AD203B41FA5}">
                      <a16:colId xmlns="" xmlns:a16="http://schemas.microsoft.com/office/drawing/2014/main" val="20006"/>
                    </a:ext>
                  </a:extLst>
                </a:gridCol>
                <a:gridCol w="550250">
                  <a:extLst>
                    <a:ext uri="{9D8B030D-6E8A-4147-A177-3AD203B41FA5}">
                      <a16:colId xmlns="" xmlns:a16="http://schemas.microsoft.com/office/drawing/2014/main" val="20007"/>
                    </a:ext>
                  </a:extLst>
                </a:gridCol>
                <a:gridCol w="917660">
                  <a:extLst>
                    <a:ext uri="{9D8B030D-6E8A-4147-A177-3AD203B41FA5}">
                      <a16:colId xmlns="" xmlns:a16="http://schemas.microsoft.com/office/drawing/2014/main" val="20008"/>
                    </a:ext>
                  </a:extLst>
                </a:gridCol>
              </a:tblGrid>
              <a:tr h="254577">
                <a:tc gridSpan="4">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291465" algn="ctr">
                        <a:lnSpc>
                          <a:spcPts val="2075"/>
                        </a:lnSpc>
                      </a:pPr>
                      <a:r>
                        <a:rPr sz="1200" b="1" spc="-5" dirty="0">
                          <a:latin typeface="Times New Roman"/>
                          <a:cs typeface="Times New Roman"/>
                        </a:rPr>
                        <a:t>Debit</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gridSpan="4">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1706880">
                        <a:lnSpc>
                          <a:spcPts val="2075"/>
                        </a:lnSpc>
                      </a:pPr>
                      <a:r>
                        <a:rPr sz="1200" b="1" spc="-5" dirty="0">
                          <a:latin typeface="Times New Roman"/>
                          <a:cs typeface="Times New Roman"/>
                        </a:rPr>
                        <a:t>Credit</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0"/>
                  </a:ext>
                </a:extLst>
              </a:tr>
              <a:tr h="254577">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74295">
                        <a:lnSpc>
                          <a:spcPts val="2075"/>
                        </a:lnSpc>
                      </a:pPr>
                      <a:r>
                        <a:rPr sz="1200" b="1" spc="-5" dirty="0">
                          <a:latin typeface="Times New Roman"/>
                          <a:cs typeface="Times New Roman"/>
                        </a:rPr>
                        <a:t>Date</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120014">
                        <a:lnSpc>
                          <a:spcPts val="2075"/>
                        </a:lnSpc>
                      </a:pPr>
                      <a:r>
                        <a:rPr sz="1200" b="1" spc="-5" dirty="0">
                          <a:latin typeface="Times New Roman"/>
                          <a:cs typeface="Times New Roman"/>
                        </a:rPr>
                        <a:t>Details</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85090">
                        <a:lnSpc>
                          <a:spcPts val="2075"/>
                        </a:lnSpc>
                      </a:pPr>
                      <a:r>
                        <a:rPr sz="1200" b="1" dirty="0">
                          <a:latin typeface="Times New Roman"/>
                          <a:cs typeface="Times New Roman"/>
                        </a:rPr>
                        <a:t>Folio</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5080" algn="ctr">
                        <a:lnSpc>
                          <a:spcPts val="2075"/>
                        </a:lnSpc>
                      </a:pPr>
                      <a:r>
                        <a:rPr sz="1200" b="1" spc="-5" dirty="0">
                          <a:latin typeface="Times New Roman"/>
                          <a:cs typeface="Times New Roman"/>
                        </a:rPr>
                        <a:t>Amount</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121285">
                        <a:lnSpc>
                          <a:spcPts val="2075"/>
                        </a:lnSpc>
                      </a:pPr>
                      <a:r>
                        <a:rPr sz="1200" b="1" spc="-5" dirty="0">
                          <a:latin typeface="Times New Roman"/>
                          <a:cs typeface="Times New Roman"/>
                        </a:rPr>
                        <a:t>Date</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246379">
                        <a:lnSpc>
                          <a:spcPts val="2075"/>
                        </a:lnSpc>
                      </a:pPr>
                      <a:r>
                        <a:rPr sz="1200" b="1" spc="-5" dirty="0">
                          <a:latin typeface="Times New Roman"/>
                          <a:cs typeface="Times New Roman"/>
                        </a:rPr>
                        <a:t>Details</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85090">
                        <a:lnSpc>
                          <a:spcPts val="2075"/>
                        </a:lnSpc>
                      </a:pPr>
                      <a:r>
                        <a:rPr sz="1200" b="1" dirty="0">
                          <a:latin typeface="Times New Roman"/>
                          <a:cs typeface="Times New Roman"/>
                        </a:rPr>
                        <a:t>Folio</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7620" algn="ctr">
                        <a:lnSpc>
                          <a:spcPts val="2075"/>
                        </a:lnSpc>
                      </a:pPr>
                      <a:r>
                        <a:rPr sz="1200" b="1" spc="-5" dirty="0">
                          <a:latin typeface="Times New Roman"/>
                          <a:cs typeface="Times New Roman"/>
                        </a:rPr>
                        <a:t>Amount</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extLst>
                  <a:ext uri="{0D108BD9-81ED-4DB2-BD59-A6C34878D82A}">
                    <a16:rowId xmlns="" xmlns:a16="http://schemas.microsoft.com/office/drawing/2014/main" val="10001"/>
                  </a:ext>
                </a:extLst>
              </a:tr>
              <a:tr h="254577">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nSpc>
                          <a:spcPct val="100000"/>
                        </a:lnSpc>
                      </a:pP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71120">
                        <a:lnSpc>
                          <a:spcPts val="2039"/>
                        </a:lnSpc>
                      </a:pPr>
                      <a:r>
                        <a:rPr sz="1200" dirty="0">
                          <a:latin typeface="Times New Roman"/>
                          <a:cs typeface="Times New Roman"/>
                        </a:rPr>
                        <a:t>4</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71120">
                        <a:lnSpc>
                          <a:spcPts val="2039"/>
                        </a:lnSpc>
                      </a:pPr>
                      <a:r>
                        <a:rPr sz="1200" spc="-5" dirty="0">
                          <a:latin typeface="Times New Roman"/>
                          <a:cs typeface="Times New Roman"/>
                        </a:rPr>
                        <a:t>Cash</a:t>
                      </a:r>
                      <a:r>
                        <a:rPr sz="1200" spc="-30" dirty="0">
                          <a:latin typeface="Times New Roman"/>
                          <a:cs typeface="Times New Roman"/>
                        </a:rPr>
                        <a:t> </a:t>
                      </a:r>
                      <a:r>
                        <a:rPr sz="1200" spc="-5" dirty="0">
                          <a:latin typeface="Times New Roman"/>
                          <a:cs typeface="Times New Roman"/>
                        </a:rPr>
                        <a:t>A/C</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50800" algn="ctr">
                        <a:lnSpc>
                          <a:spcPts val="2039"/>
                        </a:lnSpc>
                      </a:pPr>
                      <a:r>
                        <a:rPr sz="1200" dirty="0">
                          <a:latin typeface="Times New Roman"/>
                          <a:cs typeface="Times New Roman"/>
                        </a:rPr>
                        <a:t>5,500,000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extLst>
                  <a:ext uri="{0D108BD9-81ED-4DB2-BD59-A6C34878D82A}">
                    <a16:rowId xmlns="" xmlns:a16="http://schemas.microsoft.com/office/drawing/2014/main" val="10002"/>
                  </a:ext>
                </a:extLst>
              </a:tr>
              <a:tr h="364980">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nSpc>
                          <a:spcPct val="100000"/>
                        </a:lnSpc>
                      </a:pP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71120">
                        <a:lnSpc>
                          <a:spcPts val="2045"/>
                        </a:lnSpc>
                      </a:pPr>
                      <a:r>
                        <a:rPr sz="1200" dirty="0">
                          <a:latin typeface="Times New Roman"/>
                          <a:cs typeface="Times New Roman"/>
                        </a:rPr>
                        <a:t>5</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71120" marR="144145">
                        <a:lnSpc>
                          <a:spcPts val="2080"/>
                        </a:lnSpc>
                      </a:pPr>
                      <a:r>
                        <a:rPr sz="1200" dirty="0">
                          <a:latin typeface="Times New Roman"/>
                          <a:cs typeface="Times New Roman"/>
                        </a:rPr>
                        <a:t>Account </a:t>
                      </a:r>
                      <a:r>
                        <a:rPr sz="1200" spc="5" dirty="0">
                          <a:latin typeface="Times New Roman"/>
                          <a:cs typeface="Times New Roman"/>
                        </a:rPr>
                        <a:t> </a:t>
                      </a:r>
                      <a:r>
                        <a:rPr sz="1200" dirty="0">
                          <a:latin typeface="Times New Roman"/>
                          <a:cs typeface="Times New Roman"/>
                        </a:rPr>
                        <a:t>re</a:t>
                      </a:r>
                      <a:r>
                        <a:rPr sz="1200" spc="5" dirty="0">
                          <a:latin typeface="Times New Roman"/>
                          <a:cs typeface="Times New Roman"/>
                        </a:rPr>
                        <a:t>c</a:t>
                      </a:r>
                      <a:r>
                        <a:rPr sz="1200" spc="-10" dirty="0">
                          <a:latin typeface="Times New Roman"/>
                          <a:cs typeface="Times New Roman"/>
                        </a:rPr>
                        <a:t>e</a:t>
                      </a:r>
                      <a:r>
                        <a:rPr sz="1200" dirty="0">
                          <a:latin typeface="Times New Roman"/>
                          <a:cs typeface="Times New Roman"/>
                        </a:rPr>
                        <a:t>iv</a:t>
                      </a:r>
                      <a:r>
                        <a:rPr sz="1200" spc="5" dirty="0">
                          <a:latin typeface="Times New Roman"/>
                          <a:cs typeface="Times New Roman"/>
                        </a:rPr>
                        <a:t>a</a:t>
                      </a:r>
                      <a:r>
                        <a:rPr sz="1200" dirty="0">
                          <a:latin typeface="Times New Roman"/>
                          <a:cs typeface="Times New Roman"/>
                        </a:rPr>
                        <a:t>b</a:t>
                      </a:r>
                      <a:r>
                        <a:rPr sz="1200" spc="-10" dirty="0">
                          <a:latin typeface="Times New Roman"/>
                          <a:cs typeface="Times New Roman"/>
                        </a:rPr>
                        <a:t>l</a:t>
                      </a:r>
                      <a:r>
                        <a:rPr sz="1200" dirty="0">
                          <a:latin typeface="Times New Roman"/>
                          <a:cs typeface="Times New Roman"/>
                        </a:rPr>
                        <a:t>e</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50800" algn="ctr">
                        <a:lnSpc>
                          <a:spcPts val="2045"/>
                        </a:lnSpc>
                      </a:pPr>
                      <a:r>
                        <a:rPr sz="1200" dirty="0">
                          <a:latin typeface="Times New Roman"/>
                          <a:cs typeface="Times New Roman"/>
                        </a:rPr>
                        <a:t>3,000,000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extLst>
                  <a:ext uri="{0D108BD9-81ED-4DB2-BD59-A6C34878D82A}">
                    <a16:rowId xmlns="" xmlns:a16="http://schemas.microsoft.com/office/drawing/2014/main" val="10003"/>
                  </a:ext>
                </a:extLst>
              </a:tr>
              <a:tr h="364721">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71120" marR="43815">
                        <a:lnSpc>
                          <a:spcPts val="2060"/>
                        </a:lnSpc>
                      </a:pPr>
                      <a:r>
                        <a:rPr sz="1200" b="1" spc="-5" dirty="0">
                          <a:latin typeface="Times New Roman"/>
                          <a:cs typeface="Times New Roman"/>
                        </a:rPr>
                        <a:t>Credit </a:t>
                      </a:r>
                      <a:r>
                        <a:rPr sz="1200" b="1" dirty="0">
                          <a:latin typeface="Times New Roman"/>
                          <a:cs typeface="Times New Roman"/>
                        </a:rPr>
                        <a:t> bala</a:t>
                      </a:r>
                      <a:r>
                        <a:rPr sz="1200" b="1" spc="-10" dirty="0">
                          <a:latin typeface="Times New Roman"/>
                          <a:cs typeface="Times New Roman"/>
                        </a:rPr>
                        <a:t>n</a:t>
                      </a:r>
                      <a:r>
                        <a:rPr sz="1200" b="1" dirty="0">
                          <a:latin typeface="Times New Roman"/>
                          <a:cs typeface="Times New Roman"/>
                        </a:rPr>
                        <a:t>ce</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marL="50800" algn="ctr">
                        <a:lnSpc>
                          <a:spcPts val="2075"/>
                        </a:lnSpc>
                      </a:pPr>
                      <a:r>
                        <a:rPr sz="1200" b="1" dirty="0">
                          <a:latin typeface="Times New Roman"/>
                          <a:cs typeface="Times New Roman"/>
                        </a:rPr>
                        <a:t>8,500,000</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tc>
                  <a:txBody>
                    <a:bodyPr/>
                    <a:lstStyle>
                      <a:lvl1pPr marL="0" algn="l" defTabSz="457200" rtl="0" eaLnBrk="1" latinLnBrk="0" hangingPunct="1">
                        <a:defRPr sz="1800" kern="1200">
                          <a:solidFill>
                            <a:schemeClr val="tx1"/>
                          </a:solidFill>
                          <a:latin typeface="Calibri" panose="020F0502020204030204"/>
                        </a:defRPr>
                      </a:lvl1pPr>
                      <a:lvl2pPr marL="457200" algn="l" defTabSz="457200" rtl="0" eaLnBrk="1" latinLnBrk="0" hangingPunct="1">
                        <a:defRPr sz="1800" kern="1200">
                          <a:solidFill>
                            <a:schemeClr val="tx1"/>
                          </a:solidFill>
                          <a:latin typeface="Calibri" panose="020F0502020204030204"/>
                        </a:defRPr>
                      </a:lvl2pPr>
                      <a:lvl3pPr marL="914400" algn="l" defTabSz="457200" rtl="0" eaLnBrk="1" latinLnBrk="0" hangingPunct="1">
                        <a:defRPr sz="1800" kern="1200">
                          <a:solidFill>
                            <a:schemeClr val="tx1"/>
                          </a:solidFill>
                          <a:latin typeface="Calibri" panose="020F0502020204030204"/>
                        </a:defRPr>
                      </a:lvl3pPr>
                      <a:lvl4pPr marL="1371600" algn="l" defTabSz="457200" rtl="0" eaLnBrk="1" latinLnBrk="0" hangingPunct="1">
                        <a:defRPr sz="1800" kern="1200">
                          <a:solidFill>
                            <a:schemeClr val="tx1"/>
                          </a:solidFill>
                          <a:latin typeface="Calibri" panose="020F0502020204030204"/>
                        </a:defRPr>
                      </a:lvl4pPr>
                      <a:lvl5pPr marL="1828800" algn="l" defTabSz="457200" rtl="0" eaLnBrk="1" latinLnBrk="0" hangingPunct="1">
                        <a:defRPr sz="1800" kern="1200">
                          <a:solidFill>
                            <a:schemeClr val="tx1"/>
                          </a:solidFill>
                          <a:latin typeface="Calibri" panose="020F0502020204030204"/>
                        </a:defRPr>
                      </a:lvl5pPr>
                      <a:lvl6pPr marL="2286000" algn="l" defTabSz="457200" rtl="0" eaLnBrk="1" latinLnBrk="0" hangingPunct="1">
                        <a:defRPr sz="1800" kern="1200">
                          <a:solidFill>
                            <a:schemeClr val="tx1"/>
                          </a:solidFill>
                          <a:latin typeface="Calibri" panose="020F0502020204030204"/>
                        </a:defRPr>
                      </a:lvl6pPr>
                      <a:lvl7pPr marL="2743200" algn="l" defTabSz="457200" rtl="0" eaLnBrk="1" latinLnBrk="0" hangingPunct="1">
                        <a:defRPr sz="1800" kern="1200">
                          <a:solidFill>
                            <a:schemeClr val="tx1"/>
                          </a:solidFill>
                          <a:latin typeface="Calibri" panose="020F0502020204030204"/>
                        </a:defRPr>
                      </a:lvl7pPr>
                      <a:lvl8pPr marL="3200400" algn="l" defTabSz="457200" rtl="0" eaLnBrk="1" latinLnBrk="0" hangingPunct="1">
                        <a:defRPr sz="1800" kern="1200">
                          <a:solidFill>
                            <a:schemeClr val="tx1"/>
                          </a:solidFill>
                          <a:latin typeface="Calibri" panose="020F0502020204030204"/>
                        </a:defRPr>
                      </a:lvl8pPr>
                      <a:lvl9pPr marL="3657600" algn="l" defTabSz="457200" rtl="0" eaLnBrk="1" latinLnBrk="0" hangingPunct="1">
                        <a:defRPr sz="1800" kern="1200">
                          <a:solidFill>
                            <a:schemeClr val="tx1"/>
                          </a:solidFill>
                          <a:latin typeface="Calibri" panose="020F0502020204030204"/>
                        </a:defRPr>
                      </a:lvl9pPr>
                    </a:lstStyle>
                    <a:p>
                      <a:pPr>
                        <a:lnSpc>
                          <a:spcPct val="100000"/>
                        </a:lnSpc>
                      </a:pPr>
                      <a:endParaRPr sz="12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lnTlToBr w="12700" cmpd="sng">
                      <a:noFill/>
                      <a:prstDash val="solid"/>
                    </a:lnTlToBr>
                    <a:lnBlToTr w="12700" cmpd="sng">
                      <a:noFill/>
                      <a:prstDash val="solid"/>
                    </a:lnBlToTr>
                    <a:noFill/>
                  </a:tcPr>
                </a:tc>
                <a:extLst>
                  <a:ext uri="{0D108BD9-81ED-4DB2-BD59-A6C34878D82A}">
                    <a16:rowId xmlns="" xmlns:a16="http://schemas.microsoft.com/office/drawing/2014/main" val="10004"/>
                  </a:ext>
                </a:extLst>
              </a:tr>
            </a:tbl>
          </a:graphicData>
        </a:graphic>
      </p:graphicFrame>
      <p:sp>
        <p:nvSpPr>
          <p:cNvPr id="9" name="TextBox 8">
            <a:extLst>
              <a:ext uri="{FF2B5EF4-FFF2-40B4-BE49-F238E27FC236}">
                <a16:creationId xmlns="" xmlns:a16="http://schemas.microsoft.com/office/drawing/2014/main" id="{0F504E9C-FDB3-7CBB-CFFC-D65CCB18383A}"/>
              </a:ext>
            </a:extLst>
          </p:cNvPr>
          <p:cNvSpPr txBox="1"/>
          <p:nvPr/>
        </p:nvSpPr>
        <p:spPr>
          <a:xfrm>
            <a:off x="4412973" y="3702710"/>
            <a:ext cx="4790661" cy="400110"/>
          </a:xfrm>
          <a:prstGeom prst="rect">
            <a:avLst/>
          </a:prstGeom>
          <a:noFill/>
        </p:spPr>
        <p:txBody>
          <a:bodyPr wrap="square">
            <a:spAutoFit/>
          </a:bodyPr>
          <a:lstStyle/>
          <a:p>
            <a:pPr marL="8659" marR="0" lvl="0" indent="0" algn="l" defTabSz="457200" rtl="0" eaLnBrk="1" fontAlgn="auto" latinLnBrk="0" hangingPunct="1">
              <a:lnSpc>
                <a:spcPct val="100000"/>
              </a:lnSpc>
              <a:spcBef>
                <a:spcPts val="68"/>
              </a:spcBef>
              <a:spcAft>
                <a:spcPts val="0"/>
              </a:spcAft>
              <a:buClrTx/>
              <a:buSzTx/>
              <a:buFontTx/>
              <a:buNone/>
              <a:tabLst/>
              <a:defRPr/>
            </a:pPr>
            <a:r>
              <a:rPr kumimoji="0" lang="en-US" sz="2000" b="1" i="0" u="none" strike="noStrike" kern="1200" cap="none" spc="-3" normalizeH="0" baseline="0" noProof="0" dirty="0">
                <a:ln>
                  <a:noFill/>
                </a:ln>
                <a:solidFill>
                  <a:prstClr val="white"/>
                </a:solidFill>
                <a:effectLst/>
                <a:uLnTx/>
                <a:uFillTx/>
                <a:latin typeface="Times New Roman"/>
                <a:ea typeface="+mn-ea"/>
                <a:cs typeface="Times New Roman"/>
              </a:rPr>
              <a:t>401 Service Revenue A/C</a:t>
            </a:r>
            <a:endParaRPr kumimoji="0" lang="en-US" sz="2000" b="0" i="0" u="none" strike="noStrike" kern="1200" cap="none" spc="0" normalizeH="0" baseline="0" noProof="0" dirty="0">
              <a:ln>
                <a:noFill/>
              </a:ln>
              <a:solidFill>
                <a:prstClr val="white"/>
              </a:solidFill>
              <a:effectLst/>
              <a:uLnTx/>
              <a:uFillTx/>
              <a:latin typeface="Times New Roman"/>
              <a:ea typeface="+mn-ea"/>
              <a:cs typeface="Times New Roman"/>
            </a:endParaRPr>
          </a:p>
        </p:txBody>
      </p:sp>
    </p:spTree>
    <p:extLst>
      <p:ext uri="{BB962C8B-B14F-4D97-AF65-F5344CB8AC3E}">
        <p14:creationId xmlns:p14="http://schemas.microsoft.com/office/powerpoint/2010/main" val="1454109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86D75CC-53C2-5479-F34D-4680CCEE4B8A}"/>
            </a:ext>
          </a:extLst>
        </p:cNvPr>
        <p:cNvGrpSpPr/>
        <p:nvPr/>
      </p:nvGrpSpPr>
      <p:grpSpPr>
        <a:xfrm>
          <a:off x="0" y="0"/>
          <a:ext cx="0" cy="0"/>
          <a:chOff x="0" y="0"/>
          <a:chExt cx="0" cy="0"/>
        </a:xfrm>
      </p:grpSpPr>
      <p:sp>
        <p:nvSpPr>
          <p:cNvPr id="2" name="object 2">
            <a:extLst>
              <a:ext uri="{FF2B5EF4-FFF2-40B4-BE49-F238E27FC236}">
                <a16:creationId xmlns="" xmlns:a16="http://schemas.microsoft.com/office/drawing/2014/main" id="{2DDA2AE3-F17C-BE84-C0FA-E5B8E1DF594A}"/>
              </a:ext>
            </a:extLst>
          </p:cNvPr>
          <p:cNvSpPr txBox="1"/>
          <p:nvPr/>
        </p:nvSpPr>
        <p:spPr>
          <a:xfrm>
            <a:off x="4280453" y="330926"/>
            <a:ext cx="2862470" cy="316520"/>
          </a:xfrm>
          <a:prstGeom prst="rect">
            <a:avLst/>
          </a:prstGeom>
        </p:spPr>
        <p:txBody>
          <a:bodyPr vert="horz" wrap="square" lIns="0" tIns="8659" rIns="0" bIns="0" rtlCol="0">
            <a:spAutoFit/>
          </a:bodyPr>
          <a:lstStyle/>
          <a:p>
            <a:pPr marL="8659">
              <a:spcBef>
                <a:spcPts val="68"/>
              </a:spcBef>
            </a:pPr>
            <a:r>
              <a:rPr lang="en-US" sz="2000" b="1" dirty="0">
                <a:latin typeface="Times New Roman"/>
                <a:cs typeface="Times New Roman"/>
              </a:rPr>
              <a:t>501 </a:t>
            </a:r>
            <a:r>
              <a:rPr sz="2000" b="1" dirty="0">
                <a:latin typeface="Times New Roman"/>
                <a:cs typeface="Times New Roman"/>
              </a:rPr>
              <a:t>Salary</a:t>
            </a:r>
            <a:r>
              <a:rPr sz="2000" b="1" spc="-44" dirty="0">
                <a:latin typeface="Times New Roman"/>
                <a:cs typeface="Times New Roman"/>
              </a:rPr>
              <a:t> </a:t>
            </a:r>
            <a:r>
              <a:rPr lang="en-US" sz="2000" b="1" spc="-44" dirty="0">
                <a:latin typeface="Times New Roman"/>
                <a:cs typeface="Times New Roman"/>
              </a:rPr>
              <a:t> Expense </a:t>
            </a:r>
            <a:r>
              <a:rPr sz="2000" b="1" spc="-3" dirty="0">
                <a:latin typeface="Times New Roman"/>
                <a:cs typeface="Times New Roman"/>
              </a:rPr>
              <a:t>A/C</a:t>
            </a:r>
            <a:endParaRPr sz="2000" b="1" dirty="0">
              <a:latin typeface="Times New Roman"/>
              <a:cs typeface="Times New Roman"/>
            </a:endParaRPr>
          </a:p>
        </p:txBody>
      </p:sp>
      <p:graphicFrame>
        <p:nvGraphicFramePr>
          <p:cNvPr id="3" name="object 3">
            <a:extLst>
              <a:ext uri="{FF2B5EF4-FFF2-40B4-BE49-F238E27FC236}">
                <a16:creationId xmlns="" xmlns:a16="http://schemas.microsoft.com/office/drawing/2014/main" id="{49A6DE64-49E9-95B7-A3FF-0EA15BD9CE25}"/>
              </a:ext>
            </a:extLst>
          </p:cNvPr>
          <p:cNvGraphicFramePr>
            <a:graphicFrameLocks noGrp="1"/>
          </p:cNvGraphicFramePr>
          <p:nvPr/>
        </p:nvGraphicFramePr>
        <p:xfrm>
          <a:off x="653143" y="817937"/>
          <a:ext cx="10458993" cy="2012349"/>
        </p:xfrm>
        <a:graphic>
          <a:graphicData uri="http://schemas.openxmlformats.org/drawingml/2006/table">
            <a:tbl>
              <a:tblPr firstRow="1" bandRow="1">
                <a:tableStyleId>{2D5ABB26-0587-4C30-8999-92F81FD0307C}</a:tableStyleId>
              </a:tblPr>
              <a:tblGrid>
                <a:gridCol w="898218">
                  <a:extLst>
                    <a:ext uri="{9D8B030D-6E8A-4147-A177-3AD203B41FA5}">
                      <a16:colId xmlns="" xmlns:a16="http://schemas.microsoft.com/office/drawing/2014/main" val="20000"/>
                    </a:ext>
                  </a:extLst>
                </a:gridCol>
                <a:gridCol w="1243528">
                  <a:extLst>
                    <a:ext uri="{9D8B030D-6E8A-4147-A177-3AD203B41FA5}">
                      <a16:colId xmlns="" xmlns:a16="http://schemas.microsoft.com/office/drawing/2014/main" val="20001"/>
                    </a:ext>
                  </a:extLst>
                </a:gridCol>
                <a:gridCol w="975296">
                  <a:extLst>
                    <a:ext uri="{9D8B030D-6E8A-4147-A177-3AD203B41FA5}">
                      <a16:colId xmlns="" xmlns:a16="http://schemas.microsoft.com/office/drawing/2014/main" val="20002"/>
                    </a:ext>
                  </a:extLst>
                </a:gridCol>
                <a:gridCol w="1630973">
                  <a:extLst>
                    <a:ext uri="{9D8B030D-6E8A-4147-A177-3AD203B41FA5}">
                      <a16:colId xmlns="" xmlns:a16="http://schemas.microsoft.com/office/drawing/2014/main" val="20003"/>
                    </a:ext>
                  </a:extLst>
                </a:gridCol>
                <a:gridCol w="138740">
                  <a:extLst>
                    <a:ext uri="{9D8B030D-6E8A-4147-A177-3AD203B41FA5}">
                      <a16:colId xmlns="" xmlns:a16="http://schemas.microsoft.com/office/drawing/2014/main" val="20004"/>
                    </a:ext>
                  </a:extLst>
                </a:gridCol>
                <a:gridCol w="973240">
                  <a:extLst>
                    <a:ext uri="{9D8B030D-6E8A-4147-A177-3AD203B41FA5}">
                      <a16:colId xmlns="" xmlns:a16="http://schemas.microsoft.com/office/drawing/2014/main" val="20005"/>
                    </a:ext>
                  </a:extLst>
                </a:gridCol>
                <a:gridCol w="1956758">
                  <a:extLst>
                    <a:ext uri="{9D8B030D-6E8A-4147-A177-3AD203B41FA5}">
                      <a16:colId xmlns="" xmlns:a16="http://schemas.microsoft.com/office/drawing/2014/main" val="20006"/>
                    </a:ext>
                  </a:extLst>
                </a:gridCol>
                <a:gridCol w="978379">
                  <a:extLst>
                    <a:ext uri="{9D8B030D-6E8A-4147-A177-3AD203B41FA5}">
                      <a16:colId xmlns="" xmlns:a16="http://schemas.microsoft.com/office/drawing/2014/main" val="20007"/>
                    </a:ext>
                  </a:extLst>
                </a:gridCol>
                <a:gridCol w="1663861">
                  <a:extLst>
                    <a:ext uri="{9D8B030D-6E8A-4147-A177-3AD203B41FA5}">
                      <a16:colId xmlns="" xmlns:a16="http://schemas.microsoft.com/office/drawing/2014/main" val="20008"/>
                    </a:ext>
                  </a:extLst>
                </a:gridCol>
              </a:tblGrid>
              <a:tr h="465598">
                <a:tc gridSpan="4">
                  <a:txBody>
                    <a:bodyPr/>
                    <a:lstStyle/>
                    <a:p>
                      <a:pPr marL="163830" algn="ctr">
                        <a:lnSpc>
                          <a:spcPts val="2075"/>
                        </a:lnSpc>
                      </a:pPr>
                      <a:r>
                        <a:rPr sz="2000" b="1" spc="-5" dirty="0">
                          <a:latin typeface="Times New Roman"/>
                          <a:cs typeface="Times New Roman"/>
                        </a:rPr>
                        <a:t>Debit</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a:txBody>
                    <a:bodyPr/>
                    <a:lstStyle/>
                    <a:p>
                      <a:pPr marL="1740535">
                        <a:lnSpc>
                          <a:spcPts val="2075"/>
                        </a:lnSpc>
                      </a:pPr>
                      <a:r>
                        <a:rPr sz="2000" b="1" spc="-5" dirty="0">
                          <a:latin typeface="Times New Roman"/>
                          <a:cs typeface="Times New Roman"/>
                        </a:rPr>
                        <a:t>Credit</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0"/>
                  </a:ext>
                </a:extLst>
              </a:tr>
              <a:tr h="465598">
                <a:tc>
                  <a:txBody>
                    <a:bodyPr/>
                    <a:lstStyle/>
                    <a:p>
                      <a:pPr marL="74295">
                        <a:lnSpc>
                          <a:spcPts val="2075"/>
                        </a:lnSpc>
                      </a:pPr>
                      <a:r>
                        <a:rPr sz="2000" b="1" spc="-5" dirty="0">
                          <a:latin typeface="Times New Roman"/>
                          <a:cs typeface="Times New Roman"/>
                        </a:rPr>
                        <a:t>Date</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
                        <a:lnSpc>
                          <a:spcPts val="2075"/>
                        </a:lnSpc>
                      </a:pPr>
                      <a:r>
                        <a:rPr sz="2000" b="1" spc="-5" dirty="0">
                          <a:latin typeface="Times New Roman"/>
                          <a:cs typeface="Times New Roman"/>
                        </a:rPr>
                        <a:t>Details</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5090">
                        <a:lnSpc>
                          <a:spcPts val="2075"/>
                        </a:lnSpc>
                      </a:pPr>
                      <a:r>
                        <a:rPr sz="2000" b="1" dirty="0">
                          <a:latin typeface="Times New Roman"/>
                          <a:cs typeface="Times New Roman"/>
                        </a:rPr>
                        <a:t>Folio</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 algn="ctr">
                        <a:lnSpc>
                          <a:spcPts val="2075"/>
                        </a:lnSpc>
                      </a:pPr>
                      <a:r>
                        <a:rPr sz="2000" b="1" spc="-5" dirty="0">
                          <a:latin typeface="Times New Roman"/>
                          <a:cs typeface="Times New Roman"/>
                        </a:rPr>
                        <a:t>Amount</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1285">
                        <a:lnSpc>
                          <a:spcPts val="2075"/>
                        </a:lnSpc>
                      </a:pPr>
                      <a:r>
                        <a:rPr sz="2000" b="1" spc="-5" dirty="0">
                          <a:latin typeface="Times New Roman"/>
                          <a:cs typeface="Times New Roman"/>
                        </a:rPr>
                        <a:t>Date</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00">
                        <a:lnSpc>
                          <a:spcPts val="2075"/>
                        </a:lnSpc>
                      </a:pPr>
                      <a:r>
                        <a:rPr sz="2000" b="1" spc="-5" dirty="0">
                          <a:latin typeface="Times New Roman"/>
                          <a:cs typeface="Times New Roman"/>
                        </a:rPr>
                        <a:t>Details</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5090">
                        <a:lnSpc>
                          <a:spcPts val="2075"/>
                        </a:lnSpc>
                      </a:pPr>
                      <a:r>
                        <a:rPr sz="2000" b="1" dirty="0">
                          <a:latin typeface="Times New Roman"/>
                          <a:cs typeface="Times New Roman"/>
                        </a:rPr>
                        <a:t>Folio</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525" algn="ctr">
                        <a:lnSpc>
                          <a:spcPts val="2075"/>
                        </a:lnSpc>
                      </a:pPr>
                      <a:r>
                        <a:rPr sz="2000" b="1" spc="-5" dirty="0">
                          <a:latin typeface="Times New Roman"/>
                          <a:cs typeface="Times New Roman"/>
                        </a:rPr>
                        <a:t>Amount</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1"/>
                  </a:ext>
                </a:extLst>
              </a:tr>
              <a:tr h="444434">
                <a:tc>
                  <a:txBody>
                    <a:bodyPr/>
                    <a:lstStyle/>
                    <a:p>
                      <a:pPr marL="71120">
                        <a:lnSpc>
                          <a:spcPts val="2039"/>
                        </a:lnSpc>
                      </a:pPr>
                      <a:r>
                        <a:rPr sz="2000" dirty="0">
                          <a:latin typeface="Times New Roman"/>
                          <a:cs typeface="Times New Roman"/>
                        </a:rPr>
                        <a:t>6</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039"/>
                        </a:lnSpc>
                      </a:pPr>
                      <a:r>
                        <a:rPr sz="2000" dirty="0">
                          <a:latin typeface="Times New Roman"/>
                          <a:cs typeface="Times New Roman"/>
                        </a:rPr>
                        <a:t>cash</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0" algn="ctr">
                        <a:lnSpc>
                          <a:spcPts val="2039"/>
                        </a:lnSpc>
                      </a:pPr>
                      <a:r>
                        <a:rPr sz="2000" dirty="0">
                          <a:latin typeface="Times New Roman"/>
                          <a:cs typeface="Times New Roman"/>
                        </a:rPr>
                        <a:t>1,200,000</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2"/>
                  </a:ext>
                </a:extLst>
              </a:tr>
              <a:tr h="636719">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marR="380365">
                        <a:lnSpc>
                          <a:spcPts val="2080"/>
                        </a:lnSpc>
                      </a:pPr>
                      <a:r>
                        <a:rPr sz="2000" b="1" spc="-5" dirty="0">
                          <a:latin typeface="Times New Roman"/>
                          <a:cs typeface="Times New Roman"/>
                        </a:rPr>
                        <a:t>Debit </a:t>
                      </a:r>
                      <a:r>
                        <a:rPr sz="2000" b="1" dirty="0">
                          <a:latin typeface="Times New Roman"/>
                          <a:cs typeface="Times New Roman"/>
                        </a:rPr>
                        <a:t> bala</a:t>
                      </a:r>
                      <a:r>
                        <a:rPr sz="2000" b="1" spc="-10" dirty="0">
                          <a:latin typeface="Times New Roman"/>
                          <a:cs typeface="Times New Roman"/>
                        </a:rPr>
                        <a:t>n</a:t>
                      </a:r>
                      <a:r>
                        <a:rPr sz="2000" b="1" dirty="0">
                          <a:latin typeface="Times New Roman"/>
                          <a:cs typeface="Times New Roman"/>
                        </a:rPr>
                        <a:t>ce</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1115" algn="ctr">
                        <a:lnSpc>
                          <a:spcPts val="2075"/>
                        </a:lnSpc>
                      </a:pPr>
                      <a:r>
                        <a:rPr sz="2000" b="1" dirty="0">
                          <a:latin typeface="Times New Roman"/>
                          <a:cs typeface="Times New Roman"/>
                        </a:rPr>
                        <a:t>1,200,000</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3"/>
                  </a:ext>
                </a:extLst>
              </a:tr>
            </a:tbl>
          </a:graphicData>
        </a:graphic>
      </p:graphicFrame>
      <p:sp>
        <p:nvSpPr>
          <p:cNvPr id="4" name="object 4">
            <a:extLst>
              <a:ext uri="{FF2B5EF4-FFF2-40B4-BE49-F238E27FC236}">
                <a16:creationId xmlns="" xmlns:a16="http://schemas.microsoft.com/office/drawing/2014/main" id="{4CF15142-9367-36ED-D02F-B0DC1BCFACA2}"/>
              </a:ext>
            </a:extLst>
          </p:cNvPr>
          <p:cNvSpPr txBox="1"/>
          <p:nvPr/>
        </p:nvSpPr>
        <p:spPr>
          <a:xfrm>
            <a:off x="4062169" y="2982278"/>
            <a:ext cx="3640939" cy="637121"/>
          </a:xfrm>
          <a:prstGeom prst="rect">
            <a:avLst/>
          </a:prstGeom>
        </p:spPr>
        <p:txBody>
          <a:bodyPr vert="horz" wrap="square" lIns="0" tIns="8659" rIns="0" bIns="0" rtlCol="0">
            <a:spAutoFit/>
          </a:bodyPr>
          <a:lstStyle/>
          <a:p>
            <a:pPr marL="8659">
              <a:spcBef>
                <a:spcPts val="68"/>
              </a:spcBef>
            </a:pPr>
            <a:endParaRPr lang="en-US" sz="2000" b="1" dirty="0">
              <a:latin typeface="Times New Roman"/>
              <a:cs typeface="Times New Roman"/>
            </a:endParaRPr>
          </a:p>
          <a:p>
            <a:pPr marL="8659">
              <a:spcBef>
                <a:spcPts val="68"/>
              </a:spcBef>
            </a:pPr>
            <a:r>
              <a:rPr lang="en-US" sz="2000" b="1" dirty="0">
                <a:latin typeface="Times New Roman"/>
                <a:cs typeface="Times New Roman"/>
              </a:rPr>
              <a:t>502 </a:t>
            </a:r>
            <a:r>
              <a:rPr sz="2000" b="1" dirty="0">
                <a:latin typeface="Times New Roman"/>
                <a:cs typeface="Times New Roman"/>
              </a:rPr>
              <a:t>Utilities</a:t>
            </a:r>
            <a:r>
              <a:rPr sz="2000" b="1" spc="-55" dirty="0">
                <a:latin typeface="Times New Roman"/>
                <a:cs typeface="Times New Roman"/>
              </a:rPr>
              <a:t> </a:t>
            </a:r>
            <a:r>
              <a:rPr lang="en-US" sz="2000" b="1" spc="-55" dirty="0">
                <a:latin typeface="Times New Roman"/>
                <a:cs typeface="Times New Roman"/>
              </a:rPr>
              <a:t> Expenses </a:t>
            </a:r>
            <a:r>
              <a:rPr sz="2000" b="1" spc="-3" dirty="0">
                <a:latin typeface="Times New Roman"/>
                <a:cs typeface="Times New Roman"/>
              </a:rPr>
              <a:t>A/C</a:t>
            </a:r>
            <a:endParaRPr sz="2000" dirty="0">
              <a:latin typeface="Times New Roman"/>
              <a:cs typeface="Times New Roman"/>
            </a:endParaRPr>
          </a:p>
        </p:txBody>
      </p:sp>
      <p:graphicFrame>
        <p:nvGraphicFramePr>
          <p:cNvPr id="5" name="object 5">
            <a:extLst>
              <a:ext uri="{FF2B5EF4-FFF2-40B4-BE49-F238E27FC236}">
                <a16:creationId xmlns="" xmlns:a16="http://schemas.microsoft.com/office/drawing/2014/main" id="{BCCBC333-8988-29F0-D296-EED0D94083FF}"/>
              </a:ext>
            </a:extLst>
          </p:cNvPr>
          <p:cNvGraphicFramePr>
            <a:graphicFrameLocks noGrp="1"/>
          </p:cNvGraphicFramePr>
          <p:nvPr/>
        </p:nvGraphicFramePr>
        <p:xfrm>
          <a:off x="653142" y="3771391"/>
          <a:ext cx="10458994" cy="2733862"/>
        </p:xfrm>
        <a:graphic>
          <a:graphicData uri="http://schemas.openxmlformats.org/drawingml/2006/table">
            <a:tbl>
              <a:tblPr firstRow="1" bandRow="1">
                <a:tableStyleId>{2D5ABB26-0587-4C30-8999-92F81FD0307C}</a:tableStyleId>
              </a:tblPr>
              <a:tblGrid>
                <a:gridCol w="898130">
                  <a:extLst>
                    <a:ext uri="{9D8B030D-6E8A-4147-A177-3AD203B41FA5}">
                      <a16:colId xmlns="" xmlns:a16="http://schemas.microsoft.com/office/drawing/2014/main" val="20000"/>
                    </a:ext>
                  </a:extLst>
                </a:gridCol>
                <a:gridCol w="1354388">
                  <a:extLst>
                    <a:ext uri="{9D8B030D-6E8A-4147-A177-3AD203B41FA5}">
                      <a16:colId xmlns="" xmlns:a16="http://schemas.microsoft.com/office/drawing/2014/main" val="20001"/>
                    </a:ext>
                  </a:extLst>
                </a:gridCol>
                <a:gridCol w="975201">
                  <a:extLst>
                    <a:ext uri="{9D8B030D-6E8A-4147-A177-3AD203B41FA5}">
                      <a16:colId xmlns="" xmlns:a16="http://schemas.microsoft.com/office/drawing/2014/main" val="20002"/>
                    </a:ext>
                  </a:extLst>
                </a:gridCol>
                <a:gridCol w="1376994">
                  <a:extLst>
                    <a:ext uri="{9D8B030D-6E8A-4147-A177-3AD203B41FA5}">
                      <a16:colId xmlns="" xmlns:a16="http://schemas.microsoft.com/office/drawing/2014/main" val="20003"/>
                    </a:ext>
                  </a:extLst>
                </a:gridCol>
                <a:gridCol w="188054">
                  <a:extLst>
                    <a:ext uri="{9D8B030D-6E8A-4147-A177-3AD203B41FA5}">
                      <a16:colId xmlns="" xmlns:a16="http://schemas.microsoft.com/office/drawing/2014/main" val="20004"/>
                    </a:ext>
                  </a:extLst>
                </a:gridCol>
                <a:gridCol w="973142">
                  <a:extLst>
                    <a:ext uri="{9D8B030D-6E8A-4147-A177-3AD203B41FA5}">
                      <a16:colId xmlns="" xmlns:a16="http://schemas.microsoft.com/office/drawing/2014/main" val="20005"/>
                    </a:ext>
                  </a:extLst>
                </a:gridCol>
                <a:gridCol w="2048022">
                  <a:extLst>
                    <a:ext uri="{9D8B030D-6E8A-4147-A177-3AD203B41FA5}">
                      <a16:colId xmlns="" xmlns:a16="http://schemas.microsoft.com/office/drawing/2014/main" val="20006"/>
                    </a:ext>
                  </a:extLst>
                </a:gridCol>
                <a:gridCol w="976228">
                  <a:extLst>
                    <a:ext uri="{9D8B030D-6E8A-4147-A177-3AD203B41FA5}">
                      <a16:colId xmlns="" xmlns:a16="http://schemas.microsoft.com/office/drawing/2014/main" val="20007"/>
                    </a:ext>
                  </a:extLst>
                </a:gridCol>
                <a:gridCol w="1668835">
                  <a:extLst>
                    <a:ext uri="{9D8B030D-6E8A-4147-A177-3AD203B41FA5}">
                      <a16:colId xmlns="" xmlns:a16="http://schemas.microsoft.com/office/drawing/2014/main" val="20008"/>
                    </a:ext>
                  </a:extLst>
                </a:gridCol>
              </a:tblGrid>
              <a:tr h="551789">
                <a:tc gridSpan="4">
                  <a:txBody>
                    <a:bodyPr/>
                    <a:lstStyle/>
                    <a:p>
                      <a:pPr marL="267335" algn="ctr">
                        <a:lnSpc>
                          <a:spcPts val="2075"/>
                        </a:lnSpc>
                      </a:pPr>
                      <a:r>
                        <a:rPr sz="2000" b="1" spc="-5" dirty="0">
                          <a:latin typeface="Times New Roman"/>
                          <a:cs typeface="Times New Roman"/>
                        </a:rPr>
                        <a:t>Debit</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a:txBody>
                    <a:bodyPr/>
                    <a:lstStyle/>
                    <a:p>
                      <a:pPr marL="1740535">
                        <a:lnSpc>
                          <a:spcPts val="2075"/>
                        </a:lnSpc>
                      </a:pPr>
                      <a:r>
                        <a:rPr sz="2000" b="1" spc="-5" dirty="0">
                          <a:latin typeface="Times New Roman"/>
                          <a:cs typeface="Times New Roman"/>
                        </a:rPr>
                        <a:t>Credit</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0"/>
                  </a:ext>
                </a:extLst>
              </a:tr>
              <a:tr h="551789">
                <a:tc>
                  <a:txBody>
                    <a:bodyPr/>
                    <a:lstStyle/>
                    <a:p>
                      <a:pPr marL="74295">
                        <a:lnSpc>
                          <a:spcPts val="2075"/>
                        </a:lnSpc>
                      </a:pPr>
                      <a:r>
                        <a:rPr sz="2000" b="1" spc="-5" dirty="0">
                          <a:latin typeface="Times New Roman"/>
                          <a:cs typeface="Times New Roman"/>
                        </a:rPr>
                        <a:t>Date</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3335">
                        <a:lnSpc>
                          <a:spcPts val="2075"/>
                        </a:lnSpc>
                      </a:pPr>
                      <a:r>
                        <a:rPr sz="2000" b="1" spc="-5" dirty="0">
                          <a:latin typeface="Times New Roman"/>
                          <a:cs typeface="Times New Roman"/>
                        </a:rPr>
                        <a:t>Details</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5090">
                        <a:lnSpc>
                          <a:spcPts val="2075"/>
                        </a:lnSpc>
                      </a:pPr>
                      <a:r>
                        <a:rPr sz="2000" b="1" dirty="0">
                          <a:latin typeface="Times New Roman"/>
                          <a:cs typeface="Times New Roman"/>
                        </a:rPr>
                        <a:t>Folio</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0" algn="ctr">
                        <a:lnSpc>
                          <a:spcPts val="2075"/>
                        </a:lnSpc>
                      </a:pPr>
                      <a:r>
                        <a:rPr sz="2000" b="1" spc="-5" dirty="0">
                          <a:latin typeface="Times New Roman"/>
                          <a:cs typeface="Times New Roman"/>
                        </a:rPr>
                        <a:t>Amount</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1285">
                        <a:lnSpc>
                          <a:spcPts val="2075"/>
                        </a:lnSpc>
                      </a:pPr>
                      <a:r>
                        <a:rPr sz="2000" b="1" spc="-5" dirty="0">
                          <a:latin typeface="Times New Roman"/>
                          <a:cs typeface="Times New Roman"/>
                        </a:rPr>
                        <a:t>Date</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00">
                        <a:lnSpc>
                          <a:spcPts val="2075"/>
                        </a:lnSpc>
                      </a:pPr>
                      <a:r>
                        <a:rPr sz="2000" b="1" spc="-5" dirty="0">
                          <a:latin typeface="Times New Roman"/>
                          <a:cs typeface="Times New Roman"/>
                        </a:rPr>
                        <a:t>Details</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5090">
                        <a:lnSpc>
                          <a:spcPts val="2075"/>
                        </a:lnSpc>
                      </a:pPr>
                      <a:r>
                        <a:rPr sz="2000" b="1" dirty="0">
                          <a:latin typeface="Times New Roman"/>
                          <a:cs typeface="Times New Roman"/>
                        </a:rPr>
                        <a:t>Folio</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0014">
                        <a:lnSpc>
                          <a:spcPts val="2075"/>
                        </a:lnSpc>
                      </a:pPr>
                      <a:r>
                        <a:rPr sz="2000" b="1" spc="-5" dirty="0">
                          <a:latin typeface="Times New Roman"/>
                          <a:cs typeface="Times New Roman"/>
                        </a:rPr>
                        <a:t>Amount</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1"/>
                  </a:ext>
                </a:extLst>
              </a:tr>
              <a:tr h="526707">
                <a:tc>
                  <a:txBody>
                    <a:bodyPr/>
                    <a:lstStyle/>
                    <a:p>
                      <a:pPr marL="71120">
                        <a:lnSpc>
                          <a:spcPts val="2039"/>
                        </a:lnSpc>
                      </a:pPr>
                      <a:r>
                        <a:rPr sz="2000" dirty="0">
                          <a:latin typeface="Times New Roman"/>
                          <a:cs typeface="Times New Roman"/>
                        </a:rPr>
                        <a:t>6</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039"/>
                        </a:lnSpc>
                      </a:pPr>
                      <a:r>
                        <a:rPr sz="2000" spc="-5" dirty="0">
                          <a:latin typeface="Times New Roman"/>
                          <a:cs typeface="Times New Roman"/>
                        </a:rPr>
                        <a:t>Cash</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6195" algn="ctr">
                        <a:lnSpc>
                          <a:spcPts val="2039"/>
                        </a:lnSpc>
                      </a:pPr>
                      <a:r>
                        <a:rPr sz="2000" dirty="0">
                          <a:latin typeface="Times New Roman"/>
                          <a:cs typeface="Times New Roman"/>
                        </a:rPr>
                        <a:t>400,000</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2"/>
                  </a:ext>
                </a:extLst>
              </a:tr>
              <a:tr h="1103577">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marR="436880">
                        <a:lnSpc>
                          <a:spcPts val="2080"/>
                        </a:lnSpc>
                      </a:pPr>
                      <a:r>
                        <a:rPr sz="2000" b="1" spc="-5" dirty="0">
                          <a:latin typeface="Times New Roman"/>
                          <a:cs typeface="Times New Roman"/>
                        </a:rPr>
                        <a:t>Debit </a:t>
                      </a:r>
                      <a:r>
                        <a:rPr sz="2000" b="1" dirty="0">
                          <a:latin typeface="Times New Roman"/>
                          <a:cs typeface="Times New Roman"/>
                        </a:rPr>
                        <a:t> bala</a:t>
                      </a:r>
                      <a:r>
                        <a:rPr sz="2000" b="1" spc="-10" dirty="0">
                          <a:latin typeface="Times New Roman"/>
                          <a:cs typeface="Times New Roman"/>
                        </a:rPr>
                        <a:t>n</a:t>
                      </a:r>
                      <a:r>
                        <a:rPr sz="2000" b="1" dirty="0">
                          <a:latin typeface="Times New Roman"/>
                          <a:cs typeface="Times New Roman"/>
                        </a:rPr>
                        <a:t>ce</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3025">
                        <a:lnSpc>
                          <a:spcPts val="2075"/>
                        </a:lnSpc>
                      </a:pPr>
                      <a:r>
                        <a:rPr sz="2000" b="1" dirty="0">
                          <a:latin typeface="Times New Roman"/>
                          <a:cs typeface="Times New Roman"/>
                        </a:rPr>
                        <a:t>400,000</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3744088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485322" y="583300"/>
            <a:ext cx="3698521" cy="316520"/>
          </a:xfrm>
          <a:prstGeom prst="rect">
            <a:avLst/>
          </a:prstGeom>
        </p:spPr>
        <p:txBody>
          <a:bodyPr vert="horz" wrap="square" lIns="0" tIns="8659" rIns="0" bIns="0" rtlCol="0">
            <a:spAutoFit/>
          </a:bodyPr>
          <a:lstStyle/>
          <a:p>
            <a:pPr marL="8659">
              <a:spcBef>
                <a:spcPts val="68"/>
              </a:spcBef>
            </a:pPr>
            <a:r>
              <a:rPr lang="en-US" sz="2000" b="1" spc="-3" dirty="0">
                <a:latin typeface="Times New Roman"/>
                <a:cs typeface="Times New Roman"/>
              </a:rPr>
              <a:t>504 </a:t>
            </a:r>
            <a:r>
              <a:rPr sz="2000" b="1" spc="-3" dirty="0">
                <a:latin typeface="Times New Roman"/>
                <a:cs typeface="Times New Roman"/>
              </a:rPr>
              <a:t>Machine</a:t>
            </a:r>
            <a:r>
              <a:rPr sz="2000" b="1" spc="-20" dirty="0">
                <a:latin typeface="Times New Roman"/>
                <a:cs typeface="Times New Roman"/>
              </a:rPr>
              <a:t> </a:t>
            </a:r>
            <a:r>
              <a:rPr sz="2000" b="1" dirty="0">
                <a:latin typeface="Times New Roman"/>
                <a:cs typeface="Times New Roman"/>
              </a:rPr>
              <a:t>rent</a:t>
            </a:r>
            <a:r>
              <a:rPr lang="en-US" sz="2000" b="1" dirty="0">
                <a:latin typeface="Times New Roman"/>
                <a:cs typeface="Times New Roman"/>
              </a:rPr>
              <a:t> Expense</a:t>
            </a:r>
            <a:r>
              <a:rPr sz="2000" b="1" spc="-24" dirty="0">
                <a:latin typeface="Times New Roman"/>
                <a:cs typeface="Times New Roman"/>
              </a:rPr>
              <a:t> </a:t>
            </a:r>
            <a:r>
              <a:rPr sz="2000" b="1" spc="-3" dirty="0">
                <a:latin typeface="Times New Roman"/>
                <a:cs typeface="Times New Roman"/>
              </a:rPr>
              <a:t>A/C</a:t>
            </a:r>
            <a:endParaRPr sz="2000" dirty="0">
              <a:latin typeface="Times New Roman"/>
              <a:cs typeface="Times New Roman"/>
            </a:endParaRPr>
          </a:p>
        </p:txBody>
      </p:sp>
      <p:graphicFrame>
        <p:nvGraphicFramePr>
          <p:cNvPr id="3" name="object 3"/>
          <p:cNvGraphicFramePr>
            <a:graphicFrameLocks noGrp="1"/>
          </p:cNvGraphicFramePr>
          <p:nvPr>
            <p:extLst>
              <p:ext uri="{D42A27DB-BD31-4B8C-83A1-F6EECF244321}">
                <p14:modId xmlns:p14="http://schemas.microsoft.com/office/powerpoint/2010/main" val="3104677770"/>
              </p:ext>
            </p:extLst>
          </p:nvPr>
        </p:nvGraphicFramePr>
        <p:xfrm>
          <a:off x="256318" y="1207597"/>
          <a:ext cx="11382103" cy="1279381"/>
        </p:xfrm>
        <a:graphic>
          <a:graphicData uri="http://schemas.openxmlformats.org/drawingml/2006/table">
            <a:tbl>
              <a:tblPr firstRow="1" bandRow="1">
                <a:tableStyleId>{2D5ABB26-0587-4C30-8999-92F81FD0307C}</a:tableStyleId>
              </a:tblPr>
              <a:tblGrid>
                <a:gridCol w="924007">
                  <a:extLst>
                    <a:ext uri="{9D8B030D-6E8A-4147-A177-3AD203B41FA5}">
                      <a16:colId xmlns="" xmlns:a16="http://schemas.microsoft.com/office/drawing/2014/main" val="20000"/>
                    </a:ext>
                  </a:extLst>
                </a:gridCol>
                <a:gridCol w="1378611">
                  <a:extLst>
                    <a:ext uri="{9D8B030D-6E8A-4147-A177-3AD203B41FA5}">
                      <a16:colId xmlns="" xmlns:a16="http://schemas.microsoft.com/office/drawing/2014/main" val="20001"/>
                    </a:ext>
                  </a:extLst>
                </a:gridCol>
                <a:gridCol w="1003298">
                  <a:extLst>
                    <a:ext uri="{9D8B030D-6E8A-4147-A177-3AD203B41FA5}">
                      <a16:colId xmlns="" xmlns:a16="http://schemas.microsoft.com/office/drawing/2014/main" val="20002"/>
                    </a:ext>
                  </a:extLst>
                </a:gridCol>
                <a:gridCol w="1416669">
                  <a:extLst>
                    <a:ext uri="{9D8B030D-6E8A-4147-A177-3AD203B41FA5}">
                      <a16:colId xmlns="" xmlns:a16="http://schemas.microsoft.com/office/drawing/2014/main" val="20003"/>
                    </a:ext>
                  </a:extLst>
                </a:gridCol>
                <a:gridCol w="188184">
                  <a:extLst>
                    <a:ext uri="{9D8B030D-6E8A-4147-A177-3AD203B41FA5}">
                      <a16:colId xmlns="" xmlns:a16="http://schemas.microsoft.com/office/drawing/2014/main" val="20004"/>
                    </a:ext>
                  </a:extLst>
                </a:gridCol>
                <a:gridCol w="1012111">
                  <a:extLst>
                    <a:ext uri="{9D8B030D-6E8A-4147-A177-3AD203B41FA5}">
                      <a16:colId xmlns="" xmlns:a16="http://schemas.microsoft.com/office/drawing/2014/main" val="20005"/>
                    </a:ext>
                  </a:extLst>
                </a:gridCol>
                <a:gridCol w="2081299">
                  <a:extLst>
                    <a:ext uri="{9D8B030D-6E8A-4147-A177-3AD203B41FA5}">
                      <a16:colId xmlns="" xmlns:a16="http://schemas.microsoft.com/office/drawing/2014/main" val="20006"/>
                    </a:ext>
                  </a:extLst>
                </a:gridCol>
                <a:gridCol w="1005414">
                  <a:extLst>
                    <a:ext uri="{9D8B030D-6E8A-4147-A177-3AD203B41FA5}">
                      <a16:colId xmlns="" xmlns:a16="http://schemas.microsoft.com/office/drawing/2014/main" val="20007"/>
                    </a:ext>
                  </a:extLst>
                </a:gridCol>
                <a:gridCol w="2372510">
                  <a:extLst>
                    <a:ext uri="{9D8B030D-6E8A-4147-A177-3AD203B41FA5}">
                      <a16:colId xmlns="" xmlns:a16="http://schemas.microsoft.com/office/drawing/2014/main" val="20008"/>
                    </a:ext>
                  </a:extLst>
                </a:gridCol>
              </a:tblGrid>
              <a:tr h="254577">
                <a:tc gridSpan="4">
                  <a:txBody>
                    <a:bodyPr/>
                    <a:lstStyle/>
                    <a:p>
                      <a:pPr marL="273685" algn="ctr">
                        <a:lnSpc>
                          <a:spcPts val="2075"/>
                        </a:lnSpc>
                      </a:pPr>
                      <a:r>
                        <a:rPr sz="2000" b="1" spc="-5" dirty="0">
                          <a:latin typeface="Times New Roman"/>
                          <a:cs typeface="Times New Roman"/>
                        </a:rPr>
                        <a:t>Debit</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a:txBody>
                    <a:bodyPr/>
                    <a:lstStyle/>
                    <a:p>
                      <a:pPr marL="1740535">
                        <a:lnSpc>
                          <a:spcPts val="2075"/>
                        </a:lnSpc>
                      </a:pPr>
                      <a:r>
                        <a:rPr sz="2000" b="1" spc="-5" dirty="0">
                          <a:latin typeface="Times New Roman"/>
                          <a:cs typeface="Times New Roman"/>
                        </a:rPr>
                        <a:t>Credit</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0"/>
                  </a:ext>
                </a:extLst>
              </a:tr>
              <a:tr h="254577">
                <a:tc>
                  <a:txBody>
                    <a:bodyPr/>
                    <a:lstStyle/>
                    <a:p>
                      <a:pPr marL="74295">
                        <a:lnSpc>
                          <a:spcPts val="2075"/>
                        </a:lnSpc>
                      </a:pPr>
                      <a:r>
                        <a:rPr sz="2000" b="1" spc="-5" dirty="0">
                          <a:latin typeface="Times New Roman"/>
                          <a:cs typeface="Times New Roman"/>
                        </a:rPr>
                        <a:t>Date</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160">
                        <a:lnSpc>
                          <a:spcPts val="2075"/>
                        </a:lnSpc>
                      </a:pPr>
                      <a:r>
                        <a:rPr sz="2000" b="1" spc="-5" dirty="0">
                          <a:latin typeface="Times New Roman"/>
                          <a:cs typeface="Times New Roman"/>
                        </a:rPr>
                        <a:t>Details</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5090">
                        <a:lnSpc>
                          <a:spcPts val="2075"/>
                        </a:lnSpc>
                      </a:pPr>
                      <a:r>
                        <a:rPr sz="2000" b="1" dirty="0">
                          <a:latin typeface="Times New Roman"/>
                          <a:cs typeface="Times New Roman"/>
                        </a:rPr>
                        <a:t>Folio</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6350" algn="ctr">
                        <a:lnSpc>
                          <a:spcPts val="2075"/>
                        </a:lnSpc>
                      </a:pPr>
                      <a:r>
                        <a:rPr sz="2000" b="1" spc="-5" dirty="0">
                          <a:latin typeface="Times New Roman"/>
                          <a:cs typeface="Times New Roman"/>
                        </a:rPr>
                        <a:t>Amount</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1920">
                        <a:lnSpc>
                          <a:spcPts val="2075"/>
                        </a:lnSpc>
                      </a:pPr>
                      <a:r>
                        <a:rPr sz="2000" b="1" spc="-5" dirty="0">
                          <a:latin typeface="Times New Roman"/>
                          <a:cs typeface="Times New Roman"/>
                        </a:rPr>
                        <a:t>Date</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00">
                        <a:lnSpc>
                          <a:spcPts val="2075"/>
                        </a:lnSpc>
                      </a:pPr>
                      <a:r>
                        <a:rPr sz="2000" b="1" spc="-5" dirty="0">
                          <a:latin typeface="Times New Roman"/>
                          <a:cs typeface="Times New Roman"/>
                        </a:rPr>
                        <a:t>Details</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5090">
                        <a:lnSpc>
                          <a:spcPts val="2075"/>
                        </a:lnSpc>
                      </a:pPr>
                      <a:r>
                        <a:rPr sz="2000" b="1" dirty="0">
                          <a:latin typeface="Times New Roman"/>
                          <a:cs typeface="Times New Roman"/>
                        </a:rPr>
                        <a:t>Folio</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09220">
                        <a:lnSpc>
                          <a:spcPts val="2075"/>
                        </a:lnSpc>
                      </a:pPr>
                      <a:r>
                        <a:rPr sz="2000" b="1" spc="-5" dirty="0">
                          <a:latin typeface="Times New Roman"/>
                          <a:cs typeface="Times New Roman"/>
                        </a:rPr>
                        <a:t>Amount</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1"/>
                  </a:ext>
                </a:extLst>
              </a:tr>
              <a:tr h="254577">
                <a:tc>
                  <a:txBody>
                    <a:bodyPr/>
                    <a:lstStyle/>
                    <a:p>
                      <a:pPr marL="71120">
                        <a:lnSpc>
                          <a:spcPts val="2039"/>
                        </a:lnSpc>
                      </a:pPr>
                      <a:r>
                        <a:rPr sz="2000" dirty="0">
                          <a:latin typeface="Times New Roman"/>
                          <a:cs typeface="Times New Roman"/>
                        </a:rPr>
                        <a:t>6</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039"/>
                        </a:lnSpc>
                      </a:pPr>
                      <a:r>
                        <a:rPr sz="2000" spc="-5" dirty="0">
                          <a:latin typeface="Times New Roman"/>
                          <a:cs typeface="Times New Roman"/>
                        </a:rPr>
                        <a:t>Cash</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36195" algn="ctr">
                        <a:lnSpc>
                          <a:spcPts val="2039"/>
                        </a:lnSpc>
                      </a:pPr>
                      <a:r>
                        <a:rPr sz="2000" dirty="0">
                          <a:latin typeface="Times New Roman"/>
                          <a:cs typeface="Times New Roman"/>
                        </a:rPr>
                        <a:t>600,000</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2"/>
                  </a:ext>
                </a:extLst>
              </a:tr>
              <a:tr h="364981">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marR="429259">
                        <a:lnSpc>
                          <a:spcPts val="2070"/>
                        </a:lnSpc>
                      </a:pPr>
                      <a:r>
                        <a:rPr sz="2000" b="1" spc="-5" dirty="0">
                          <a:latin typeface="Times New Roman"/>
                          <a:cs typeface="Times New Roman"/>
                        </a:rPr>
                        <a:t>D</a:t>
                      </a:r>
                      <a:r>
                        <a:rPr lang="en-US" sz="2000" b="1" spc="-5" dirty="0">
                          <a:latin typeface="Times New Roman"/>
                          <a:cs typeface="Times New Roman"/>
                        </a:rPr>
                        <a:t>r.</a:t>
                      </a:r>
                      <a:r>
                        <a:rPr lang="en-US" sz="2000" b="1" spc="-5" baseline="0" dirty="0">
                          <a:latin typeface="Times New Roman"/>
                          <a:cs typeface="Times New Roman"/>
                        </a:rPr>
                        <a:t> Bal</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075"/>
                        </a:lnSpc>
                      </a:pPr>
                      <a:r>
                        <a:rPr sz="2000" b="1" dirty="0">
                          <a:latin typeface="Times New Roman"/>
                          <a:cs typeface="Times New Roman"/>
                        </a:rPr>
                        <a:t>600,000</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3"/>
                  </a:ext>
                </a:extLst>
              </a:tr>
            </a:tbl>
          </a:graphicData>
        </a:graphic>
      </p:graphicFrame>
      <p:sp>
        <p:nvSpPr>
          <p:cNvPr id="4" name="object 4"/>
          <p:cNvSpPr txBox="1"/>
          <p:nvPr/>
        </p:nvSpPr>
        <p:spPr>
          <a:xfrm>
            <a:off x="6008187" y="3418114"/>
            <a:ext cx="3255083" cy="316520"/>
          </a:xfrm>
          <a:prstGeom prst="rect">
            <a:avLst/>
          </a:prstGeom>
        </p:spPr>
        <p:txBody>
          <a:bodyPr vert="horz" wrap="square" lIns="0" tIns="8659" rIns="0" bIns="0" rtlCol="0">
            <a:spAutoFit/>
          </a:bodyPr>
          <a:lstStyle/>
          <a:p>
            <a:pPr marL="8659">
              <a:spcBef>
                <a:spcPts val="68"/>
              </a:spcBef>
            </a:pPr>
            <a:r>
              <a:rPr lang="en-US" sz="2000" b="1" spc="-3" dirty="0">
                <a:latin typeface="Times New Roman"/>
                <a:cs typeface="Times New Roman"/>
              </a:rPr>
              <a:t>505 </a:t>
            </a:r>
            <a:r>
              <a:rPr sz="2000" b="1" spc="-3" dirty="0">
                <a:latin typeface="Times New Roman"/>
                <a:cs typeface="Times New Roman"/>
              </a:rPr>
              <a:t>Office</a:t>
            </a:r>
            <a:r>
              <a:rPr sz="2000" b="1" spc="-14" dirty="0">
                <a:latin typeface="Times New Roman"/>
                <a:cs typeface="Times New Roman"/>
              </a:rPr>
              <a:t> </a:t>
            </a:r>
            <a:r>
              <a:rPr sz="2000" b="1" spc="-3" dirty="0">
                <a:latin typeface="Times New Roman"/>
                <a:cs typeface="Times New Roman"/>
              </a:rPr>
              <a:t>rent</a:t>
            </a:r>
            <a:r>
              <a:rPr sz="2000" b="1" spc="-14" dirty="0">
                <a:latin typeface="Times New Roman"/>
                <a:cs typeface="Times New Roman"/>
              </a:rPr>
              <a:t> </a:t>
            </a:r>
            <a:r>
              <a:rPr lang="en-US" sz="2000" b="1" spc="-14" dirty="0">
                <a:latin typeface="Times New Roman"/>
                <a:cs typeface="Times New Roman"/>
              </a:rPr>
              <a:t> expense </a:t>
            </a:r>
            <a:r>
              <a:rPr sz="2000" b="1" spc="-7" dirty="0">
                <a:latin typeface="Times New Roman"/>
                <a:cs typeface="Times New Roman"/>
              </a:rPr>
              <a:t>A/C</a:t>
            </a:r>
            <a:endParaRPr sz="2000" dirty="0">
              <a:latin typeface="Times New Roman"/>
              <a:cs typeface="Times New Roman"/>
            </a:endParaRPr>
          </a:p>
        </p:txBody>
      </p:sp>
      <p:graphicFrame>
        <p:nvGraphicFramePr>
          <p:cNvPr id="5" name="object 5"/>
          <p:cNvGraphicFramePr>
            <a:graphicFrameLocks noGrp="1"/>
          </p:cNvGraphicFramePr>
          <p:nvPr>
            <p:extLst>
              <p:ext uri="{D42A27DB-BD31-4B8C-83A1-F6EECF244321}">
                <p14:modId xmlns:p14="http://schemas.microsoft.com/office/powerpoint/2010/main" val="139172489"/>
              </p:ext>
            </p:extLst>
          </p:nvPr>
        </p:nvGraphicFramePr>
        <p:xfrm>
          <a:off x="256318" y="3896158"/>
          <a:ext cx="11382102" cy="1608858"/>
        </p:xfrm>
        <a:graphic>
          <a:graphicData uri="http://schemas.openxmlformats.org/drawingml/2006/table">
            <a:tbl>
              <a:tblPr firstRow="1" bandRow="1">
                <a:tableStyleId>{2D5ABB26-0587-4C30-8999-92F81FD0307C}</a:tableStyleId>
              </a:tblPr>
              <a:tblGrid>
                <a:gridCol w="1084328">
                  <a:extLst>
                    <a:ext uri="{9D8B030D-6E8A-4147-A177-3AD203B41FA5}">
                      <a16:colId xmlns="" xmlns:a16="http://schemas.microsoft.com/office/drawing/2014/main" val="20000"/>
                    </a:ext>
                  </a:extLst>
                </a:gridCol>
                <a:gridCol w="2954408">
                  <a:extLst>
                    <a:ext uri="{9D8B030D-6E8A-4147-A177-3AD203B41FA5}">
                      <a16:colId xmlns="" xmlns:a16="http://schemas.microsoft.com/office/drawing/2014/main" val="20001"/>
                    </a:ext>
                  </a:extLst>
                </a:gridCol>
                <a:gridCol w="1115631">
                  <a:extLst>
                    <a:ext uri="{9D8B030D-6E8A-4147-A177-3AD203B41FA5}">
                      <a16:colId xmlns="" xmlns:a16="http://schemas.microsoft.com/office/drawing/2014/main" val="20002"/>
                    </a:ext>
                  </a:extLst>
                </a:gridCol>
                <a:gridCol w="1393405">
                  <a:extLst>
                    <a:ext uri="{9D8B030D-6E8A-4147-A177-3AD203B41FA5}">
                      <a16:colId xmlns="" xmlns:a16="http://schemas.microsoft.com/office/drawing/2014/main" val="20003"/>
                    </a:ext>
                  </a:extLst>
                </a:gridCol>
                <a:gridCol w="109752">
                  <a:extLst>
                    <a:ext uri="{9D8B030D-6E8A-4147-A177-3AD203B41FA5}">
                      <a16:colId xmlns="" xmlns:a16="http://schemas.microsoft.com/office/drawing/2014/main" val="20004"/>
                    </a:ext>
                  </a:extLst>
                </a:gridCol>
                <a:gridCol w="833233">
                  <a:extLst>
                    <a:ext uri="{9D8B030D-6E8A-4147-A177-3AD203B41FA5}">
                      <a16:colId xmlns="" xmlns:a16="http://schemas.microsoft.com/office/drawing/2014/main" val="20005"/>
                    </a:ext>
                  </a:extLst>
                </a:gridCol>
                <a:gridCol w="1658563">
                  <a:extLst>
                    <a:ext uri="{9D8B030D-6E8A-4147-A177-3AD203B41FA5}">
                      <a16:colId xmlns="" xmlns:a16="http://schemas.microsoft.com/office/drawing/2014/main" val="20006"/>
                    </a:ext>
                  </a:extLst>
                </a:gridCol>
                <a:gridCol w="833231">
                  <a:extLst>
                    <a:ext uri="{9D8B030D-6E8A-4147-A177-3AD203B41FA5}">
                      <a16:colId xmlns="" xmlns:a16="http://schemas.microsoft.com/office/drawing/2014/main" val="20007"/>
                    </a:ext>
                  </a:extLst>
                </a:gridCol>
                <a:gridCol w="1399551">
                  <a:extLst>
                    <a:ext uri="{9D8B030D-6E8A-4147-A177-3AD203B41FA5}">
                      <a16:colId xmlns="" xmlns:a16="http://schemas.microsoft.com/office/drawing/2014/main" val="20008"/>
                    </a:ext>
                  </a:extLst>
                </a:gridCol>
              </a:tblGrid>
              <a:tr h="359525">
                <a:tc gridSpan="4">
                  <a:txBody>
                    <a:bodyPr/>
                    <a:lstStyle/>
                    <a:p>
                      <a:pPr marL="171450" algn="ctr">
                        <a:lnSpc>
                          <a:spcPts val="2075"/>
                        </a:lnSpc>
                      </a:pPr>
                      <a:r>
                        <a:rPr sz="2000" b="1" spc="-5" dirty="0">
                          <a:latin typeface="Times New Roman"/>
                          <a:cs typeface="Times New Roman"/>
                        </a:rPr>
                        <a:t>Debit</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gridSpan="4">
                  <a:txBody>
                    <a:bodyPr/>
                    <a:lstStyle/>
                    <a:p>
                      <a:pPr marL="1740535">
                        <a:lnSpc>
                          <a:spcPts val="2075"/>
                        </a:lnSpc>
                      </a:pPr>
                      <a:r>
                        <a:rPr sz="2000" b="1" spc="-5" dirty="0">
                          <a:latin typeface="Times New Roman"/>
                          <a:cs typeface="Times New Roman"/>
                        </a:rPr>
                        <a:t>Credit</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 xmlns:a16="http://schemas.microsoft.com/office/drawing/2014/main" val="10000"/>
                  </a:ext>
                </a:extLst>
              </a:tr>
              <a:tr h="358486">
                <a:tc>
                  <a:txBody>
                    <a:bodyPr/>
                    <a:lstStyle/>
                    <a:p>
                      <a:pPr marL="74295">
                        <a:lnSpc>
                          <a:spcPts val="2075"/>
                        </a:lnSpc>
                      </a:pPr>
                      <a:r>
                        <a:rPr sz="1200" b="1" spc="-5" dirty="0">
                          <a:latin typeface="Times New Roman"/>
                          <a:cs typeface="Times New Roman"/>
                        </a:rPr>
                        <a:t>Date</a:t>
                      </a: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2540">
                        <a:lnSpc>
                          <a:spcPts val="2075"/>
                        </a:lnSpc>
                      </a:pPr>
                      <a:r>
                        <a:rPr sz="2000" b="1" spc="-5" dirty="0">
                          <a:latin typeface="Times New Roman"/>
                          <a:cs typeface="Times New Roman"/>
                        </a:rPr>
                        <a:t>Details</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5090">
                        <a:lnSpc>
                          <a:spcPts val="2075"/>
                        </a:lnSpc>
                      </a:pPr>
                      <a:r>
                        <a:rPr sz="2000" b="1" dirty="0">
                          <a:latin typeface="Times New Roman"/>
                          <a:cs typeface="Times New Roman"/>
                        </a:rPr>
                        <a:t>Folio</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 algn="ctr">
                        <a:lnSpc>
                          <a:spcPts val="2075"/>
                        </a:lnSpc>
                      </a:pPr>
                      <a:r>
                        <a:rPr sz="2000" b="1" spc="-5" dirty="0">
                          <a:latin typeface="Times New Roman"/>
                          <a:cs typeface="Times New Roman"/>
                        </a:rPr>
                        <a:t>Amount</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121285">
                        <a:lnSpc>
                          <a:spcPts val="2075"/>
                        </a:lnSpc>
                      </a:pPr>
                      <a:r>
                        <a:rPr sz="2000" b="1" spc="-5" dirty="0">
                          <a:latin typeface="Times New Roman"/>
                          <a:cs typeface="Times New Roman"/>
                        </a:rPr>
                        <a:t>Date</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44500">
                        <a:lnSpc>
                          <a:spcPts val="2075"/>
                        </a:lnSpc>
                      </a:pPr>
                      <a:r>
                        <a:rPr sz="2000" b="1" spc="-5" dirty="0">
                          <a:latin typeface="Times New Roman"/>
                          <a:cs typeface="Times New Roman"/>
                        </a:rPr>
                        <a:t>Details</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85090">
                        <a:lnSpc>
                          <a:spcPts val="2075"/>
                        </a:lnSpc>
                      </a:pPr>
                      <a:r>
                        <a:rPr sz="2000" b="1" dirty="0">
                          <a:latin typeface="Times New Roman"/>
                          <a:cs typeface="Times New Roman"/>
                        </a:rPr>
                        <a:t>Folio</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9525" algn="ctr">
                        <a:lnSpc>
                          <a:spcPts val="2075"/>
                        </a:lnSpc>
                      </a:pPr>
                      <a:r>
                        <a:rPr sz="2000" b="1" spc="-5" dirty="0">
                          <a:latin typeface="Times New Roman"/>
                          <a:cs typeface="Times New Roman"/>
                        </a:rPr>
                        <a:t>Amount</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1"/>
                  </a:ext>
                </a:extLst>
              </a:tr>
              <a:tr h="357447">
                <a:tc>
                  <a:txBody>
                    <a:bodyPr/>
                    <a:lstStyle/>
                    <a:p>
                      <a:pPr marL="71120">
                        <a:lnSpc>
                          <a:spcPts val="2039"/>
                        </a:lnSpc>
                      </a:pPr>
                      <a:r>
                        <a:rPr sz="1200" dirty="0">
                          <a:latin typeface="Times New Roman"/>
                          <a:cs typeface="Times New Roman"/>
                        </a:rPr>
                        <a:t>6</a:t>
                      </a: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a:lnSpc>
                          <a:spcPts val="2039"/>
                        </a:lnSpc>
                      </a:pPr>
                      <a:r>
                        <a:rPr sz="2000" spc="-5" dirty="0">
                          <a:latin typeface="Times New Roman"/>
                          <a:cs typeface="Times New Roman"/>
                        </a:rPr>
                        <a:t>Cash</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50800" algn="ctr">
                        <a:lnSpc>
                          <a:spcPts val="2039"/>
                        </a:lnSpc>
                      </a:pPr>
                      <a:r>
                        <a:rPr sz="2000" dirty="0">
                          <a:latin typeface="Times New Roman"/>
                          <a:cs typeface="Times New Roman"/>
                        </a:rPr>
                        <a:t>1,100,000</a:t>
                      </a: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2"/>
                  </a:ext>
                </a:extLst>
              </a:tr>
              <a:tr h="364981">
                <a:tc>
                  <a:txBody>
                    <a:bodyPr/>
                    <a:lstStyle/>
                    <a:p>
                      <a:pPr>
                        <a:lnSpc>
                          <a:spcPct val="100000"/>
                        </a:lnSpc>
                      </a:pPr>
                      <a:endParaRPr sz="12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71120" marR="371475">
                        <a:lnSpc>
                          <a:spcPts val="2080"/>
                        </a:lnSpc>
                      </a:pPr>
                      <a:r>
                        <a:rPr sz="2000" b="1" spc="-5" dirty="0">
                          <a:latin typeface="Times New Roman"/>
                          <a:cs typeface="Times New Roman"/>
                        </a:rPr>
                        <a:t>Debit </a:t>
                      </a:r>
                      <a:r>
                        <a:rPr sz="2000" b="1" dirty="0">
                          <a:latin typeface="Times New Roman"/>
                          <a:cs typeface="Times New Roman"/>
                        </a:rPr>
                        <a:t> bala</a:t>
                      </a:r>
                      <a:r>
                        <a:rPr sz="2000" b="1" spc="-10" dirty="0">
                          <a:latin typeface="Times New Roman"/>
                          <a:cs typeface="Times New Roman"/>
                        </a:rPr>
                        <a:t>n</a:t>
                      </a:r>
                      <a:r>
                        <a:rPr sz="2000" b="1" dirty="0">
                          <a:latin typeface="Times New Roman"/>
                          <a:cs typeface="Times New Roman"/>
                        </a:rPr>
                        <a:t>ce</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a:lnSpc>
                          <a:spcPct val="100000"/>
                        </a:lnSpc>
                      </a:pP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tc>
                  <a:txBody>
                    <a:bodyPr/>
                    <a:lstStyle/>
                    <a:p>
                      <a:pPr marL="46355" algn="ctr">
                        <a:lnSpc>
                          <a:spcPts val="2075"/>
                        </a:lnSpc>
                      </a:pPr>
                      <a:r>
                        <a:rPr sz="2000" b="1" dirty="0">
                          <a:latin typeface="Times New Roman"/>
                          <a:cs typeface="Times New Roman"/>
                        </a:rPr>
                        <a:t>1,100,000</a:t>
                      </a:r>
                      <a:endParaRPr sz="2000" dirty="0">
                        <a:latin typeface="Times New Roman"/>
                        <a:cs typeface="Times New Roman"/>
                      </a:endParaRPr>
                    </a:p>
                  </a:txBody>
                  <a:tcPr marL="0" marR="0" marT="0" marB="0">
                    <a:lnL w="6350">
                      <a:solidFill>
                        <a:srgbClr val="000000"/>
                      </a:solidFill>
                      <a:prstDash val="solid"/>
                    </a:lnL>
                    <a:lnR w="6350">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 xmlns:a16="http://schemas.microsoft.com/office/drawing/2014/main" val="10003"/>
                  </a:ext>
                </a:extLst>
              </a:tr>
            </a:tbl>
          </a:graphicData>
        </a:graphic>
      </p:graphicFrame>
    </p:spTree>
    <p:extLst>
      <p:ext uri="{BB962C8B-B14F-4D97-AF65-F5344CB8AC3E}">
        <p14:creationId xmlns:p14="http://schemas.microsoft.com/office/powerpoint/2010/main" val="4141256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415" y="2776854"/>
            <a:ext cx="10503152" cy="1560716"/>
          </a:xfrm>
        </p:spPr>
        <p:txBody>
          <a:bodyPr>
            <a:normAutofit fontScale="90000"/>
          </a:bodyPr>
          <a:lstStyle/>
          <a:p>
            <a:r>
              <a:rPr lang="en-US" dirty="0"/>
              <a:t>3.6. Next Step: Preparation of Trial Balance</a:t>
            </a:r>
            <a:br>
              <a:rPr lang="en-US" dirty="0"/>
            </a:br>
            <a:r>
              <a:rPr lang="en-US" dirty="0"/>
              <a:t/>
            </a:r>
            <a:br>
              <a:rPr lang="en-US" dirty="0"/>
            </a:br>
            <a:r>
              <a:rPr lang="en-US" dirty="0"/>
              <a:t>(EXTRACTION OF ACCOUNTS BALANCES)</a:t>
            </a:r>
          </a:p>
        </p:txBody>
      </p:sp>
    </p:spTree>
    <p:extLst>
      <p:ext uri="{BB962C8B-B14F-4D97-AF65-F5344CB8AC3E}">
        <p14:creationId xmlns:p14="http://schemas.microsoft.com/office/powerpoint/2010/main" val="8066529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8D33224-1C98-E0B0-7C75-6BAE2A84956A}"/>
              </a:ext>
            </a:extLst>
          </p:cNvPr>
          <p:cNvSpPr txBox="1"/>
          <p:nvPr/>
        </p:nvSpPr>
        <p:spPr>
          <a:xfrm>
            <a:off x="185530" y="493789"/>
            <a:ext cx="11820939" cy="3046988"/>
          </a:xfrm>
          <a:prstGeom prst="rect">
            <a:avLst/>
          </a:prstGeom>
          <a:noFill/>
        </p:spPr>
        <p:txBody>
          <a:bodyPr wrap="square">
            <a:spAutoFit/>
          </a:bodyPr>
          <a:lstStyle/>
          <a:p>
            <a:pPr algn="just"/>
            <a:endParaRPr lang="en-US" sz="3200" dirty="0">
              <a:latin typeface="+mj-lt"/>
            </a:endParaRPr>
          </a:p>
          <a:p>
            <a:pPr algn="just"/>
            <a:r>
              <a:rPr lang="en-US" sz="3200" b="0" i="0" dirty="0">
                <a:solidFill>
                  <a:srgbClr val="FFFF00"/>
                </a:solidFill>
                <a:effectLst/>
                <a:latin typeface="+mj-lt"/>
              </a:rPr>
              <a:t>A trial balance is a financial report that lists the closing balances of a business's general ledger accounts at a specific time. It's used to check that the accounting system is accurate and to identify errors before preparing financial statements. </a:t>
            </a:r>
            <a:endParaRPr lang="en-US" sz="3200" dirty="0">
              <a:solidFill>
                <a:srgbClr val="FFFF00"/>
              </a:solidFill>
              <a:latin typeface="+mj-lt"/>
            </a:endParaRPr>
          </a:p>
        </p:txBody>
      </p:sp>
    </p:spTree>
    <p:extLst>
      <p:ext uri="{BB962C8B-B14F-4D97-AF65-F5344CB8AC3E}">
        <p14:creationId xmlns:p14="http://schemas.microsoft.com/office/powerpoint/2010/main" val="917504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0935" y="0"/>
            <a:ext cx="11496996" cy="6186309"/>
          </a:xfrm>
          <a:prstGeom prst="rect">
            <a:avLst/>
          </a:prstGeom>
        </p:spPr>
        <p:txBody>
          <a:bodyPr wrap="square">
            <a:spAutoFit/>
          </a:bodyPr>
          <a:lstStyle/>
          <a:p>
            <a:pPr lvl="1" algn="ctr"/>
            <a:r>
              <a:rPr lang="en-US" sz="3300" b="1" dirty="0">
                <a:latin typeface="+mj-lt"/>
              </a:rPr>
              <a:t>3.1.DEFINITION OF JOURNAL AND JOURNALIZING</a:t>
            </a:r>
          </a:p>
          <a:p>
            <a:pPr algn="just"/>
            <a:r>
              <a:rPr lang="en-US" sz="3300" dirty="0">
                <a:latin typeface="+mj-lt"/>
              </a:rPr>
              <a:t>So far in the previous chapter we discussed the ledger accounts and movements. Each ledger account shows only the increases and decreases in that account. </a:t>
            </a:r>
          </a:p>
          <a:p>
            <a:pPr algn="just"/>
            <a:endParaRPr lang="en-US" sz="3300" dirty="0">
              <a:latin typeface="+mj-lt"/>
            </a:endParaRPr>
          </a:p>
          <a:p>
            <a:pPr algn="just"/>
            <a:r>
              <a:rPr lang="en-US" sz="3300" dirty="0">
                <a:latin typeface="+mj-lt"/>
              </a:rPr>
              <a:t>Thus, all the effects of a single business transaction would not appear in any one account. For example, the cash account contains only data on changes in cash. It does not show how the cash was generated or what it was spent on. In order to have a permanent record of an entire transaction, the accountant uses the book or record known as a journal.</a:t>
            </a:r>
          </a:p>
        </p:txBody>
      </p:sp>
    </p:spTree>
    <p:extLst>
      <p:ext uri="{BB962C8B-B14F-4D97-AF65-F5344CB8AC3E}">
        <p14:creationId xmlns:p14="http://schemas.microsoft.com/office/powerpoint/2010/main" val="1930782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3D57227-158C-C3F3-867C-4B99438B6B11}"/>
              </a:ext>
            </a:extLst>
          </p:cNvPr>
          <p:cNvSpPr txBox="1"/>
          <p:nvPr/>
        </p:nvSpPr>
        <p:spPr>
          <a:xfrm>
            <a:off x="192156" y="0"/>
            <a:ext cx="11807687" cy="5632311"/>
          </a:xfrm>
          <a:prstGeom prst="rect">
            <a:avLst/>
          </a:prstGeom>
          <a:noFill/>
        </p:spPr>
        <p:txBody>
          <a:bodyPr wrap="square">
            <a:spAutoFit/>
          </a:bodyPr>
          <a:lstStyle/>
          <a:p>
            <a:r>
              <a:rPr lang="en-US" sz="2000" dirty="0"/>
              <a:t>In double-entry bookkeeping, each transaction is recorded with a debit and a credit entry. In the example, the sum of all debits and credits will balance out, ensuring account accuracy.</a:t>
            </a:r>
          </a:p>
          <a:p>
            <a:endParaRPr lang="en-US" sz="2000" dirty="0"/>
          </a:p>
          <a:p>
            <a:r>
              <a:rPr lang="en-US" sz="2000" dirty="0"/>
              <a:t>The purpose of a trial balance is to ensure that the total of all debit balances matches the total of all credit balances, highlighting the fundamental principle of double-entry bookkeeping.</a:t>
            </a:r>
          </a:p>
          <a:p>
            <a:endParaRPr lang="en-US" sz="2000" dirty="0"/>
          </a:p>
          <a:p>
            <a:r>
              <a:rPr lang="en-US" sz="2000" dirty="0"/>
              <a:t>This report plays a pivotal role in the accounting cycle, marking its final step before preparing financial statements. It acts as a tool for accountants and business owners to verify the accuracy of bookkeeping entries and to identify any potential errors that may have occurred during the accounting period.</a:t>
            </a:r>
          </a:p>
          <a:p>
            <a:endParaRPr lang="en-US" sz="2000" dirty="0"/>
          </a:p>
          <a:p>
            <a:r>
              <a:rPr lang="en-US" sz="2000" dirty="0"/>
              <a:t>A Trial Balance includes the accounts of Income Statement and the Balance Sheet financial statements. </a:t>
            </a:r>
          </a:p>
          <a:p>
            <a:endParaRPr lang="en-US" sz="2000" dirty="0"/>
          </a:p>
          <a:p>
            <a:r>
              <a:rPr lang="en-US" sz="2000" dirty="0"/>
              <a:t>Although a trial balance may equal the debits and credits, it does not mean the figures are correct. Errors can still occur in data entry of wrong amounts or posted to the incorrect account code.</a:t>
            </a:r>
          </a:p>
        </p:txBody>
      </p:sp>
    </p:spTree>
    <p:extLst>
      <p:ext uri="{BB962C8B-B14F-4D97-AF65-F5344CB8AC3E}">
        <p14:creationId xmlns:p14="http://schemas.microsoft.com/office/powerpoint/2010/main" val="2350436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B5C6036-6965-8210-550E-AC2B25FF661D}"/>
              </a:ext>
            </a:extLst>
          </p:cNvPr>
          <p:cNvSpPr>
            <a:spLocks noGrp="1"/>
          </p:cNvSpPr>
          <p:nvPr>
            <p:ph type="title"/>
          </p:nvPr>
        </p:nvSpPr>
        <p:spPr>
          <a:xfrm>
            <a:off x="1723873" y="2382959"/>
            <a:ext cx="8534400" cy="1507067"/>
          </a:xfrm>
        </p:spPr>
        <p:txBody>
          <a:bodyPr/>
          <a:lstStyle/>
          <a:p>
            <a:pPr algn="ctr"/>
            <a:r>
              <a:rPr lang="en-US" dirty="0"/>
              <a:t>From our example above let us prepare trial balance</a:t>
            </a:r>
          </a:p>
        </p:txBody>
      </p:sp>
    </p:spTree>
    <p:extLst>
      <p:ext uri="{BB962C8B-B14F-4D97-AF65-F5344CB8AC3E}">
        <p14:creationId xmlns:p14="http://schemas.microsoft.com/office/powerpoint/2010/main" val="1882653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1541" y="1"/>
            <a:ext cx="6409508" cy="1033670"/>
          </a:xfrm>
        </p:spPr>
        <p:txBody>
          <a:bodyPr>
            <a:noAutofit/>
          </a:bodyPr>
          <a:lstStyle/>
          <a:p>
            <a:r>
              <a:rPr lang="en-US" sz="2500" dirty="0"/>
              <a:t>Aria Design and travel</a:t>
            </a:r>
            <a:br>
              <a:rPr lang="en-US" sz="2500" dirty="0"/>
            </a:br>
            <a:r>
              <a:rPr lang="en-US" sz="2500" dirty="0"/>
              <a:t>31/12/20xx</a:t>
            </a:r>
            <a:br>
              <a:rPr lang="en-US" sz="2500" dirty="0"/>
            </a:br>
            <a:r>
              <a:rPr lang="en-US" sz="2500" dirty="0"/>
              <a:t>Trial Balance</a:t>
            </a:r>
          </a:p>
        </p:txBody>
      </p:sp>
      <p:sp>
        <p:nvSpPr>
          <p:cNvPr id="5" name="TextBox 4">
            <a:extLst>
              <a:ext uri="{FF2B5EF4-FFF2-40B4-BE49-F238E27FC236}">
                <a16:creationId xmlns="" xmlns:a16="http://schemas.microsoft.com/office/drawing/2014/main" id="{EAB274EC-C3D5-214A-7DEE-47383E574569}"/>
              </a:ext>
            </a:extLst>
          </p:cNvPr>
          <p:cNvSpPr txBox="1"/>
          <p:nvPr/>
        </p:nvSpPr>
        <p:spPr>
          <a:xfrm>
            <a:off x="175364" y="5538302"/>
            <a:ext cx="11899726" cy="1200329"/>
          </a:xfrm>
          <a:prstGeom prst="rect">
            <a:avLst/>
          </a:prstGeom>
          <a:noFill/>
        </p:spPr>
        <p:txBody>
          <a:bodyPr wrap="square">
            <a:spAutoFit/>
          </a:bodyPr>
          <a:lstStyle/>
          <a:p>
            <a:r>
              <a:rPr lang="en-US" b="1" dirty="0">
                <a:solidFill>
                  <a:srgbClr val="FFFF00"/>
                </a:solidFill>
                <a:highlight>
                  <a:srgbClr val="FF0000"/>
                </a:highlight>
              </a:rPr>
              <a:t>Note 1</a:t>
            </a:r>
            <a:r>
              <a:rPr lang="en-US" b="1" dirty="0">
                <a:solidFill>
                  <a:srgbClr val="FFFF00"/>
                </a:solidFill>
              </a:rPr>
              <a:t>: In the trial balance </a:t>
            </a:r>
            <a:r>
              <a:rPr lang="en-US" b="1" u="sng" dirty="0">
                <a:solidFill>
                  <a:srgbClr val="FFFF00"/>
                </a:solidFill>
              </a:rPr>
              <a:t>above</a:t>
            </a:r>
            <a:r>
              <a:rPr lang="en-US" b="1" dirty="0">
                <a:solidFill>
                  <a:srgbClr val="FFFF00"/>
                </a:solidFill>
              </a:rPr>
              <a:t> we do not have an important account of depreciation because the said company does not have assets to be depreciated. Land never get depreciated.</a:t>
            </a:r>
          </a:p>
          <a:p>
            <a:endParaRPr lang="en-US" b="1" dirty="0">
              <a:solidFill>
                <a:srgbClr val="FFFF00"/>
              </a:solidFill>
            </a:endParaRPr>
          </a:p>
          <a:p>
            <a:r>
              <a:rPr lang="en-US" b="1" dirty="0">
                <a:solidFill>
                  <a:srgbClr val="FFFF00"/>
                </a:solidFill>
                <a:highlight>
                  <a:srgbClr val="FF0000"/>
                </a:highlight>
              </a:rPr>
              <a:t>Note 2</a:t>
            </a:r>
            <a:r>
              <a:rPr lang="en-US" b="1" dirty="0">
                <a:solidFill>
                  <a:srgbClr val="FFFF00"/>
                </a:solidFill>
              </a:rPr>
              <a:t>: The above trial balance is arranged in liquidity order.</a:t>
            </a:r>
          </a:p>
        </p:txBody>
      </p:sp>
      <p:pic>
        <p:nvPicPr>
          <p:cNvPr id="4" name="Picture 3">
            <a:extLst>
              <a:ext uri="{FF2B5EF4-FFF2-40B4-BE49-F238E27FC236}">
                <a16:creationId xmlns="" xmlns:a16="http://schemas.microsoft.com/office/drawing/2014/main" id="{02D20BB3-B313-3CE1-80A5-8DCD6BAC2F93}"/>
              </a:ext>
            </a:extLst>
          </p:cNvPr>
          <p:cNvPicPr>
            <a:picLocks noChangeAspect="1"/>
          </p:cNvPicPr>
          <p:nvPr/>
        </p:nvPicPr>
        <p:blipFill>
          <a:blip r:embed="rId2"/>
          <a:stretch>
            <a:fillRect/>
          </a:stretch>
        </p:blipFill>
        <p:spPr>
          <a:xfrm>
            <a:off x="795130" y="1139687"/>
            <a:ext cx="9992140" cy="4398615"/>
          </a:xfrm>
          <a:prstGeom prst="rect">
            <a:avLst/>
          </a:prstGeom>
        </p:spPr>
      </p:pic>
    </p:spTree>
    <p:extLst>
      <p:ext uri="{BB962C8B-B14F-4D97-AF65-F5344CB8AC3E}">
        <p14:creationId xmlns:p14="http://schemas.microsoft.com/office/powerpoint/2010/main" val="2898610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078003F-EA6A-45F3-600E-2E4ADBA26994}"/>
              </a:ext>
            </a:extLst>
          </p:cNvPr>
          <p:cNvSpPr>
            <a:spLocks noGrp="1"/>
          </p:cNvSpPr>
          <p:nvPr>
            <p:ph type="title"/>
          </p:nvPr>
        </p:nvSpPr>
        <p:spPr>
          <a:xfrm>
            <a:off x="410817" y="1293558"/>
            <a:ext cx="11781183" cy="3596494"/>
          </a:xfrm>
        </p:spPr>
        <p:txBody>
          <a:bodyPr>
            <a:normAutofit fontScale="90000"/>
          </a:bodyPr>
          <a:lstStyle/>
          <a:p>
            <a:r>
              <a:rPr lang="en-US" b="1" i="1" dirty="0"/>
              <a:t>3.7. ERRORS IN TRIAL BALANCE</a:t>
            </a:r>
            <a:br>
              <a:rPr lang="en-US" b="1" i="1" dirty="0"/>
            </a:br>
            <a:r>
              <a:rPr lang="en-US" b="1" i="1" dirty="0"/>
              <a:t/>
            </a:r>
            <a:br>
              <a:rPr lang="en-US" b="1" i="1" dirty="0"/>
            </a:br>
            <a:r>
              <a:rPr lang="en-US" b="0" i="0" dirty="0">
                <a:solidFill>
                  <a:srgbClr val="273239"/>
                </a:solidFill>
                <a:effectLst/>
              </a:rPr>
              <a:t>Errors in Trial Balance are mistakes made during the accounting process that cannot always be detected by the trial balance. These errors are classified under two heads:</a:t>
            </a:r>
            <a:br>
              <a:rPr lang="en-US" b="0" i="0" dirty="0">
                <a:solidFill>
                  <a:srgbClr val="273239"/>
                </a:solidFill>
                <a:effectLst/>
              </a:rPr>
            </a:br>
            <a:r>
              <a:rPr lang="en-US" b="0" i="0" dirty="0">
                <a:solidFill>
                  <a:srgbClr val="273239"/>
                </a:solidFill>
                <a:effectLst/>
              </a:rPr>
              <a:t/>
            </a:r>
            <a:br>
              <a:rPr lang="en-US" b="0" i="0" dirty="0">
                <a:solidFill>
                  <a:srgbClr val="273239"/>
                </a:solidFill>
                <a:effectLst/>
              </a:rPr>
            </a:br>
            <a:r>
              <a:rPr lang="en-US" sz="3600" b="1" dirty="0"/>
              <a:t>Errors disclosed by a trial balance</a:t>
            </a:r>
            <a:r>
              <a:rPr lang="en-US" b="1" dirty="0"/>
              <a:t/>
            </a:r>
            <a:br>
              <a:rPr lang="en-US" b="1" dirty="0"/>
            </a:br>
            <a:r>
              <a:rPr lang="en-US" sz="3600" b="1" dirty="0"/>
              <a:t>Errors not disclosed by a trial balance</a:t>
            </a:r>
            <a:endParaRPr lang="en-US" b="1" i="1" dirty="0"/>
          </a:p>
        </p:txBody>
      </p:sp>
    </p:spTree>
    <p:extLst>
      <p:ext uri="{BB962C8B-B14F-4D97-AF65-F5344CB8AC3E}">
        <p14:creationId xmlns:p14="http://schemas.microsoft.com/office/powerpoint/2010/main" val="2273815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4CA5D444-5506-221F-087D-CC0496FE33AE}"/>
              </a:ext>
            </a:extLst>
          </p:cNvPr>
          <p:cNvSpPr txBox="1"/>
          <p:nvPr/>
        </p:nvSpPr>
        <p:spPr>
          <a:xfrm>
            <a:off x="132522" y="274290"/>
            <a:ext cx="11529391" cy="6586418"/>
          </a:xfrm>
          <a:prstGeom prst="rect">
            <a:avLst/>
          </a:prstGeom>
          <a:noFill/>
        </p:spPr>
        <p:txBody>
          <a:bodyPr wrap="square">
            <a:spAutoFit/>
          </a:bodyPr>
          <a:lstStyle/>
          <a:p>
            <a:pPr algn="ctr"/>
            <a:r>
              <a:rPr lang="en-US" sz="4800" b="1" dirty="0">
                <a:latin typeface="Bahnschrift SemiLight" panose="020B0502040204020203" pitchFamily="34" charset="0"/>
              </a:rPr>
              <a:t>3.7.1. Types of Errors not disclosed by a Trial Balance</a:t>
            </a:r>
            <a:r>
              <a:rPr lang="en-US" b="1" dirty="0">
                <a:latin typeface="Bahnschrift SemiLight" panose="020B0502040204020203" pitchFamily="34" charset="0"/>
              </a:rPr>
              <a:t>:</a:t>
            </a:r>
          </a:p>
          <a:p>
            <a:pPr algn="ctr"/>
            <a:endParaRPr lang="en-US" dirty="0">
              <a:latin typeface="Bahnschrift SemiLight" panose="020B0502040204020203" pitchFamily="34" charset="0"/>
            </a:endParaRPr>
          </a:p>
          <a:p>
            <a:pPr algn="just"/>
            <a:r>
              <a:rPr lang="en-US" sz="4400" b="0" i="0" dirty="0">
                <a:solidFill>
                  <a:srgbClr val="273239"/>
                </a:solidFill>
                <a:effectLst/>
              </a:rPr>
              <a:t>The agreement of trial balance not always necessarily shows an accuracy check. There may be a number of errors that cannot be disclosed by the trial balance as the debit and credit side shows equal value. Such errors are known as limitations of Trial Balance</a:t>
            </a:r>
            <a:r>
              <a:rPr lang="en-US" sz="2500" b="0" i="0" dirty="0">
                <a:solidFill>
                  <a:srgbClr val="273239"/>
                </a:solidFill>
                <a:effectLst/>
                <a:latin typeface="Nunito" panose="020F0502020204030204" pitchFamily="2" charset="0"/>
              </a:rPr>
              <a:t>.</a:t>
            </a:r>
            <a:endParaRPr lang="en-US" sz="2500" dirty="0">
              <a:latin typeface="Bahnschrift SemiLight" panose="020B0502040204020203" pitchFamily="34" charset="0"/>
            </a:endParaRPr>
          </a:p>
        </p:txBody>
      </p:sp>
    </p:spTree>
    <p:extLst>
      <p:ext uri="{BB962C8B-B14F-4D97-AF65-F5344CB8AC3E}">
        <p14:creationId xmlns:p14="http://schemas.microsoft.com/office/powerpoint/2010/main" val="4857088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D970BBCC-52D2-1DED-A739-58DE256D874F}"/>
              </a:ext>
            </a:extLst>
          </p:cNvPr>
          <p:cNvSpPr txBox="1"/>
          <p:nvPr/>
        </p:nvSpPr>
        <p:spPr>
          <a:xfrm>
            <a:off x="172278" y="288237"/>
            <a:ext cx="11847443" cy="6571030"/>
          </a:xfrm>
          <a:prstGeom prst="rect">
            <a:avLst/>
          </a:prstGeom>
          <a:noFill/>
        </p:spPr>
        <p:txBody>
          <a:bodyPr wrap="square">
            <a:spAutoFit/>
          </a:bodyPr>
          <a:lstStyle/>
          <a:p>
            <a:pPr algn="just"/>
            <a:r>
              <a:rPr lang="en-US" sz="3100" dirty="0">
                <a:solidFill>
                  <a:srgbClr val="FFFF00"/>
                </a:solidFill>
              </a:rPr>
              <a:t>Errors of Omission: </a:t>
            </a:r>
            <a:r>
              <a:rPr lang="en-US" sz="3100" dirty="0"/>
              <a:t>Errors of Omission occur when a transaction is fully skipped. This means that the transaction has not been recorded either in the Journal or in Subsidiary Books. Under such a situation, the agreement of trial balance remains unaffected, as the transaction has neither been entered in the debit side nor the credit side of any account.</a:t>
            </a:r>
          </a:p>
          <a:p>
            <a:pPr algn="just"/>
            <a:endParaRPr lang="en-US" sz="3100" dirty="0"/>
          </a:p>
          <a:p>
            <a:pPr algn="just"/>
            <a:endParaRPr lang="en-US" sz="3100" dirty="0"/>
          </a:p>
          <a:p>
            <a:pPr algn="just"/>
            <a:r>
              <a:rPr lang="en-US" sz="3100" dirty="0"/>
              <a:t>Example: Goods worth ₹8,000 sold to Mohan has not been recorded at all. This will not affect the agreement of the trial balance, as neither it has been recorded on the debit side of Mohan’s account nor on the credit side of the sales account.</a:t>
            </a:r>
          </a:p>
          <a:p>
            <a:endParaRPr lang="en-US" dirty="0"/>
          </a:p>
        </p:txBody>
      </p:sp>
    </p:spTree>
    <p:extLst>
      <p:ext uri="{BB962C8B-B14F-4D97-AF65-F5344CB8AC3E}">
        <p14:creationId xmlns:p14="http://schemas.microsoft.com/office/powerpoint/2010/main" val="2369668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8618" y="0"/>
            <a:ext cx="11708095" cy="6247864"/>
          </a:xfrm>
          <a:prstGeom prst="rect">
            <a:avLst/>
          </a:prstGeom>
        </p:spPr>
        <p:txBody>
          <a:bodyPr wrap="square">
            <a:spAutoFit/>
          </a:bodyPr>
          <a:lstStyle/>
          <a:p>
            <a:pPr algn="just"/>
            <a:r>
              <a:rPr lang="en-US" sz="3200" dirty="0">
                <a:latin typeface="Bahnschrift SemiLight" panose="020B0502040204020203" pitchFamily="34" charset="0"/>
              </a:rPr>
              <a:t>Error of commission</a:t>
            </a:r>
            <a:r>
              <a:rPr lang="en-US" sz="3200" dirty="0">
                <a:solidFill>
                  <a:schemeClr val="bg1"/>
                </a:solidFill>
                <a:latin typeface="Bahnschrift SemiLight" panose="020B0502040204020203" pitchFamily="34" charset="0"/>
              </a:rPr>
              <a:t>: </a:t>
            </a:r>
            <a:r>
              <a:rPr lang="en-US" sz="3200" b="0" i="0" dirty="0">
                <a:solidFill>
                  <a:srgbClr val="273239"/>
                </a:solidFill>
                <a:effectLst/>
                <a:latin typeface="Bahnschrift SemiLight" panose="020B0502040204020203" pitchFamily="34" charset="0"/>
              </a:rPr>
              <a:t>Errors of Commission occur when a wrong amount has been recorded either in the Journal or in Subsidiary Books. The trial balance, despite such errors, still continues to tally because the same wrong amount has been recorded on both sides of the accounts.</a:t>
            </a:r>
          </a:p>
          <a:p>
            <a:pPr marL="457200" indent="-457200" algn="just">
              <a:buAutoNum type="alphaLcParenR"/>
            </a:pPr>
            <a:endParaRPr lang="en-US" sz="3200" dirty="0">
              <a:solidFill>
                <a:srgbClr val="273239"/>
              </a:solidFill>
              <a:latin typeface="Bahnschrift SemiLight" panose="020B0502040204020203" pitchFamily="34" charset="0"/>
            </a:endParaRPr>
          </a:p>
          <a:p>
            <a:pPr algn="just"/>
            <a:r>
              <a:rPr lang="en-US" sz="3200" b="0" i="1" dirty="0">
                <a:solidFill>
                  <a:srgbClr val="273239"/>
                </a:solidFill>
                <a:effectLst/>
                <a:latin typeface="Bahnschrift SemiLight" panose="020B0502040204020203" pitchFamily="34" charset="0"/>
              </a:rPr>
              <a:t>Example: A cash purchase of ₹250 has been recorded in the Journal as ₹520. When this transaction is posted in the ledger account, the amount of ₹ 520 is entered as purchase being debited with ₹520 and cash being credited with ₹520. No error can be detected by the trial balance.</a:t>
            </a:r>
            <a:endParaRPr lang="en-US" sz="3200" dirty="0">
              <a:solidFill>
                <a:schemeClr val="bg1"/>
              </a:solidFill>
              <a:latin typeface="Bahnschrift SemiLight" panose="020B0502040204020203" pitchFamily="34" charset="0"/>
            </a:endParaRPr>
          </a:p>
          <a:p>
            <a:pPr marL="457200" indent="-457200">
              <a:buAutoNum type="alphaLcParenR"/>
            </a:pPr>
            <a:endParaRPr lang="en-US" sz="2400" dirty="0">
              <a:solidFill>
                <a:schemeClr val="bg1"/>
              </a:solidFill>
              <a:latin typeface="+mj-lt"/>
            </a:endParaRPr>
          </a:p>
          <a:p>
            <a:pPr marL="457200" indent="-457200">
              <a:buAutoNum type="alphaLcParenR"/>
            </a:pPr>
            <a:endParaRPr lang="en-US" sz="2400" dirty="0">
              <a:solidFill>
                <a:schemeClr val="bg1"/>
              </a:solidFill>
              <a:latin typeface="+mj-lt"/>
            </a:endParaRPr>
          </a:p>
        </p:txBody>
      </p:sp>
    </p:spTree>
    <p:extLst>
      <p:ext uri="{BB962C8B-B14F-4D97-AF65-F5344CB8AC3E}">
        <p14:creationId xmlns:p14="http://schemas.microsoft.com/office/powerpoint/2010/main" val="35529570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596D784-6D20-8785-E9A7-AEDF116BA6A4}"/>
              </a:ext>
            </a:extLst>
          </p:cNvPr>
          <p:cNvSpPr txBox="1"/>
          <p:nvPr/>
        </p:nvSpPr>
        <p:spPr>
          <a:xfrm>
            <a:off x="192156" y="300193"/>
            <a:ext cx="11999844" cy="7971413"/>
          </a:xfrm>
          <a:prstGeom prst="rect">
            <a:avLst/>
          </a:prstGeom>
          <a:noFill/>
        </p:spPr>
        <p:txBody>
          <a:bodyPr wrap="square">
            <a:spAutoFit/>
          </a:bodyPr>
          <a:lstStyle/>
          <a:p>
            <a:r>
              <a:rPr lang="en-US" dirty="0"/>
              <a:t> </a:t>
            </a:r>
            <a:r>
              <a:rPr lang="en-US" sz="2800" b="1" dirty="0"/>
              <a:t>Errors of Principle</a:t>
            </a:r>
            <a:r>
              <a:rPr lang="en-US" sz="2800" dirty="0"/>
              <a:t>: Errors of Principle occur when Accounting Principles are not applied or are violated while recording a transaction. These errors are of two types:</a:t>
            </a:r>
          </a:p>
          <a:p>
            <a:endParaRPr lang="en-US" sz="2800" dirty="0"/>
          </a:p>
          <a:p>
            <a:r>
              <a:rPr lang="en-US" sz="2800" dirty="0"/>
              <a:t>When capital expenditure is treated as revenue expenditure.</a:t>
            </a:r>
          </a:p>
          <a:p>
            <a:endParaRPr lang="en-US" sz="2800" dirty="0"/>
          </a:p>
          <a:p>
            <a:r>
              <a:rPr lang="en-US" sz="2800" dirty="0"/>
              <a:t>Example: Furniture worth ₹ 50,000 purchased is wrongly debited to the purchase account, instead of the Furniture account. Despite such Errors of Principle, the trial balance shows an agreement.</a:t>
            </a:r>
          </a:p>
          <a:p>
            <a:endParaRPr lang="en-US" sz="2800" dirty="0"/>
          </a:p>
          <a:p>
            <a:r>
              <a:rPr lang="en-US" sz="2800" dirty="0"/>
              <a:t>When a revenue expenditure is treated as capital expenditure.</a:t>
            </a:r>
          </a:p>
          <a:p>
            <a:endParaRPr lang="en-US" sz="2800" dirty="0"/>
          </a:p>
          <a:p>
            <a:r>
              <a:rPr lang="en-US" sz="2800" dirty="0"/>
              <a:t>Example: Amount of ₹2,000 spent on repair of old machinery being debited to machinery account, instead of repair account.</a:t>
            </a:r>
          </a:p>
          <a:p>
            <a:endParaRPr lang="en-US" sz="2800" dirty="0"/>
          </a:p>
          <a:p>
            <a:endParaRPr lang="en-US" sz="2800" dirty="0"/>
          </a:p>
          <a:p>
            <a:endParaRPr lang="en-US" sz="2800" dirty="0"/>
          </a:p>
          <a:p>
            <a:endParaRPr lang="en-US" dirty="0"/>
          </a:p>
          <a:p>
            <a:endParaRPr lang="en-US" dirty="0"/>
          </a:p>
        </p:txBody>
      </p:sp>
    </p:spTree>
    <p:extLst>
      <p:ext uri="{BB962C8B-B14F-4D97-AF65-F5344CB8AC3E}">
        <p14:creationId xmlns:p14="http://schemas.microsoft.com/office/powerpoint/2010/main" val="85564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9FF1FD5-5408-7075-3CA6-246CFF8E0E3E}"/>
              </a:ext>
            </a:extLst>
          </p:cNvPr>
          <p:cNvSpPr txBox="1"/>
          <p:nvPr/>
        </p:nvSpPr>
        <p:spPr>
          <a:xfrm>
            <a:off x="530087" y="120640"/>
            <a:ext cx="11555896" cy="4247317"/>
          </a:xfrm>
          <a:prstGeom prst="rect">
            <a:avLst/>
          </a:prstGeom>
          <a:noFill/>
        </p:spPr>
        <p:txBody>
          <a:bodyPr wrap="square">
            <a:spAutoFit/>
          </a:bodyPr>
          <a:lstStyle/>
          <a:p>
            <a:r>
              <a:rPr lang="en-US" sz="2800" b="1" dirty="0">
                <a:latin typeface="Bahnschrift SemiLight" panose="020B0502040204020203" pitchFamily="34" charset="0"/>
              </a:rPr>
              <a:t>Compensating Errors</a:t>
            </a:r>
            <a:r>
              <a:rPr lang="en-US" sz="2800" dirty="0">
                <a:latin typeface="Bahnschrift SemiLight" panose="020B0502040204020203" pitchFamily="34" charset="0"/>
              </a:rPr>
              <a:t>: When the wrong amount posted in one account is compensated by the wrong posting of the same amount in another account is called Compensating Errors.</a:t>
            </a:r>
          </a:p>
          <a:p>
            <a:endParaRPr lang="en-US" sz="2800" dirty="0">
              <a:latin typeface="Bahnschrift SemiLight" panose="020B0502040204020203" pitchFamily="34" charset="0"/>
            </a:endParaRPr>
          </a:p>
          <a:p>
            <a:endParaRPr lang="en-US" sz="2800" dirty="0">
              <a:latin typeface="Bahnschrift SemiLight" panose="020B0502040204020203" pitchFamily="34" charset="0"/>
            </a:endParaRPr>
          </a:p>
          <a:p>
            <a:r>
              <a:rPr lang="en-US" sz="2800" dirty="0">
                <a:latin typeface="Bahnschrift SemiLight" panose="020B0502040204020203" pitchFamily="34" charset="0"/>
              </a:rPr>
              <a:t>Example: Ram’s account is debited by ₹400, instead of ₹500 and Sham’s account is credited by ₹600, instead of ₹700. The trial balance doesn’t show any disagreement due to the shortage of ₹100 being recorded on both sides of the account.</a:t>
            </a:r>
          </a:p>
          <a:p>
            <a:endParaRPr lang="en-US" dirty="0"/>
          </a:p>
        </p:txBody>
      </p:sp>
    </p:spTree>
    <p:extLst>
      <p:ext uri="{BB962C8B-B14F-4D97-AF65-F5344CB8AC3E}">
        <p14:creationId xmlns:p14="http://schemas.microsoft.com/office/powerpoint/2010/main" val="3203826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A24891D-F208-53A5-667E-713DF2710EF1}"/>
              </a:ext>
            </a:extLst>
          </p:cNvPr>
          <p:cNvSpPr txBox="1"/>
          <p:nvPr/>
        </p:nvSpPr>
        <p:spPr>
          <a:xfrm>
            <a:off x="344556" y="658792"/>
            <a:ext cx="11701670" cy="3785652"/>
          </a:xfrm>
          <a:prstGeom prst="rect">
            <a:avLst/>
          </a:prstGeom>
          <a:noFill/>
        </p:spPr>
        <p:txBody>
          <a:bodyPr wrap="square">
            <a:spAutoFit/>
          </a:bodyPr>
          <a:lstStyle/>
          <a:p>
            <a:r>
              <a:rPr lang="en-US" sz="4000" dirty="0">
                <a:solidFill>
                  <a:srgbClr val="FFFF00"/>
                </a:solidFill>
              </a:rPr>
              <a:t>3.7.2. Errors disclosed by a trial balance:</a:t>
            </a:r>
          </a:p>
          <a:p>
            <a:endParaRPr lang="en-US" sz="4000" dirty="0"/>
          </a:p>
          <a:p>
            <a:pPr algn="just"/>
            <a:r>
              <a:rPr lang="en-US" sz="4000" dirty="0"/>
              <a:t> If the trial balance does not tally, it shows that the accountant has committed certain mistakes while recording the transactions. These are due to the lack of attention</a:t>
            </a:r>
          </a:p>
        </p:txBody>
      </p:sp>
    </p:spTree>
    <p:extLst>
      <p:ext uri="{BB962C8B-B14F-4D97-AF65-F5344CB8AC3E}">
        <p14:creationId xmlns:p14="http://schemas.microsoft.com/office/powerpoint/2010/main" val="10283878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9025" y="103398"/>
            <a:ext cx="11945889" cy="8679299"/>
          </a:xfrm>
          <a:prstGeom prst="rect">
            <a:avLst/>
          </a:prstGeom>
        </p:spPr>
        <p:txBody>
          <a:bodyPr wrap="square">
            <a:spAutoFit/>
          </a:bodyPr>
          <a:lstStyle/>
          <a:p>
            <a:pPr algn="just"/>
            <a:r>
              <a:rPr lang="en-US" sz="3100" dirty="0">
                <a:solidFill>
                  <a:srgbClr val="FF0000"/>
                </a:solidFill>
                <a:latin typeface="+mj-lt"/>
              </a:rPr>
              <a:t>A journal </a:t>
            </a:r>
            <a:r>
              <a:rPr lang="en-US" sz="3100" dirty="0">
                <a:latin typeface="+mj-lt"/>
              </a:rPr>
              <a:t>is a chronological (arranged in order of time) record of business transactions. </a:t>
            </a:r>
            <a:r>
              <a:rPr lang="en-US" sz="3100" dirty="0">
                <a:solidFill>
                  <a:srgbClr val="FF0000"/>
                </a:solidFill>
                <a:latin typeface="+mj-lt"/>
              </a:rPr>
              <a:t>A journal </a:t>
            </a:r>
            <a:r>
              <a:rPr lang="en-US" sz="3100" dirty="0">
                <a:latin typeface="+mj-lt"/>
              </a:rPr>
              <a:t>entry shows all of the effects of a business transaction as expressed in terms of debit and credit and may include an explanation of the transaction. Notice that a transaction is entered in a journal before it is entered in ledger accounts. Because each transaction is initially recorded in a journal rather than directly in the ledger, </a:t>
            </a:r>
            <a:r>
              <a:rPr lang="en-US" sz="3100" dirty="0">
                <a:solidFill>
                  <a:srgbClr val="FF0000"/>
                </a:solidFill>
                <a:latin typeface="+mj-lt"/>
              </a:rPr>
              <a:t>a journal is called the book of original entry.</a:t>
            </a:r>
          </a:p>
          <a:p>
            <a:pPr algn="just"/>
            <a:r>
              <a:rPr lang="en-US" sz="3100" dirty="0">
                <a:latin typeface="+mj-lt"/>
              </a:rPr>
              <a:t>Although transactions could be entered directly to the accounts in the ledger, it is more convenient in a manual system to record them first in a journal; then when convenient, the debit and credit amounts can be transferred to the proper ledger accounts.</a:t>
            </a:r>
          </a:p>
          <a:p>
            <a:pPr algn="just"/>
            <a:r>
              <a:rPr lang="en-US" sz="3100" dirty="0">
                <a:latin typeface="+mj-lt"/>
              </a:rPr>
              <a:t>In addition to providing a complete record of every transaction, the journal is a useful device for reducing and locating errors. </a:t>
            </a:r>
          </a:p>
          <a:p>
            <a:pPr algn="just"/>
            <a:endParaRPr lang="en-US" sz="3100" dirty="0"/>
          </a:p>
          <a:p>
            <a:pPr algn="just"/>
            <a:endParaRPr lang="en-US" sz="3100" dirty="0">
              <a:latin typeface="+mj-lt"/>
            </a:endParaRPr>
          </a:p>
        </p:txBody>
      </p:sp>
    </p:spTree>
    <p:extLst>
      <p:ext uri="{BB962C8B-B14F-4D97-AF65-F5344CB8AC3E}">
        <p14:creationId xmlns:p14="http://schemas.microsoft.com/office/powerpoint/2010/main" val="15257394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546" y="187511"/>
            <a:ext cx="11877963" cy="7863691"/>
          </a:xfrm>
          <a:prstGeom prst="rect">
            <a:avLst/>
          </a:prstGeom>
        </p:spPr>
        <p:txBody>
          <a:bodyPr wrap="square">
            <a:spAutoFit/>
          </a:bodyPr>
          <a:lstStyle/>
          <a:p>
            <a:r>
              <a:rPr lang="en-US" sz="3200" dirty="0">
                <a:latin typeface="+mj-lt"/>
              </a:rPr>
              <a:t>Compensating error: </a:t>
            </a:r>
            <a:r>
              <a:rPr lang="en-US" sz="3200" dirty="0">
                <a:solidFill>
                  <a:schemeClr val="bg1"/>
                </a:solidFill>
                <a:latin typeface="+mj-lt"/>
              </a:rPr>
              <a:t>Is committed when an error of the same magnitude, on either side of the ledger are committed in the books such that the errors counteract or cancel each other.</a:t>
            </a:r>
          </a:p>
          <a:p>
            <a:r>
              <a:rPr lang="en-US" sz="3200" dirty="0">
                <a:solidFill>
                  <a:schemeClr val="bg1"/>
                </a:solidFill>
                <a:latin typeface="+mj-lt"/>
              </a:rPr>
              <a:t> </a:t>
            </a:r>
          </a:p>
          <a:p>
            <a:r>
              <a:rPr lang="en-US" sz="3200" dirty="0">
                <a:latin typeface="+mj-lt"/>
              </a:rPr>
              <a:t>Error of complete reversal:</a:t>
            </a:r>
            <a:r>
              <a:rPr lang="en-US" sz="3200" dirty="0">
                <a:solidFill>
                  <a:schemeClr val="bg1"/>
                </a:solidFill>
                <a:latin typeface="+mj-lt"/>
              </a:rPr>
              <a:t> This error is made when both the debit and credit entries of a transaction are completely reversed. </a:t>
            </a:r>
          </a:p>
          <a:p>
            <a:endParaRPr lang="en-US" sz="3200" dirty="0">
              <a:solidFill>
                <a:schemeClr val="bg1"/>
              </a:solidFill>
              <a:latin typeface="+mj-lt"/>
            </a:endParaRPr>
          </a:p>
          <a:p>
            <a:r>
              <a:rPr lang="en-US" sz="3200" dirty="0">
                <a:latin typeface="+mj-lt"/>
              </a:rPr>
              <a:t>Error of duplication: </a:t>
            </a:r>
            <a:r>
              <a:rPr lang="en-US" sz="3200" dirty="0">
                <a:solidFill>
                  <a:schemeClr val="bg1"/>
                </a:solidFill>
                <a:latin typeface="+mj-lt"/>
              </a:rPr>
              <a:t>When the same error is posted to the ledger twice along the correct principles of double entry system. </a:t>
            </a:r>
          </a:p>
          <a:p>
            <a:pPr marL="457200" indent="-457200">
              <a:buAutoNum type="alphaLcParenR" startAt="7"/>
            </a:pPr>
            <a:endParaRPr lang="en-US" sz="3200" dirty="0">
              <a:solidFill>
                <a:schemeClr val="bg1"/>
              </a:solidFill>
              <a:latin typeface="+mj-lt"/>
            </a:endParaRPr>
          </a:p>
          <a:p>
            <a:endParaRPr lang="en-US" sz="3200" dirty="0">
              <a:solidFill>
                <a:schemeClr val="bg1"/>
              </a:solidFill>
              <a:latin typeface="+mj-lt"/>
            </a:endParaRPr>
          </a:p>
          <a:p>
            <a:endParaRPr lang="en-US" sz="3200" dirty="0">
              <a:latin typeface="+mj-lt"/>
            </a:endParaRPr>
          </a:p>
          <a:p>
            <a:endParaRPr lang="en-US" sz="2500" dirty="0">
              <a:latin typeface="+mj-lt"/>
            </a:endParaRPr>
          </a:p>
        </p:txBody>
      </p:sp>
    </p:spTree>
    <p:extLst>
      <p:ext uri="{BB962C8B-B14F-4D97-AF65-F5344CB8AC3E}">
        <p14:creationId xmlns:p14="http://schemas.microsoft.com/office/powerpoint/2010/main" val="13745220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99ECCDAE-5015-856F-261C-A5E6F1FCDCBB}"/>
              </a:ext>
            </a:extLst>
          </p:cNvPr>
          <p:cNvSpPr txBox="1"/>
          <p:nvPr/>
        </p:nvSpPr>
        <p:spPr>
          <a:xfrm>
            <a:off x="0" y="237316"/>
            <a:ext cx="11449878" cy="6124754"/>
          </a:xfrm>
          <a:prstGeom prst="rect">
            <a:avLst/>
          </a:prstGeom>
          <a:noFill/>
        </p:spPr>
        <p:txBody>
          <a:bodyPr wrap="square">
            <a:spAutoFit/>
          </a:bodyPr>
          <a:lstStyle/>
          <a:p>
            <a:pPr algn="ctr"/>
            <a:r>
              <a:rPr lang="en-US" sz="2800" b="1" dirty="0">
                <a:latin typeface="+mj-lt"/>
              </a:rPr>
              <a:t>3.8. Correcting Errors</a:t>
            </a:r>
          </a:p>
          <a:p>
            <a:pPr algn="just"/>
            <a:r>
              <a:rPr lang="en-US" sz="2800" b="0" i="0" dirty="0">
                <a:solidFill>
                  <a:srgbClr val="001D35"/>
                </a:solidFill>
                <a:effectLst/>
                <a:latin typeface="+mj-lt"/>
              </a:rPr>
              <a:t>To correct errors in a trial balance, you need to first identify the source of the discrepancy by carefully reviewing the ledger accounts, comparing them to the trial balance, and checking for any posting errors, calculation mistakes, or missing entries; then, make necessary adjustments by creating correcting journal entries to rectify the incorrect amounts, ensuring the debit and credit columns of the trial balance.</a:t>
            </a:r>
            <a:endParaRPr lang="en-US" sz="2800" dirty="0">
              <a:latin typeface="+mj-lt"/>
            </a:endParaRPr>
          </a:p>
          <a:p>
            <a:endParaRPr lang="en-US" sz="2800" dirty="0">
              <a:latin typeface="+mj-lt"/>
            </a:endParaRPr>
          </a:p>
          <a:p>
            <a:pPr algn="just"/>
            <a:r>
              <a:rPr lang="en-US" sz="2800" dirty="0">
                <a:latin typeface="+mj-lt"/>
              </a:rPr>
              <a:t>If an error is discovered in the journal before the error is posted, it may be corrected by ruling a single line through the incorrect amount or account name and writing the right one above. However, if an amount is journalized and posted in a wrong account then a correcting entry must be prepared.  </a:t>
            </a:r>
          </a:p>
        </p:txBody>
      </p:sp>
    </p:spTree>
    <p:extLst>
      <p:ext uri="{BB962C8B-B14F-4D97-AF65-F5344CB8AC3E}">
        <p14:creationId xmlns:p14="http://schemas.microsoft.com/office/powerpoint/2010/main" val="41774192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3D68B5E-88E2-AB16-288D-04D67325E0AE}"/>
              </a:ext>
            </a:extLst>
          </p:cNvPr>
          <p:cNvSpPr txBox="1"/>
          <p:nvPr/>
        </p:nvSpPr>
        <p:spPr>
          <a:xfrm>
            <a:off x="198782" y="151179"/>
            <a:ext cx="11529392" cy="6555641"/>
          </a:xfrm>
          <a:prstGeom prst="rect">
            <a:avLst/>
          </a:prstGeom>
          <a:noFill/>
        </p:spPr>
        <p:txBody>
          <a:bodyPr wrap="square">
            <a:spAutoFit/>
          </a:bodyPr>
          <a:lstStyle/>
          <a:p>
            <a:pPr algn="ctr"/>
            <a:r>
              <a:rPr lang="en-US" sz="2800" dirty="0">
                <a:solidFill>
                  <a:srgbClr val="FFFF00"/>
                </a:solidFill>
              </a:rPr>
              <a:t>ASSIGNMENT 7</a:t>
            </a:r>
          </a:p>
          <a:p>
            <a:r>
              <a:rPr lang="en-US" sz="2800" dirty="0"/>
              <a:t>Which of the following errors will cause the trial balance totals to be unequal?</a:t>
            </a:r>
          </a:p>
          <a:p>
            <a:endParaRPr lang="en-US" sz="2800" dirty="0"/>
          </a:p>
          <a:p>
            <a:r>
              <a:rPr lang="en-US" sz="2800" dirty="0"/>
              <a:t>a. Amount incorrectly entered on the trial balance.</a:t>
            </a:r>
          </a:p>
          <a:p>
            <a:endParaRPr lang="en-US" sz="2800" dirty="0"/>
          </a:p>
          <a:p>
            <a:r>
              <a:rPr lang="en-US" sz="2800" dirty="0"/>
              <a:t>b. Failure to record a transaction or to post a transaction.</a:t>
            </a:r>
          </a:p>
          <a:p>
            <a:endParaRPr lang="en-US" sz="2800" dirty="0"/>
          </a:p>
          <a:p>
            <a:r>
              <a:rPr lang="en-US" sz="2800" dirty="0"/>
              <a:t>c. Recording the same transaction more than once.</a:t>
            </a:r>
          </a:p>
          <a:p>
            <a:endParaRPr lang="en-US" sz="2800" dirty="0"/>
          </a:p>
          <a:p>
            <a:r>
              <a:rPr lang="en-US" sz="2800" dirty="0"/>
              <a:t>d. Recording the same erroneous amount for both the debit and the credit parts of a transaction.</a:t>
            </a:r>
          </a:p>
          <a:p>
            <a:endParaRPr lang="en-US" sz="2800" dirty="0"/>
          </a:p>
          <a:p>
            <a:r>
              <a:rPr lang="en-US" sz="2800" dirty="0"/>
              <a:t>e. Posting a part of a transaction correctly as a debit or credit but to the wrong account.</a:t>
            </a:r>
          </a:p>
        </p:txBody>
      </p:sp>
    </p:spTree>
    <p:extLst>
      <p:ext uri="{BB962C8B-B14F-4D97-AF65-F5344CB8AC3E}">
        <p14:creationId xmlns:p14="http://schemas.microsoft.com/office/powerpoint/2010/main" val="821138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32EC7BB-2D6D-94F4-E0C0-D0A5CFF9BE24}"/>
              </a:ext>
            </a:extLst>
          </p:cNvPr>
          <p:cNvSpPr>
            <a:spLocks noGrp="1"/>
          </p:cNvSpPr>
          <p:nvPr>
            <p:ph type="title"/>
          </p:nvPr>
        </p:nvSpPr>
        <p:spPr>
          <a:xfrm>
            <a:off x="318051" y="1921933"/>
            <a:ext cx="11370365" cy="1507067"/>
          </a:xfrm>
        </p:spPr>
        <p:txBody>
          <a:bodyPr>
            <a:normAutofit fontScale="90000"/>
          </a:bodyPr>
          <a:lstStyle/>
          <a:p>
            <a:pPr algn="just"/>
            <a:r>
              <a:rPr lang="en-US" dirty="0"/>
              <a:t/>
            </a:r>
            <a:br>
              <a:rPr lang="en-US" dirty="0"/>
            </a:br>
            <a:r>
              <a:rPr lang="en-US" dirty="0"/>
              <a:t>3.8. </a:t>
            </a:r>
            <a:r>
              <a:rPr lang="en-US" cap="none" dirty="0" smtClean="0"/>
              <a:t>From  trial balance above let us prepare three first financial statements (income statement, owner’ s equity statement and balance sheet).</a:t>
            </a:r>
            <a:br>
              <a:rPr lang="en-US" cap="none" dirty="0" smtClean="0"/>
            </a:br>
            <a:r>
              <a:rPr lang="en-US" cap="none" dirty="0" smtClean="0"/>
              <a:t/>
            </a:r>
            <a:br>
              <a:rPr lang="en-US" cap="none" dirty="0" smtClean="0"/>
            </a:br>
            <a:r>
              <a:rPr lang="en-US" cap="none" dirty="0" smtClean="0"/>
              <a:t>The major purpose of this course at the end is to prepare financial statements. Now let us anticipate chapter 4 and 5 and we prepare them without requirement of adjustments since it is a new company which does not have opening trial balance and its related opening financial statements.   </a:t>
            </a:r>
            <a:endParaRPr lang="en-US" cap="none" dirty="0"/>
          </a:p>
        </p:txBody>
      </p:sp>
    </p:spTree>
    <p:extLst>
      <p:ext uri="{BB962C8B-B14F-4D97-AF65-F5344CB8AC3E}">
        <p14:creationId xmlns:p14="http://schemas.microsoft.com/office/powerpoint/2010/main" val="191938303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08C9CB-F4A1-3A30-628C-C7CAD8842038}"/>
              </a:ext>
            </a:extLst>
          </p:cNvPr>
          <p:cNvSpPr>
            <a:spLocks noGrp="1"/>
          </p:cNvSpPr>
          <p:nvPr>
            <p:ph type="title"/>
          </p:nvPr>
        </p:nvSpPr>
        <p:spPr>
          <a:xfrm>
            <a:off x="200416" y="2675466"/>
            <a:ext cx="11774466" cy="1507067"/>
          </a:xfrm>
        </p:spPr>
        <p:txBody>
          <a:bodyPr>
            <a:normAutofit fontScale="90000"/>
          </a:bodyPr>
          <a:lstStyle/>
          <a:p>
            <a:r>
              <a:rPr lang="en-US" dirty="0"/>
              <a:t>3.8.1. INCOME STATEMENT</a:t>
            </a:r>
            <a:br>
              <a:rPr lang="en-US" dirty="0"/>
            </a:br>
            <a:r>
              <a:rPr lang="en-US" dirty="0"/>
              <a:t/>
            </a:r>
            <a:br>
              <a:rPr lang="en-US" dirty="0"/>
            </a:br>
            <a:r>
              <a:rPr lang="en-US" b="0" i="0" cap="none" dirty="0" smtClean="0">
                <a:solidFill>
                  <a:srgbClr val="FFFF00"/>
                </a:solidFill>
                <a:effectLst/>
                <a:latin typeface="Google Sans"/>
              </a:rPr>
              <a:t>An income statement shows a business's revenue, expenses, gains, and losses, starting with revenue and ending with net income</a:t>
            </a:r>
            <a:endParaRPr lang="en-US" cap="none" dirty="0">
              <a:solidFill>
                <a:srgbClr val="FFFF00"/>
              </a:solidFill>
            </a:endParaRPr>
          </a:p>
        </p:txBody>
      </p:sp>
    </p:spTree>
    <p:extLst>
      <p:ext uri="{BB962C8B-B14F-4D97-AF65-F5344CB8AC3E}">
        <p14:creationId xmlns:p14="http://schemas.microsoft.com/office/powerpoint/2010/main" val="19005097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85557298-24AF-A0A8-AE96-7D0DF7493A19}"/>
              </a:ext>
            </a:extLst>
          </p:cNvPr>
          <p:cNvSpPr txBox="1"/>
          <p:nvPr/>
        </p:nvSpPr>
        <p:spPr>
          <a:xfrm>
            <a:off x="164926" y="571576"/>
            <a:ext cx="11862148" cy="6001643"/>
          </a:xfrm>
          <a:prstGeom prst="rect">
            <a:avLst/>
          </a:prstGeom>
          <a:noFill/>
        </p:spPr>
        <p:txBody>
          <a:bodyPr wrap="square">
            <a:spAutoFit/>
          </a:bodyPr>
          <a:lstStyle/>
          <a:p>
            <a:pPr algn="just"/>
            <a:r>
              <a:rPr lang="en-US" sz="3200" dirty="0"/>
              <a:t>Service companies have the most basic income statement of all the types of companies. Since service based companies do not sell a product, the income statement will not contain cost of goods sold. Therefore, the income statement will be a basic breakdown of income and expenses.</a:t>
            </a:r>
          </a:p>
          <a:p>
            <a:pPr algn="just"/>
            <a:endParaRPr lang="en-US" sz="3200" dirty="0"/>
          </a:p>
          <a:p>
            <a:pPr algn="just"/>
            <a:r>
              <a:rPr lang="en-US" sz="3200" dirty="0"/>
              <a:t>Begin with income. Then subtract all operating expenses. The difference between income and operating expenses is operating income. In this case, all expenses are period costs. There are no product costs associate with a service company.</a:t>
            </a:r>
          </a:p>
        </p:txBody>
      </p:sp>
    </p:spTree>
    <p:extLst>
      <p:ext uri="{BB962C8B-B14F-4D97-AF65-F5344CB8AC3E}">
        <p14:creationId xmlns:p14="http://schemas.microsoft.com/office/powerpoint/2010/main" val="38502889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a:extLst>
              <a:ext uri="{FF2B5EF4-FFF2-40B4-BE49-F238E27FC236}">
                <a16:creationId xmlns="" xmlns:a16="http://schemas.microsoft.com/office/drawing/2014/main" id="{5C06AEB5-D68B-2BE9-E8DB-92589AC197B7}"/>
              </a:ext>
            </a:extLst>
          </p:cNvPr>
          <p:cNvGraphicFramePr>
            <a:graphicFrameLocks noChangeAspect="1"/>
          </p:cNvGraphicFramePr>
          <p:nvPr>
            <p:extLst>
              <p:ext uri="{D42A27DB-BD31-4B8C-83A1-F6EECF244321}">
                <p14:modId xmlns:p14="http://schemas.microsoft.com/office/powerpoint/2010/main" val="3533309114"/>
              </p:ext>
            </p:extLst>
          </p:nvPr>
        </p:nvGraphicFramePr>
        <p:xfrm>
          <a:off x="265113" y="814388"/>
          <a:ext cx="12209462" cy="5337175"/>
        </p:xfrm>
        <a:graphic>
          <a:graphicData uri="http://schemas.openxmlformats.org/presentationml/2006/ole">
            <mc:AlternateContent xmlns:mc="http://schemas.openxmlformats.org/markup-compatibility/2006">
              <mc:Choice xmlns:v="urn:schemas-microsoft-com:vml" Requires="v">
                <p:oleObj spid="_x0000_s1037" name="Worksheet" r:id="rId3" imgW="4876800" imgH="3136808" progId="Excel.Sheet.12">
                  <p:embed/>
                </p:oleObj>
              </mc:Choice>
              <mc:Fallback>
                <p:oleObj name="Worksheet" r:id="rId3" imgW="4876800" imgH="3136808" progId="Excel.Sheet.12">
                  <p:embed/>
                  <p:pic>
                    <p:nvPicPr>
                      <p:cNvPr id="0" name=""/>
                      <p:cNvPicPr/>
                      <p:nvPr/>
                    </p:nvPicPr>
                    <p:blipFill>
                      <a:blip r:embed="rId4"/>
                      <a:stretch>
                        <a:fillRect/>
                      </a:stretch>
                    </p:blipFill>
                    <p:spPr>
                      <a:xfrm>
                        <a:off x="265113" y="814388"/>
                        <a:ext cx="12209462" cy="5337175"/>
                      </a:xfrm>
                      <a:prstGeom prst="rect">
                        <a:avLst/>
                      </a:prstGeom>
                    </p:spPr>
                  </p:pic>
                </p:oleObj>
              </mc:Fallback>
            </mc:AlternateContent>
          </a:graphicData>
        </a:graphic>
      </p:graphicFrame>
      <p:sp>
        <p:nvSpPr>
          <p:cNvPr id="6" name="TextBox 5">
            <a:extLst>
              <a:ext uri="{FF2B5EF4-FFF2-40B4-BE49-F238E27FC236}">
                <a16:creationId xmlns="" xmlns:a16="http://schemas.microsoft.com/office/drawing/2014/main" id="{8B673912-3131-472A-987C-E485AB76B97B}"/>
              </a:ext>
            </a:extLst>
          </p:cNvPr>
          <p:cNvSpPr txBox="1"/>
          <p:nvPr/>
        </p:nvSpPr>
        <p:spPr>
          <a:xfrm>
            <a:off x="503129" y="260009"/>
            <a:ext cx="10956099" cy="553998"/>
          </a:xfrm>
          <a:prstGeom prst="rect">
            <a:avLst/>
          </a:prstGeom>
          <a:noFill/>
        </p:spPr>
        <p:txBody>
          <a:bodyPr wrap="square">
            <a:spAutoFit/>
          </a:bodyPr>
          <a:lstStyle/>
          <a:p>
            <a:r>
              <a:rPr lang="en-US" sz="3000" dirty="0">
                <a:latin typeface="Arial Rounded MT Bold" panose="020F0704030504030204" pitchFamily="34" charset="0"/>
              </a:rPr>
              <a:t>Format of Service Companies’ s Income Statement</a:t>
            </a:r>
          </a:p>
        </p:txBody>
      </p:sp>
    </p:spTree>
    <p:extLst>
      <p:ext uri="{BB962C8B-B14F-4D97-AF65-F5344CB8AC3E}">
        <p14:creationId xmlns:p14="http://schemas.microsoft.com/office/powerpoint/2010/main" val="15613871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BB35382-18E6-3D9F-42B0-4A1C43A08DA3}"/>
              </a:ext>
            </a:extLst>
          </p:cNvPr>
          <p:cNvSpPr txBox="1"/>
          <p:nvPr/>
        </p:nvSpPr>
        <p:spPr>
          <a:xfrm>
            <a:off x="162838" y="642051"/>
            <a:ext cx="11812044" cy="6509474"/>
          </a:xfrm>
          <a:prstGeom prst="rect">
            <a:avLst/>
          </a:prstGeom>
          <a:noFill/>
        </p:spPr>
        <p:txBody>
          <a:bodyPr wrap="square">
            <a:spAutoFit/>
          </a:bodyPr>
          <a:lstStyle/>
          <a:p>
            <a:r>
              <a:rPr lang="en-US" sz="2400" dirty="0">
                <a:solidFill>
                  <a:srgbClr val="FFFF00"/>
                </a:solidFill>
                <a:latin typeface="Arial Black" panose="020B0A04020102020204" pitchFamily="34" charset="0"/>
              </a:rPr>
              <a:t>NOW IT IS A TIME OF APPLYING THE MATCHING PRINCIPLE.</a:t>
            </a:r>
          </a:p>
          <a:p>
            <a:pPr algn="just"/>
            <a:endParaRPr lang="en-US" dirty="0">
              <a:solidFill>
                <a:srgbClr val="FFFF00"/>
              </a:solidFill>
              <a:latin typeface="Arial Black" panose="020B0A04020102020204" pitchFamily="34" charset="0"/>
            </a:endParaRPr>
          </a:p>
          <a:p>
            <a:pPr algn="just"/>
            <a:r>
              <a:rPr lang="en-US" sz="1800" dirty="0">
                <a:solidFill>
                  <a:srgbClr val="FFFF00"/>
                </a:solidFill>
                <a:latin typeface="Arial Black" panose="020B0A04020102020204" pitchFamily="34" charset="0"/>
              </a:rPr>
              <a:t> </a:t>
            </a:r>
            <a:r>
              <a:rPr lang="en-US" sz="2500" dirty="0">
                <a:latin typeface="Arial Black" panose="020B0A04020102020204" pitchFamily="34" charset="0"/>
              </a:rPr>
              <a:t>It requires that expenses be reported on the income statement (statement of comprehensive income) in the same accounting period as are revenues that were earned as a result of the expenses.</a:t>
            </a:r>
          </a:p>
          <a:p>
            <a:pPr algn="just"/>
            <a:endParaRPr lang="en-US" sz="2500" dirty="0">
              <a:latin typeface="Arial Black" panose="020B0A04020102020204" pitchFamily="34" charset="0"/>
            </a:endParaRPr>
          </a:p>
          <a:p>
            <a:pPr algn="just"/>
            <a:r>
              <a:rPr lang="en-US" sz="2500" dirty="0">
                <a:latin typeface="Arial Black" panose="020B0A04020102020204" pitchFamily="34" charset="0"/>
              </a:rPr>
              <a:t>In general terms, under accrual accounting, revenues are recognized when they are earned and expenses recognized (or matched against revenue) as assets are used.</a:t>
            </a:r>
          </a:p>
          <a:p>
            <a:pPr algn="just"/>
            <a:endParaRPr lang="en-US" sz="2500" dirty="0">
              <a:latin typeface="Arial Black" panose="020B0A04020102020204" pitchFamily="34" charset="0"/>
            </a:endParaRPr>
          </a:p>
          <a:p>
            <a:pPr algn="just"/>
            <a:r>
              <a:rPr lang="en-US" sz="2500" dirty="0">
                <a:latin typeface="Arial Black" panose="020B0A04020102020204" pitchFamily="34" charset="0"/>
              </a:rPr>
              <a:t>Just as the realization principle has been developed by accountants to serve as a guide in the timing of revenue, the matching principle has been developed to guide the timing of expense recognition.</a:t>
            </a:r>
          </a:p>
          <a:p>
            <a:pPr algn="just"/>
            <a:endParaRPr lang="en-US" sz="2500" dirty="0">
              <a:solidFill>
                <a:srgbClr val="FFFF00"/>
              </a:solidFill>
              <a:latin typeface="Arial Black" panose="020B0A04020102020204" pitchFamily="34" charset="0"/>
            </a:endParaRPr>
          </a:p>
          <a:p>
            <a:pPr algn="just"/>
            <a:r>
              <a:rPr lang="en-US" sz="2500" dirty="0"/>
              <a:t>.</a:t>
            </a:r>
          </a:p>
        </p:txBody>
      </p:sp>
    </p:spTree>
    <p:extLst>
      <p:ext uri="{BB962C8B-B14F-4D97-AF65-F5344CB8AC3E}">
        <p14:creationId xmlns:p14="http://schemas.microsoft.com/office/powerpoint/2010/main" val="21941017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729" y="0"/>
            <a:ext cx="8035660" cy="1114816"/>
          </a:xfrm>
        </p:spPr>
        <p:txBody>
          <a:bodyPr>
            <a:normAutofit fontScale="90000"/>
          </a:bodyPr>
          <a:lstStyle/>
          <a:p>
            <a:pPr algn="ctr"/>
            <a:r>
              <a:rPr lang="en-US" sz="2500" dirty="0"/>
              <a:t>Aria Design and travel</a:t>
            </a:r>
            <a:br>
              <a:rPr lang="en-US" sz="2500" dirty="0"/>
            </a:br>
            <a:r>
              <a:rPr lang="en-US" sz="2500" dirty="0"/>
              <a:t>31/12/20xx</a:t>
            </a:r>
            <a:br>
              <a:rPr lang="en-US" sz="2500" dirty="0"/>
            </a:br>
            <a:r>
              <a:rPr lang="en-US" sz="2500" dirty="0"/>
              <a:t>Income Statement</a:t>
            </a:r>
          </a:p>
        </p:txBody>
      </p:sp>
      <p:pic>
        <p:nvPicPr>
          <p:cNvPr id="4" name="Picture 3">
            <a:extLst>
              <a:ext uri="{FF2B5EF4-FFF2-40B4-BE49-F238E27FC236}">
                <a16:creationId xmlns="" xmlns:a16="http://schemas.microsoft.com/office/drawing/2014/main" id="{6D2F61CB-ED9B-202F-CB99-20092C802DBD}"/>
              </a:ext>
            </a:extLst>
          </p:cNvPr>
          <p:cNvPicPr>
            <a:picLocks noChangeAspect="1"/>
          </p:cNvPicPr>
          <p:nvPr/>
        </p:nvPicPr>
        <p:blipFill>
          <a:blip r:embed="rId2"/>
          <a:stretch>
            <a:fillRect/>
          </a:stretch>
        </p:blipFill>
        <p:spPr>
          <a:xfrm>
            <a:off x="150314" y="1265128"/>
            <a:ext cx="8993688" cy="3732757"/>
          </a:xfrm>
          <a:prstGeom prst="rect">
            <a:avLst/>
          </a:prstGeom>
        </p:spPr>
      </p:pic>
      <p:sp>
        <p:nvSpPr>
          <p:cNvPr id="8" name="TextBox 7">
            <a:extLst>
              <a:ext uri="{FF2B5EF4-FFF2-40B4-BE49-F238E27FC236}">
                <a16:creationId xmlns="" xmlns:a16="http://schemas.microsoft.com/office/drawing/2014/main" id="{D1DABE8B-21DA-71B4-78F7-5603B6EDF042}"/>
              </a:ext>
            </a:extLst>
          </p:cNvPr>
          <p:cNvSpPr txBox="1"/>
          <p:nvPr/>
        </p:nvSpPr>
        <p:spPr>
          <a:xfrm>
            <a:off x="535488" y="5592872"/>
            <a:ext cx="6106438" cy="646331"/>
          </a:xfrm>
          <a:prstGeom prst="rect">
            <a:avLst/>
          </a:prstGeom>
          <a:noFill/>
        </p:spPr>
        <p:txBody>
          <a:bodyPr wrap="square">
            <a:spAutoFit/>
          </a:bodyPr>
          <a:lstStyle/>
          <a:p>
            <a:r>
              <a:rPr lang="en-US" sz="1800" b="1" dirty="0">
                <a:solidFill>
                  <a:srgbClr val="FFFF00"/>
                </a:solidFill>
              </a:rPr>
              <a:t>Note: Result is to be transferred in Owner’s Equity Statement</a:t>
            </a:r>
            <a:endParaRPr lang="en-US" b="1" dirty="0">
              <a:solidFill>
                <a:srgbClr val="FFFF00"/>
              </a:solidFill>
            </a:endParaRPr>
          </a:p>
        </p:txBody>
      </p:sp>
    </p:spTree>
    <p:extLst>
      <p:ext uri="{BB962C8B-B14F-4D97-AF65-F5344CB8AC3E}">
        <p14:creationId xmlns:p14="http://schemas.microsoft.com/office/powerpoint/2010/main" val="1145479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54DF781-FD1B-7E6B-DCDE-A93A73644446}"/>
              </a:ext>
            </a:extLst>
          </p:cNvPr>
          <p:cNvSpPr>
            <a:spLocks noGrp="1"/>
          </p:cNvSpPr>
          <p:nvPr>
            <p:ph type="title"/>
          </p:nvPr>
        </p:nvSpPr>
        <p:spPr>
          <a:xfrm>
            <a:off x="934732" y="554159"/>
            <a:ext cx="8534400" cy="1507067"/>
          </a:xfrm>
        </p:spPr>
        <p:txBody>
          <a:bodyPr/>
          <a:lstStyle/>
          <a:p>
            <a:r>
              <a:rPr lang="en-US" dirty="0"/>
              <a:t>3.8.2. OWNER’ S EQUITY STATEMENT</a:t>
            </a:r>
          </a:p>
        </p:txBody>
      </p:sp>
      <p:sp>
        <p:nvSpPr>
          <p:cNvPr id="3" name="Content Placeholder 2">
            <a:extLst>
              <a:ext uri="{FF2B5EF4-FFF2-40B4-BE49-F238E27FC236}">
                <a16:creationId xmlns="" xmlns:a16="http://schemas.microsoft.com/office/drawing/2014/main" id="{B7AAAFFF-9D5B-E71A-CDFB-255D403E7261}"/>
              </a:ext>
            </a:extLst>
          </p:cNvPr>
          <p:cNvSpPr>
            <a:spLocks noGrp="1"/>
          </p:cNvSpPr>
          <p:nvPr>
            <p:ph idx="1"/>
          </p:nvPr>
        </p:nvSpPr>
        <p:spPr>
          <a:xfrm>
            <a:off x="0" y="2364288"/>
            <a:ext cx="11962356" cy="3615267"/>
          </a:xfrm>
        </p:spPr>
        <p:txBody>
          <a:bodyPr>
            <a:normAutofit/>
          </a:bodyPr>
          <a:lstStyle/>
          <a:p>
            <a:pPr algn="just"/>
            <a:r>
              <a:rPr lang="en-US" sz="4000" b="0" i="0" dirty="0">
                <a:solidFill>
                  <a:srgbClr val="FFFF00"/>
                </a:solidFill>
                <a:effectLst/>
                <a:latin typeface="Franklin Gothic Medium Cond" panose="020B0606030402020204" pitchFamily="34" charset="0"/>
              </a:rPr>
              <a:t>An owner's equity statement is a financial document that shows how a business's equity has changed over a period of time. It's also known as a statement of changes in equity or a statement of shareholder's equity. </a:t>
            </a:r>
            <a:endParaRPr lang="en-US" sz="4000" dirty="0">
              <a:solidFill>
                <a:srgbClr val="FFFF00"/>
              </a:solidFill>
              <a:latin typeface="Franklin Gothic Medium Cond" panose="020B0606030402020204" pitchFamily="34" charset="0"/>
            </a:endParaRPr>
          </a:p>
        </p:txBody>
      </p:sp>
    </p:spTree>
    <p:extLst>
      <p:ext uri="{BB962C8B-B14F-4D97-AF65-F5344CB8AC3E}">
        <p14:creationId xmlns:p14="http://schemas.microsoft.com/office/powerpoint/2010/main" val="3776034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4710" y="1097280"/>
            <a:ext cx="11868728" cy="5573486"/>
          </a:xfrm>
          <a:prstGeom prst="rect">
            <a:avLst/>
          </a:prstGeom>
        </p:spPr>
      </p:pic>
      <p:sp>
        <p:nvSpPr>
          <p:cNvPr id="2" name="Rectangle 1"/>
          <p:cNvSpPr/>
          <p:nvPr/>
        </p:nvSpPr>
        <p:spPr>
          <a:xfrm>
            <a:off x="2438401" y="0"/>
            <a:ext cx="6608324" cy="1015663"/>
          </a:xfrm>
          <a:prstGeom prst="rect">
            <a:avLst/>
          </a:prstGeom>
        </p:spPr>
        <p:txBody>
          <a:bodyPr wrap="square">
            <a:spAutoFit/>
          </a:bodyPr>
          <a:lstStyle/>
          <a:p>
            <a:pPr algn="ctr"/>
            <a:r>
              <a:rPr lang="en-US" sz="2000" b="1" dirty="0">
                <a:latin typeface="+mj-lt"/>
              </a:rPr>
              <a:t>Name of the Business</a:t>
            </a:r>
          </a:p>
          <a:p>
            <a:pPr algn="ctr"/>
            <a:r>
              <a:rPr lang="en-US" sz="2000" b="1" dirty="0">
                <a:latin typeface="+mj-lt"/>
              </a:rPr>
              <a:t>Date</a:t>
            </a:r>
          </a:p>
          <a:p>
            <a:pPr algn="ctr"/>
            <a:r>
              <a:rPr lang="en-US" sz="2000" b="1" dirty="0">
                <a:latin typeface="+mj-lt"/>
              </a:rPr>
              <a:t>A format of General Journal</a:t>
            </a:r>
          </a:p>
        </p:txBody>
      </p:sp>
    </p:spTree>
    <p:extLst>
      <p:ext uri="{BB962C8B-B14F-4D97-AF65-F5344CB8AC3E}">
        <p14:creationId xmlns:p14="http://schemas.microsoft.com/office/powerpoint/2010/main" val="12885881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4461" y="0"/>
            <a:ext cx="11676185" cy="6740307"/>
          </a:xfrm>
          <a:prstGeom prst="rect">
            <a:avLst/>
          </a:prstGeom>
        </p:spPr>
        <p:txBody>
          <a:bodyPr wrap="square">
            <a:spAutoFit/>
          </a:bodyPr>
          <a:lstStyle/>
          <a:p>
            <a:pPr algn="ctr"/>
            <a:r>
              <a:rPr lang="en-US" sz="3600" b="1" dirty="0">
                <a:solidFill>
                  <a:srgbClr val="C00000"/>
                </a:solidFill>
                <a:latin typeface="+mj-lt"/>
              </a:rPr>
              <a:t> Statement of Owner’s Equity</a:t>
            </a:r>
            <a:endParaRPr lang="en-US" sz="3600" dirty="0">
              <a:solidFill>
                <a:srgbClr val="C00000"/>
              </a:solidFill>
              <a:latin typeface="+mj-lt"/>
            </a:endParaRPr>
          </a:p>
          <a:p>
            <a:r>
              <a:rPr lang="en-US" sz="3600" dirty="0">
                <a:latin typeface="+mj-lt"/>
              </a:rPr>
              <a:t>The statement of owner’s equity shows the changes in capital for a business entity during a time period, such as a month, quarter, or year.</a:t>
            </a:r>
          </a:p>
          <a:p>
            <a:endParaRPr lang="en-US" sz="3600" dirty="0">
              <a:latin typeface="+mj-lt"/>
            </a:endParaRPr>
          </a:p>
          <a:p>
            <a:r>
              <a:rPr lang="en-US" sz="3600" dirty="0">
                <a:solidFill>
                  <a:srgbClr val="FFFF00"/>
                </a:solidFill>
                <a:latin typeface="+mj-lt"/>
              </a:rPr>
              <a:t>Capital increases when the business has</a:t>
            </a:r>
          </a:p>
          <a:p>
            <a:r>
              <a:rPr lang="en-US" sz="3600" dirty="0">
                <a:latin typeface="+mj-lt"/>
              </a:rPr>
              <a:t>● owner contributions of capital, or</a:t>
            </a:r>
          </a:p>
          <a:p>
            <a:r>
              <a:rPr lang="en-US" sz="3600" dirty="0">
                <a:latin typeface="+mj-lt"/>
              </a:rPr>
              <a:t>● a net income (revenues exceed expenses).</a:t>
            </a:r>
          </a:p>
          <a:p>
            <a:endParaRPr lang="en-US" sz="3600" dirty="0">
              <a:latin typeface="+mj-lt"/>
            </a:endParaRPr>
          </a:p>
          <a:p>
            <a:r>
              <a:rPr lang="en-US" sz="3600" dirty="0">
                <a:solidFill>
                  <a:srgbClr val="FFFF00"/>
                </a:solidFill>
                <a:latin typeface="+mj-lt"/>
              </a:rPr>
              <a:t>Capital decreases when the business has</a:t>
            </a:r>
          </a:p>
          <a:p>
            <a:r>
              <a:rPr lang="en-US" sz="3600" dirty="0">
                <a:latin typeface="+mj-lt"/>
              </a:rPr>
              <a:t>● a net loss (expenses exceed revenues), or</a:t>
            </a:r>
          </a:p>
          <a:p>
            <a:r>
              <a:rPr lang="en-US" sz="3600" dirty="0">
                <a:latin typeface="+mj-lt"/>
              </a:rPr>
              <a:t>● owner withdrawals of cash or other assets.</a:t>
            </a:r>
          </a:p>
        </p:txBody>
      </p:sp>
    </p:spTree>
    <p:extLst>
      <p:ext uri="{BB962C8B-B14F-4D97-AF65-F5344CB8AC3E}">
        <p14:creationId xmlns:p14="http://schemas.microsoft.com/office/powerpoint/2010/main" val="34496016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0926" y="568345"/>
            <a:ext cx="11373345" cy="1560716"/>
          </a:xfrm>
        </p:spPr>
        <p:txBody>
          <a:bodyPr/>
          <a:lstStyle/>
          <a:p>
            <a:pPr algn="ctr"/>
            <a:r>
              <a:rPr lang="en-US" b="1" dirty="0">
                <a:solidFill>
                  <a:srgbClr val="FFFF00"/>
                </a:solidFill>
              </a:rPr>
              <a:t>Ending Balance of Owners’ Equity</a:t>
            </a:r>
          </a:p>
        </p:txBody>
      </p:sp>
      <p:sp>
        <p:nvSpPr>
          <p:cNvPr id="3" name="Content Placeholder 2"/>
          <p:cNvSpPr>
            <a:spLocks noGrp="1"/>
          </p:cNvSpPr>
          <p:nvPr>
            <p:ph sz="half" idx="1"/>
          </p:nvPr>
        </p:nvSpPr>
        <p:spPr>
          <a:xfrm>
            <a:off x="505097" y="2129061"/>
            <a:ext cx="6589122" cy="4728939"/>
          </a:xfrm>
        </p:spPr>
        <p:txBody>
          <a:bodyPr>
            <a:normAutofit/>
          </a:bodyPr>
          <a:lstStyle/>
          <a:p>
            <a:r>
              <a:rPr lang="en-US" sz="4400" dirty="0">
                <a:latin typeface="+mj-lt"/>
              </a:rPr>
              <a:t>When preparing Owners’ Equity Statement; we use the formula here at the right side.</a:t>
            </a:r>
          </a:p>
        </p:txBody>
      </p:sp>
      <p:pic>
        <p:nvPicPr>
          <p:cNvPr id="5" name="Content Placeholder 4"/>
          <p:cNvPicPr>
            <a:picLocks noGrp="1" noChangeAspect="1"/>
          </p:cNvPicPr>
          <p:nvPr>
            <p:ph sz="half" idx="2"/>
          </p:nvPr>
        </p:nvPicPr>
        <p:blipFill>
          <a:blip r:embed="rId2"/>
          <a:stretch>
            <a:fillRect/>
          </a:stretch>
        </p:blipFill>
        <p:spPr>
          <a:xfrm>
            <a:off x="7184572" y="2111645"/>
            <a:ext cx="4520066" cy="4518180"/>
          </a:xfrm>
          <a:prstGeom prst="rect">
            <a:avLst/>
          </a:prstGeom>
        </p:spPr>
      </p:pic>
    </p:spTree>
    <p:extLst>
      <p:ext uri="{BB962C8B-B14F-4D97-AF65-F5344CB8AC3E}">
        <p14:creationId xmlns:p14="http://schemas.microsoft.com/office/powerpoint/2010/main" val="28543535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33700" y="568345"/>
            <a:ext cx="6032069" cy="1560716"/>
          </a:xfrm>
        </p:spPr>
        <p:txBody>
          <a:bodyPr>
            <a:normAutofit/>
          </a:bodyPr>
          <a:lstStyle/>
          <a:p>
            <a:pPr algn="ctr"/>
            <a:r>
              <a:rPr lang="en-US" sz="3000" dirty="0"/>
              <a:t>Aria Design and travel</a:t>
            </a:r>
            <a:br>
              <a:rPr lang="en-US" sz="3000" dirty="0"/>
            </a:br>
            <a:r>
              <a:rPr lang="en-US" sz="3000" dirty="0"/>
              <a:t>31/12/20xx</a:t>
            </a:r>
            <a:br>
              <a:rPr lang="en-US" sz="3000" dirty="0"/>
            </a:br>
            <a:r>
              <a:rPr lang="en-US" sz="3000" dirty="0"/>
              <a:t>Owners Equity Statement</a:t>
            </a:r>
          </a:p>
        </p:txBody>
      </p:sp>
      <p:sp>
        <p:nvSpPr>
          <p:cNvPr id="3" name="Rectangle 2"/>
          <p:cNvSpPr/>
          <p:nvPr/>
        </p:nvSpPr>
        <p:spPr>
          <a:xfrm>
            <a:off x="1433593" y="2551837"/>
            <a:ext cx="9849173" cy="3939540"/>
          </a:xfrm>
          <a:prstGeom prst="rect">
            <a:avLst/>
          </a:prstGeom>
        </p:spPr>
        <p:txBody>
          <a:bodyPr wrap="square">
            <a:spAutoFit/>
          </a:bodyPr>
          <a:lstStyle/>
          <a:p>
            <a:r>
              <a:rPr lang="en-US" sz="2500" dirty="0">
                <a:latin typeface="+mj-lt"/>
              </a:rPr>
              <a:t>Initial Capital Balance						  30,000,000</a:t>
            </a:r>
          </a:p>
          <a:p>
            <a:r>
              <a:rPr lang="en-US" sz="2500" dirty="0">
                <a:latin typeface="+mj-lt"/>
              </a:rPr>
              <a:t>(+) New investment                                                    0</a:t>
            </a:r>
          </a:p>
          <a:p>
            <a:r>
              <a:rPr lang="en-US" sz="2500" dirty="0">
                <a:latin typeface="+mj-lt"/>
              </a:rPr>
              <a:t>(+)Net profit                                                   3,640,000</a:t>
            </a:r>
          </a:p>
          <a:p>
            <a:r>
              <a:rPr lang="en-US" sz="2500" dirty="0">
                <a:latin typeface="+mj-lt"/>
              </a:rPr>
              <a:t>(-)Drawings 							  	 	   -2,000,000</a:t>
            </a:r>
          </a:p>
          <a:p>
            <a:r>
              <a:rPr lang="en-US" sz="2500" dirty="0">
                <a:latin typeface="+mj-lt"/>
              </a:rPr>
              <a:t>Ending capital balance                             31,640,000</a:t>
            </a:r>
          </a:p>
          <a:p>
            <a:endParaRPr lang="en-US" sz="2500" dirty="0">
              <a:latin typeface="+mj-lt"/>
            </a:endParaRPr>
          </a:p>
          <a:p>
            <a:endParaRPr lang="en-US" sz="2500" dirty="0">
              <a:latin typeface="+mj-lt"/>
            </a:endParaRPr>
          </a:p>
          <a:p>
            <a:r>
              <a:rPr lang="en-US" sz="2500" b="1" dirty="0">
                <a:solidFill>
                  <a:srgbClr val="FFFF00"/>
                </a:solidFill>
                <a:latin typeface="+mj-lt"/>
              </a:rPr>
              <a:t>Note: The result is to be transferred in Balance sheet or Statement of Financial Position.</a:t>
            </a:r>
          </a:p>
          <a:p>
            <a:endParaRPr lang="en-US" sz="2500" dirty="0"/>
          </a:p>
        </p:txBody>
      </p:sp>
    </p:spTree>
    <p:extLst>
      <p:ext uri="{BB962C8B-B14F-4D97-AF65-F5344CB8AC3E}">
        <p14:creationId xmlns:p14="http://schemas.microsoft.com/office/powerpoint/2010/main" val="39432861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25DC97-4BF3-A20E-CDFD-7FB8E93916AA}"/>
              </a:ext>
            </a:extLst>
          </p:cNvPr>
          <p:cNvSpPr>
            <a:spLocks noGrp="1"/>
          </p:cNvSpPr>
          <p:nvPr>
            <p:ph type="title"/>
          </p:nvPr>
        </p:nvSpPr>
        <p:spPr>
          <a:xfrm>
            <a:off x="68892" y="0"/>
            <a:ext cx="11699310" cy="1507067"/>
          </a:xfrm>
        </p:spPr>
        <p:txBody>
          <a:bodyPr>
            <a:normAutofit fontScale="90000"/>
          </a:bodyPr>
          <a:lstStyle/>
          <a:p>
            <a:pPr algn="just"/>
            <a:r>
              <a:rPr lang="en-US" b="0" i="0" dirty="0">
                <a:solidFill>
                  <a:srgbClr val="001D35"/>
                </a:solidFill>
                <a:effectLst/>
                <a:latin typeface="Google Sans"/>
              </a:rPr>
              <a:t/>
            </a:r>
            <a:br>
              <a:rPr lang="en-US" b="0" i="0" dirty="0">
                <a:solidFill>
                  <a:srgbClr val="001D35"/>
                </a:solidFill>
                <a:effectLst/>
                <a:latin typeface="Google Sans"/>
              </a:rPr>
            </a:br>
            <a:r>
              <a:rPr lang="en-US" b="0" i="0" dirty="0">
                <a:solidFill>
                  <a:srgbClr val="001D35"/>
                </a:solidFill>
                <a:effectLst/>
                <a:latin typeface="Google Sans"/>
              </a:rPr>
              <a:t>    </a:t>
            </a:r>
            <a:br>
              <a:rPr lang="en-US" b="0" i="0" dirty="0">
                <a:solidFill>
                  <a:srgbClr val="001D35"/>
                </a:solidFill>
                <a:effectLst/>
                <a:latin typeface="Google Sans"/>
              </a:rPr>
            </a:br>
            <a:r>
              <a:rPr lang="en-US" b="0" i="0" dirty="0">
                <a:solidFill>
                  <a:srgbClr val="001D35"/>
                </a:solidFill>
                <a:effectLst/>
                <a:latin typeface="Google Sans"/>
              </a:rPr>
              <a:t/>
            </a:r>
            <a:br>
              <a:rPr lang="en-US" b="0" i="0" dirty="0">
                <a:solidFill>
                  <a:srgbClr val="001D35"/>
                </a:solidFill>
                <a:effectLst/>
                <a:latin typeface="Google Sans"/>
              </a:rPr>
            </a:br>
            <a:r>
              <a:rPr lang="en-US" b="0" i="0" dirty="0">
                <a:solidFill>
                  <a:srgbClr val="FFFF00"/>
                </a:solidFill>
                <a:effectLst/>
                <a:latin typeface="Google Sans"/>
              </a:rPr>
              <a:t>3.8.3. </a:t>
            </a:r>
            <a:r>
              <a:rPr lang="en-US" sz="3200" b="0" i="0" dirty="0">
                <a:solidFill>
                  <a:srgbClr val="FFFF00"/>
                </a:solidFill>
                <a:effectLst/>
                <a:latin typeface="Franklin Gothic Medium Cond" panose="020B0606030402020204" pitchFamily="34" charset="0"/>
              </a:rPr>
              <a:t>A balance sheet </a:t>
            </a:r>
            <a:r>
              <a:rPr lang="en-US" sz="3200" b="0" i="0" dirty="0" err="1" smtClean="0">
                <a:solidFill>
                  <a:srgbClr val="FFFF00"/>
                </a:solidFill>
                <a:effectLst/>
                <a:latin typeface="Franklin Gothic Medium Cond" panose="020B0606030402020204" pitchFamily="34" charset="0"/>
              </a:rPr>
              <a:t>oR</a:t>
            </a:r>
            <a:r>
              <a:rPr lang="en-US" sz="3200" b="0" i="0" dirty="0" smtClean="0">
                <a:solidFill>
                  <a:srgbClr val="FFFF00"/>
                </a:solidFill>
                <a:effectLst/>
                <a:latin typeface="Franklin Gothic Medium Cond" panose="020B0606030402020204" pitchFamily="34" charset="0"/>
              </a:rPr>
              <a:t> </a:t>
            </a:r>
            <a:r>
              <a:rPr lang="en-US" sz="3200" b="0" i="0" dirty="0">
                <a:solidFill>
                  <a:srgbClr val="FFFF00"/>
                </a:solidFill>
                <a:effectLst/>
                <a:latin typeface="Franklin Gothic Medium Cond" panose="020B0606030402020204" pitchFamily="34" charset="0"/>
              </a:rPr>
              <a:t>statement of financial position</a:t>
            </a:r>
            <a:br>
              <a:rPr lang="en-US" sz="3200" b="0" i="0" dirty="0">
                <a:solidFill>
                  <a:srgbClr val="FFFF00"/>
                </a:solidFill>
                <a:effectLst/>
                <a:latin typeface="Franklin Gothic Medium Cond" panose="020B0606030402020204" pitchFamily="34" charset="0"/>
              </a:rPr>
            </a:br>
            <a:r>
              <a:rPr lang="en-US" sz="3200" b="0" i="0" dirty="0">
                <a:solidFill>
                  <a:srgbClr val="FFFF00"/>
                </a:solidFill>
                <a:effectLst/>
                <a:latin typeface="Franklin Gothic Medium Cond" panose="020B0606030402020204" pitchFamily="34" charset="0"/>
              </a:rPr>
              <a:t/>
            </a:r>
            <a:br>
              <a:rPr lang="en-US" sz="3200" b="0" i="0" dirty="0">
                <a:solidFill>
                  <a:srgbClr val="FFFF00"/>
                </a:solidFill>
                <a:effectLst/>
                <a:latin typeface="Franklin Gothic Medium Cond" panose="020B0606030402020204" pitchFamily="34" charset="0"/>
              </a:rPr>
            </a:br>
            <a:r>
              <a:rPr lang="en-US" sz="3200" b="0" i="0" cap="none" dirty="0" smtClean="0">
                <a:solidFill>
                  <a:srgbClr val="001D35"/>
                </a:solidFill>
                <a:effectLst/>
                <a:latin typeface="Franklin Gothic Medium Cond" panose="020B0606030402020204" pitchFamily="34" charset="0"/>
              </a:rPr>
              <a:t>A balance sheet is a financial statement that shows a company's assets, liabilities, and shareholder equity. It's one of the three main financial statements used to assess a business.</a:t>
            </a:r>
            <a:endParaRPr lang="en-US" sz="3200" cap="none" dirty="0">
              <a:latin typeface="Franklin Gothic Medium Cond" panose="020B0606030402020204" pitchFamily="34" charset="0"/>
            </a:endParaRPr>
          </a:p>
        </p:txBody>
      </p:sp>
      <p:sp>
        <p:nvSpPr>
          <p:cNvPr id="4" name="TextBox 3">
            <a:extLst>
              <a:ext uri="{FF2B5EF4-FFF2-40B4-BE49-F238E27FC236}">
                <a16:creationId xmlns="" xmlns:a16="http://schemas.microsoft.com/office/drawing/2014/main" id="{5C746EFF-EC60-3EA3-5563-96DEA80320C4}"/>
              </a:ext>
            </a:extLst>
          </p:cNvPr>
          <p:cNvSpPr txBox="1"/>
          <p:nvPr/>
        </p:nvSpPr>
        <p:spPr>
          <a:xfrm>
            <a:off x="68893" y="2804454"/>
            <a:ext cx="12123107" cy="3600986"/>
          </a:xfrm>
          <a:prstGeom prst="rect">
            <a:avLst/>
          </a:prstGeom>
          <a:noFill/>
        </p:spPr>
        <p:txBody>
          <a:bodyPr wrap="square">
            <a:spAutoFit/>
          </a:bodyPr>
          <a:lstStyle/>
          <a:p>
            <a:pPr algn="just"/>
            <a:r>
              <a:rPr lang="en-US" sz="3000" dirty="0"/>
              <a:t>The balance sheet is one of the three fundamental financial statements and is key to both financial modeling and accounting. The balance sheet displays the company’s total assets and how the assets are financed, either through either debt or equity. It can also be referred to as a statement of net worth or a statement of financial position. The balance sheet is based on the fundamental equation: Assets = Liabilities + Equity.</a:t>
            </a:r>
          </a:p>
          <a:p>
            <a:endParaRPr lang="en-US" dirty="0"/>
          </a:p>
        </p:txBody>
      </p:sp>
    </p:spTree>
    <p:extLst>
      <p:ext uri="{BB962C8B-B14F-4D97-AF65-F5344CB8AC3E}">
        <p14:creationId xmlns:p14="http://schemas.microsoft.com/office/powerpoint/2010/main" val="36872472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602319A-395E-AD98-9EE0-9D1C408174D6}"/>
              </a:ext>
            </a:extLst>
          </p:cNvPr>
          <p:cNvSpPr txBox="1"/>
          <p:nvPr/>
        </p:nvSpPr>
        <p:spPr>
          <a:xfrm>
            <a:off x="227556" y="477074"/>
            <a:ext cx="11736888" cy="5509200"/>
          </a:xfrm>
          <a:prstGeom prst="rect">
            <a:avLst/>
          </a:prstGeom>
          <a:noFill/>
        </p:spPr>
        <p:txBody>
          <a:bodyPr wrap="square">
            <a:spAutoFit/>
          </a:bodyPr>
          <a:lstStyle/>
          <a:p>
            <a:pPr algn="just"/>
            <a:r>
              <a:rPr lang="en-US" sz="3200" dirty="0">
                <a:solidFill>
                  <a:srgbClr val="FFFF00"/>
                </a:solidFill>
                <a:latin typeface="Bahnschrift SemiBold" panose="020B0502040204020203" pitchFamily="34" charset="0"/>
              </a:rPr>
              <a:t>Let us use </a:t>
            </a:r>
            <a:r>
              <a:rPr lang="en-US" sz="3200" b="0" i="0" dirty="0">
                <a:solidFill>
                  <a:srgbClr val="001D35"/>
                </a:solidFill>
                <a:effectLst/>
                <a:latin typeface="Bahnschrift SemiBold" panose="020B0502040204020203" pitchFamily="34" charset="0"/>
              </a:rPr>
              <a:t>order of permanence" or "reverse liquidity order;  </a:t>
            </a:r>
            <a:r>
              <a:rPr lang="en-US" sz="3200" b="0" i="0" dirty="0">
                <a:solidFill>
                  <a:srgbClr val="FFC000"/>
                </a:solidFill>
                <a:effectLst/>
                <a:latin typeface="Bahnschrift SemiBold" panose="020B0502040204020203" pitchFamily="34" charset="0"/>
              </a:rPr>
              <a:t>where assets are listed from the least liquid (long-term assets like property, plant, and equipment) to the most liquid (cash and cash equivalents</a:t>
            </a:r>
            <a:r>
              <a:rPr lang="en-US" sz="3200" b="0" i="0" dirty="0">
                <a:solidFill>
                  <a:srgbClr val="001D35"/>
                </a:solidFill>
                <a:effectLst/>
                <a:latin typeface="Bahnschrift SemiBold" panose="020B0502040204020203" pitchFamily="34" charset="0"/>
              </a:rPr>
              <a:t>) </a:t>
            </a:r>
            <a:r>
              <a:rPr lang="en-US" sz="3200" dirty="0">
                <a:solidFill>
                  <a:srgbClr val="FFFF00"/>
                </a:solidFill>
                <a:latin typeface="Bahnschrift SemiBold" panose="020B0502040204020203" pitchFamily="34" charset="0"/>
              </a:rPr>
              <a:t>to present the Balance Sheet of Aria Design and travel </a:t>
            </a:r>
          </a:p>
          <a:p>
            <a:endParaRPr lang="en-US" sz="3200" dirty="0">
              <a:latin typeface="Bahnschrift SemiBold" panose="020B0502040204020203" pitchFamily="34" charset="0"/>
            </a:endParaRPr>
          </a:p>
          <a:p>
            <a:r>
              <a:rPr lang="en-US" sz="3200" dirty="0">
                <a:latin typeface="Bahnschrift SemiBold" panose="020B0502040204020203" pitchFamily="34" charset="0"/>
              </a:rPr>
              <a:t>Other option is also called Liquidity or Eligibility Order.</a:t>
            </a:r>
          </a:p>
          <a:p>
            <a:r>
              <a:rPr lang="en-US" sz="3200" dirty="0">
                <a:latin typeface="Bahnschrift SemiBold" panose="020B0502040204020203" pitchFamily="34" charset="0"/>
              </a:rPr>
              <a:t>On a balance sheet, the correct order of assets is from highest liquidity to lowest. Because cash assets convert easily, cash is first on the list. The least liquefied balance sheet assets are investments.</a:t>
            </a:r>
            <a:r>
              <a:rPr lang="en-US" sz="3200" b="0" i="0" dirty="0">
                <a:solidFill>
                  <a:srgbClr val="2D2D2D"/>
                </a:solidFill>
                <a:effectLst/>
                <a:latin typeface="Bahnschrift SemiBold" panose="020B0502040204020203" pitchFamily="34" charset="0"/>
              </a:rPr>
              <a:t> </a:t>
            </a:r>
            <a:endParaRPr lang="en-US" sz="3200" dirty="0">
              <a:latin typeface="Bahnschrift SemiBold" panose="020B0502040204020203" pitchFamily="34" charset="0"/>
            </a:endParaRPr>
          </a:p>
        </p:txBody>
      </p:sp>
    </p:spTree>
    <p:extLst>
      <p:ext uri="{BB962C8B-B14F-4D97-AF65-F5344CB8AC3E}">
        <p14:creationId xmlns:p14="http://schemas.microsoft.com/office/powerpoint/2010/main" val="249603567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3508" y="254118"/>
            <a:ext cx="11564983" cy="6740307"/>
          </a:xfrm>
          <a:prstGeom prst="rect">
            <a:avLst/>
          </a:prstGeom>
        </p:spPr>
        <p:txBody>
          <a:bodyPr wrap="square">
            <a:spAutoFit/>
          </a:bodyPr>
          <a:lstStyle/>
          <a:p>
            <a:pPr algn="ctr"/>
            <a:r>
              <a:rPr lang="en-US" sz="2400" b="1" dirty="0">
                <a:latin typeface="Arial Narrow" panose="020B0606020202030204" pitchFamily="34" charset="0"/>
              </a:rPr>
              <a:t>Name of business</a:t>
            </a:r>
          </a:p>
          <a:p>
            <a:pPr algn="ctr"/>
            <a:r>
              <a:rPr lang="en-US" sz="2400" b="1" dirty="0">
                <a:latin typeface="Arial Narrow" panose="020B0606020202030204" pitchFamily="34" charset="0"/>
              </a:rPr>
              <a:t>Balance sheet</a:t>
            </a:r>
          </a:p>
          <a:p>
            <a:pPr algn="ctr"/>
            <a:r>
              <a:rPr lang="en-US" sz="2400" b="1" dirty="0">
                <a:latin typeface="Arial Narrow" panose="020B0606020202030204" pitchFamily="34" charset="0"/>
              </a:rPr>
              <a:t>Date</a:t>
            </a:r>
          </a:p>
          <a:p>
            <a:endParaRPr lang="en-US" sz="2400" dirty="0">
              <a:latin typeface="Arial Narrow" panose="020B0606020202030204" pitchFamily="34" charset="0"/>
            </a:endParaRPr>
          </a:p>
          <a:p>
            <a:r>
              <a:rPr lang="en-US" sz="2400" b="1" u="sng" dirty="0">
                <a:latin typeface="Arial Narrow" panose="020B0606020202030204" pitchFamily="34" charset="0"/>
              </a:rPr>
              <a:t>ASSETS</a:t>
            </a:r>
            <a:r>
              <a:rPr lang="en-US" sz="2400" u="sng" dirty="0">
                <a:latin typeface="Arial Narrow" panose="020B0606020202030204" pitchFamily="34" charset="0"/>
              </a:rPr>
              <a:t>						</a:t>
            </a:r>
            <a:r>
              <a:rPr lang="en-US" sz="2400" b="1" u="sng" dirty="0">
                <a:latin typeface="Arial Narrow" panose="020B0606020202030204" pitchFamily="34" charset="0"/>
              </a:rPr>
              <a:t>       </a:t>
            </a:r>
            <a:r>
              <a:rPr lang="en-US" sz="2400" b="1" u="sng" dirty="0" err="1">
                <a:latin typeface="Arial Narrow" panose="020B0606020202030204" pitchFamily="34" charset="0"/>
              </a:rPr>
              <a:t>frw</a:t>
            </a:r>
            <a:r>
              <a:rPr lang="en-US" sz="2400" b="1" u="sng" dirty="0">
                <a:latin typeface="Arial Narrow" panose="020B0606020202030204" pitchFamily="34" charset="0"/>
              </a:rPr>
              <a:t>				</a:t>
            </a:r>
            <a:r>
              <a:rPr lang="en-US" sz="2400" b="1" u="sng" dirty="0" err="1">
                <a:latin typeface="Arial Narrow" panose="020B0606020202030204" pitchFamily="34" charset="0"/>
              </a:rPr>
              <a:t>frw</a:t>
            </a:r>
            <a:endParaRPr lang="en-US" sz="2400" b="1" u="sng" dirty="0">
              <a:latin typeface="Arial Narrow" panose="020B0606020202030204" pitchFamily="34" charset="0"/>
            </a:endParaRPr>
          </a:p>
          <a:p>
            <a:r>
              <a:rPr lang="en-US" sz="2400" b="1" i="1" dirty="0">
                <a:latin typeface="Arial Narrow" panose="020B0606020202030204" pitchFamily="34" charset="0"/>
              </a:rPr>
              <a:t>Non current assets</a:t>
            </a:r>
            <a:r>
              <a:rPr lang="en-US" sz="2400" dirty="0">
                <a:latin typeface="Arial Narrow" panose="020B0606020202030204" pitchFamily="34" charset="0"/>
              </a:rPr>
              <a:t>					xxx		</a:t>
            </a:r>
          </a:p>
          <a:p>
            <a:r>
              <a:rPr lang="en-US" sz="2400" dirty="0">
                <a:latin typeface="Arial Narrow" panose="020B0606020202030204" pitchFamily="34" charset="0"/>
              </a:rPr>
              <a:t>Land and buildings					xxx</a:t>
            </a:r>
          </a:p>
          <a:p>
            <a:r>
              <a:rPr lang="en-US" sz="2400" dirty="0">
                <a:latin typeface="Arial Narrow" panose="020B0606020202030204" pitchFamily="34" charset="0"/>
              </a:rPr>
              <a:t>Plant and machinery				xxx</a:t>
            </a:r>
          </a:p>
          <a:p>
            <a:r>
              <a:rPr lang="en-US" sz="2400" dirty="0">
                <a:latin typeface="Arial Narrow" panose="020B0606020202030204" pitchFamily="34" charset="0"/>
              </a:rPr>
              <a:t>Fixtures, furniture and fittings		xxx</a:t>
            </a:r>
          </a:p>
          <a:p>
            <a:r>
              <a:rPr lang="en-US" sz="2400" dirty="0">
                <a:latin typeface="Arial Narrow" panose="020B0606020202030204" pitchFamily="34" charset="0"/>
              </a:rPr>
              <a:t>Motors vehicles					       xxx</a:t>
            </a:r>
          </a:p>
          <a:p>
            <a:r>
              <a:rPr lang="en-US" sz="2400" dirty="0">
                <a:latin typeface="Arial Narrow" panose="020B0606020202030204" pitchFamily="34" charset="0"/>
              </a:rPr>
              <a:t>		</a:t>
            </a:r>
            <a:r>
              <a:rPr lang="en-US" sz="2400" b="1" i="1" dirty="0">
                <a:latin typeface="Arial Narrow" panose="020B0606020202030204" pitchFamily="34" charset="0"/>
              </a:rPr>
              <a:t>Total non-current assets</a:t>
            </a:r>
            <a:r>
              <a:rPr lang="en-US" sz="2400" dirty="0">
                <a:latin typeface="Arial Narrow" panose="020B0606020202030204" pitchFamily="34" charset="0"/>
              </a:rPr>
              <a:t>					</a:t>
            </a:r>
            <a:r>
              <a:rPr lang="en-US" sz="2400" b="1" dirty="0" err="1">
                <a:latin typeface="Arial Narrow" panose="020B0606020202030204" pitchFamily="34" charset="0"/>
              </a:rPr>
              <a:t>xxxx</a:t>
            </a:r>
            <a:endParaRPr lang="en-US" sz="2400" b="1" dirty="0">
              <a:latin typeface="Arial Narrow" panose="020B0606020202030204" pitchFamily="34" charset="0"/>
            </a:endParaRPr>
          </a:p>
          <a:p>
            <a:r>
              <a:rPr lang="en-US" sz="2400" b="1" dirty="0">
                <a:latin typeface="Arial Narrow" panose="020B0606020202030204" pitchFamily="34" charset="0"/>
              </a:rPr>
              <a:t>Current Assets</a:t>
            </a:r>
          </a:p>
          <a:p>
            <a:r>
              <a:rPr lang="en-US" sz="2400" dirty="0">
                <a:latin typeface="Arial Narrow" panose="020B0606020202030204" pitchFamily="34" charset="0"/>
              </a:rPr>
              <a:t>Office Supplies				       	xxx</a:t>
            </a:r>
          </a:p>
          <a:p>
            <a:r>
              <a:rPr lang="en-US" sz="2400" dirty="0">
                <a:latin typeface="Arial Narrow" panose="020B0606020202030204" pitchFamily="34" charset="0"/>
              </a:rPr>
              <a:t>Debtors/trade receivables			xxx</a:t>
            </a:r>
          </a:p>
          <a:p>
            <a:r>
              <a:rPr lang="en-US" sz="2400" dirty="0">
                <a:latin typeface="Arial Narrow" panose="020B0606020202030204" pitchFamily="34" charset="0"/>
              </a:rPr>
              <a:t>Cash at bank						xxx</a:t>
            </a:r>
          </a:p>
          <a:p>
            <a:r>
              <a:rPr lang="en-US" sz="2400" dirty="0">
                <a:latin typeface="Arial Narrow" panose="020B0606020202030204" pitchFamily="34" charset="0"/>
              </a:rPr>
              <a:t>Cash in hand						xxx</a:t>
            </a:r>
          </a:p>
          <a:p>
            <a:r>
              <a:rPr lang="en-US" sz="2400" dirty="0">
                <a:latin typeface="Arial Narrow" panose="020B0606020202030204" pitchFamily="34" charset="0"/>
              </a:rPr>
              <a:t>		</a:t>
            </a:r>
            <a:r>
              <a:rPr lang="en-US" sz="2400" b="1" i="1" dirty="0">
                <a:latin typeface="Arial Narrow" panose="020B0606020202030204" pitchFamily="34" charset="0"/>
              </a:rPr>
              <a:t>Total current assets</a:t>
            </a:r>
            <a:r>
              <a:rPr lang="en-US" sz="2400" dirty="0">
                <a:latin typeface="Arial Narrow" panose="020B0606020202030204" pitchFamily="34" charset="0"/>
              </a:rPr>
              <a:t>						</a:t>
            </a:r>
            <a:r>
              <a:rPr lang="en-US" sz="2400" b="1" dirty="0" err="1">
                <a:latin typeface="Arial Narrow" panose="020B0606020202030204" pitchFamily="34" charset="0"/>
              </a:rPr>
              <a:t>xxxx</a:t>
            </a:r>
            <a:endParaRPr lang="en-US" sz="2400" b="1" dirty="0">
              <a:latin typeface="Arial Narrow" panose="020B0606020202030204" pitchFamily="34" charset="0"/>
            </a:endParaRPr>
          </a:p>
          <a:p>
            <a:r>
              <a:rPr lang="en-US" sz="2400" dirty="0">
                <a:latin typeface="Arial Narrow" panose="020B0606020202030204" pitchFamily="34" charset="0"/>
              </a:rPr>
              <a:t>			</a:t>
            </a:r>
            <a:r>
              <a:rPr lang="en-US" sz="2400" b="1" dirty="0">
                <a:latin typeface="Arial Narrow" panose="020B0606020202030204" pitchFamily="34" charset="0"/>
              </a:rPr>
              <a:t>Total Assets</a:t>
            </a:r>
            <a:r>
              <a:rPr lang="en-US" sz="2400" dirty="0">
                <a:latin typeface="Arial Narrow" panose="020B0606020202030204" pitchFamily="34" charset="0"/>
              </a:rPr>
              <a:t>							</a:t>
            </a:r>
            <a:r>
              <a:rPr lang="en-US" sz="2400" b="1" dirty="0" err="1">
                <a:latin typeface="Arial Narrow" panose="020B0606020202030204" pitchFamily="34" charset="0"/>
              </a:rPr>
              <a:t>xxxxxxx</a:t>
            </a:r>
            <a:endParaRPr lang="en-US" sz="2400" b="1" dirty="0">
              <a:latin typeface="Arial Narrow" panose="020B0606020202030204" pitchFamily="34" charset="0"/>
            </a:endParaRPr>
          </a:p>
        </p:txBody>
      </p:sp>
    </p:spTree>
    <p:extLst>
      <p:ext uri="{BB962C8B-B14F-4D97-AF65-F5344CB8AC3E}">
        <p14:creationId xmlns:p14="http://schemas.microsoft.com/office/powerpoint/2010/main" val="6315307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1589" y="0"/>
            <a:ext cx="11861074" cy="6447919"/>
          </a:xfrm>
          <a:prstGeom prst="rect">
            <a:avLst/>
          </a:prstGeom>
        </p:spPr>
        <p:txBody>
          <a:bodyPr wrap="square">
            <a:spAutoFit/>
          </a:bodyPr>
          <a:lstStyle/>
          <a:p>
            <a:r>
              <a:rPr lang="en-US" sz="2500" b="1" u="sng" dirty="0">
                <a:latin typeface="+mj-lt"/>
              </a:rPr>
              <a:t>EQUITY AND LIABILITIES</a:t>
            </a:r>
          </a:p>
          <a:p>
            <a:endParaRPr lang="en-US" sz="2000" b="1" dirty="0">
              <a:latin typeface="+mj-lt"/>
            </a:endParaRPr>
          </a:p>
          <a:p>
            <a:r>
              <a:rPr lang="en-US" sz="2000" b="1" dirty="0">
                <a:latin typeface="+mj-lt"/>
              </a:rPr>
              <a:t>CAPITAL											                                 XXX</a:t>
            </a:r>
          </a:p>
          <a:p>
            <a:r>
              <a:rPr lang="en-US" sz="2800" dirty="0">
                <a:latin typeface="+mj-lt"/>
              </a:rPr>
              <a:t>									</a:t>
            </a:r>
          </a:p>
          <a:p>
            <a:r>
              <a:rPr lang="en-US" sz="2000" b="1" i="1" u="sng" dirty="0">
                <a:latin typeface="+mj-lt"/>
              </a:rPr>
              <a:t>NON CURRENT LIABILITIES</a:t>
            </a:r>
          </a:p>
          <a:p>
            <a:r>
              <a:rPr lang="en-US" sz="2800" dirty="0">
                <a:latin typeface="+mj-lt"/>
              </a:rPr>
              <a:t>5 years loan									xxx</a:t>
            </a:r>
          </a:p>
          <a:p>
            <a:r>
              <a:rPr lang="en-US" sz="2800" dirty="0">
                <a:latin typeface="+mj-lt"/>
              </a:rPr>
              <a:t>2 years loan									xxx</a:t>
            </a:r>
          </a:p>
          <a:p>
            <a:r>
              <a:rPr lang="en-US" sz="2800" dirty="0">
                <a:latin typeface="+mj-lt"/>
              </a:rPr>
              <a:t>		</a:t>
            </a:r>
            <a:r>
              <a:rPr lang="en-US" sz="2800" b="1" dirty="0">
                <a:latin typeface="+mj-lt"/>
              </a:rPr>
              <a:t>Total non current liabilities</a:t>
            </a:r>
            <a:r>
              <a:rPr lang="en-US" sz="2800" dirty="0">
                <a:latin typeface="+mj-lt"/>
              </a:rPr>
              <a:t>					  </a:t>
            </a:r>
            <a:r>
              <a:rPr lang="en-US" sz="2800" b="1" dirty="0">
                <a:latin typeface="+mj-lt"/>
              </a:rPr>
              <a:t>xxx</a:t>
            </a:r>
          </a:p>
          <a:p>
            <a:endParaRPr lang="en-US" sz="2800" dirty="0">
              <a:latin typeface="+mj-lt"/>
            </a:endParaRPr>
          </a:p>
          <a:p>
            <a:r>
              <a:rPr lang="en-US" sz="2000" b="1" i="1" u="sng" dirty="0">
                <a:latin typeface="+mj-lt"/>
              </a:rPr>
              <a:t>CURRENT LIABILITIES</a:t>
            </a:r>
          </a:p>
          <a:p>
            <a:r>
              <a:rPr lang="en-US" sz="2800" dirty="0">
                <a:latin typeface="+mj-lt"/>
              </a:rPr>
              <a:t>Creditors/trade payables				      xxx</a:t>
            </a:r>
          </a:p>
          <a:p>
            <a:r>
              <a:rPr lang="en-US" sz="2800" dirty="0">
                <a:latin typeface="+mj-lt"/>
              </a:rPr>
              <a:t>Current loans less than 1 year			 xxx</a:t>
            </a:r>
          </a:p>
          <a:p>
            <a:r>
              <a:rPr lang="en-US" sz="2800" dirty="0">
                <a:latin typeface="+mj-lt"/>
              </a:rPr>
              <a:t>Bank overdraft					               xxx</a:t>
            </a:r>
          </a:p>
          <a:p>
            <a:r>
              <a:rPr lang="en-US" sz="2800" dirty="0">
                <a:latin typeface="+mj-lt"/>
              </a:rPr>
              <a:t>		</a:t>
            </a:r>
            <a:r>
              <a:rPr lang="en-US" sz="2800" b="1" dirty="0">
                <a:latin typeface="+mj-lt"/>
              </a:rPr>
              <a:t>Total current liabilities						        xxx</a:t>
            </a:r>
          </a:p>
          <a:p>
            <a:r>
              <a:rPr lang="en-US" sz="2800" dirty="0">
                <a:latin typeface="+mj-lt"/>
              </a:rPr>
              <a:t>		</a:t>
            </a:r>
            <a:r>
              <a:rPr lang="en-US" sz="2800" b="1" dirty="0">
                <a:latin typeface="+mj-lt"/>
              </a:rPr>
              <a:t>Total liabilities</a:t>
            </a:r>
            <a:r>
              <a:rPr lang="en-US" sz="2800" dirty="0">
                <a:latin typeface="+mj-lt"/>
              </a:rPr>
              <a:t>						                      </a:t>
            </a:r>
            <a:r>
              <a:rPr lang="en-US" sz="2800" b="1" dirty="0">
                <a:latin typeface="+mj-lt"/>
              </a:rPr>
              <a:t>xxx</a:t>
            </a:r>
          </a:p>
          <a:p>
            <a:r>
              <a:rPr lang="en-US" sz="2800" dirty="0">
                <a:latin typeface="+mj-lt"/>
              </a:rPr>
              <a:t>	</a:t>
            </a:r>
            <a:r>
              <a:rPr lang="en-US" sz="2800" b="1" dirty="0">
                <a:latin typeface="+mj-lt"/>
              </a:rPr>
              <a:t>Total equity and liabilities							   </a:t>
            </a:r>
            <a:r>
              <a:rPr lang="en-US" sz="2800" b="1" dirty="0" err="1">
                <a:latin typeface="+mj-lt"/>
              </a:rPr>
              <a:t>xxxx</a:t>
            </a:r>
            <a:endParaRPr lang="en-US" sz="2800" dirty="0">
              <a:latin typeface="+mj-lt"/>
            </a:endParaRPr>
          </a:p>
        </p:txBody>
      </p:sp>
    </p:spTree>
    <p:extLst>
      <p:ext uri="{BB962C8B-B14F-4D97-AF65-F5344CB8AC3E}">
        <p14:creationId xmlns:p14="http://schemas.microsoft.com/office/powerpoint/2010/main" val="415945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9173" y="1"/>
            <a:ext cx="8534400" cy="876822"/>
          </a:xfrm>
        </p:spPr>
        <p:txBody>
          <a:bodyPr>
            <a:normAutofit fontScale="90000"/>
          </a:bodyPr>
          <a:lstStyle/>
          <a:p>
            <a:pPr algn="ctr"/>
            <a:r>
              <a:rPr lang="en-US" sz="2000" b="1" dirty="0"/>
              <a:t>Aria Design and travel</a:t>
            </a:r>
            <a:br>
              <a:rPr lang="en-US" sz="2000" b="1" dirty="0"/>
            </a:br>
            <a:r>
              <a:rPr lang="en-US" sz="2000" b="1" dirty="0"/>
              <a:t>31/12/20xx</a:t>
            </a:r>
            <a:br>
              <a:rPr lang="en-US" sz="2000" b="1" dirty="0"/>
            </a:br>
            <a:r>
              <a:rPr lang="en-US" sz="2000" b="1" dirty="0"/>
              <a:t>Balance Sheet</a:t>
            </a:r>
          </a:p>
        </p:txBody>
      </p:sp>
      <p:graphicFrame>
        <p:nvGraphicFramePr>
          <p:cNvPr id="7" name="Table 6"/>
          <p:cNvGraphicFramePr>
            <a:graphicFrameLocks noGrp="1"/>
          </p:cNvGraphicFramePr>
          <p:nvPr>
            <p:extLst>
              <p:ext uri="{D42A27DB-BD31-4B8C-83A1-F6EECF244321}">
                <p14:modId xmlns:p14="http://schemas.microsoft.com/office/powerpoint/2010/main" val="2874615399"/>
              </p:ext>
            </p:extLst>
          </p:nvPr>
        </p:nvGraphicFramePr>
        <p:xfrm>
          <a:off x="125260" y="1052186"/>
          <a:ext cx="11837097" cy="5391947"/>
        </p:xfrm>
        <a:graphic>
          <a:graphicData uri="http://schemas.openxmlformats.org/drawingml/2006/table">
            <a:tbl>
              <a:tblPr firstRow="1" firstCol="1" bandRow="1"/>
              <a:tblGrid>
                <a:gridCol w="2387782">
                  <a:extLst>
                    <a:ext uri="{9D8B030D-6E8A-4147-A177-3AD203B41FA5}">
                      <a16:colId xmlns="" xmlns:a16="http://schemas.microsoft.com/office/drawing/2014/main" val="3021021044"/>
                    </a:ext>
                  </a:extLst>
                </a:gridCol>
                <a:gridCol w="1260275">
                  <a:extLst>
                    <a:ext uri="{9D8B030D-6E8A-4147-A177-3AD203B41FA5}">
                      <a16:colId xmlns="" xmlns:a16="http://schemas.microsoft.com/office/drawing/2014/main" val="322958891"/>
                    </a:ext>
                  </a:extLst>
                </a:gridCol>
                <a:gridCol w="1651688">
                  <a:extLst>
                    <a:ext uri="{9D8B030D-6E8A-4147-A177-3AD203B41FA5}">
                      <a16:colId xmlns="" xmlns:a16="http://schemas.microsoft.com/office/drawing/2014/main" val="3911948096"/>
                    </a:ext>
                  </a:extLst>
                </a:gridCol>
                <a:gridCol w="183147">
                  <a:extLst>
                    <a:ext uri="{9D8B030D-6E8A-4147-A177-3AD203B41FA5}">
                      <a16:colId xmlns="" xmlns:a16="http://schemas.microsoft.com/office/drawing/2014/main" val="1653741210"/>
                    </a:ext>
                  </a:extLst>
                </a:gridCol>
                <a:gridCol w="3093601">
                  <a:extLst>
                    <a:ext uri="{9D8B030D-6E8A-4147-A177-3AD203B41FA5}">
                      <a16:colId xmlns="" xmlns:a16="http://schemas.microsoft.com/office/drawing/2014/main" val="2899119703"/>
                    </a:ext>
                  </a:extLst>
                </a:gridCol>
                <a:gridCol w="1630302">
                  <a:extLst>
                    <a:ext uri="{9D8B030D-6E8A-4147-A177-3AD203B41FA5}">
                      <a16:colId xmlns="" xmlns:a16="http://schemas.microsoft.com/office/drawing/2014/main" val="3679515361"/>
                    </a:ext>
                  </a:extLst>
                </a:gridCol>
                <a:gridCol w="1630302">
                  <a:extLst>
                    <a:ext uri="{9D8B030D-6E8A-4147-A177-3AD203B41FA5}">
                      <a16:colId xmlns="" xmlns:a16="http://schemas.microsoft.com/office/drawing/2014/main" val="3389680370"/>
                    </a:ext>
                  </a:extLst>
                </a:gridCol>
              </a:tblGrid>
              <a:tr h="255844">
                <a:tc gridSpan="3">
                  <a:txBody>
                    <a:bodyPr/>
                    <a:lstStyle/>
                    <a:p>
                      <a:pPr marL="0" marR="0" algn="ctr">
                        <a:lnSpc>
                          <a:spcPct val="107000"/>
                        </a:lnSpc>
                        <a:spcBef>
                          <a:spcPts val="0"/>
                        </a:spcBef>
                        <a:spcAft>
                          <a:spcPts val="0"/>
                        </a:spcAft>
                        <a:tabLst>
                          <a:tab pos="4168140" algn="l"/>
                        </a:tabLst>
                      </a:pPr>
                      <a:r>
                        <a:rPr lang="en-GB" sz="1700" b="1" dirty="0">
                          <a:effectLst/>
                          <a:latin typeface="Times New Roman" panose="02020603050405020304" pitchFamily="18" charset="0"/>
                          <a:ea typeface="Calibri" panose="020F0502020204030204" pitchFamily="34" charset="0"/>
                          <a:cs typeface="Times New Roman" panose="02020603050405020304" pitchFamily="18" charset="0"/>
                        </a:rPr>
                        <a:t>ASSETS</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a:txBody>
                    <a:bodyPr/>
                    <a:lstStyle/>
                    <a:p>
                      <a:pPr marL="0" marR="0">
                        <a:lnSpc>
                          <a:spcPct val="107000"/>
                        </a:lnSpc>
                        <a:spcBef>
                          <a:spcPts val="0"/>
                        </a:spcBef>
                        <a:spcAft>
                          <a:spcPts val="0"/>
                        </a:spcAft>
                        <a:tabLst>
                          <a:tab pos="4168140" algn="l"/>
                        </a:tabLst>
                      </a:pPr>
                      <a:r>
                        <a:rPr lang="en-GB" sz="17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marR="0">
                        <a:lnSpc>
                          <a:spcPct val="107000"/>
                        </a:lnSpc>
                        <a:spcBef>
                          <a:spcPts val="0"/>
                        </a:spcBef>
                        <a:spcAft>
                          <a:spcPts val="0"/>
                        </a:spcAft>
                        <a:tabLst>
                          <a:tab pos="4168140" algn="l"/>
                        </a:tabLst>
                      </a:pPr>
                      <a:r>
                        <a:rPr lang="en-GB" sz="1700" b="1" dirty="0">
                          <a:effectLst/>
                          <a:latin typeface="Times New Roman" panose="02020603050405020304" pitchFamily="18" charset="0"/>
                          <a:ea typeface="Calibri" panose="020F0502020204030204" pitchFamily="34" charset="0"/>
                          <a:cs typeface="Times New Roman" panose="02020603050405020304" pitchFamily="18" charset="0"/>
                        </a:rPr>
                        <a:t>LIABILITIES AND OWNER’ S EQUITY</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extLst>
                  <a:ext uri="{0D108BD9-81ED-4DB2-BD59-A6C34878D82A}">
                    <a16:rowId xmlns="" xmlns:a16="http://schemas.microsoft.com/office/drawing/2014/main" val="1878576574"/>
                  </a:ext>
                </a:extLst>
              </a:tr>
              <a:tr h="511688">
                <a:tc>
                  <a:txBody>
                    <a:bodyPr/>
                    <a:lstStyle/>
                    <a:p>
                      <a:pPr marL="0" marR="0">
                        <a:lnSpc>
                          <a:spcPct val="107000"/>
                        </a:lnSpc>
                        <a:spcBef>
                          <a:spcPts val="0"/>
                        </a:spcBef>
                        <a:spcAft>
                          <a:spcPts val="0"/>
                        </a:spcAft>
                        <a:tabLst>
                          <a:tab pos="4168140" algn="l"/>
                        </a:tabLst>
                      </a:pPr>
                      <a:r>
                        <a:rPr lang="en-GB" sz="17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b="1">
                          <a:effectLst/>
                          <a:latin typeface="Times New Roman" panose="02020603050405020304" pitchFamily="18" charset="0"/>
                          <a:ea typeface="Calibri" panose="020F0502020204030204" pitchFamily="34" charset="0"/>
                          <a:cs typeface="Times New Roman" panose="02020603050405020304" pitchFamily="18" charset="0"/>
                        </a:rPr>
                        <a:t>Amount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b="1">
                          <a:effectLst/>
                          <a:latin typeface="Times New Roman" panose="02020603050405020304" pitchFamily="18" charset="0"/>
                          <a:ea typeface="Calibri" panose="020F0502020204030204" pitchFamily="34" charset="0"/>
                          <a:cs typeface="Times New Roman" panose="02020603050405020304" pitchFamily="18" charset="0"/>
                        </a:rPr>
                        <a:t>Amount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b="1">
                          <a:effectLst/>
                          <a:latin typeface="Times New Roman" panose="02020603050405020304" pitchFamily="18" charset="0"/>
                          <a:ea typeface="Calibri" panose="020F0502020204030204" pitchFamily="34" charset="0"/>
                          <a:cs typeface="Times New Roman" panose="02020603050405020304" pitchFamily="18" charset="0"/>
                        </a:rPr>
                        <a:t>Amount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2000" b="1">
                          <a:effectLst/>
                          <a:latin typeface="Times New Roman" panose="02020603050405020304" pitchFamily="18" charset="0"/>
                          <a:ea typeface="Calibri" panose="020F0502020204030204" pitchFamily="34" charset="0"/>
                          <a:cs typeface="Times New Roman" panose="02020603050405020304" pitchFamily="18" charset="0"/>
                        </a:rPr>
                        <a:t>Amount </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694332987"/>
                  </a:ext>
                </a:extLst>
              </a:tr>
              <a:tr h="255844">
                <a:tc>
                  <a:txBody>
                    <a:bodyPr/>
                    <a:lstStyle/>
                    <a:p>
                      <a:pPr marL="0" marR="0">
                        <a:lnSpc>
                          <a:spcPct val="107000"/>
                        </a:lnSpc>
                        <a:spcBef>
                          <a:spcPts val="0"/>
                        </a:spcBef>
                        <a:spcAft>
                          <a:spcPts val="0"/>
                        </a:spcAft>
                        <a:tabLst>
                          <a:tab pos="4168140" algn="l"/>
                        </a:tabLst>
                      </a:pPr>
                      <a:r>
                        <a:rPr lang="en-GB" sz="1700" b="1">
                          <a:effectLst/>
                          <a:latin typeface="Times New Roman" panose="02020603050405020304" pitchFamily="18" charset="0"/>
                          <a:ea typeface="Calibri" panose="020F0502020204030204" pitchFamily="34" charset="0"/>
                          <a:cs typeface="Times New Roman" panose="02020603050405020304" pitchFamily="18" charset="0"/>
                        </a:rPr>
                        <a:t>Fixed assets</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b="1" dirty="0">
                          <a:effectLst/>
                          <a:latin typeface="Times New Roman" panose="02020603050405020304" pitchFamily="18" charset="0"/>
                          <a:ea typeface="Calibri" panose="020F0502020204030204" pitchFamily="34" charset="0"/>
                          <a:cs typeface="Times New Roman" panose="02020603050405020304" pitchFamily="18" charset="0"/>
                        </a:rPr>
                        <a:t>Capital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31,640,000 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915762917"/>
                  </a:ext>
                </a:extLst>
              </a:tr>
              <a:tr h="511688">
                <a:tc>
                  <a:txBody>
                    <a:bodyPr/>
                    <a:lstStyle/>
                    <a:p>
                      <a:pPr marL="0" marR="0">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Land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11,000,000</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b="1" dirty="0">
                          <a:effectLst/>
                          <a:latin typeface="Times New Roman" panose="02020603050405020304" pitchFamily="18" charset="0"/>
                          <a:ea typeface="Calibri" panose="020F0502020204030204" pitchFamily="34" charset="0"/>
                          <a:cs typeface="Times New Roman" panose="02020603050405020304" pitchFamily="18" charset="0"/>
                        </a:rPr>
                        <a:t>Non-Current </a:t>
                      </a:r>
                      <a:r>
                        <a:rPr lang="en-GB" sz="1700" b="1" dirty="0" smtClean="0">
                          <a:effectLst/>
                          <a:latin typeface="Times New Roman" panose="02020603050405020304" pitchFamily="18" charset="0"/>
                          <a:ea typeface="Calibri" panose="020F0502020204030204" pitchFamily="34" charset="0"/>
                          <a:cs typeface="Times New Roman" panose="02020603050405020304" pitchFamily="18" charset="0"/>
                        </a:rPr>
                        <a:t>Liabilities/LTL</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0 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204688605"/>
                  </a:ext>
                </a:extLst>
              </a:tr>
              <a:tr h="511688">
                <a:tc>
                  <a:txBody>
                    <a:bodyPr/>
                    <a:lstStyle/>
                    <a:p>
                      <a:pPr marL="0" marR="0">
                        <a:lnSpc>
                          <a:spcPct val="107000"/>
                        </a:lnSpc>
                        <a:spcBef>
                          <a:spcPts val="0"/>
                        </a:spcBef>
                        <a:spcAft>
                          <a:spcPts val="0"/>
                        </a:spcAft>
                        <a:tabLst>
                          <a:tab pos="4168140" algn="l"/>
                        </a:tabLst>
                      </a:pPr>
                      <a:r>
                        <a:rPr lang="en-GB" sz="1700" b="1">
                          <a:effectLst/>
                          <a:latin typeface="Times New Roman" panose="02020603050405020304" pitchFamily="18" charset="0"/>
                          <a:ea typeface="Calibri" panose="020F0502020204030204" pitchFamily="34" charset="0"/>
                          <a:cs typeface="Times New Roman" panose="02020603050405020304" pitchFamily="18" charset="0"/>
                        </a:rPr>
                        <a:t>Total Fixed Assets</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11,000,000</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Tax payable or Tax due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1,560,000</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635345204"/>
                  </a:ext>
                </a:extLst>
              </a:tr>
              <a:tr h="511688">
                <a:tc>
                  <a:txBody>
                    <a:bodyPr/>
                    <a:lstStyle/>
                    <a:p>
                      <a:pPr marL="0" marR="0">
                        <a:lnSpc>
                          <a:spcPct val="107000"/>
                        </a:lnSpc>
                        <a:spcBef>
                          <a:spcPts val="0"/>
                        </a:spcBef>
                        <a:spcAft>
                          <a:spcPts val="0"/>
                        </a:spcAft>
                        <a:tabLst>
                          <a:tab pos="4168140" algn="l"/>
                        </a:tabLst>
                      </a:pPr>
                      <a:r>
                        <a:rPr lang="en-GB" sz="1700" b="1">
                          <a:effectLst/>
                          <a:latin typeface="Times New Roman" panose="02020603050405020304" pitchFamily="18" charset="0"/>
                          <a:ea typeface="Calibri" panose="020F0502020204030204" pitchFamily="34" charset="0"/>
                          <a:cs typeface="Times New Roman" panose="02020603050405020304" pitchFamily="18" charset="0"/>
                        </a:rPr>
                        <a:t>Current assets</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b="1" dirty="0">
                          <a:effectLst/>
                          <a:latin typeface="Times New Roman" panose="02020603050405020304" pitchFamily="18" charset="0"/>
                          <a:ea typeface="Calibri" panose="020F0502020204030204" pitchFamily="34" charset="0"/>
                          <a:cs typeface="Times New Roman" panose="02020603050405020304" pitchFamily="18" charset="0"/>
                        </a:rPr>
                        <a:t>Total Non- Fixed</a:t>
                      </a: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 </a:t>
                      </a:r>
                      <a:r>
                        <a:rPr lang="en-GB" sz="1700" b="1" dirty="0" smtClean="0">
                          <a:effectLst/>
                          <a:latin typeface="Times New Roman" panose="02020603050405020304" pitchFamily="18" charset="0"/>
                          <a:ea typeface="Calibri" panose="020F0502020204030204" pitchFamily="34" charset="0"/>
                          <a:cs typeface="Times New Roman" panose="02020603050405020304" pitchFamily="18" charset="0"/>
                        </a:rPr>
                        <a:t>liabilities/CL</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1,560,000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545757"/>
                  </a:ext>
                </a:extLst>
              </a:tr>
              <a:tr h="511688">
                <a:tc>
                  <a:txBody>
                    <a:bodyPr/>
                    <a:lstStyle/>
                    <a:p>
                      <a:pPr marL="0" marR="0">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A/C Receivable</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2,000,000</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687450141"/>
                  </a:ext>
                </a:extLst>
              </a:tr>
              <a:tr h="511688">
                <a:tc>
                  <a:txBody>
                    <a:bodyPr/>
                    <a:lstStyle/>
                    <a:p>
                      <a:pPr marL="0" marR="0">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Office supplies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300,000</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978015706"/>
                  </a:ext>
                </a:extLst>
              </a:tr>
              <a:tr h="255844">
                <a:tc>
                  <a:txBody>
                    <a:bodyPr/>
                    <a:lstStyle/>
                    <a:p>
                      <a:pPr marL="0" marR="0">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Bank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10,000,000</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302760351"/>
                  </a:ext>
                </a:extLst>
              </a:tr>
              <a:tr h="255844">
                <a:tc>
                  <a:txBody>
                    <a:bodyPr/>
                    <a:lstStyle/>
                    <a:p>
                      <a:pPr marL="0" marR="0">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Cash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9,900,000</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2870556521"/>
                  </a:ext>
                </a:extLst>
              </a:tr>
              <a:tr h="511688">
                <a:tc>
                  <a:txBody>
                    <a:bodyPr/>
                    <a:lstStyle/>
                    <a:p>
                      <a:pPr marL="0" marR="0">
                        <a:lnSpc>
                          <a:spcPct val="107000"/>
                        </a:lnSpc>
                        <a:spcBef>
                          <a:spcPts val="0"/>
                        </a:spcBef>
                        <a:spcAft>
                          <a:spcPts val="0"/>
                        </a:spcAft>
                        <a:tabLst>
                          <a:tab pos="4168140" algn="l"/>
                        </a:tabLst>
                      </a:pPr>
                      <a:r>
                        <a:rPr lang="en-GB" sz="1700" b="1">
                          <a:effectLst/>
                          <a:latin typeface="Times New Roman" panose="02020603050405020304" pitchFamily="18" charset="0"/>
                          <a:ea typeface="Calibri" panose="020F0502020204030204" pitchFamily="34" charset="0"/>
                          <a:cs typeface="Times New Roman" panose="02020603050405020304" pitchFamily="18" charset="0"/>
                        </a:rPr>
                        <a:t>Total current assets</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22,200,000</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20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4272646801"/>
                  </a:ext>
                </a:extLst>
              </a:tr>
              <a:tr h="511688">
                <a:tc>
                  <a:txBody>
                    <a:bodyPr/>
                    <a:lstStyle/>
                    <a:p>
                      <a:pPr marL="0" marR="0">
                        <a:lnSpc>
                          <a:spcPct val="107000"/>
                        </a:lnSpc>
                        <a:spcBef>
                          <a:spcPts val="0"/>
                        </a:spcBef>
                        <a:spcAft>
                          <a:spcPts val="0"/>
                        </a:spcAft>
                        <a:tabLst>
                          <a:tab pos="4168140" algn="l"/>
                        </a:tabLst>
                      </a:pPr>
                      <a:r>
                        <a:rPr lang="en-GB" sz="1700" b="1">
                          <a:effectLst/>
                          <a:latin typeface="Times New Roman" panose="02020603050405020304" pitchFamily="18" charset="0"/>
                          <a:ea typeface="Calibri" panose="020F0502020204030204" pitchFamily="34" charset="0"/>
                          <a:cs typeface="Times New Roman" panose="02020603050405020304" pitchFamily="18" charset="0"/>
                        </a:rPr>
                        <a:t>Total assets</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tabLst>
                          <a:tab pos="4168140" algn="l"/>
                        </a:tabLst>
                      </a:pPr>
                      <a:r>
                        <a:rPr lang="en-GB" sz="17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b="1" u="dbl" dirty="0">
                          <a:effectLst/>
                          <a:latin typeface="Times New Roman" panose="02020603050405020304" pitchFamily="18" charset="0"/>
                          <a:ea typeface="Calibri" panose="020F0502020204030204" pitchFamily="34" charset="0"/>
                          <a:cs typeface="Times New Roman" panose="02020603050405020304" pitchFamily="18" charset="0"/>
                        </a:rPr>
                        <a:t>33,200,000</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b="1">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tabLst>
                          <a:tab pos="4168140" algn="l"/>
                        </a:tabLst>
                      </a:pPr>
                      <a:r>
                        <a:rPr lang="en-GB" sz="1700" b="1" dirty="0">
                          <a:effectLst/>
                          <a:latin typeface="Times New Roman" panose="02020603050405020304" pitchFamily="18" charset="0"/>
                          <a:ea typeface="Calibri" panose="020F0502020204030204" pitchFamily="34" charset="0"/>
                          <a:cs typeface="Times New Roman" panose="02020603050405020304" pitchFamily="18" charset="0"/>
                        </a:rPr>
                        <a:t>Total </a:t>
                      </a:r>
                      <a:r>
                        <a:rPr lang="en-GB" sz="1700" b="1" dirty="0" smtClean="0">
                          <a:effectLst/>
                          <a:latin typeface="Times New Roman" panose="02020603050405020304" pitchFamily="18" charset="0"/>
                          <a:ea typeface="Calibri" panose="020F0502020204030204" pitchFamily="34" charset="0"/>
                          <a:cs typeface="Times New Roman" panose="02020603050405020304" pitchFamily="18" charset="0"/>
                        </a:rPr>
                        <a:t>capital &amp; </a:t>
                      </a:r>
                      <a:r>
                        <a:rPr lang="en-GB" sz="1700" b="1" dirty="0">
                          <a:effectLst/>
                          <a:latin typeface="Times New Roman" panose="02020603050405020304" pitchFamily="18" charset="0"/>
                          <a:ea typeface="Calibri" panose="020F0502020204030204" pitchFamily="34" charset="0"/>
                          <a:cs typeface="Times New Roman" panose="02020603050405020304" pitchFamily="18" charset="0"/>
                        </a:rPr>
                        <a:t>liability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1700" b="1"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7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07000"/>
                        </a:lnSpc>
                        <a:spcBef>
                          <a:spcPts val="0"/>
                        </a:spcBef>
                        <a:spcAft>
                          <a:spcPts val="0"/>
                        </a:spcAft>
                        <a:tabLst>
                          <a:tab pos="4168140" algn="l"/>
                        </a:tabLst>
                      </a:pPr>
                      <a:r>
                        <a:rPr lang="en-GB" sz="2000" b="1" u="heavy" dirty="0">
                          <a:effectLst/>
                          <a:latin typeface="Times New Roman" panose="02020603050405020304" pitchFamily="18" charset="0"/>
                          <a:ea typeface="Calibri" panose="020F0502020204030204" pitchFamily="34" charset="0"/>
                          <a:cs typeface="Times New Roman" panose="02020603050405020304" pitchFamily="18" charset="0"/>
                        </a:rPr>
                        <a:t>33,200,000</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3974" marR="6397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3904038967"/>
                  </a:ext>
                </a:extLst>
              </a:tr>
            </a:tbl>
          </a:graphicData>
        </a:graphic>
      </p:graphicFrame>
    </p:spTree>
    <p:extLst>
      <p:ext uri="{BB962C8B-B14F-4D97-AF65-F5344CB8AC3E}">
        <p14:creationId xmlns:p14="http://schemas.microsoft.com/office/powerpoint/2010/main" val="233028103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2C72C0-A055-9C7A-FAD7-A405921C7F9C}"/>
              </a:ext>
            </a:extLst>
          </p:cNvPr>
          <p:cNvSpPr>
            <a:spLocks noGrp="1"/>
          </p:cNvSpPr>
          <p:nvPr>
            <p:ph type="title"/>
          </p:nvPr>
        </p:nvSpPr>
        <p:spPr>
          <a:xfrm>
            <a:off x="1410722" y="475989"/>
            <a:ext cx="8534400" cy="620733"/>
          </a:xfrm>
        </p:spPr>
        <p:txBody>
          <a:bodyPr>
            <a:normAutofit/>
          </a:bodyPr>
          <a:lstStyle/>
          <a:p>
            <a:r>
              <a:rPr lang="en-US" sz="2500" dirty="0" err="1"/>
              <a:t>Assignmenment</a:t>
            </a:r>
            <a:r>
              <a:rPr lang="en-US" sz="2500" dirty="0"/>
              <a:t> no 8</a:t>
            </a:r>
          </a:p>
        </p:txBody>
      </p:sp>
      <p:sp>
        <p:nvSpPr>
          <p:cNvPr id="3" name="Content Placeholder 2">
            <a:extLst>
              <a:ext uri="{FF2B5EF4-FFF2-40B4-BE49-F238E27FC236}">
                <a16:creationId xmlns="" xmlns:a16="http://schemas.microsoft.com/office/drawing/2014/main" id="{30A44F94-F745-0C10-A98F-05204877B77D}"/>
              </a:ext>
            </a:extLst>
          </p:cNvPr>
          <p:cNvSpPr>
            <a:spLocks noGrp="1"/>
          </p:cNvSpPr>
          <p:nvPr>
            <p:ph idx="1"/>
          </p:nvPr>
        </p:nvSpPr>
        <p:spPr>
          <a:xfrm>
            <a:off x="175364" y="1096723"/>
            <a:ext cx="11837096" cy="5429338"/>
          </a:xfrm>
        </p:spPr>
        <p:txBody>
          <a:bodyPr>
            <a:noAutofit/>
          </a:bodyPr>
          <a:lstStyle/>
          <a:p>
            <a:pPr marL="0" indent="0" algn="ctr">
              <a:buNone/>
            </a:pPr>
            <a:r>
              <a:rPr lang="en-US" b="1" dirty="0">
                <a:solidFill>
                  <a:srgbClr val="FFFF00"/>
                </a:solidFill>
                <a:latin typeface="Arial Narrow" panose="020B0606020202030204" pitchFamily="34" charset="0"/>
              </a:rPr>
              <a:t>From the above 11 transactions , you are required to record, classify, summarize and prepare 3 first Financial Statements.</a:t>
            </a:r>
          </a:p>
          <a:p>
            <a:pPr marL="0" indent="0">
              <a:buNone/>
            </a:pPr>
            <a:r>
              <a:rPr lang="en-US" dirty="0">
                <a:solidFill>
                  <a:srgbClr val="FFFF00"/>
                </a:solidFill>
                <a:latin typeface="Arial Narrow" panose="020B0606020202030204" pitchFamily="34" charset="0"/>
              </a:rPr>
              <a:t>1. The e-learning agency received $30,000 cash and gave capital to Sheena Bright.</a:t>
            </a:r>
          </a:p>
          <a:p>
            <a:pPr marL="0" indent="0">
              <a:buNone/>
            </a:pPr>
            <a:r>
              <a:rPr lang="en-US" dirty="0">
                <a:solidFill>
                  <a:srgbClr val="FFFF00"/>
                </a:solidFill>
                <a:latin typeface="Arial Narrow" panose="020B0606020202030204" pitchFamily="34" charset="0"/>
              </a:rPr>
              <a:t>2. Paid $20,000 cash for land.</a:t>
            </a:r>
          </a:p>
          <a:p>
            <a:pPr marL="0" indent="0">
              <a:buNone/>
            </a:pPr>
            <a:r>
              <a:rPr lang="en-US" dirty="0">
                <a:solidFill>
                  <a:srgbClr val="FFFF00"/>
                </a:solidFill>
                <a:latin typeface="Arial Narrow" panose="020B0606020202030204" pitchFamily="34" charset="0"/>
              </a:rPr>
              <a:t>3. Bought $500 of office supplies on account.</a:t>
            </a:r>
          </a:p>
          <a:p>
            <a:pPr marL="0" indent="0">
              <a:buNone/>
            </a:pPr>
            <a:r>
              <a:rPr lang="en-US" dirty="0">
                <a:solidFill>
                  <a:srgbClr val="FFFF00"/>
                </a:solidFill>
                <a:latin typeface="Arial Narrow" panose="020B0606020202030204" pitchFamily="34" charset="0"/>
              </a:rPr>
              <a:t>4. Received $5,500 cash from clients for service revenue earned.</a:t>
            </a:r>
          </a:p>
          <a:p>
            <a:pPr marL="0" indent="0">
              <a:buNone/>
            </a:pPr>
            <a:r>
              <a:rPr lang="en-US" dirty="0">
                <a:solidFill>
                  <a:srgbClr val="FFFF00"/>
                </a:solidFill>
                <a:latin typeface="Arial Narrow" panose="020B0606020202030204" pitchFamily="34" charset="0"/>
              </a:rPr>
              <a:t>5. Performed services for clients on account, $3,000.</a:t>
            </a:r>
          </a:p>
          <a:p>
            <a:pPr marL="0" indent="0">
              <a:buNone/>
            </a:pPr>
            <a:r>
              <a:rPr lang="en-US" dirty="0">
                <a:solidFill>
                  <a:srgbClr val="FFFF00"/>
                </a:solidFill>
                <a:latin typeface="Arial Narrow" panose="020B0606020202030204" pitchFamily="34" charset="0"/>
              </a:rPr>
              <a:t>6. Paid cash expenses: computer rent, $600; office rent, $1,100; employee salary, $1,200; utilities, $400.</a:t>
            </a:r>
          </a:p>
          <a:p>
            <a:pPr marL="0" indent="0">
              <a:buNone/>
            </a:pPr>
            <a:r>
              <a:rPr lang="en-US" dirty="0">
                <a:solidFill>
                  <a:srgbClr val="FFFF00"/>
                </a:solidFill>
                <a:latin typeface="Arial Narrow" panose="020B0606020202030204" pitchFamily="34" charset="0"/>
              </a:rPr>
              <a:t>7. Paid $300 on the account payable created in transaction 3.</a:t>
            </a:r>
          </a:p>
          <a:p>
            <a:pPr marL="0" indent="0">
              <a:buNone/>
            </a:pPr>
            <a:r>
              <a:rPr lang="en-US" dirty="0">
                <a:solidFill>
                  <a:srgbClr val="FFFF00"/>
                </a:solidFill>
                <a:latin typeface="Arial Narrow" panose="020B0606020202030204" pitchFamily="34" charset="0"/>
              </a:rPr>
              <a:t>8. Collected $1,000 on the account receivable created in transaction 5.</a:t>
            </a:r>
          </a:p>
          <a:p>
            <a:pPr marL="0" indent="0">
              <a:buNone/>
            </a:pPr>
            <a:r>
              <a:rPr lang="en-US" dirty="0">
                <a:solidFill>
                  <a:srgbClr val="FFFF00"/>
                </a:solidFill>
                <a:latin typeface="Arial Narrow" panose="020B0606020202030204" pitchFamily="34" charset="0"/>
              </a:rPr>
              <a:t>09. Sold land for cash at its cost of $9,000.</a:t>
            </a:r>
          </a:p>
          <a:p>
            <a:pPr marL="0" indent="0">
              <a:buNone/>
            </a:pPr>
            <a:r>
              <a:rPr lang="en-US" dirty="0">
                <a:solidFill>
                  <a:srgbClr val="FFFF00"/>
                </a:solidFill>
                <a:latin typeface="Arial Narrow" panose="020B0606020202030204" pitchFamily="34" charset="0"/>
              </a:rPr>
              <a:t>10. Owner withdrew cash of $2,000.</a:t>
            </a:r>
            <a:endParaRPr lang="en-US" dirty="0">
              <a:solidFill>
                <a:srgbClr val="FFFF00"/>
              </a:solidFill>
            </a:endParaRPr>
          </a:p>
        </p:txBody>
      </p:sp>
    </p:spTree>
    <p:extLst>
      <p:ext uri="{BB962C8B-B14F-4D97-AF65-F5344CB8AC3E}">
        <p14:creationId xmlns:p14="http://schemas.microsoft.com/office/powerpoint/2010/main" val="34495376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5590104-D3C7-6B59-9FA5-D3F170077D12}"/>
              </a:ext>
            </a:extLst>
          </p:cNvPr>
          <p:cNvSpPr txBox="1"/>
          <p:nvPr/>
        </p:nvSpPr>
        <p:spPr>
          <a:xfrm>
            <a:off x="53008" y="560006"/>
            <a:ext cx="12085983" cy="5355312"/>
          </a:xfrm>
          <a:prstGeom prst="rect">
            <a:avLst/>
          </a:prstGeom>
          <a:noFill/>
        </p:spPr>
        <p:txBody>
          <a:bodyPr wrap="square">
            <a:spAutoFit/>
          </a:bodyPr>
          <a:lstStyle/>
          <a:p>
            <a:r>
              <a:rPr lang="en-US" dirty="0"/>
              <a:t>1.	Jackie Fiona, CPA, completed these transactions during September of the current year:</a:t>
            </a:r>
          </a:p>
          <a:p>
            <a:r>
              <a:rPr lang="en-US" dirty="0"/>
              <a:t>a)	Began a public accounting practice by investing Rwf4,200 in cash and office equipment having a Rwf4,800 fair value.</a:t>
            </a:r>
          </a:p>
          <a:p>
            <a:r>
              <a:rPr lang="en-US" dirty="0"/>
              <a:t>b)	Prepaid two months’ rent in advance on sustainable office space, Rwf1,800. </a:t>
            </a:r>
          </a:p>
          <a:p>
            <a:r>
              <a:rPr lang="en-US" dirty="0"/>
              <a:t>c)	Incurred advertising costs of Rwf140. </a:t>
            </a:r>
          </a:p>
          <a:p>
            <a:r>
              <a:rPr lang="en-US" dirty="0"/>
              <a:t>d)	Purchased on credit office equipment, Rwf420, and office supplies, Rwf75.</a:t>
            </a:r>
          </a:p>
          <a:p>
            <a:r>
              <a:rPr lang="en-US" dirty="0"/>
              <a:t>e)	Completed accounting work for a client and immediately received payment of Rwf180 cash. </a:t>
            </a:r>
          </a:p>
          <a:p>
            <a:r>
              <a:rPr lang="en-US" dirty="0"/>
              <a:t>f)	Completed accounting work on credit for Fina Bank, Rwf700.</a:t>
            </a:r>
          </a:p>
          <a:p>
            <a:r>
              <a:rPr lang="en-US" dirty="0"/>
              <a:t>g)	Paid the annual Rwf750 premium on an insurance policy.</a:t>
            </a:r>
          </a:p>
          <a:p>
            <a:r>
              <a:rPr lang="en-US" dirty="0"/>
              <a:t>h)	Received payment in full from Fina Bank for the work completed in transaction (f) </a:t>
            </a:r>
          </a:p>
          <a:p>
            <a:r>
              <a:rPr lang="en-US" dirty="0" err="1"/>
              <a:t>i</a:t>
            </a:r>
            <a:r>
              <a:rPr lang="en-US" dirty="0"/>
              <a:t>)	Completed accounting work on credit for Travis Enterprise, Rwf500. </a:t>
            </a:r>
          </a:p>
          <a:p>
            <a:r>
              <a:rPr lang="en-US" dirty="0"/>
              <a:t>j)	Jackie Fiona withdrew Rwf300 cash from the practice to pay personal expenses. </a:t>
            </a:r>
          </a:p>
          <a:p>
            <a:r>
              <a:rPr lang="en-US" dirty="0"/>
              <a:t>k)	Purchased additional office supplies on credit, Rwf45.</a:t>
            </a:r>
          </a:p>
          <a:p>
            <a:r>
              <a:rPr lang="en-US" dirty="0"/>
              <a:t>l)	Paid the September utility bills, Rwf165. </a:t>
            </a:r>
          </a:p>
          <a:p>
            <a:r>
              <a:rPr lang="en-US" dirty="0"/>
              <a:t>m)	Paid the office secretary a salary of Rwf200 for the month of September. </a:t>
            </a:r>
          </a:p>
          <a:p>
            <a:r>
              <a:rPr lang="en-US" dirty="0"/>
              <a:t>Required:</a:t>
            </a:r>
          </a:p>
          <a:p>
            <a:r>
              <a:rPr lang="en-US" dirty="0" err="1"/>
              <a:t>i</a:t>
            </a:r>
            <a:r>
              <a:rPr lang="en-US" dirty="0"/>
              <a:t>)	Journalize entries for </a:t>
            </a:r>
            <a:r>
              <a:rPr lang="en-US" dirty="0" smtClean="0"/>
              <a:t>the business</a:t>
            </a:r>
            <a:endParaRPr lang="en-US" dirty="0"/>
          </a:p>
          <a:p>
            <a:r>
              <a:rPr lang="en-US" dirty="0"/>
              <a:t>ii)	Post, Balance Accounts and make a Trial Balance.</a:t>
            </a:r>
          </a:p>
          <a:p>
            <a:r>
              <a:rPr lang="en-US" dirty="0"/>
              <a:t>iii)	Prepare 3 first financial statements.</a:t>
            </a:r>
          </a:p>
        </p:txBody>
      </p:sp>
      <p:sp>
        <p:nvSpPr>
          <p:cNvPr id="5" name="TextBox 4">
            <a:extLst>
              <a:ext uri="{FF2B5EF4-FFF2-40B4-BE49-F238E27FC236}">
                <a16:creationId xmlns="" xmlns:a16="http://schemas.microsoft.com/office/drawing/2014/main" id="{AE12CEEF-95B9-4207-91CA-3DDED8C751CE}"/>
              </a:ext>
            </a:extLst>
          </p:cNvPr>
          <p:cNvSpPr txBox="1"/>
          <p:nvPr/>
        </p:nvSpPr>
        <p:spPr>
          <a:xfrm>
            <a:off x="3041332" y="190674"/>
            <a:ext cx="6109334" cy="369332"/>
          </a:xfrm>
          <a:prstGeom prst="rect">
            <a:avLst/>
          </a:prstGeom>
          <a:noFill/>
        </p:spPr>
        <p:txBody>
          <a:bodyPr wrap="square">
            <a:spAutoFit/>
          </a:bodyPr>
          <a:lstStyle/>
          <a:p>
            <a:r>
              <a:rPr lang="en-US" b="1" dirty="0" err="1">
                <a:solidFill>
                  <a:srgbClr val="FFFF00"/>
                </a:solidFill>
              </a:rPr>
              <a:t>Assignmenment</a:t>
            </a:r>
            <a:r>
              <a:rPr lang="en-US" b="1" dirty="0">
                <a:solidFill>
                  <a:srgbClr val="FFFF00"/>
                </a:solidFill>
              </a:rPr>
              <a:t> no 9</a:t>
            </a:r>
          </a:p>
        </p:txBody>
      </p:sp>
    </p:spTree>
    <p:extLst>
      <p:ext uri="{BB962C8B-B14F-4D97-AF65-F5344CB8AC3E}">
        <p14:creationId xmlns:p14="http://schemas.microsoft.com/office/powerpoint/2010/main" val="3977671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8544" y="197346"/>
            <a:ext cx="12053455" cy="6740307"/>
          </a:xfrm>
          <a:prstGeom prst="rect">
            <a:avLst/>
          </a:prstGeom>
        </p:spPr>
        <p:txBody>
          <a:bodyPr wrap="square">
            <a:spAutoFit/>
          </a:bodyPr>
          <a:lstStyle/>
          <a:p>
            <a:pPr algn="ctr"/>
            <a:r>
              <a:rPr lang="en-US" sz="2400" b="1" dirty="0">
                <a:latin typeface="+mj-lt"/>
              </a:rPr>
              <a:t>3.2. 	JOURNAL’S ENTRY</a:t>
            </a:r>
          </a:p>
          <a:p>
            <a:r>
              <a:rPr lang="en-US" sz="2400" b="1" dirty="0">
                <a:latin typeface="+mj-lt"/>
              </a:rPr>
              <a:t>THE SIMPLE JOURNAL ENTRY</a:t>
            </a:r>
          </a:p>
          <a:p>
            <a:r>
              <a:rPr lang="en-US" sz="2400" dirty="0">
                <a:latin typeface="+mj-lt"/>
              </a:rPr>
              <a:t>An entry with one debit and one credit is a simple journal entry.</a:t>
            </a:r>
          </a:p>
          <a:p>
            <a:r>
              <a:rPr lang="en-US" sz="2400" dirty="0">
                <a:latin typeface="+mj-lt"/>
              </a:rPr>
              <a:t>Example:</a:t>
            </a:r>
          </a:p>
          <a:p>
            <a:pPr algn="ctr"/>
            <a:r>
              <a:rPr lang="en-US" sz="2400" b="1" dirty="0">
                <a:latin typeface="+mj-lt"/>
              </a:rPr>
              <a:t>A COMPOUND JOURNAL ENTRY</a:t>
            </a:r>
          </a:p>
          <a:p>
            <a:r>
              <a:rPr lang="en-US" sz="2400" dirty="0">
                <a:latin typeface="+mj-lt"/>
              </a:rPr>
              <a:t>Many business transactions affect more than two accounts. The journal entry for these transactions will involve more than one debit and or credit; such an entry is called a compound entry.</a:t>
            </a:r>
          </a:p>
          <a:p>
            <a:endParaRPr lang="en-US" sz="2400" dirty="0">
              <a:latin typeface="+mj-lt"/>
            </a:endParaRPr>
          </a:p>
          <a:p>
            <a:r>
              <a:rPr lang="en-US" sz="2400" b="1" dirty="0">
                <a:latin typeface="+mj-lt"/>
              </a:rPr>
              <a:t>3.3.  THE FUNCTIONS AND ADVANTAGES OF USING A JOURNAL</a:t>
            </a:r>
          </a:p>
          <a:p>
            <a:r>
              <a:rPr lang="en-US" sz="2400" dirty="0">
                <a:latin typeface="+mj-lt"/>
              </a:rPr>
              <a:t>1.	records each transaction in chronological order</a:t>
            </a:r>
          </a:p>
          <a:p>
            <a:r>
              <a:rPr lang="en-US" sz="2400" dirty="0">
                <a:latin typeface="+mj-lt"/>
              </a:rPr>
              <a:t>2.	shows the analysis of each transaction in terms of debit and credit</a:t>
            </a:r>
          </a:p>
          <a:p>
            <a:r>
              <a:rPr lang="en-US" sz="2400" dirty="0">
                <a:latin typeface="+mj-lt"/>
              </a:rPr>
              <a:t>3.	supplies an explanation of each transaction when necessary</a:t>
            </a:r>
          </a:p>
          <a:p>
            <a:r>
              <a:rPr lang="en-US" sz="2400" dirty="0">
                <a:latin typeface="+mj-lt"/>
              </a:rPr>
              <a:t>4.	serves as a source for future reference to accounting transactions</a:t>
            </a:r>
          </a:p>
          <a:p>
            <a:r>
              <a:rPr lang="en-US" sz="2400" dirty="0">
                <a:latin typeface="+mj-lt"/>
              </a:rPr>
              <a:t>5.	removes lengthy explanations from the accounts</a:t>
            </a:r>
          </a:p>
          <a:p>
            <a:r>
              <a:rPr lang="en-US" sz="2400" dirty="0">
                <a:latin typeface="+mj-lt"/>
              </a:rPr>
              <a:t>6.	makes possible posting to the ledger at convenient times</a:t>
            </a:r>
          </a:p>
          <a:p>
            <a:r>
              <a:rPr lang="en-US" sz="2400" dirty="0">
                <a:latin typeface="+mj-lt"/>
              </a:rPr>
              <a:t>7.	assists in maintaining the ledger in balance</a:t>
            </a:r>
          </a:p>
          <a:p>
            <a:r>
              <a:rPr lang="en-US" sz="2400" dirty="0">
                <a:latin typeface="+mj-lt"/>
              </a:rPr>
              <a:t>8.	helps in tracing errors.</a:t>
            </a:r>
          </a:p>
        </p:txBody>
      </p:sp>
    </p:spTree>
    <p:extLst>
      <p:ext uri="{BB962C8B-B14F-4D97-AF65-F5344CB8AC3E}">
        <p14:creationId xmlns:p14="http://schemas.microsoft.com/office/powerpoint/2010/main" val="261956785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F601B3C6-6014-001B-F592-0628BBD07BCC}"/>
              </a:ext>
            </a:extLst>
          </p:cNvPr>
          <p:cNvSpPr txBox="1"/>
          <p:nvPr/>
        </p:nvSpPr>
        <p:spPr>
          <a:xfrm>
            <a:off x="106680" y="953869"/>
            <a:ext cx="11978640" cy="5509200"/>
          </a:xfrm>
          <a:prstGeom prst="rect">
            <a:avLst/>
          </a:prstGeom>
          <a:noFill/>
        </p:spPr>
        <p:txBody>
          <a:bodyPr wrap="square">
            <a:spAutoFit/>
          </a:bodyPr>
          <a:lstStyle/>
          <a:p>
            <a:r>
              <a:rPr lang="en-US" sz="1600" dirty="0"/>
              <a:t>Noreen opened a real estate business in the month of August during the current year, as an agent completed these business transactions.</a:t>
            </a:r>
          </a:p>
          <a:p>
            <a:r>
              <a:rPr lang="en-US" sz="1600" dirty="0"/>
              <a:t>a)	Invested Rwf42,000 in cash and office equipment with a Rwf6,000 fair value in real estate agency she called Noreen Realty.</a:t>
            </a:r>
          </a:p>
          <a:p>
            <a:r>
              <a:rPr lang="en-US" sz="1600" dirty="0"/>
              <a:t>b)	Purchased land valued at Rwf30,000 and a small office building valued at Rwf105,000 paying Rwf35,000 cash and signed a note payable for the balance.</a:t>
            </a:r>
          </a:p>
          <a:p>
            <a:r>
              <a:rPr lang="en-US" sz="1600" dirty="0"/>
              <a:t>c)	Purchased office supplies on credit, Rwf60.</a:t>
            </a:r>
          </a:p>
          <a:p>
            <a:r>
              <a:rPr lang="en-US" sz="1600" dirty="0"/>
              <a:t>d)	Noreen contributed her personal automobile to be used in the business; it had a fair value of Rwf7,200.</a:t>
            </a:r>
          </a:p>
          <a:p>
            <a:r>
              <a:rPr lang="en-US" sz="1600" dirty="0"/>
              <a:t>e)	Purchased additional office equipment on credit, Rwf720.</a:t>
            </a:r>
          </a:p>
          <a:p>
            <a:r>
              <a:rPr lang="en-US" sz="1600" dirty="0"/>
              <a:t>f)	Paid the office secretary’s salary, Rwf600.</a:t>
            </a:r>
          </a:p>
          <a:p>
            <a:r>
              <a:rPr lang="en-US" sz="1600" dirty="0"/>
              <a:t>g)	Sold a house and collected an Rwf8,500 cash commission on the sale.</a:t>
            </a:r>
          </a:p>
          <a:p>
            <a:r>
              <a:rPr lang="en-US" sz="1600" dirty="0"/>
              <a:t>h)	Paid Rwf150 for newspaper advertising.</a:t>
            </a:r>
          </a:p>
          <a:p>
            <a:r>
              <a:rPr lang="en-US" sz="1600" dirty="0" err="1"/>
              <a:t>i</a:t>
            </a:r>
            <a:r>
              <a:rPr lang="en-US" sz="1600" dirty="0"/>
              <a:t>)	Paid for supplies purchased on credit in transaction (c). </a:t>
            </a:r>
          </a:p>
          <a:p>
            <a:r>
              <a:rPr lang="en-US" sz="1600" dirty="0"/>
              <a:t>j)	Purchased a typewriter for the business, paying Rwf840 cash and promised to pay the balance of Rwf140 later. </a:t>
            </a:r>
          </a:p>
          <a:p>
            <a:r>
              <a:rPr lang="en-US" sz="1600" dirty="0"/>
              <a:t>k)	Completed real estate appraisal on credit and billed the client Rwf210 for the appraisal. </a:t>
            </a:r>
          </a:p>
          <a:p>
            <a:r>
              <a:rPr lang="en-US" sz="1600" dirty="0"/>
              <a:t>l)	Paid the secretary’s salary, Rwf600.</a:t>
            </a:r>
          </a:p>
          <a:p>
            <a:r>
              <a:rPr lang="en-US" sz="1600" dirty="0"/>
              <a:t>m)	Received payment in full for the appraisal of transaction (k).</a:t>
            </a:r>
          </a:p>
          <a:p>
            <a:r>
              <a:rPr lang="en-US" sz="1600" dirty="0"/>
              <a:t>n)	Noreen withdrew Rwf1,500 from the business to pay personal expenses. </a:t>
            </a:r>
          </a:p>
          <a:p>
            <a:r>
              <a:rPr lang="en-US" sz="1600" dirty="0"/>
              <a:t>Required: </a:t>
            </a:r>
          </a:p>
          <a:p>
            <a:r>
              <a:rPr lang="en-US" sz="1600" dirty="0" err="1"/>
              <a:t>i</a:t>
            </a:r>
            <a:r>
              <a:rPr lang="en-US" sz="1600" dirty="0"/>
              <a:t>)	Journalize</a:t>
            </a:r>
          </a:p>
          <a:p>
            <a:r>
              <a:rPr lang="en-US" sz="1600" dirty="0"/>
              <a:t>ii)	</a:t>
            </a:r>
            <a:r>
              <a:rPr lang="en-US" sz="1600" dirty="0" smtClean="0"/>
              <a:t>Post </a:t>
            </a:r>
            <a:r>
              <a:rPr lang="en-US" sz="1600" dirty="0" smtClean="0"/>
              <a:t>using </a:t>
            </a:r>
            <a:r>
              <a:rPr lang="en-US" sz="1600" dirty="0" smtClean="0"/>
              <a:t>T account,  </a:t>
            </a:r>
            <a:r>
              <a:rPr lang="en-US" sz="1600" dirty="0"/>
              <a:t>Balance the Accounts and Prepare a Trial balance as well as 3 first financial Statements.</a:t>
            </a:r>
          </a:p>
          <a:p>
            <a:r>
              <a:rPr lang="en-US" sz="1600" dirty="0"/>
              <a:t>	</a:t>
            </a:r>
          </a:p>
        </p:txBody>
      </p:sp>
      <p:sp>
        <p:nvSpPr>
          <p:cNvPr id="5" name="TextBox 4">
            <a:extLst>
              <a:ext uri="{FF2B5EF4-FFF2-40B4-BE49-F238E27FC236}">
                <a16:creationId xmlns="" xmlns:a16="http://schemas.microsoft.com/office/drawing/2014/main" id="{8C9FA55E-FF9A-8A02-EDE8-F04BA81F8679}"/>
              </a:ext>
            </a:extLst>
          </p:cNvPr>
          <p:cNvSpPr txBox="1"/>
          <p:nvPr/>
        </p:nvSpPr>
        <p:spPr>
          <a:xfrm>
            <a:off x="2368868" y="394931"/>
            <a:ext cx="6109334" cy="369332"/>
          </a:xfrm>
          <a:prstGeom prst="rect">
            <a:avLst/>
          </a:prstGeom>
          <a:noFill/>
        </p:spPr>
        <p:txBody>
          <a:bodyPr wrap="square">
            <a:spAutoFit/>
          </a:bodyPr>
          <a:lstStyle/>
          <a:p>
            <a:r>
              <a:rPr lang="en-US" b="1" dirty="0" err="1">
                <a:solidFill>
                  <a:srgbClr val="FFFF00"/>
                </a:solidFill>
              </a:rPr>
              <a:t>Assignmenment</a:t>
            </a:r>
            <a:r>
              <a:rPr lang="en-US" b="1" dirty="0">
                <a:solidFill>
                  <a:srgbClr val="FFFF00"/>
                </a:solidFill>
              </a:rPr>
              <a:t> 10</a:t>
            </a:r>
          </a:p>
        </p:txBody>
      </p:sp>
    </p:spTree>
    <p:extLst>
      <p:ext uri="{BB962C8B-B14F-4D97-AF65-F5344CB8AC3E}">
        <p14:creationId xmlns:p14="http://schemas.microsoft.com/office/powerpoint/2010/main" val="985114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5463" y="124052"/>
            <a:ext cx="12026537" cy="6863417"/>
          </a:xfrm>
          <a:prstGeom prst="rect">
            <a:avLst/>
          </a:prstGeom>
        </p:spPr>
        <p:txBody>
          <a:bodyPr wrap="square">
            <a:spAutoFit/>
          </a:bodyPr>
          <a:lstStyle/>
          <a:p>
            <a:pPr algn="ctr"/>
            <a:r>
              <a:rPr lang="en-US" sz="2200" b="1" dirty="0">
                <a:latin typeface="+mj-lt"/>
              </a:rPr>
              <a:t>3.4. ILLUSTRATION OF JOURNALIZING AND POSTING BUSINESS TRANSACTIONS</a:t>
            </a:r>
          </a:p>
          <a:p>
            <a:r>
              <a:rPr lang="en-US" sz="2200" dirty="0">
                <a:latin typeface="+mj-lt"/>
              </a:rPr>
              <a:t>1.	</a:t>
            </a:r>
            <a:r>
              <a:rPr lang="en-US" sz="2200" dirty="0" err="1">
                <a:latin typeface="+mj-lt"/>
              </a:rPr>
              <a:t>Ineza</a:t>
            </a:r>
            <a:r>
              <a:rPr lang="en-US" sz="2200" dirty="0">
                <a:latin typeface="+mj-lt"/>
              </a:rPr>
              <a:t> Aria invests </a:t>
            </a:r>
            <a:r>
              <a:rPr lang="en-US" sz="2200" dirty="0" err="1">
                <a:latin typeface="+mj-lt"/>
              </a:rPr>
              <a:t>frw</a:t>
            </a:r>
            <a:r>
              <a:rPr lang="en-US" sz="2200" dirty="0">
                <a:latin typeface="+mj-lt"/>
              </a:rPr>
              <a:t> 30,000,000 of her own money to start the business. She deposits </a:t>
            </a:r>
            <a:r>
              <a:rPr lang="en-US" sz="2200" dirty="0" err="1">
                <a:latin typeface="+mj-lt"/>
              </a:rPr>
              <a:t>frw</a:t>
            </a:r>
            <a:r>
              <a:rPr lang="en-US" sz="2200" dirty="0">
                <a:latin typeface="+mj-lt"/>
              </a:rPr>
              <a:t> 30,000,000 in a bank account titled </a:t>
            </a:r>
            <a:r>
              <a:rPr lang="en-US" sz="2200" dirty="0" err="1">
                <a:latin typeface="+mj-lt"/>
              </a:rPr>
              <a:t>Ineza</a:t>
            </a:r>
            <a:r>
              <a:rPr lang="en-US" sz="2200" dirty="0">
                <a:latin typeface="+mj-lt"/>
              </a:rPr>
              <a:t> Aria design and travel. </a:t>
            </a:r>
          </a:p>
          <a:p>
            <a:r>
              <a:rPr lang="en-US" sz="2200" dirty="0">
                <a:latin typeface="+mj-lt"/>
              </a:rPr>
              <a:t>2.	</a:t>
            </a:r>
            <a:r>
              <a:rPr lang="en-US" sz="2200" dirty="0" err="1">
                <a:latin typeface="+mj-lt"/>
              </a:rPr>
              <a:t>Ineza</a:t>
            </a:r>
            <a:r>
              <a:rPr lang="en-US" sz="2200" dirty="0">
                <a:latin typeface="+mj-lt"/>
              </a:rPr>
              <a:t> Aria purchases land for an office location, paying </a:t>
            </a:r>
            <a:r>
              <a:rPr lang="en-US" sz="2200" dirty="0" err="1">
                <a:latin typeface="+mj-lt"/>
              </a:rPr>
              <a:t>cheque</a:t>
            </a:r>
            <a:r>
              <a:rPr lang="en-US" sz="2200" dirty="0">
                <a:latin typeface="+mj-lt"/>
              </a:rPr>
              <a:t> of </a:t>
            </a:r>
            <a:r>
              <a:rPr lang="en-US" sz="2200" dirty="0" err="1">
                <a:latin typeface="+mj-lt"/>
              </a:rPr>
              <a:t>frw</a:t>
            </a:r>
            <a:r>
              <a:rPr lang="en-US" sz="2200" dirty="0">
                <a:latin typeface="+mj-lt"/>
              </a:rPr>
              <a:t> 20,000,000. </a:t>
            </a:r>
          </a:p>
          <a:p>
            <a:r>
              <a:rPr lang="en-US" sz="2200" dirty="0">
                <a:latin typeface="+mj-lt"/>
              </a:rPr>
              <a:t>3.	</a:t>
            </a:r>
            <a:r>
              <a:rPr lang="en-US" sz="2200" dirty="0" err="1">
                <a:latin typeface="+mj-lt"/>
              </a:rPr>
              <a:t>Ineza</a:t>
            </a:r>
            <a:r>
              <a:rPr lang="en-US" sz="2200" dirty="0">
                <a:latin typeface="+mj-lt"/>
              </a:rPr>
              <a:t> Aria buys stationery and other office supplies, agreeing to pay </a:t>
            </a:r>
            <a:r>
              <a:rPr lang="en-US" sz="2200" dirty="0" err="1">
                <a:latin typeface="+mj-lt"/>
              </a:rPr>
              <a:t>frw</a:t>
            </a:r>
            <a:r>
              <a:rPr lang="en-US" sz="2200" dirty="0">
                <a:latin typeface="+mj-lt"/>
              </a:rPr>
              <a:t> 300,000 within 30 days. </a:t>
            </a:r>
          </a:p>
          <a:p>
            <a:r>
              <a:rPr lang="en-US" sz="2200" dirty="0">
                <a:latin typeface="+mj-lt"/>
              </a:rPr>
              <a:t>4.	</a:t>
            </a:r>
            <a:r>
              <a:rPr lang="en-US" sz="2200" dirty="0" err="1">
                <a:latin typeface="+mj-lt"/>
              </a:rPr>
              <a:t>Ineza</a:t>
            </a:r>
            <a:r>
              <a:rPr lang="en-US" sz="2200" dirty="0">
                <a:latin typeface="+mj-lt"/>
              </a:rPr>
              <a:t> Aria earns revenue by providing travel services for clients. She earns </a:t>
            </a:r>
            <a:r>
              <a:rPr lang="en-US" sz="2200" dirty="0" err="1">
                <a:latin typeface="+mj-lt"/>
              </a:rPr>
              <a:t>frw</a:t>
            </a:r>
            <a:r>
              <a:rPr lang="en-US" sz="2200" dirty="0">
                <a:latin typeface="+mj-lt"/>
              </a:rPr>
              <a:t> 5,500,000 revenue and collects this amount in cash. </a:t>
            </a:r>
          </a:p>
          <a:p>
            <a:r>
              <a:rPr lang="en-US" sz="2200" dirty="0">
                <a:latin typeface="+mj-lt"/>
              </a:rPr>
              <a:t>5.	</a:t>
            </a:r>
            <a:r>
              <a:rPr lang="en-US" sz="2200" dirty="0" err="1">
                <a:latin typeface="+mj-lt"/>
              </a:rPr>
              <a:t>Ineza</a:t>
            </a:r>
            <a:r>
              <a:rPr lang="en-US" sz="2200" dirty="0">
                <a:latin typeface="+mj-lt"/>
              </a:rPr>
              <a:t> Aria performs service for clients who do not pay immediately. </a:t>
            </a:r>
            <a:r>
              <a:rPr lang="en-US" sz="2200" dirty="0" err="1">
                <a:latin typeface="+mj-lt"/>
              </a:rPr>
              <a:t>Ineza</a:t>
            </a:r>
            <a:r>
              <a:rPr lang="en-US" sz="2200" dirty="0">
                <a:latin typeface="+mj-lt"/>
              </a:rPr>
              <a:t> receives the clients’ promises to pay </a:t>
            </a:r>
            <a:r>
              <a:rPr lang="en-US" sz="2200" dirty="0" err="1">
                <a:latin typeface="+mj-lt"/>
              </a:rPr>
              <a:t>frw</a:t>
            </a:r>
            <a:r>
              <a:rPr lang="en-US" sz="2200" dirty="0">
                <a:latin typeface="+mj-lt"/>
              </a:rPr>
              <a:t> 3,000,000 within one month. </a:t>
            </a:r>
          </a:p>
          <a:p>
            <a:r>
              <a:rPr lang="en-US" sz="2200" dirty="0">
                <a:latin typeface="+mj-lt"/>
              </a:rPr>
              <a:t>6.	During the month, </a:t>
            </a:r>
            <a:r>
              <a:rPr lang="en-US" sz="2200" dirty="0" err="1">
                <a:latin typeface="+mj-lt"/>
              </a:rPr>
              <a:t>Ineza</a:t>
            </a:r>
            <a:r>
              <a:rPr lang="en-US" sz="2200" dirty="0">
                <a:latin typeface="+mj-lt"/>
              </a:rPr>
              <a:t> Aria pays </a:t>
            </a:r>
            <a:r>
              <a:rPr lang="en-US" sz="2200" dirty="0" err="1">
                <a:latin typeface="+mj-lt"/>
              </a:rPr>
              <a:t>frw</a:t>
            </a:r>
            <a:r>
              <a:rPr lang="en-US" sz="2200" dirty="0">
                <a:latin typeface="+mj-lt"/>
              </a:rPr>
              <a:t> 3,300,000 in cash expenses: rent expense machine </a:t>
            </a:r>
            <a:r>
              <a:rPr lang="en-US" sz="2200" dirty="0" err="1">
                <a:latin typeface="+mj-lt"/>
              </a:rPr>
              <a:t>frw</a:t>
            </a:r>
            <a:r>
              <a:rPr lang="en-US" sz="2200" dirty="0">
                <a:latin typeface="+mj-lt"/>
              </a:rPr>
              <a:t> 600,000; office rent </a:t>
            </a:r>
            <a:r>
              <a:rPr lang="en-US" sz="2200" dirty="0" err="1">
                <a:latin typeface="+mj-lt"/>
              </a:rPr>
              <a:t>frw</a:t>
            </a:r>
            <a:r>
              <a:rPr lang="en-US" sz="2200" dirty="0">
                <a:latin typeface="+mj-lt"/>
              </a:rPr>
              <a:t> 1,100,000; employee salary </a:t>
            </a:r>
            <a:r>
              <a:rPr lang="en-US" sz="2200" dirty="0" err="1">
                <a:latin typeface="+mj-lt"/>
              </a:rPr>
              <a:t>frw</a:t>
            </a:r>
            <a:r>
              <a:rPr lang="en-US" sz="2200" dirty="0">
                <a:latin typeface="+mj-lt"/>
              </a:rPr>
              <a:t> 1,200,000; and utilities </a:t>
            </a:r>
            <a:r>
              <a:rPr lang="en-US" sz="2200" dirty="0" err="1">
                <a:latin typeface="+mj-lt"/>
              </a:rPr>
              <a:t>frw</a:t>
            </a:r>
            <a:r>
              <a:rPr lang="en-US" sz="2200" dirty="0">
                <a:latin typeface="+mj-lt"/>
              </a:rPr>
              <a:t> 400,000</a:t>
            </a:r>
          </a:p>
          <a:p>
            <a:r>
              <a:rPr lang="en-US" sz="2200" dirty="0">
                <a:latin typeface="+mj-lt"/>
              </a:rPr>
              <a:t>7.	</a:t>
            </a:r>
            <a:r>
              <a:rPr lang="en-US" sz="2200" dirty="0" err="1">
                <a:latin typeface="+mj-lt"/>
              </a:rPr>
              <a:t>Ineza</a:t>
            </a:r>
            <a:r>
              <a:rPr lang="en-US" sz="2200" dirty="0">
                <a:latin typeface="+mj-lt"/>
              </a:rPr>
              <a:t> Aria pays </a:t>
            </a:r>
            <a:r>
              <a:rPr lang="en-US" sz="2200" dirty="0" err="1">
                <a:latin typeface="+mj-lt"/>
              </a:rPr>
              <a:t>frw</a:t>
            </a:r>
            <a:r>
              <a:rPr lang="en-US" sz="2200" dirty="0">
                <a:latin typeface="+mj-lt"/>
              </a:rPr>
              <a:t> 300,000 to the store from which she purchased supplies in transaction 3. In accounting, we say that she pays </a:t>
            </a:r>
            <a:r>
              <a:rPr lang="en-US" sz="2200" dirty="0" err="1">
                <a:latin typeface="+mj-lt"/>
              </a:rPr>
              <a:t>frw</a:t>
            </a:r>
            <a:r>
              <a:rPr lang="en-US" sz="2200" dirty="0">
                <a:latin typeface="+mj-lt"/>
              </a:rPr>
              <a:t> 300,000 on account. </a:t>
            </a:r>
          </a:p>
          <a:p>
            <a:r>
              <a:rPr lang="en-US" sz="2200" dirty="0">
                <a:latin typeface="+mj-lt"/>
              </a:rPr>
              <a:t>8.	In illustration 5, </a:t>
            </a:r>
            <a:r>
              <a:rPr lang="en-US" sz="2200" dirty="0" err="1">
                <a:latin typeface="+mj-lt"/>
              </a:rPr>
              <a:t>Ineza</a:t>
            </a:r>
            <a:r>
              <a:rPr lang="en-US" sz="2200" dirty="0">
                <a:latin typeface="+mj-lt"/>
              </a:rPr>
              <a:t> Aria performed services for a client on account. The business now collects </a:t>
            </a:r>
            <a:r>
              <a:rPr lang="en-US" sz="2200" dirty="0" err="1">
                <a:latin typeface="+mj-lt"/>
              </a:rPr>
              <a:t>frw</a:t>
            </a:r>
            <a:r>
              <a:rPr lang="en-US" sz="2200" dirty="0">
                <a:latin typeface="+mj-lt"/>
              </a:rPr>
              <a:t> 1,000,000 from the client. </a:t>
            </a:r>
          </a:p>
          <a:p>
            <a:r>
              <a:rPr lang="en-US" sz="2200" dirty="0">
                <a:latin typeface="+mj-lt"/>
              </a:rPr>
              <a:t>9.	</a:t>
            </a:r>
            <a:r>
              <a:rPr lang="en-US" sz="2200" dirty="0" err="1">
                <a:latin typeface="+mj-lt"/>
              </a:rPr>
              <a:t>Ineza</a:t>
            </a:r>
            <a:r>
              <a:rPr lang="en-US" sz="2200" dirty="0">
                <a:latin typeface="+mj-lt"/>
              </a:rPr>
              <a:t> Aria sells a </a:t>
            </a:r>
            <a:r>
              <a:rPr lang="en-US" sz="2200" dirty="0" smtClean="0">
                <a:latin typeface="+mj-lt"/>
              </a:rPr>
              <a:t>part</a:t>
            </a:r>
            <a:r>
              <a:rPr lang="en-US" sz="2200" dirty="0" smtClean="0">
                <a:latin typeface="+mj-lt"/>
              </a:rPr>
              <a:t> </a:t>
            </a:r>
            <a:r>
              <a:rPr lang="en-US" sz="2200" dirty="0">
                <a:latin typeface="+mj-lt"/>
              </a:rPr>
              <a:t>of land owned by the travel agency. The sale price of </a:t>
            </a:r>
            <a:r>
              <a:rPr lang="en-US" sz="2200" dirty="0" err="1">
                <a:latin typeface="+mj-lt"/>
              </a:rPr>
              <a:t>frw</a:t>
            </a:r>
            <a:r>
              <a:rPr lang="en-US" sz="2200" dirty="0">
                <a:latin typeface="+mj-lt"/>
              </a:rPr>
              <a:t> 9,000,000 is equal </a:t>
            </a:r>
            <a:r>
              <a:rPr lang="en-US" sz="2200" dirty="0" smtClean="0">
                <a:latin typeface="+mj-lt"/>
              </a:rPr>
              <a:t>to purchasing price</a:t>
            </a:r>
            <a:endParaRPr lang="en-US" sz="2200" dirty="0">
              <a:latin typeface="+mj-lt"/>
            </a:endParaRPr>
          </a:p>
          <a:p>
            <a:r>
              <a:rPr lang="en-US" sz="2200" dirty="0">
                <a:latin typeface="+mj-lt"/>
              </a:rPr>
              <a:t>10.	</a:t>
            </a:r>
            <a:r>
              <a:rPr lang="en-US" sz="2200" dirty="0" err="1">
                <a:latin typeface="+mj-lt"/>
              </a:rPr>
              <a:t>Ineza</a:t>
            </a:r>
            <a:r>
              <a:rPr lang="en-US" sz="2200" dirty="0">
                <a:latin typeface="+mj-lt"/>
              </a:rPr>
              <a:t> Aria withdraws </a:t>
            </a:r>
            <a:r>
              <a:rPr lang="en-US" sz="2200" dirty="0" err="1">
                <a:latin typeface="+mj-lt"/>
              </a:rPr>
              <a:t>frw</a:t>
            </a:r>
            <a:r>
              <a:rPr lang="en-US" sz="2200" dirty="0">
                <a:latin typeface="+mj-lt"/>
              </a:rPr>
              <a:t> 2,000,000 cash from the business for personal use.</a:t>
            </a:r>
          </a:p>
        </p:txBody>
      </p:sp>
    </p:spTree>
    <p:extLst>
      <p:ext uri="{BB962C8B-B14F-4D97-AF65-F5344CB8AC3E}">
        <p14:creationId xmlns:p14="http://schemas.microsoft.com/office/powerpoint/2010/main" val="204052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448594" y="0"/>
            <a:ext cx="6096000" cy="584775"/>
          </a:xfrm>
          <a:prstGeom prst="rect">
            <a:avLst/>
          </a:prstGeom>
        </p:spPr>
        <p:txBody>
          <a:bodyPr>
            <a:spAutoFit/>
          </a:bodyPr>
          <a:lstStyle/>
          <a:p>
            <a:pPr algn="ctr"/>
            <a:r>
              <a:rPr lang="en-US" sz="1600" b="1" dirty="0" err="1"/>
              <a:t>Ineza</a:t>
            </a:r>
            <a:r>
              <a:rPr lang="en-US" sz="1600" b="1" dirty="0"/>
              <a:t> Aria design and travel</a:t>
            </a:r>
            <a:br>
              <a:rPr lang="en-US" sz="1600" b="1" dirty="0"/>
            </a:br>
            <a:r>
              <a:rPr lang="en-US" sz="1600" b="1" dirty="0"/>
              <a:t>General Journal as on 31/12/2023</a:t>
            </a:r>
          </a:p>
        </p:txBody>
      </p:sp>
      <p:pic>
        <p:nvPicPr>
          <p:cNvPr id="6" name="Picture 5"/>
          <p:cNvPicPr>
            <a:picLocks noChangeAspect="1"/>
          </p:cNvPicPr>
          <p:nvPr/>
        </p:nvPicPr>
        <p:blipFill>
          <a:blip r:embed="rId2"/>
          <a:stretch>
            <a:fillRect/>
          </a:stretch>
        </p:blipFill>
        <p:spPr>
          <a:xfrm>
            <a:off x="200297" y="505096"/>
            <a:ext cx="11791406" cy="6287589"/>
          </a:xfrm>
          <a:prstGeom prst="rect">
            <a:avLst/>
          </a:prstGeom>
        </p:spPr>
      </p:pic>
    </p:spTree>
    <p:extLst>
      <p:ext uri="{BB962C8B-B14F-4D97-AF65-F5344CB8AC3E}">
        <p14:creationId xmlns:p14="http://schemas.microsoft.com/office/powerpoint/2010/main" val="31339338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297" y="2170852"/>
            <a:ext cx="11678194" cy="1507067"/>
          </a:xfrm>
        </p:spPr>
        <p:txBody>
          <a:bodyPr>
            <a:normAutofit fontScale="90000"/>
          </a:bodyPr>
          <a:lstStyle/>
          <a:p>
            <a:pPr algn="ctr"/>
            <a:r>
              <a:rPr lang="en-US" b="1" dirty="0">
                <a:solidFill>
                  <a:srgbClr val="FFFF00"/>
                </a:solidFill>
              </a:rPr>
              <a:t>3.5. LET POST or classify THESE BUSINESS TRANSACTIONS FROM GENERAL JOURNAL TO the ledgers using </a:t>
            </a:r>
            <a:r>
              <a:rPr lang="en-US" sz="3600" b="1" dirty="0">
                <a:solidFill>
                  <a:srgbClr val="FFFF00"/>
                </a:solidFill>
                <a:latin typeface="Arial Narrow" panose="020B0606020202030204" pitchFamily="34" charset="0"/>
              </a:rPr>
              <a:t>Account without balance column</a:t>
            </a:r>
            <a:r>
              <a:rPr lang="en-US" b="1" dirty="0">
                <a:solidFill>
                  <a:srgbClr val="FFFF00"/>
                </a:solidFill>
              </a:rPr>
              <a:t>.</a:t>
            </a:r>
          </a:p>
        </p:txBody>
      </p:sp>
    </p:spTree>
    <p:extLst>
      <p:ext uri="{BB962C8B-B14F-4D97-AF65-F5344CB8AC3E}">
        <p14:creationId xmlns:p14="http://schemas.microsoft.com/office/powerpoint/2010/main" val="95272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783B7165-B1B5-4529-4238-32CEF42E6032}"/>
              </a:ext>
            </a:extLst>
          </p:cNvPr>
          <p:cNvSpPr txBox="1"/>
          <p:nvPr/>
        </p:nvSpPr>
        <p:spPr>
          <a:xfrm>
            <a:off x="198783" y="342037"/>
            <a:ext cx="11608904" cy="4832092"/>
          </a:xfrm>
          <a:prstGeom prst="rect">
            <a:avLst/>
          </a:prstGeom>
          <a:noFill/>
        </p:spPr>
        <p:txBody>
          <a:bodyPr wrap="square">
            <a:spAutoFit/>
          </a:bodyPr>
          <a:lstStyle/>
          <a:p>
            <a:pPr algn="just"/>
            <a:r>
              <a:rPr lang="en-US" sz="2800" b="1" dirty="0">
                <a:solidFill>
                  <a:schemeClr val="bg1"/>
                </a:solidFill>
                <a:latin typeface="+mj-lt"/>
              </a:rPr>
              <a:t>Posting in accounting </a:t>
            </a:r>
            <a:r>
              <a:rPr lang="en-US" sz="2800" dirty="0">
                <a:solidFill>
                  <a:srgbClr val="FFFF00"/>
                </a:solidFill>
                <a:latin typeface="+mj-lt"/>
              </a:rPr>
              <a:t>refers to moving a transaction entry from a journal to a general ledger, which contains all of a company's financial accounts. </a:t>
            </a:r>
          </a:p>
          <a:p>
            <a:pPr algn="just"/>
            <a:endParaRPr lang="en-US" sz="2800" dirty="0">
              <a:solidFill>
                <a:srgbClr val="FFFF00"/>
              </a:solidFill>
              <a:latin typeface="+mj-lt"/>
            </a:endParaRPr>
          </a:p>
          <a:p>
            <a:pPr algn="just"/>
            <a:r>
              <a:rPr lang="en-US" sz="2800" b="1" i="0" dirty="0">
                <a:solidFill>
                  <a:schemeClr val="bg1"/>
                </a:solidFill>
                <a:effectLst/>
                <a:latin typeface="+mj-lt"/>
              </a:rPr>
              <a:t>A journal's entries </a:t>
            </a:r>
            <a:r>
              <a:rPr lang="en-US" sz="2800" b="0" i="0" dirty="0">
                <a:solidFill>
                  <a:srgbClr val="FFFF00"/>
                </a:solidFill>
                <a:effectLst/>
                <a:latin typeface="+mj-lt"/>
              </a:rPr>
              <a:t>are chronological while a ledger compiles its transactions by accounts, such as assets or liabilities. </a:t>
            </a:r>
          </a:p>
          <a:p>
            <a:pPr algn="just"/>
            <a:endParaRPr lang="en-US" sz="2800" dirty="0">
              <a:solidFill>
                <a:srgbClr val="FFFF00"/>
              </a:solidFill>
              <a:latin typeface="+mj-lt"/>
            </a:endParaRPr>
          </a:p>
          <a:p>
            <a:pPr algn="just"/>
            <a:r>
              <a:rPr lang="en-US" sz="2800" b="0" i="0" dirty="0">
                <a:solidFill>
                  <a:srgbClr val="FFFF00"/>
                </a:solidFill>
                <a:effectLst/>
                <a:latin typeface="+mj-lt"/>
              </a:rPr>
              <a:t>Accountants use general ledgers to create financial statements or records. To do this, the accountant needs to keep accurate reports of the company's monetary transactions so they can create an organized general ledger.</a:t>
            </a:r>
            <a:endParaRPr lang="en-US" sz="2800" dirty="0">
              <a:solidFill>
                <a:srgbClr val="FFFF00"/>
              </a:solidFill>
              <a:latin typeface="+mj-lt"/>
            </a:endParaRPr>
          </a:p>
        </p:txBody>
      </p:sp>
    </p:spTree>
    <p:extLst>
      <p:ext uri="{BB962C8B-B14F-4D97-AF65-F5344CB8AC3E}">
        <p14:creationId xmlns:p14="http://schemas.microsoft.com/office/powerpoint/2010/main" val="91885694"/>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497</TotalTime>
  <Words>2519</Words>
  <Application>Microsoft Office PowerPoint</Application>
  <PresentationFormat>Widescreen</PresentationFormat>
  <Paragraphs>555</Paragraphs>
  <Slides>50</Slides>
  <Notes>0</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1</vt:i4>
      </vt:variant>
      <vt:variant>
        <vt:lpstr>Slide Titles</vt:lpstr>
      </vt:variant>
      <vt:variant>
        <vt:i4>50</vt:i4>
      </vt:variant>
    </vt:vector>
  </HeadingPairs>
  <TitlesOfParts>
    <vt:vector size="65" baseType="lpstr">
      <vt:lpstr>Google Sans</vt:lpstr>
      <vt:lpstr>Nunito</vt:lpstr>
      <vt:lpstr>Arial Black</vt:lpstr>
      <vt:lpstr>Arial Narrow</vt:lpstr>
      <vt:lpstr>Arial Rounded MT Bold</vt:lpstr>
      <vt:lpstr>Bahnschrift</vt:lpstr>
      <vt:lpstr>Bahnschrift SemiBold</vt:lpstr>
      <vt:lpstr>Bahnschrift SemiLight</vt:lpstr>
      <vt:lpstr>Calibri</vt:lpstr>
      <vt:lpstr>Century Gothic</vt:lpstr>
      <vt:lpstr>Franklin Gothic Medium Cond</vt:lpstr>
      <vt:lpstr>Times New Roman</vt:lpstr>
      <vt:lpstr>Wingdings 3</vt:lpstr>
      <vt:lpstr>Slice</vt:lpstr>
      <vt:lpstr>Microsoft Excel Worksheet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3.5. LET POST or classify THESE BUSINESS TRANSACTIONS FROM GENERAL JOURNAL TO the ledgers using Account without balance column.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3.6. Next Step: Preparation of Trial Balance  (EXTRACTION OF ACCOUNTS BALANCES)</vt:lpstr>
      <vt:lpstr>PowerPoint Presentation</vt:lpstr>
      <vt:lpstr>PowerPoint Presentation</vt:lpstr>
      <vt:lpstr>From our example above let us prepare trial balance</vt:lpstr>
      <vt:lpstr>Aria Design and travel 31/12/20xx Trial Balance</vt:lpstr>
      <vt:lpstr>3.7. ERRORS IN TRIAL BALANCE  Errors in Trial Balance are mistakes made during the accounting process that cannot always be detected by the trial balance. These errors are classified under two heads:  Errors disclosed by a trial balance Errors not disclosed by a trial balance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3.8. From  trial balance above let us prepare three first financial statements (income statement, owner’ s equity statement and balance sheet).  The major purpose of this course at the end is to prepare financial statements. Now let us anticipate chapter 4 and 5 and we prepare them without requirement of adjustments since it is a new company which does not have opening trial balance and its related opening financial statements.   </vt:lpstr>
      <vt:lpstr>3.8.1. INCOME STATEMENT  An income statement shows a business's revenue, expenses, gains, and losses, starting with revenue and ending with net income</vt:lpstr>
      <vt:lpstr>PowerPoint Presentation</vt:lpstr>
      <vt:lpstr>PowerPoint Presentation</vt:lpstr>
      <vt:lpstr>PowerPoint Presentation</vt:lpstr>
      <vt:lpstr>Aria Design and travel 31/12/20xx Income Statement</vt:lpstr>
      <vt:lpstr>3.8.2. OWNER’ S EQUITY STATEMENT</vt:lpstr>
      <vt:lpstr>PowerPoint Presentation</vt:lpstr>
      <vt:lpstr>Ending Balance of Owners’ Equity</vt:lpstr>
      <vt:lpstr>Aria Design and travel 31/12/20xx Owners Equity Statement</vt:lpstr>
      <vt:lpstr>       3.8.3. A balance sheet oR statement of financial position  A balance sheet is a financial statement that shows a company's assets, liabilities, and shareholder equity. It's one of the three main financial statements used to assess a business.</vt:lpstr>
      <vt:lpstr>PowerPoint Presentation</vt:lpstr>
      <vt:lpstr>PowerPoint Presentation</vt:lpstr>
      <vt:lpstr>PowerPoint Presentation</vt:lpstr>
      <vt:lpstr>Aria Design and travel 31/12/20xx Balance Sheet</vt:lpstr>
      <vt:lpstr>Assignmenment no 8</vt:lpstr>
      <vt:lpstr>PowerPoint Presentation</vt:lpstr>
      <vt:lpstr>PowerPoint Presentation</vt:lpstr>
    </vt:vector>
  </TitlesOfParts>
  <Company>Revenue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Evariste Nahimana</dc:creator>
  <cp:lastModifiedBy>HP</cp:lastModifiedBy>
  <cp:revision>56</cp:revision>
  <dcterms:created xsi:type="dcterms:W3CDTF">2025-01-27T17:27:03Z</dcterms:created>
  <dcterms:modified xsi:type="dcterms:W3CDTF">2025-02-17T19:42:03Z</dcterms:modified>
</cp:coreProperties>
</file>