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7" r:id="rId22"/>
    <p:sldId id="275" r:id="rId23"/>
    <p:sldId id="276" r:id="rId24"/>
    <p:sldId id="278"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0"/>
    <p:restoredTop sz="96197"/>
  </p:normalViewPr>
  <p:slideViewPr>
    <p:cSldViewPr snapToGrid="0">
      <p:cViewPr varScale="1">
        <p:scale>
          <a:sx n="41" d="100"/>
          <a:sy n="41" d="100"/>
        </p:scale>
        <p:origin x="788" y="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94D44B26-B4FD-C441-A89D-FFE49D58D08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05AF82-C18C-CF41-95C6-482C10DB1C3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94D44B26-B4FD-C441-A89D-FFE49D58D08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05AF82-C18C-CF41-95C6-482C10DB1C3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94D44B26-B4FD-C441-A89D-FFE49D58D08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05AF82-C18C-CF41-95C6-482C10DB1C3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94D44B26-B4FD-C441-A89D-FFE49D58D08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05AF82-C18C-CF41-95C6-482C10DB1C3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94D44B26-B4FD-C441-A89D-FFE49D58D08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05AF82-C18C-CF41-95C6-482C10DB1C3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p:txBody>
          <a:bodyPr/>
          <a:lstStyle/>
          <a:p>
            <a:fld id="{94D44B26-B4FD-C441-A89D-FFE49D58D08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05AF82-C18C-CF41-95C6-482C10DB1C3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94D44B26-B4FD-C441-A89D-FFE49D58D08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05AF82-C18C-CF41-95C6-482C10DB1C3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94D44B26-B4FD-C441-A89D-FFE49D58D08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05AF82-C18C-CF41-95C6-482C10DB1C3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D44B26-B4FD-C441-A89D-FFE49D58D08C}"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05AF82-C18C-CF41-95C6-482C10DB1C3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94D44B26-B4FD-C441-A89D-FFE49D58D08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05AF82-C18C-CF41-95C6-482C10DB1C3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94D44B26-B4FD-C441-A89D-FFE49D58D08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05AF82-C18C-CF41-95C6-482C10DB1C3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D44B26-B4FD-C441-A89D-FFE49D58D08C}"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05AF82-C18C-CF41-95C6-482C10DB1C3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Scientific Research Methods </a:t>
            </a:r>
            <a:endParaRPr lang="en-US" dirty="0"/>
          </a:p>
        </p:txBody>
      </p:sp>
      <p:sp>
        <p:nvSpPr>
          <p:cNvPr id="3" name="Subtitle 2"/>
          <p:cNvSpPr>
            <a:spLocks noGrp="1"/>
          </p:cNvSpPr>
          <p:nvPr>
            <p:ph type="subTitle" idx="1"/>
          </p:nvPr>
        </p:nvSpPr>
        <p:spPr/>
        <p:txBody>
          <a:bodyPr/>
          <a:lstStyle/>
          <a:p>
            <a:r>
              <a:rPr lang="en-GB" dirty="0"/>
              <a:t>B</a:t>
            </a:r>
            <a:r>
              <a:rPr lang="en-US" dirty="0"/>
              <a:t>y Dr. Charles Hategekimana</a:t>
            </a:r>
            <a:endParaRPr lang="en-US" dirty="0"/>
          </a:p>
          <a:p>
            <a:r>
              <a:rPr lang="en-US" dirty="0"/>
              <a:t>7</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effectLst/>
                <a:latin typeface="Times New Roman" panose="02020603050405020304" pitchFamily="18" charset="0"/>
                <a:ea typeface="PMingLiU" panose="02020500000000000000" pitchFamily="18" charset="-120"/>
              </a:rPr>
              <a:t>Bryman (2012) suggested </a:t>
            </a:r>
            <a:r>
              <a:rPr lang="en-GB" sz="2400" b="1" dirty="0">
                <a:effectLst/>
                <a:latin typeface="Times New Roman" panose="02020603050405020304" pitchFamily="18" charset="0"/>
                <a:ea typeface="PMingLiU" panose="02020500000000000000" pitchFamily="18" charset="-120"/>
              </a:rPr>
              <a:t>nine types of questions</a:t>
            </a:r>
            <a:r>
              <a:rPr lang="en-GB" sz="2400" dirty="0">
                <a:effectLst/>
                <a:latin typeface="Times New Roman" panose="02020603050405020304" pitchFamily="18" charset="0"/>
                <a:ea typeface="PMingLiU" panose="02020500000000000000" pitchFamily="18" charset="-120"/>
              </a:rPr>
              <a:t> the interviewer should ask the interviewee</a:t>
            </a:r>
            <a:r>
              <a:rPr lang="en-US" sz="2400" dirty="0">
                <a:effectLst/>
              </a:rPr>
              <a:t> </a:t>
            </a:r>
            <a:endParaRPr lang="en-US" sz="2400" dirty="0"/>
          </a:p>
        </p:txBody>
      </p:sp>
      <p:sp>
        <p:nvSpPr>
          <p:cNvPr id="3" name="Content Placeholder 2"/>
          <p:cNvSpPr>
            <a:spLocks noGrp="1"/>
          </p:cNvSpPr>
          <p:nvPr>
            <p:ph idx="1"/>
          </p:nvPr>
        </p:nvSpPr>
        <p:spPr/>
        <p:txBody>
          <a:bodyPr>
            <a:normAutofit/>
          </a:bodyPr>
          <a:lstStyle/>
          <a:p>
            <a:pPr marL="342900" lvl="0" indent="-342900" algn="just">
              <a:buFont typeface="+mj-lt"/>
              <a:buAutoNum type="arabicPeriod"/>
            </a:pPr>
            <a:r>
              <a:rPr lang="en-GB" sz="2400" i="1" dirty="0">
                <a:latin typeface="Times New Roman" panose="02020603050405020304" pitchFamily="18" charset="0"/>
                <a:ea typeface="PMingLiU" panose="02020500000000000000" pitchFamily="18" charset="-120"/>
              </a:rPr>
              <a:t>Introducing questions (please tell about when it happened …)</a:t>
            </a:r>
            <a:endParaRPr lang="en-GB" sz="2400" i="1" dirty="0">
              <a:effectLst/>
              <a:latin typeface="Times New Roman" panose="02020603050405020304" pitchFamily="18" charset="0"/>
              <a:ea typeface="PMingLiU" panose="02020500000000000000" pitchFamily="18" charset="-120"/>
            </a:endParaRPr>
          </a:p>
          <a:p>
            <a:pPr marL="342900" lvl="0" indent="-342900" algn="just">
              <a:buFont typeface="+mj-lt"/>
              <a:buAutoNum type="arabicPeriod"/>
            </a:pPr>
            <a:r>
              <a:rPr lang="en-GB" sz="2400" i="1" dirty="0">
                <a:effectLst/>
                <a:latin typeface="Times New Roman" panose="02020603050405020304" pitchFamily="18" charset="0"/>
                <a:ea typeface="PMingLiU" panose="02020500000000000000" pitchFamily="18" charset="-120"/>
              </a:rPr>
              <a:t>Follow-up</a:t>
            </a:r>
            <a:r>
              <a:rPr lang="en-GB" sz="2400" dirty="0">
                <a:effectLst/>
                <a:latin typeface="Times New Roman" panose="02020603050405020304" pitchFamily="18" charset="0"/>
                <a:ea typeface="PMingLiU" panose="02020500000000000000" pitchFamily="18" charset="-120"/>
              </a:rPr>
              <a:t> questions (e.g. what do you mean by…)</a:t>
            </a:r>
            <a:endParaRPr lang="en-US" sz="2400" dirty="0">
              <a:effectLst/>
              <a:latin typeface="Times New Roman" panose="02020603050405020304" pitchFamily="18" charset="0"/>
              <a:ea typeface="PMingLiU" panose="02020500000000000000" pitchFamily="18" charset="-120"/>
            </a:endParaRPr>
          </a:p>
          <a:p>
            <a:pPr marL="342900" lvl="0" indent="-342900" algn="just">
              <a:buFont typeface="+mj-lt"/>
              <a:buAutoNum type="arabicPeriod"/>
            </a:pPr>
            <a:r>
              <a:rPr lang="en-GB" sz="2400" i="1" dirty="0">
                <a:effectLst/>
                <a:latin typeface="Times New Roman" panose="02020603050405020304" pitchFamily="18" charset="0"/>
                <a:ea typeface="PMingLiU" panose="02020500000000000000" pitchFamily="18" charset="-120"/>
              </a:rPr>
              <a:t>Probing</a:t>
            </a:r>
            <a:r>
              <a:rPr lang="en-GB" sz="2400" dirty="0">
                <a:effectLst/>
                <a:latin typeface="Times New Roman" panose="02020603050405020304" pitchFamily="18" charset="0"/>
                <a:ea typeface="PMingLiU" panose="02020500000000000000" pitchFamily="18" charset="-120"/>
              </a:rPr>
              <a:t> questions (e.g. you said earlier that…)</a:t>
            </a:r>
            <a:endParaRPr lang="en-US" sz="2400" dirty="0">
              <a:effectLst/>
              <a:latin typeface="Times New Roman" panose="02020603050405020304" pitchFamily="18" charset="0"/>
              <a:ea typeface="PMingLiU" panose="02020500000000000000" pitchFamily="18" charset="-120"/>
            </a:endParaRPr>
          </a:p>
          <a:p>
            <a:pPr marL="342900" lvl="0" indent="-342900" algn="just">
              <a:buFont typeface="+mj-lt"/>
              <a:buAutoNum type="arabicPeriod"/>
            </a:pPr>
            <a:r>
              <a:rPr lang="en-GB" sz="2400" i="1" dirty="0">
                <a:effectLst/>
                <a:latin typeface="Times New Roman" panose="02020603050405020304" pitchFamily="18" charset="0"/>
                <a:ea typeface="PMingLiU" panose="02020500000000000000" pitchFamily="18" charset="-120"/>
              </a:rPr>
              <a:t>Specifying</a:t>
            </a:r>
            <a:r>
              <a:rPr lang="en-GB" sz="2400" dirty="0">
                <a:effectLst/>
                <a:latin typeface="Times New Roman" panose="02020603050405020304" pitchFamily="18" charset="0"/>
                <a:ea typeface="PMingLiU" panose="02020500000000000000" pitchFamily="18" charset="-120"/>
              </a:rPr>
              <a:t> questions (e.g. what effect it can bring…)</a:t>
            </a:r>
            <a:endParaRPr lang="en-US" sz="2400" dirty="0">
              <a:effectLst/>
              <a:latin typeface="Times New Roman" panose="02020603050405020304" pitchFamily="18" charset="0"/>
              <a:ea typeface="PMingLiU" panose="02020500000000000000" pitchFamily="18" charset="-120"/>
            </a:endParaRPr>
          </a:p>
          <a:p>
            <a:pPr marL="342900" lvl="0" indent="-342900" algn="just">
              <a:buFont typeface="+mj-lt"/>
              <a:buAutoNum type="arabicPeriod"/>
            </a:pPr>
            <a:r>
              <a:rPr lang="en-GB" sz="2400" i="1" dirty="0">
                <a:effectLst/>
                <a:latin typeface="Times New Roman" panose="02020603050405020304" pitchFamily="18" charset="0"/>
                <a:ea typeface="PMingLiU" panose="02020500000000000000" pitchFamily="18" charset="-120"/>
              </a:rPr>
              <a:t>Direct</a:t>
            </a:r>
            <a:r>
              <a:rPr lang="en-GB" sz="2400" dirty="0">
                <a:effectLst/>
                <a:latin typeface="Times New Roman" panose="02020603050405020304" pitchFamily="18" charset="0"/>
                <a:ea typeface="PMingLiU" panose="02020500000000000000" pitchFamily="18" charset="-120"/>
              </a:rPr>
              <a:t> questions (e.g. do you find easy continuing working in this condition?)</a:t>
            </a:r>
            <a:endParaRPr lang="en-US" sz="2400" dirty="0">
              <a:effectLst/>
              <a:latin typeface="Times New Roman" panose="02020603050405020304" pitchFamily="18" charset="0"/>
              <a:ea typeface="PMingLiU" panose="02020500000000000000" pitchFamily="18" charset="-120"/>
            </a:endParaRPr>
          </a:p>
          <a:p>
            <a:pPr marL="342900" lvl="0" indent="-342900" algn="just">
              <a:buFont typeface="+mj-lt"/>
              <a:buAutoNum type="arabicPeriod"/>
            </a:pPr>
            <a:r>
              <a:rPr lang="en-GB" sz="2400" i="1" dirty="0">
                <a:effectLst/>
                <a:latin typeface="Times New Roman" panose="02020603050405020304" pitchFamily="18" charset="0"/>
                <a:ea typeface="PMingLiU" panose="02020500000000000000" pitchFamily="18" charset="-120"/>
              </a:rPr>
              <a:t>Indirect</a:t>
            </a:r>
            <a:r>
              <a:rPr lang="en-GB" sz="2400" dirty="0">
                <a:effectLst/>
                <a:latin typeface="Times New Roman" panose="02020603050405020304" pitchFamily="18" charset="0"/>
                <a:ea typeface="PMingLiU" panose="02020500000000000000" pitchFamily="18" charset="-120"/>
              </a:rPr>
              <a:t> questions (e.g. what do you think about this case?)</a:t>
            </a:r>
            <a:endParaRPr lang="en-US" sz="2400" dirty="0">
              <a:effectLst/>
              <a:latin typeface="Times New Roman" panose="02020603050405020304" pitchFamily="18" charset="0"/>
              <a:ea typeface="PMingLiU" panose="02020500000000000000" pitchFamily="18" charset="-120"/>
            </a:endParaRPr>
          </a:p>
          <a:p>
            <a:pPr marL="342900" lvl="0" indent="-342900" algn="just">
              <a:buFont typeface="+mj-lt"/>
              <a:buAutoNum type="arabicPeriod"/>
            </a:pPr>
            <a:r>
              <a:rPr lang="en-GB" sz="2400" i="1" dirty="0">
                <a:effectLst/>
                <a:latin typeface="Times New Roman" panose="02020603050405020304" pitchFamily="18" charset="0"/>
                <a:ea typeface="PMingLiU" panose="02020500000000000000" pitchFamily="18" charset="-120"/>
              </a:rPr>
              <a:t>Structuring</a:t>
            </a:r>
            <a:r>
              <a:rPr lang="en-GB" sz="2400" dirty="0">
                <a:effectLst/>
                <a:latin typeface="Times New Roman" panose="02020603050405020304" pitchFamily="18" charset="0"/>
                <a:ea typeface="PMingLiU" panose="02020500000000000000" pitchFamily="18" charset="-120"/>
              </a:rPr>
              <a:t> question (I would like to move to the next question)</a:t>
            </a:r>
            <a:endParaRPr lang="en-US" sz="2400" dirty="0">
              <a:effectLst/>
              <a:latin typeface="Times New Roman" panose="02020603050405020304" pitchFamily="18" charset="0"/>
              <a:ea typeface="PMingLiU" panose="02020500000000000000" pitchFamily="18" charset="-120"/>
            </a:endParaRPr>
          </a:p>
          <a:p>
            <a:pPr marL="342900" lvl="0" indent="-342900" algn="just">
              <a:buFont typeface="+mj-lt"/>
              <a:buAutoNum type="arabicPeriod"/>
            </a:pPr>
            <a:r>
              <a:rPr lang="en-GB" sz="2400" i="1" dirty="0">
                <a:effectLst/>
                <a:latin typeface="Times New Roman" panose="02020603050405020304" pitchFamily="18" charset="0"/>
                <a:ea typeface="PMingLiU" panose="02020500000000000000" pitchFamily="18" charset="-120"/>
              </a:rPr>
              <a:t>Silence</a:t>
            </a:r>
            <a:r>
              <a:rPr lang="en-GB" sz="2400" dirty="0">
                <a:effectLst/>
                <a:latin typeface="Times New Roman" panose="02020603050405020304" pitchFamily="18" charset="0"/>
                <a:ea typeface="PMingLiU" panose="02020500000000000000" pitchFamily="18" charset="-120"/>
              </a:rPr>
              <a:t> (for the reflexion)</a:t>
            </a:r>
            <a:endParaRPr lang="en-US" sz="2400" dirty="0">
              <a:effectLst/>
              <a:latin typeface="Times New Roman" panose="02020603050405020304" pitchFamily="18" charset="0"/>
              <a:ea typeface="PMingLiU" panose="02020500000000000000" pitchFamily="18" charset="-120"/>
            </a:endParaRPr>
          </a:p>
          <a:p>
            <a:pPr marL="342900" lvl="0" indent="-342900" algn="just">
              <a:buFont typeface="+mj-lt"/>
              <a:buAutoNum type="arabicPeriod"/>
            </a:pPr>
            <a:r>
              <a:rPr lang="en-GB" sz="2400" i="1" dirty="0">
                <a:effectLst/>
                <a:latin typeface="Times New Roman" panose="02020603050405020304" pitchFamily="18" charset="0"/>
                <a:ea typeface="PMingLiU" panose="02020500000000000000" pitchFamily="18" charset="-120"/>
              </a:rPr>
              <a:t>Interpreting</a:t>
            </a:r>
            <a:r>
              <a:rPr lang="en-GB" sz="2400" dirty="0">
                <a:effectLst/>
                <a:latin typeface="Times New Roman" panose="02020603050405020304" pitchFamily="18" charset="0"/>
                <a:ea typeface="PMingLiU" panose="02020500000000000000" pitchFamily="18" charset="-120"/>
              </a:rPr>
              <a:t> (do you mean by that…)</a:t>
            </a:r>
            <a:endParaRPr lang="en-US" sz="24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interviews</a:t>
            </a:r>
            <a:endParaRPr lang="en-US" dirty="0"/>
          </a:p>
        </p:txBody>
      </p:sp>
      <p:sp>
        <p:nvSpPr>
          <p:cNvPr id="3" name="Content Placeholder 2"/>
          <p:cNvSpPr>
            <a:spLocks noGrp="1"/>
          </p:cNvSpPr>
          <p:nvPr>
            <p:ph idx="1"/>
          </p:nvPr>
        </p:nvSpPr>
        <p:spPr/>
        <p:txBody>
          <a:bodyPr>
            <a:normAutofit/>
          </a:bodyPr>
          <a:lstStyle/>
          <a:p>
            <a:pPr marL="342900" lvl="0" indent="-342900" algn="just">
              <a:buFont typeface="Times New Roman" panose="02020603050405020304" pitchFamily="18" charset="0"/>
              <a:buChar char="•"/>
              <a:tabLst>
                <a:tab pos="228600" algn="l"/>
                <a:tab pos="457200" algn="l"/>
                <a:tab pos="1028700" algn="l"/>
                <a:tab pos="2171700" algn="l"/>
              </a:tabLst>
            </a:pPr>
            <a:r>
              <a:rPr lang="en-GB" sz="3200" dirty="0">
                <a:effectLst/>
                <a:latin typeface="Times New Roman" panose="02020603050405020304" pitchFamily="18" charset="0"/>
                <a:ea typeface="PMingLiU" panose="02020500000000000000" pitchFamily="18" charset="-120"/>
              </a:rPr>
              <a:t>Informal interviews </a:t>
            </a:r>
            <a:endParaRPr lang="en-US" sz="3200" dirty="0">
              <a:effectLst/>
              <a:latin typeface="Times New Roman" panose="02020603050405020304" pitchFamily="18" charset="0"/>
              <a:ea typeface="PMingLiU" panose="02020500000000000000" pitchFamily="18" charset="-120"/>
            </a:endParaRPr>
          </a:p>
          <a:p>
            <a:pPr marL="342900" lvl="0" indent="-342900" algn="just">
              <a:buFont typeface="Times New Roman" panose="02020603050405020304" pitchFamily="18" charset="0"/>
              <a:buChar char="•"/>
              <a:tabLst>
                <a:tab pos="228600" algn="l"/>
                <a:tab pos="457200" algn="l"/>
                <a:tab pos="1028700" algn="l"/>
                <a:tab pos="2171700" algn="l"/>
              </a:tabLst>
            </a:pPr>
            <a:r>
              <a:rPr lang="en-GB" sz="3200" dirty="0">
                <a:effectLst/>
                <a:latin typeface="Times New Roman" panose="02020603050405020304" pitchFamily="18" charset="0"/>
                <a:ea typeface="PMingLiU" panose="02020500000000000000" pitchFamily="18" charset="-120"/>
              </a:rPr>
              <a:t>Unstructured interviews</a:t>
            </a:r>
            <a:endParaRPr lang="en-US" sz="3200" dirty="0">
              <a:effectLst/>
              <a:latin typeface="Times New Roman" panose="02020603050405020304" pitchFamily="18" charset="0"/>
              <a:ea typeface="PMingLiU" panose="02020500000000000000" pitchFamily="18" charset="-120"/>
            </a:endParaRPr>
          </a:p>
          <a:p>
            <a:pPr marL="342900" lvl="0" indent="-342900" algn="just">
              <a:buFont typeface="Times New Roman" panose="02020603050405020304" pitchFamily="18" charset="0"/>
              <a:buChar char="•"/>
              <a:tabLst>
                <a:tab pos="228600" algn="l"/>
                <a:tab pos="457200" algn="l"/>
                <a:tab pos="1028700" algn="l"/>
                <a:tab pos="2171700" algn="l"/>
              </a:tabLst>
            </a:pPr>
            <a:r>
              <a:rPr lang="en-GB" sz="3200" dirty="0">
                <a:effectLst/>
                <a:latin typeface="Times New Roman" panose="02020603050405020304" pitchFamily="18" charset="0"/>
                <a:ea typeface="PMingLiU" panose="02020500000000000000" pitchFamily="18" charset="-120"/>
              </a:rPr>
              <a:t>Oral history or biographic interviews</a:t>
            </a:r>
            <a:endParaRPr lang="en-US" sz="3200" dirty="0">
              <a:effectLst/>
              <a:latin typeface="Times New Roman" panose="02020603050405020304" pitchFamily="18" charset="0"/>
              <a:ea typeface="PMingLiU" panose="02020500000000000000" pitchFamily="18" charset="-120"/>
            </a:endParaRPr>
          </a:p>
          <a:p>
            <a:pPr marL="342900" lvl="0" indent="-342900" algn="just">
              <a:buFont typeface="Times New Roman" panose="02020603050405020304" pitchFamily="18" charset="0"/>
              <a:buChar char="•"/>
              <a:tabLst>
                <a:tab pos="228600" algn="l"/>
                <a:tab pos="457200" algn="l"/>
                <a:tab pos="1028700" algn="l"/>
                <a:tab pos="2171700" algn="l"/>
              </a:tabLst>
            </a:pPr>
            <a:r>
              <a:rPr lang="en-GB" sz="3200" dirty="0">
                <a:effectLst/>
                <a:latin typeface="Times New Roman" panose="02020603050405020304" pitchFamily="18" charset="0"/>
                <a:ea typeface="PMingLiU" panose="02020500000000000000" pitchFamily="18" charset="-120"/>
              </a:rPr>
              <a:t>Narrative interviews</a:t>
            </a:r>
            <a:endParaRPr lang="en-US" sz="3200" dirty="0">
              <a:effectLst/>
              <a:latin typeface="Times New Roman" panose="02020603050405020304" pitchFamily="18" charset="0"/>
              <a:ea typeface="PMingLiU" panose="02020500000000000000" pitchFamily="18" charset="-120"/>
            </a:endParaRPr>
          </a:p>
          <a:p>
            <a:pPr marL="342900" lvl="0" indent="-342900" algn="just">
              <a:buFont typeface="Times New Roman" panose="02020603050405020304" pitchFamily="18" charset="0"/>
              <a:buChar char="•"/>
              <a:tabLst>
                <a:tab pos="228600" algn="l"/>
                <a:tab pos="457200" algn="l"/>
                <a:tab pos="1028700" algn="l"/>
                <a:tab pos="2171700" algn="l"/>
              </a:tabLst>
            </a:pPr>
            <a:r>
              <a:rPr lang="en-GB" sz="3200" dirty="0">
                <a:effectLst/>
                <a:latin typeface="Times New Roman" panose="02020603050405020304" pitchFamily="18" charset="0"/>
                <a:ea typeface="PMingLiU" panose="02020500000000000000" pitchFamily="18" charset="-120"/>
              </a:rPr>
              <a:t>Semi-structured interviews</a:t>
            </a:r>
            <a:endParaRPr lang="en-US" sz="3200" dirty="0">
              <a:effectLst/>
              <a:latin typeface="Times New Roman" panose="02020603050405020304" pitchFamily="18" charset="0"/>
              <a:ea typeface="PMingLiU" panose="02020500000000000000" pitchFamily="18" charset="-120"/>
            </a:endParaRPr>
          </a:p>
          <a:p>
            <a:pPr marL="342900" lvl="0" indent="-342900" algn="just">
              <a:buFont typeface="Times New Roman" panose="02020603050405020304" pitchFamily="18" charset="0"/>
              <a:buChar char="•"/>
              <a:tabLst>
                <a:tab pos="228600" algn="l"/>
                <a:tab pos="457200" algn="l"/>
                <a:tab pos="1028700" algn="l"/>
                <a:tab pos="2171700" algn="l"/>
              </a:tabLst>
            </a:pPr>
            <a:r>
              <a:rPr lang="en-GB" sz="3200" dirty="0">
                <a:effectLst/>
                <a:latin typeface="Times New Roman" panose="02020603050405020304" pitchFamily="18" charset="0"/>
                <a:ea typeface="PMingLiU" panose="02020500000000000000" pitchFamily="18" charset="-120"/>
              </a:rPr>
              <a:t>Group interview or focus group discussion</a:t>
            </a:r>
            <a:endParaRPr lang="en-US" sz="3200" dirty="0">
              <a:effectLst/>
              <a:latin typeface="Times New Roman" panose="02020603050405020304" pitchFamily="18" charset="0"/>
              <a:ea typeface="PMingLiU" panose="02020500000000000000" pitchFamily="18" charset="-120"/>
            </a:endParaRPr>
          </a:p>
          <a:p>
            <a:r>
              <a:rPr lang="en-US" sz="3200" dirty="0">
                <a:effectLst/>
                <a:latin typeface="Times New Roman" panose="02020603050405020304" pitchFamily="18" charset="0"/>
                <a:ea typeface="PMingLiU" panose="02020500000000000000" pitchFamily="18" charset="-120"/>
              </a:rPr>
              <a:t>The individual interview </a:t>
            </a:r>
            <a:endParaRPr lang="en-US"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Questionnaire</a:t>
            </a:r>
            <a:endParaRPr lang="en-US" b="1" dirty="0"/>
          </a:p>
        </p:txBody>
      </p:sp>
      <p:sp>
        <p:nvSpPr>
          <p:cNvPr id="3" name="Content Placeholder 2"/>
          <p:cNvSpPr>
            <a:spLocks noGrp="1"/>
          </p:cNvSpPr>
          <p:nvPr>
            <p:ph idx="1"/>
          </p:nvPr>
        </p:nvSpPr>
        <p:spPr/>
        <p:txBody>
          <a:bodyPr>
            <a:normAutofit/>
          </a:bodyPr>
          <a:lstStyle/>
          <a:p>
            <a:pPr algn="just">
              <a:tabLst>
                <a:tab pos="228600" algn="l"/>
                <a:tab pos="1028700" algn="l"/>
                <a:tab pos="2171700" algn="l"/>
              </a:tabLst>
            </a:pPr>
            <a:r>
              <a:rPr lang="en-US" dirty="0">
                <a:effectLst/>
                <a:latin typeface="Times New Roman" panose="02020603050405020304" pitchFamily="18" charset="0"/>
                <a:ea typeface="PMingLiU" panose="02020500000000000000" pitchFamily="18" charset="-120"/>
              </a:rPr>
              <a:t>The investigation by questionnaire consists in giving, in a written form, to individuals a set of relative questions to a situation, to their opinion, to their expectations, to their level of knowledge or conscience of a problem or all other point that interests the researcher. It requires written answers.  </a:t>
            </a:r>
            <a:endParaRPr lang="en-US" dirty="0">
              <a:effectLst/>
              <a:latin typeface="Times New Roman" panose="02020603050405020304" pitchFamily="18" charset="0"/>
              <a:ea typeface="PMingLiU" panose="02020500000000000000" pitchFamily="18" charset="-120"/>
            </a:endParaRPr>
          </a:p>
          <a:p>
            <a:pPr marL="0" indent="0" algn="just">
              <a:buNone/>
              <a:tabLst>
                <a:tab pos="228600" algn="l"/>
                <a:tab pos="1028700" algn="l"/>
                <a:tab pos="2171700" algn="l"/>
              </a:tabLst>
            </a:pPr>
            <a:endParaRPr lang="en-US"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dirty="0">
                <a:effectLst/>
                <a:latin typeface="Times New Roman" panose="02020603050405020304" pitchFamily="18" charset="0"/>
                <a:ea typeface="PMingLiU" panose="02020500000000000000" pitchFamily="18" charset="-120"/>
              </a:rPr>
              <a:t>One can distinguish two types of questionnaires:  </a:t>
            </a:r>
            <a:endParaRPr lang="en-US" dirty="0">
              <a:effectLst/>
              <a:latin typeface="Times New Roman" panose="02020603050405020304" pitchFamily="18" charset="0"/>
              <a:ea typeface="PMingLiU" panose="02020500000000000000" pitchFamily="18" charset="-120"/>
            </a:endParaRPr>
          </a:p>
          <a:p>
            <a:pPr algn="just">
              <a:buFontTx/>
              <a:buChar char="-"/>
              <a:tabLst>
                <a:tab pos="228600" algn="l"/>
                <a:tab pos="1028700" algn="l"/>
                <a:tab pos="2171700" algn="l"/>
              </a:tabLst>
            </a:pPr>
            <a:r>
              <a:rPr lang="en-US" dirty="0">
                <a:effectLst/>
                <a:latin typeface="Times New Roman" panose="02020603050405020304" pitchFamily="18" charset="0"/>
                <a:ea typeface="PMingLiU" panose="02020500000000000000" pitchFamily="18" charset="-120"/>
              </a:rPr>
              <a:t>The questions with closed answers or fixed in advance  </a:t>
            </a:r>
            <a:endParaRPr lang="en-US" dirty="0">
              <a:latin typeface="Times New Roman" panose="02020603050405020304" pitchFamily="18" charset="0"/>
              <a:ea typeface="PMingLiU" panose="02020500000000000000" pitchFamily="18" charset="-120"/>
            </a:endParaRPr>
          </a:p>
          <a:p>
            <a:pPr marL="0" indent="0" algn="just">
              <a:buNone/>
              <a:tabLst>
                <a:tab pos="228600" algn="l"/>
                <a:tab pos="1028700" algn="l"/>
                <a:tab pos="2171700" algn="l"/>
              </a:tabLst>
            </a:pPr>
            <a:r>
              <a:rPr lang="en-US" dirty="0">
                <a:effectLst/>
                <a:latin typeface="Times New Roman" panose="02020603050405020304" pitchFamily="18" charset="0"/>
                <a:ea typeface="PMingLiU" panose="02020500000000000000" pitchFamily="18" charset="-120"/>
              </a:rPr>
              <a:t>- The questions with open answers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Reliability, validity and ethical consideration</a:t>
            </a:r>
            <a:endParaRPr lang="en-US" b="1" dirty="0"/>
          </a:p>
        </p:txBody>
      </p:sp>
      <p:sp>
        <p:nvSpPr>
          <p:cNvPr id="3" name="Content Placeholder 2"/>
          <p:cNvSpPr>
            <a:spLocks noGrp="1"/>
          </p:cNvSpPr>
          <p:nvPr>
            <p:ph idx="1"/>
          </p:nvPr>
        </p:nvSpPr>
        <p:spPr/>
        <p:txBody>
          <a:bodyPr>
            <a:noAutofit/>
          </a:bodyPr>
          <a:lstStyle/>
          <a:p>
            <a:r>
              <a:rPr lang="en-GB" sz="2200" dirty="0">
                <a:effectLst/>
                <a:latin typeface="Times New Roman" panose="02020603050405020304" pitchFamily="18" charset="0"/>
                <a:ea typeface="PMingLiU" panose="02020500000000000000" pitchFamily="18" charset="-120"/>
              </a:rPr>
              <a:t>The reliability of the research instruments intended to assess the internal consistency</a:t>
            </a:r>
            <a:r>
              <a:rPr lang="en-GB" sz="2200" i="1" dirty="0">
                <a:effectLst/>
                <a:latin typeface="Times New Roman" panose="02020603050405020304" pitchFamily="18" charset="0"/>
                <a:ea typeface="PMingLiU" panose="02020500000000000000" pitchFamily="18" charset="-120"/>
              </a:rPr>
              <a:t> </a:t>
            </a:r>
            <a:r>
              <a:rPr lang="en-GB" sz="2200" dirty="0">
                <a:effectLst/>
                <a:latin typeface="Times New Roman" panose="02020603050405020304" pitchFamily="18" charset="0"/>
                <a:ea typeface="PMingLiU" panose="02020500000000000000" pitchFamily="18" charset="-120"/>
              </a:rPr>
              <a:t>through correlating responses of each question in the questionnaire with those of another question in the questionnaire (Saunders, Lewis, &amp; Thornhill, 2009)</a:t>
            </a:r>
            <a:r>
              <a:rPr lang="en-US" sz="2200" dirty="0">
                <a:effectLst/>
              </a:rPr>
              <a:t> </a:t>
            </a:r>
            <a:endParaRPr lang="en-US" sz="2200" dirty="0">
              <a:effectLst/>
            </a:endParaRPr>
          </a:p>
          <a:p>
            <a:r>
              <a:rPr lang="en-GB" sz="2200" dirty="0">
                <a:effectLst/>
                <a:latin typeface="Times New Roman" panose="02020603050405020304" pitchFamily="18" charset="0"/>
                <a:ea typeface="PMingLiU" panose="02020500000000000000" pitchFamily="18" charset="-120"/>
              </a:rPr>
              <a:t>The questionnaires must be validated by 4 experts maximum. They check if questions are clear about the data required and the way questions were worded to sound well by giving dignity to respondents in a special way.</a:t>
            </a:r>
            <a:endParaRPr lang="en-US" sz="2200" dirty="0">
              <a:effectLst/>
              <a:latin typeface="Times New Roman" panose="02020603050405020304" pitchFamily="18" charset="0"/>
              <a:ea typeface="PMingLiU" panose="02020500000000000000" pitchFamily="18" charset="-120"/>
            </a:endParaRPr>
          </a:p>
          <a:p>
            <a:pPr algn="just"/>
            <a:r>
              <a:rPr lang="en-GB" sz="2200" dirty="0">
                <a:effectLst/>
                <a:latin typeface="Times New Roman" panose="02020603050405020304" pitchFamily="18" charset="0"/>
                <a:ea typeface="PMingLiU" panose="02020500000000000000" pitchFamily="18" charset="-120"/>
              </a:rPr>
              <a:t>A researcher must write a letter of request and must apply for the authorization where the research must be conducted.  For children under age 18. The authorization must come from their parents or </a:t>
            </a:r>
            <a:r>
              <a:rPr lang="en-GB" sz="2200" dirty="0" err="1">
                <a:effectLst/>
                <a:latin typeface="Times New Roman" panose="02020603050405020304" pitchFamily="18" charset="0"/>
                <a:ea typeface="PMingLiU" panose="02020500000000000000" pitchFamily="18" charset="-120"/>
              </a:rPr>
              <a:t>gardians</a:t>
            </a:r>
            <a:r>
              <a:rPr lang="en-GB" sz="2200" dirty="0">
                <a:effectLst/>
                <a:latin typeface="Times New Roman" panose="02020603050405020304" pitchFamily="18" charset="0"/>
                <a:ea typeface="PMingLiU" panose="02020500000000000000" pitchFamily="18" charset="-120"/>
              </a:rPr>
              <a:t>.</a:t>
            </a:r>
            <a:endParaRPr lang="en-US" sz="2200" dirty="0">
              <a:effectLst/>
              <a:latin typeface="Times New Roman" panose="02020603050405020304" pitchFamily="18" charset="0"/>
              <a:ea typeface="PMingLiU" panose="02020500000000000000" pitchFamily="18" charset="-120"/>
            </a:endParaRPr>
          </a:p>
          <a:p>
            <a:pPr algn="just"/>
            <a:r>
              <a:rPr lang="en-GB" sz="2200" dirty="0">
                <a:effectLst/>
                <a:latin typeface="Times New Roman" panose="02020603050405020304" pitchFamily="18" charset="0"/>
                <a:ea typeface="PMingLiU" panose="02020500000000000000" pitchFamily="18" charset="-120"/>
              </a:rPr>
              <a:t>Research ethics must be followed in the way that data </a:t>
            </a:r>
            <a:r>
              <a:rPr lang="en-GB" sz="2200" dirty="0" err="1">
                <a:effectLst/>
                <a:latin typeface="Times New Roman" panose="02020603050405020304" pitchFamily="18" charset="0"/>
                <a:ea typeface="PMingLiU" panose="02020500000000000000" pitchFamily="18" charset="-120"/>
              </a:rPr>
              <a:t>grathering</a:t>
            </a:r>
            <a:r>
              <a:rPr lang="en-GB" sz="2200" dirty="0">
                <a:effectLst/>
                <a:latin typeface="Times New Roman" panose="02020603050405020304" pitchFamily="18" charset="0"/>
                <a:ea typeface="PMingLiU" panose="02020500000000000000" pitchFamily="18" charset="-120"/>
              </a:rPr>
              <a:t> procedure respect all requirements. Here, the agreement of the respondent was respected by using the </a:t>
            </a:r>
            <a:r>
              <a:rPr lang="en-GB" sz="2200" i="1" dirty="0">
                <a:effectLst/>
                <a:latin typeface="Times New Roman" panose="02020603050405020304" pitchFamily="18" charset="0"/>
                <a:ea typeface="PMingLiU" panose="02020500000000000000" pitchFamily="18" charset="-120"/>
              </a:rPr>
              <a:t>consent form</a:t>
            </a:r>
            <a:r>
              <a:rPr lang="en-GB" sz="2200" dirty="0">
                <a:effectLst/>
                <a:latin typeface="Times New Roman" panose="02020603050405020304" pitchFamily="18" charset="0"/>
                <a:ea typeface="PMingLiU" panose="02020500000000000000" pitchFamily="18" charset="-120"/>
              </a:rPr>
              <a:t>.  A self administered questionnaires can be used.</a:t>
            </a:r>
            <a:endParaRPr lang="en-US" sz="22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Observation,</a:t>
            </a:r>
            <a:br>
              <a:rPr lang="en-US" b="1" dirty="0"/>
            </a:br>
            <a:r>
              <a:rPr lang="en-US" b="1" dirty="0"/>
              <a:t>Direct observation</a:t>
            </a:r>
            <a:endParaRPr lang="en-US" b="1" dirty="0"/>
          </a:p>
        </p:txBody>
      </p:sp>
      <p:sp>
        <p:nvSpPr>
          <p:cNvPr id="3" name="Content Placeholder 2"/>
          <p:cNvSpPr>
            <a:spLocks noGrp="1"/>
          </p:cNvSpPr>
          <p:nvPr>
            <p:ph idx="1"/>
          </p:nvPr>
        </p:nvSpPr>
        <p:spPr/>
        <p:txBody>
          <a:bodyPr>
            <a:noAutofit/>
          </a:bodyPr>
          <a:lstStyle/>
          <a:p>
            <a:pPr algn="just">
              <a:tabLst>
                <a:tab pos="228600" algn="l"/>
                <a:tab pos="1028700" algn="l"/>
                <a:tab pos="2171700" algn="l"/>
              </a:tabLst>
            </a:pPr>
            <a:r>
              <a:rPr lang="en-US" sz="2000" dirty="0">
                <a:effectLst/>
                <a:latin typeface="Times New Roman" panose="02020603050405020304" pitchFamily="18" charset="0"/>
                <a:ea typeface="PMingLiU" panose="02020500000000000000" pitchFamily="18" charset="-120"/>
              </a:rPr>
              <a:t>The direct observation is the one where the researcher conducts himself the compilation of the information directly, to the individuals of observation. It calls directly on its sense of observation.  </a:t>
            </a:r>
            <a:endParaRPr lang="en-US" sz="20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endParaRPr lang="en-US" sz="20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000" dirty="0">
                <a:effectLst/>
                <a:latin typeface="Times New Roman" panose="02020603050405020304" pitchFamily="18" charset="0"/>
                <a:ea typeface="PMingLiU" panose="02020500000000000000" pitchFamily="18" charset="-120"/>
              </a:rPr>
              <a:t>It corresponds best to the principles of objectivity and is more scientific. Its features are the following:  </a:t>
            </a:r>
            <a:endParaRPr lang="en-US" sz="20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000" dirty="0">
                <a:effectLst/>
                <a:latin typeface="Times New Roman" panose="02020603050405020304" pitchFamily="18" charset="0"/>
                <a:ea typeface="PMingLiU" panose="02020500000000000000" pitchFamily="18" charset="-120"/>
              </a:rPr>
              <a:t>- The studied phenomenon is observed to the very instant where it occurs (here and now)  </a:t>
            </a:r>
            <a:endParaRPr lang="en-US" sz="20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000" dirty="0">
                <a:effectLst/>
                <a:latin typeface="Times New Roman" panose="02020603050405020304" pitchFamily="18" charset="0"/>
                <a:ea typeface="PMingLiU" panose="02020500000000000000" pitchFamily="18" charset="-120"/>
              </a:rPr>
              <a:t>- The observer's role is the most neutral possible. It notes, it records the event, as it occurs.  </a:t>
            </a:r>
            <a:endParaRPr lang="en-US" sz="20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000" dirty="0">
                <a:effectLst/>
                <a:latin typeface="Times New Roman" panose="02020603050405020304" pitchFamily="18" charset="0"/>
                <a:ea typeface="PMingLiU" panose="02020500000000000000" pitchFamily="18" charset="-120"/>
              </a:rPr>
              <a:t>- The observations are made by means of a observation guide (grid).  </a:t>
            </a:r>
            <a:endParaRPr lang="en-US" sz="20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000" dirty="0">
                <a:effectLst/>
                <a:latin typeface="Times New Roman" panose="02020603050405020304" pitchFamily="18" charset="0"/>
                <a:ea typeface="PMingLiU" panose="02020500000000000000" pitchFamily="18" charset="-120"/>
              </a:rPr>
              <a:t>- It privileges the principle of the observer-observed separation.  </a:t>
            </a:r>
            <a:endParaRPr lang="en-US" sz="20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000" dirty="0">
                <a:effectLst/>
                <a:latin typeface="Times New Roman" panose="02020603050405020304" pitchFamily="18" charset="0"/>
                <a:ea typeface="PMingLiU" panose="02020500000000000000" pitchFamily="18" charset="-120"/>
              </a:rPr>
              <a:t>- Its quality depends on the observation guide in relation to the studied phenomena and the rigor with which the grid is used.   </a:t>
            </a:r>
            <a:endParaRPr lang="en-US" sz="20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Indirect observation</a:t>
            </a:r>
            <a:endParaRPr lang="en-US" b="1" dirty="0"/>
          </a:p>
        </p:txBody>
      </p:sp>
      <p:sp>
        <p:nvSpPr>
          <p:cNvPr id="3" name="Content Placeholder 2"/>
          <p:cNvSpPr>
            <a:spLocks noGrp="1"/>
          </p:cNvSpPr>
          <p:nvPr>
            <p:ph idx="1"/>
          </p:nvPr>
        </p:nvSpPr>
        <p:spPr/>
        <p:txBody>
          <a:bodyPr/>
          <a:lstStyle/>
          <a:p>
            <a:r>
              <a:rPr lang="en-US" dirty="0">
                <a:effectLst/>
                <a:latin typeface="Times New Roman" panose="02020603050405020304" pitchFamily="18" charset="0"/>
                <a:ea typeface="PMingLiU" panose="02020500000000000000" pitchFamily="18" charset="-120"/>
              </a:rPr>
              <a:t>In fact, in this type of observation there are two mediators between the needed information and the information gotten: the individual who is required to answer and the instrument constituted of the questions to answer. These are the two sources of distortions and mistakes that will be necessary to control so that the brought information is not distorted. In the indirect observation, the instrument of observation is either a questionnaire or an interview guide.</a:t>
            </a:r>
            <a:endParaRPr lang="en-US" dirty="0">
              <a:effectLst/>
              <a:latin typeface="Times New Roman" panose="02020603050405020304" pitchFamily="18" charset="0"/>
              <a:ea typeface="PMingLiU" panose="02020500000000000000" pitchFamily="18" charset="-120"/>
            </a:endParaRPr>
          </a:p>
          <a:p>
            <a:pPr marL="0" indent="0">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Participant observation</a:t>
            </a:r>
            <a:endParaRPr lang="en-US" b="1" dirty="0"/>
          </a:p>
        </p:txBody>
      </p:sp>
      <p:sp>
        <p:nvSpPr>
          <p:cNvPr id="3" name="Content Placeholder 2"/>
          <p:cNvSpPr>
            <a:spLocks noGrp="1"/>
          </p:cNvSpPr>
          <p:nvPr>
            <p:ph idx="1"/>
          </p:nvPr>
        </p:nvSpPr>
        <p:spPr/>
        <p:txBody>
          <a:bodyPr>
            <a:normAutofit/>
          </a:bodyPr>
          <a:lstStyle/>
          <a:p>
            <a:pPr algn="just">
              <a:tabLst>
                <a:tab pos="228600" algn="l"/>
                <a:tab pos="1028700" algn="l"/>
                <a:tab pos="2171700" algn="l"/>
              </a:tabLst>
            </a:pPr>
            <a:r>
              <a:rPr lang="en-US" sz="2000" dirty="0">
                <a:effectLst/>
                <a:latin typeface="Times New Roman" panose="02020603050405020304" pitchFamily="18" charset="0"/>
                <a:ea typeface="PMingLiU" panose="02020500000000000000" pitchFamily="18" charset="-120"/>
              </a:rPr>
              <a:t>It is a technique that is current in cultural anthropology and consists of what the observer identifies to the individuals that he studies by participating to their activities or lives.   </a:t>
            </a:r>
            <a:endParaRPr lang="en-US" sz="20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000" dirty="0">
                <a:effectLst/>
                <a:latin typeface="Times New Roman" panose="02020603050405020304" pitchFamily="18" charset="0"/>
                <a:ea typeface="PMingLiU" panose="02020500000000000000" pitchFamily="18" charset="-120"/>
              </a:rPr>
              <a:t>The assumption of basis is that to better understand the customs, the habits, the mentality of the group, it is necessary to integrate oneself in the group as much as he can.  </a:t>
            </a:r>
            <a:endParaRPr lang="en-US" sz="20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000" dirty="0">
                <a:effectLst/>
                <a:latin typeface="Times New Roman" panose="02020603050405020304" pitchFamily="18" charset="0"/>
                <a:ea typeface="PMingLiU" panose="02020500000000000000" pitchFamily="18" charset="-120"/>
              </a:rPr>
              <a:t>This shape of observation has following features:  </a:t>
            </a:r>
            <a:endParaRPr lang="en-US" sz="20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000" dirty="0">
                <a:effectLst/>
                <a:latin typeface="Times New Roman" panose="02020603050405020304" pitchFamily="18" charset="0"/>
                <a:ea typeface="PMingLiU" panose="02020500000000000000" pitchFamily="18" charset="-120"/>
              </a:rPr>
              <a:t>- The observer fits in the group that he studies. He takes part in the life of the group.  </a:t>
            </a:r>
            <a:endParaRPr lang="en-US" sz="20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000" dirty="0">
                <a:effectLst/>
                <a:latin typeface="Times New Roman" panose="02020603050405020304" pitchFamily="18" charset="0"/>
                <a:ea typeface="PMingLiU" panose="02020500000000000000" pitchFamily="18" charset="-120"/>
              </a:rPr>
              <a:t>- The absence of neutrality: The observer is taken in the networks of the internal relations and activities of the group. </a:t>
            </a:r>
            <a:endParaRPr lang="en-US" sz="20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000" dirty="0">
                <a:effectLst/>
                <a:latin typeface="Times New Roman" panose="02020603050405020304" pitchFamily="18" charset="0"/>
                <a:ea typeface="PMingLiU" panose="02020500000000000000" pitchFamily="18" charset="-120"/>
              </a:rPr>
              <a:t>- The survey and the understanding of the phenomenon are bound to the observer's personal engagement.  </a:t>
            </a:r>
            <a:endParaRPr lang="en-US" sz="20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000" dirty="0">
                <a:effectLst/>
                <a:latin typeface="Times New Roman" panose="02020603050405020304" pitchFamily="18" charset="0"/>
                <a:ea typeface="PMingLiU" panose="02020500000000000000" pitchFamily="18" charset="-120"/>
              </a:rPr>
              <a:t>- The observation takes place jointly to the development of research, the collection of the data. </a:t>
            </a:r>
            <a:endParaRPr lang="en-US" sz="20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Documentary survey</a:t>
            </a:r>
            <a:endParaRPr lang="en-US" b="1" dirty="0"/>
          </a:p>
        </p:txBody>
      </p:sp>
      <p:sp>
        <p:nvSpPr>
          <p:cNvPr id="3" name="Content Placeholder 2"/>
          <p:cNvSpPr>
            <a:spLocks noGrp="1"/>
          </p:cNvSpPr>
          <p:nvPr>
            <p:ph idx="1"/>
          </p:nvPr>
        </p:nvSpPr>
        <p:spPr/>
        <p:txBody>
          <a:bodyPr/>
          <a:lstStyle/>
          <a:p>
            <a:r>
              <a:rPr lang="en-US" dirty="0">
                <a:effectLst/>
                <a:latin typeface="Times New Roman" panose="02020603050405020304" pitchFamily="18" charset="0"/>
                <a:ea typeface="PMingLiU" panose="02020500000000000000" pitchFamily="18" charset="-120"/>
              </a:rPr>
              <a:t>The term "document" already sends back to all source of information existing to which the researcher can have access. These documents can be therefore resonant (disks), Visual (drawings), audiovisual (movies), written (texts, documents) or of the objects (clothes, monuments…). </a:t>
            </a:r>
            <a:endParaRPr lang="en-US"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Content analysis for the qualitative research</a:t>
            </a:r>
            <a:endParaRPr lang="en-US" b="1" dirty="0"/>
          </a:p>
        </p:txBody>
      </p:sp>
      <p:sp>
        <p:nvSpPr>
          <p:cNvPr id="3" name="Content Placeholder 2"/>
          <p:cNvSpPr>
            <a:spLocks noGrp="1"/>
          </p:cNvSpPr>
          <p:nvPr>
            <p:ph idx="1"/>
          </p:nvPr>
        </p:nvSpPr>
        <p:spPr/>
        <p:txBody>
          <a:bodyPr>
            <a:normAutofit/>
          </a:bodyPr>
          <a:lstStyle/>
          <a:p>
            <a:pPr algn="just"/>
            <a:r>
              <a:rPr lang="en-GB" sz="1800" dirty="0">
                <a:effectLst/>
                <a:latin typeface="Times New Roman" panose="02020603050405020304" pitchFamily="18" charset="0"/>
                <a:ea typeface="Calibri" charset="0"/>
              </a:rPr>
              <a:t>Definition: Content analysis is a research technique for making replicable and valid inferences from texts (or other meaningful matter) to the context of their use. </a:t>
            </a:r>
            <a:endParaRPr lang="en-US" sz="1800" dirty="0">
              <a:effectLst/>
              <a:latin typeface="Times New Roman" panose="02020603050405020304" pitchFamily="18" charset="0"/>
              <a:ea typeface="PMingLiU" panose="02020500000000000000" pitchFamily="18" charset="-120"/>
            </a:endParaRPr>
          </a:p>
          <a:p>
            <a:pPr algn="just"/>
            <a:r>
              <a:rPr lang="en-GB" sz="1800" dirty="0">
                <a:effectLst/>
                <a:latin typeface="Times New Roman" panose="02020603050405020304" pitchFamily="18" charset="0"/>
                <a:ea typeface="Calibri" charset="0"/>
              </a:rPr>
              <a:t>History:</a:t>
            </a:r>
            <a:endParaRPr lang="en-US" sz="1800" dirty="0">
              <a:effectLst/>
              <a:latin typeface="Times New Roman" panose="02020603050405020304" pitchFamily="18" charset="0"/>
              <a:ea typeface="PMingLiU" panose="02020500000000000000" pitchFamily="18" charset="-120"/>
            </a:endParaRPr>
          </a:p>
          <a:p>
            <a:pPr algn="just"/>
            <a:r>
              <a:rPr lang="en-GB" sz="1800" dirty="0">
                <a:effectLst/>
                <a:latin typeface="Times New Roman" panose="02020603050405020304" pitchFamily="18" charset="0"/>
                <a:ea typeface="Calibri" charset="0"/>
              </a:rPr>
              <a:t>• Early examples in theology</a:t>
            </a:r>
            <a:endParaRPr lang="en-US" sz="1800" dirty="0">
              <a:effectLst/>
              <a:latin typeface="Times New Roman" panose="02020603050405020304" pitchFamily="18" charset="0"/>
              <a:ea typeface="PMingLiU" panose="02020500000000000000" pitchFamily="18" charset="-120"/>
            </a:endParaRPr>
          </a:p>
          <a:p>
            <a:pPr algn="just"/>
            <a:r>
              <a:rPr lang="en-GB" sz="1800" dirty="0">
                <a:effectLst/>
                <a:latin typeface="Times New Roman" panose="02020603050405020304" pitchFamily="18" charset="0"/>
                <a:ea typeface="Calibri" charset="0"/>
              </a:rPr>
              <a:t>• Development as a research method began in the 20s century</a:t>
            </a:r>
            <a:endParaRPr lang="en-US" sz="1800" dirty="0">
              <a:effectLst/>
              <a:latin typeface="Times New Roman" panose="02020603050405020304" pitchFamily="18" charset="0"/>
              <a:ea typeface="PMingLiU" panose="02020500000000000000" pitchFamily="18" charset="-120"/>
            </a:endParaRPr>
          </a:p>
          <a:p>
            <a:pPr algn="just"/>
            <a:r>
              <a:rPr lang="en-GB" sz="1800" dirty="0">
                <a:effectLst/>
                <a:latin typeface="Times New Roman" panose="02020603050405020304" pitchFamily="18" charset="0"/>
                <a:ea typeface="Calibri" charset="0"/>
              </a:rPr>
              <a:t>• Analysis of mass media (radio, newspapers, TV…)</a:t>
            </a:r>
            <a:endParaRPr lang="en-US" sz="1800" dirty="0">
              <a:effectLst/>
              <a:latin typeface="Times New Roman" panose="02020603050405020304" pitchFamily="18" charset="0"/>
              <a:ea typeface="PMingLiU" panose="02020500000000000000" pitchFamily="18" charset="-120"/>
            </a:endParaRPr>
          </a:p>
          <a:p>
            <a:pPr algn="just"/>
            <a:r>
              <a:rPr lang="en-GB" sz="1800" dirty="0">
                <a:effectLst/>
                <a:latin typeface="Times New Roman" panose="02020603050405020304" pitchFamily="18" charset="0"/>
                <a:ea typeface="Calibri" charset="0"/>
              </a:rPr>
              <a:t>• Quantitative orientated analysis of frequencies</a:t>
            </a:r>
            <a:endParaRPr lang="en-US" sz="18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GB" sz="1800" dirty="0">
                <a:effectLst/>
                <a:latin typeface="Times New Roman" panose="02020603050405020304" pitchFamily="18" charset="0"/>
                <a:ea typeface="Calibri" charset="0"/>
              </a:rPr>
              <a:t>• Nowadays content analysis uses special computer programs</a:t>
            </a:r>
            <a:endParaRPr lang="en-US" sz="18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Content analysis</a:t>
            </a:r>
            <a:endParaRPr lang="en-US" b="1" dirty="0"/>
          </a:p>
        </p:txBody>
      </p:sp>
      <p:sp>
        <p:nvSpPr>
          <p:cNvPr id="3" name="Content Placeholder 2"/>
          <p:cNvSpPr>
            <a:spLocks noGrp="1"/>
          </p:cNvSpPr>
          <p:nvPr>
            <p:ph idx="1"/>
          </p:nvPr>
        </p:nvSpPr>
        <p:spPr/>
        <p:txBody>
          <a:bodyPr>
            <a:normAutofit fontScale="85000" lnSpcReduction="10000"/>
          </a:bodyPr>
          <a:lstStyle/>
          <a:p>
            <a:pPr algn="just"/>
            <a:r>
              <a:rPr lang="en-GB" sz="2800" dirty="0">
                <a:effectLst/>
                <a:latin typeface="Times New Roman" panose="02020603050405020304" pitchFamily="18" charset="0"/>
                <a:ea typeface="Calibri" charset="0"/>
              </a:rPr>
              <a:t>Our world is full of data: </a:t>
            </a:r>
            <a:endParaRPr lang="en-US" sz="2800" dirty="0">
              <a:effectLst/>
              <a:latin typeface="Times New Roman" panose="02020603050405020304" pitchFamily="18" charset="0"/>
              <a:ea typeface="PMingLiU" panose="02020500000000000000" pitchFamily="18" charset="-120"/>
            </a:endParaRPr>
          </a:p>
          <a:p>
            <a:pPr algn="just"/>
            <a:r>
              <a:rPr lang="en-GB" sz="2800" dirty="0">
                <a:effectLst/>
                <a:latin typeface="Times New Roman" panose="02020603050405020304" pitchFamily="18" charset="0"/>
                <a:ea typeface="Calibri" charset="0"/>
              </a:rPr>
              <a:t>E-mail forums, dating advertisements, minutes, workplace and job descriptions, newspapers, pictures, diaries, job advertisements, websites, sticker, graffiti, chronicles, construction manuals, laws, magazines, radio and TV program…</a:t>
            </a:r>
            <a:endParaRPr lang="en-US" sz="28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800" dirty="0">
                <a:effectLst/>
                <a:latin typeface="Times New Roman" panose="02020603050405020304" pitchFamily="18" charset="0"/>
                <a:ea typeface="PMingLiU" panose="02020500000000000000" pitchFamily="18" charset="-120"/>
              </a:rPr>
              <a:t>The analysis of content can serve:  </a:t>
            </a:r>
            <a:endParaRPr lang="en-US" sz="28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800" dirty="0">
                <a:effectLst/>
                <a:latin typeface="Times New Roman" panose="02020603050405020304" pitchFamily="18" charset="0"/>
                <a:ea typeface="PMingLiU" panose="02020500000000000000" pitchFamily="18" charset="-120"/>
              </a:rPr>
              <a:t>1. To code the answers to open questions of a questionnaire  </a:t>
            </a:r>
            <a:endParaRPr lang="en-US" sz="28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800" dirty="0">
                <a:effectLst/>
                <a:latin typeface="Times New Roman" panose="02020603050405020304" pitchFamily="18" charset="0"/>
                <a:ea typeface="PMingLiU" panose="02020500000000000000" pitchFamily="18" charset="-120"/>
              </a:rPr>
              <a:t>2. To code the results of interview  </a:t>
            </a:r>
            <a:endParaRPr lang="en-US" sz="28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800" dirty="0">
                <a:effectLst/>
                <a:latin typeface="Times New Roman" panose="02020603050405020304" pitchFamily="18" charset="0"/>
                <a:ea typeface="PMingLiU" panose="02020500000000000000" pitchFamily="18" charset="-120"/>
              </a:rPr>
              <a:t>3. To reveal the implicit assumptions of the school manuals, of the newspapers,  </a:t>
            </a:r>
            <a:endParaRPr lang="en-US" sz="28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800" dirty="0">
                <a:effectLst/>
                <a:latin typeface="Times New Roman" panose="02020603050405020304" pitchFamily="18" charset="0"/>
                <a:ea typeface="PMingLiU" panose="02020500000000000000" pitchFamily="18" charset="-120"/>
              </a:rPr>
              <a:t>4. To identify the recipients of the content of laws or official programs of political parties  </a:t>
            </a:r>
            <a:endParaRPr lang="en-US" sz="28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800" dirty="0">
                <a:effectLst/>
                <a:latin typeface="Times New Roman" panose="02020603050405020304" pitchFamily="18" charset="0"/>
                <a:ea typeface="PMingLiU" panose="02020500000000000000" pitchFamily="18" charset="-120"/>
              </a:rPr>
              <a:t>5. etc.. </a:t>
            </a:r>
            <a:endParaRPr lang="en-US" sz="2800"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Population, Sample and Sampling Methods</a:t>
            </a:r>
            <a:endParaRPr lang="en-US" dirty="0"/>
          </a:p>
        </p:txBody>
      </p:sp>
      <p:sp>
        <p:nvSpPr>
          <p:cNvPr id="3" name="Content Placeholder 2"/>
          <p:cNvSpPr>
            <a:spLocks noGrp="1"/>
          </p:cNvSpPr>
          <p:nvPr>
            <p:ph idx="1"/>
          </p:nvPr>
        </p:nvSpPr>
        <p:spPr>
          <a:xfrm>
            <a:off x="664029" y="1567543"/>
            <a:ext cx="10689771" cy="4609420"/>
          </a:xfrm>
        </p:spPr>
        <p:txBody>
          <a:bodyPr>
            <a:noAutofit/>
          </a:bodyPr>
          <a:lstStyle/>
          <a:p>
            <a:r>
              <a:rPr lang="en-GB" sz="2400" dirty="0">
                <a:effectLst/>
                <a:latin typeface="Times New Roman" panose="02020603050405020304" pitchFamily="18" charset="0"/>
                <a:ea typeface="PMingLiU" panose="02020500000000000000" pitchFamily="18" charset="-120"/>
              </a:rPr>
              <a:t>The Population is a complete group of entities sharing some common set of characteristics. </a:t>
            </a:r>
            <a:endParaRPr lang="en-GB" sz="2400" dirty="0">
              <a:effectLst/>
              <a:latin typeface="Times New Roman" panose="02020603050405020304" pitchFamily="18" charset="0"/>
              <a:ea typeface="PMingLiU" panose="02020500000000000000" pitchFamily="18" charset="-120"/>
            </a:endParaRPr>
          </a:p>
          <a:p>
            <a:r>
              <a:rPr lang="en-GB" sz="2400" dirty="0">
                <a:effectLst/>
                <a:latin typeface="Times New Roman" panose="02020603050405020304" pitchFamily="18" charset="0"/>
                <a:ea typeface="PMingLiU" panose="02020500000000000000" pitchFamily="18" charset="-120"/>
              </a:rPr>
              <a:t>When a group is finite, it is called </a:t>
            </a:r>
            <a:r>
              <a:rPr lang="en-GB" sz="2400" i="1" dirty="0">
                <a:effectLst/>
                <a:latin typeface="Times New Roman" panose="02020603050405020304" pitchFamily="18" charset="0"/>
                <a:ea typeface="PMingLiU" panose="02020500000000000000" pitchFamily="18" charset="-120"/>
              </a:rPr>
              <a:t>population</a:t>
            </a:r>
            <a:r>
              <a:rPr lang="en-GB" sz="2400" dirty="0">
                <a:effectLst/>
                <a:latin typeface="Times New Roman" panose="02020603050405020304" pitchFamily="18" charset="0"/>
                <a:ea typeface="PMingLiU" panose="02020500000000000000" pitchFamily="18" charset="-120"/>
              </a:rPr>
              <a:t> but when the size of the population of the study can be known (finite population) or can be unknown (infinite population). </a:t>
            </a:r>
            <a:endParaRPr lang="en-GB" sz="2400" dirty="0">
              <a:effectLst/>
              <a:latin typeface="Times New Roman" panose="02020603050405020304" pitchFamily="18" charset="0"/>
              <a:ea typeface="PMingLiU" panose="02020500000000000000" pitchFamily="18" charset="-120"/>
            </a:endParaRPr>
          </a:p>
          <a:p>
            <a:r>
              <a:rPr lang="en-GB" sz="2400" dirty="0">
                <a:effectLst/>
                <a:latin typeface="Times New Roman" panose="02020603050405020304" pitchFamily="18" charset="0"/>
                <a:ea typeface="PMingLiU" panose="02020500000000000000" pitchFamily="18" charset="-120"/>
              </a:rPr>
              <a:t>This determines the way the sample size is to be determined.  </a:t>
            </a:r>
            <a:endParaRPr lang="en-GB" sz="2400" dirty="0">
              <a:effectLst/>
              <a:latin typeface="Times New Roman" panose="02020603050405020304" pitchFamily="18" charset="0"/>
              <a:ea typeface="PMingLiU" panose="02020500000000000000" pitchFamily="18" charset="-120"/>
            </a:endParaRPr>
          </a:p>
          <a:p>
            <a:r>
              <a:rPr lang="en-GB" sz="2400" i="1" dirty="0">
                <a:effectLst/>
                <a:latin typeface="Times New Roman" panose="02020603050405020304" pitchFamily="18" charset="0"/>
                <a:ea typeface="PMingLiU" panose="02020500000000000000" pitchFamily="18" charset="-120"/>
              </a:rPr>
              <a:t>Census</a:t>
            </a:r>
            <a:r>
              <a:rPr lang="en-GB" sz="2400" dirty="0">
                <a:effectLst/>
                <a:latin typeface="Times New Roman" panose="02020603050405020304" pitchFamily="18" charset="0"/>
                <a:ea typeface="PMingLiU" panose="02020500000000000000" pitchFamily="18" charset="-120"/>
              </a:rPr>
              <a:t> is conducted to the entire population of the specific country whereas a </a:t>
            </a:r>
            <a:r>
              <a:rPr lang="en-GB" sz="2400" i="1" dirty="0">
                <a:effectLst/>
                <a:latin typeface="Times New Roman" panose="02020603050405020304" pitchFamily="18" charset="0"/>
                <a:ea typeface="PMingLiU" panose="02020500000000000000" pitchFamily="18" charset="-120"/>
              </a:rPr>
              <a:t>study</a:t>
            </a:r>
            <a:r>
              <a:rPr lang="en-GB" sz="2400" dirty="0">
                <a:effectLst/>
                <a:latin typeface="Times New Roman" panose="02020603050405020304" pitchFamily="18" charset="0"/>
                <a:ea typeface="PMingLiU" panose="02020500000000000000" pitchFamily="18" charset="-120"/>
              </a:rPr>
              <a:t> is conducted to the part of the population where in most of the time a sample size need to be calculated for not wasting resources.</a:t>
            </a:r>
            <a:endParaRPr lang="en-GB" sz="2400" dirty="0">
              <a:effectLst/>
              <a:latin typeface="Times New Roman" panose="02020603050405020304" pitchFamily="18" charset="0"/>
              <a:ea typeface="PMingLiU" panose="02020500000000000000" pitchFamily="18" charset="-120"/>
            </a:endParaRPr>
          </a:p>
          <a:p>
            <a:r>
              <a:rPr lang="en-US" sz="2400" dirty="0">
                <a:effectLst/>
                <a:latin typeface="Times New Roman" panose="02020603050405020304" pitchFamily="18" charset="0"/>
                <a:ea typeface="PMingLiU" panose="02020500000000000000" pitchFamily="18" charset="-120"/>
              </a:rPr>
              <a:t>Sampling is the process of using a small number of items or parts of a larger population to make conclusions about the whole population (Zikmund, 2003)</a:t>
            </a:r>
            <a:r>
              <a:rPr lang="en-US" sz="2400" dirty="0">
                <a:effectLst/>
              </a:rPr>
              <a:t> </a:t>
            </a:r>
            <a:endParaRPr lang="en-US" sz="2400" dirty="0">
              <a:effectLst/>
              <a:latin typeface="Times New Roman" panose="02020603050405020304" pitchFamily="18" charset="0"/>
              <a:ea typeface="PMingLiU" panose="02020500000000000000" pitchFamily="18" charset="-120"/>
            </a:endParaRPr>
          </a:p>
          <a:p>
            <a:r>
              <a:rPr lang="en-GB" sz="2400" dirty="0">
                <a:effectLst/>
                <a:latin typeface="Times New Roman" panose="02020603050405020304" pitchFamily="18" charset="0"/>
                <a:ea typeface="PMingLiU" panose="02020500000000000000" pitchFamily="18" charset="-120"/>
              </a:rPr>
              <a:t>One of the statistical formulae to calculate the sample size is for Daniel &amp; Cross (2013)</a:t>
            </a:r>
            <a:r>
              <a:rPr lang="en-US" sz="2400" dirty="0">
                <a:effectLst/>
              </a:rPr>
              <a:t> </a:t>
            </a:r>
            <a:endParaRPr lang="en-US" sz="2400" dirty="0">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Q</a:t>
            </a:r>
            <a:r>
              <a:rPr lang="en-US" b="1" dirty="0"/>
              <a:t>ualitative data analysis</a:t>
            </a:r>
            <a:endParaRPr lang="en-US" b="1" dirty="0"/>
          </a:p>
        </p:txBody>
      </p:sp>
      <p:sp>
        <p:nvSpPr>
          <p:cNvPr id="3" name="Content Placeholder 2"/>
          <p:cNvSpPr>
            <a:spLocks noGrp="1"/>
          </p:cNvSpPr>
          <p:nvPr>
            <p:ph idx="1"/>
          </p:nvPr>
        </p:nvSpPr>
        <p:spPr/>
        <p:txBody>
          <a:bodyPr/>
          <a:lstStyle/>
          <a:p>
            <a:pPr marL="342900" lvl="0" indent="-342900" algn="just">
              <a:buFont typeface="Times New Roman" panose="02020603050405020304" pitchFamily="18" charset="0"/>
              <a:buChar char="•"/>
              <a:tabLst>
                <a:tab pos="228600" algn="l"/>
                <a:tab pos="457200" algn="l"/>
                <a:tab pos="1028700" algn="l"/>
                <a:tab pos="2171700" algn="l"/>
              </a:tabLst>
            </a:pPr>
            <a:r>
              <a:rPr lang="en-US" sz="2400" dirty="0">
                <a:effectLst/>
                <a:latin typeface="Times New Roman" panose="02020603050405020304" pitchFamily="18" charset="0"/>
                <a:ea typeface="PMingLiU" panose="02020500000000000000" pitchFamily="18" charset="-120"/>
              </a:rPr>
              <a:t>Organize your data.</a:t>
            </a:r>
            <a:endParaRPr lang="en-US" sz="2400" dirty="0">
              <a:effectLst/>
              <a:latin typeface="Times New Roman" panose="02020603050405020304" pitchFamily="18" charset="0"/>
              <a:ea typeface="PMingLiU" panose="02020500000000000000" pitchFamily="18" charset="-120"/>
            </a:endParaRPr>
          </a:p>
          <a:p>
            <a:pPr marL="342900" lvl="0" indent="-342900" algn="just">
              <a:buFont typeface="Times New Roman" panose="02020603050405020304" pitchFamily="18" charset="0"/>
              <a:buChar char="•"/>
              <a:tabLst>
                <a:tab pos="228600" algn="l"/>
                <a:tab pos="457200" algn="l"/>
                <a:tab pos="1028700" algn="l"/>
                <a:tab pos="2171700" algn="l"/>
              </a:tabLst>
            </a:pPr>
            <a:r>
              <a:rPr lang="en-US" sz="2400" dirty="0">
                <a:effectLst/>
                <a:latin typeface="Times New Roman" panose="02020603050405020304" pitchFamily="18" charset="0"/>
                <a:ea typeface="PMingLiU" panose="02020500000000000000" pitchFamily="18" charset="-120"/>
              </a:rPr>
              <a:t>Reading through all collected information to obtain a sense of the overall data</a:t>
            </a:r>
            <a:endParaRPr lang="en-US" sz="2400" dirty="0">
              <a:effectLst/>
              <a:latin typeface="Times New Roman" panose="02020603050405020304" pitchFamily="18" charset="0"/>
              <a:ea typeface="PMingLiU" panose="02020500000000000000" pitchFamily="18" charset="-120"/>
            </a:endParaRPr>
          </a:p>
          <a:p>
            <a:pPr marL="342900" lvl="0" indent="-342900" algn="just">
              <a:buFont typeface="Times New Roman" panose="02020603050405020304" pitchFamily="18" charset="0"/>
              <a:buChar char="•"/>
              <a:tabLst>
                <a:tab pos="228600" algn="l"/>
                <a:tab pos="457200" algn="l"/>
                <a:tab pos="1028700" algn="l"/>
                <a:tab pos="2171700" algn="l"/>
              </a:tabLst>
            </a:pPr>
            <a:r>
              <a:rPr lang="en-US" sz="2400" dirty="0">
                <a:effectLst/>
                <a:latin typeface="Times New Roman" panose="02020603050405020304" pitchFamily="18" charset="0"/>
                <a:ea typeface="PMingLiU" panose="02020500000000000000" pitchFamily="18" charset="-120"/>
              </a:rPr>
              <a:t>Writing findings in the forms of memos and reflective notes</a:t>
            </a:r>
            <a:endParaRPr lang="en-US" sz="2400" dirty="0">
              <a:effectLst/>
              <a:latin typeface="Times New Roman" panose="02020603050405020304" pitchFamily="18" charset="0"/>
              <a:ea typeface="PMingLiU" panose="02020500000000000000" pitchFamily="18" charset="-120"/>
            </a:endParaRPr>
          </a:p>
          <a:p>
            <a:pPr marL="342900" lvl="0" indent="-342900" algn="just">
              <a:buFont typeface="Times New Roman" panose="02020603050405020304" pitchFamily="18" charset="0"/>
              <a:buChar char="•"/>
              <a:tabLst>
                <a:tab pos="228600" algn="l"/>
                <a:tab pos="457200" algn="l"/>
                <a:tab pos="1028700" algn="l"/>
                <a:tab pos="2171700" algn="l"/>
              </a:tabLst>
            </a:pPr>
            <a:r>
              <a:rPr lang="en-US" sz="2400" dirty="0">
                <a:effectLst/>
                <a:latin typeface="Times New Roman" panose="02020603050405020304" pitchFamily="18" charset="0"/>
                <a:ea typeface="PMingLiU" panose="02020500000000000000" pitchFamily="18" charset="-120"/>
              </a:rPr>
              <a:t>Take the information back to the informants</a:t>
            </a:r>
            <a:endParaRPr lang="en-US" sz="2400" dirty="0">
              <a:effectLst/>
              <a:latin typeface="Times New Roman" panose="02020603050405020304" pitchFamily="18" charset="0"/>
              <a:ea typeface="PMingLiU" panose="02020500000000000000" pitchFamily="18" charset="-120"/>
            </a:endParaRPr>
          </a:p>
          <a:p>
            <a:pPr marL="342900" lvl="0" indent="-342900" algn="just">
              <a:buFont typeface="Times New Roman" panose="02020603050405020304" pitchFamily="18" charset="0"/>
              <a:buChar char="•"/>
              <a:tabLst>
                <a:tab pos="228600" algn="l"/>
                <a:tab pos="457200" algn="l"/>
                <a:tab pos="1028700" algn="l"/>
                <a:tab pos="2171700" algn="l"/>
              </a:tabLst>
            </a:pPr>
            <a:r>
              <a:rPr lang="en-US" sz="2400" dirty="0">
                <a:effectLst/>
                <a:latin typeface="Times New Roman" panose="02020603050405020304" pitchFamily="18" charset="0"/>
                <a:ea typeface="PMingLiU" panose="02020500000000000000" pitchFamily="18" charset="-120"/>
              </a:rPr>
              <a:t>Look at the words (metaphors) your informants use.</a:t>
            </a:r>
            <a:endParaRPr lang="en-US" sz="2400" dirty="0">
              <a:effectLst/>
              <a:latin typeface="Times New Roman" panose="02020603050405020304" pitchFamily="18" charset="0"/>
              <a:ea typeface="PMingLiU" panose="02020500000000000000" pitchFamily="18" charset="-120"/>
            </a:endParaRPr>
          </a:p>
          <a:p>
            <a:pPr marL="342900" lvl="0" indent="-342900" algn="just">
              <a:buFont typeface="Times New Roman" panose="02020603050405020304" pitchFamily="18" charset="0"/>
              <a:buChar char="•"/>
              <a:tabLst>
                <a:tab pos="228600" algn="l"/>
                <a:tab pos="457200" algn="l"/>
                <a:tab pos="1028700" algn="l"/>
                <a:tab pos="2171700" algn="l"/>
              </a:tabLst>
            </a:pPr>
            <a:r>
              <a:rPr lang="en-US" sz="2400" dirty="0">
                <a:effectLst/>
                <a:latin typeface="Times New Roman" panose="02020603050405020304" pitchFamily="18" charset="0"/>
                <a:ea typeface="PMingLiU" panose="02020500000000000000" pitchFamily="18" charset="-120"/>
              </a:rPr>
              <a:t>Develop codes and categories (narrowing down the information, do not develop too many codes)</a:t>
            </a:r>
            <a:endParaRPr lang="en-US" sz="2400"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Statistical treatment of quantitative data</a:t>
            </a:r>
            <a:endParaRPr lang="en-US" sz="3200" b="1" dirty="0"/>
          </a:p>
        </p:txBody>
      </p:sp>
      <p:sp>
        <p:nvSpPr>
          <p:cNvPr id="3" name="Content Placeholder 2"/>
          <p:cNvSpPr>
            <a:spLocks noGrp="1"/>
          </p:cNvSpPr>
          <p:nvPr>
            <p:ph idx="1"/>
          </p:nvPr>
        </p:nvSpPr>
        <p:spPr/>
        <p:txBody>
          <a:bodyPr>
            <a:normAutofit/>
          </a:bodyPr>
          <a:lstStyle/>
          <a:p>
            <a:pPr algn="just"/>
            <a:r>
              <a:rPr lang="en-GB" dirty="0">
                <a:effectLst/>
                <a:latin typeface="Times New Roman" panose="02020603050405020304" pitchFamily="18" charset="0"/>
                <a:ea typeface="PMingLiU" panose="02020500000000000000" pitchFamily="18" charset="-120"/>
              </a:rPr>
              <a:t>Data can be analysed using SPSS.23 </a:t>
            </a:r>
            <a:r>
              <a:rPr lang="en-GB" dirty="0" err="1">
                <a:effectLst/>
                <a:latin typeface="Times New Roman" panose="02020603050405020304" pitchFamily="18" charset="0"/>
                <a:ea typeface="PMingLiU" panose="02020500000000000000" pitchFamily="18" charset="-120"/>
              </a:rPr>
              <a:t>vesion</a:t>
            </a:r>
            <a:r>
              <a:rPr lang="en-GB" dirty="0">
                <a:effectLst/>
                <a:latin typeface="Times New Roman" panose="02020603050405020304" pitchFamily="18" charset="0"/>
                <a:ea typeface="PMingLiU" panose="02020500000000000000" pitchFamily="18" charset="-120"/>
              </a:rPr>
              <a:t> and were put in tables, graph to be </a:t>
            </a:r>
            <a:r>
              <a:rPr lang="en-GB" dirty="0" err="1">
                <a:effectLst/>
                <a:latin typeface="Times New Roman" panose="02020603050405020304" pitchFamily="18" charset="0"/>
                <a:ea typeface="PMingLiU" panose="02020500000000000000" pitchFamily="18" charset="-120"/>
              </a:rPr>
              <a:t>analysised</a:t>
            </a:r>
            <a:r>
              <a:rPr lang="en-GB" dirty="0">
                <a:effectLst/>
                <a:latin typeface="Times New Roman" panose="02020603050405020304" pitchFamily="18" charset="0"/>
                <a:ea typeface="PMingLiU" panose="02020500000000000000" pitchFamily="18" charset="-120"/>
              </a:rPr>
              <a:t>.</a:t>
            </a:r>
            <a:endParaRPr lang="en-US" dirty="0">
              <a:effectLst/>
              <a:latin typeface="Times New Roman" panose="02020603050405020304" pitchFamily="18" charset="0"/>
              <a:ea typeface="PMingLiU" panose="02020500000000000000" pitchFamily="18" charset="-120"/>
            </a:endParaRPr>
          </a:p>
          <a:p>
            <a:pPr algn="just"/>
            <a:r>
              <a:rPr lang="en-GB" b="1" dirty="0">
                <a:effectLst/>
                <a:latin typeface="Times New Roman" panose="02020603050405020304" pitchFamily="18" charset="0"/>
                <a:ea typeface="PMingLiU" panose="02020500000000000000" pitchFamily="18" charset="-120"/>
              </a:rPr>
              <a:t>Evaluation of the mean</a:t>
            </a:r>
            <a:endParaRPr lang="en-US" dirty="0">
              <a:effectLst/>
              <a:latin typeface="Times New Roman" panose="02020603050405020304" pitchFamily="18" charset="0"/>
              <a:ea typeface="PMingLiU" panose="02020500000000000000" pitchFamily="18" charset="-120"/>
            </a:endParaRPr>
          </a:p>
          <a:p>
            <a:r>
              <a:rPr lang="en-US" dirty="0"/>
              <a:t>Standard deviation</a:t>
            </a:r>
            <a:endParaRPr lang="en-US" dirty="0"/>
          </a:p>
          <a:p>
            <a:r>
              <a:rPr lang="en-US" dirty="0"/>
              <a:t>Correlation coeficient, etc</a:t>
            </a:r>
            <a:endParaRPr lang="en-US" dirty="0"/>
          </a:p>
          <a:p>
            <a:r>
              <a:rPr lang="en-GB" sz="2000" dirty="0">
                <a:effectLst/>
                <a:latin typeface="Times New Roman" panose="02020603050405020304" pitchFamily="18" charset="0"/>
                <a:ea typeface="PMingLiU" panose="02020500000000000000" pitchFamily="18" charset="-120"/>
              </a:rPr>
              <a:t>Statistical treatment of data using Statistical Package for Social Studies –SPSS as a software helps to analyse data effectively.  </a:t>
            </a:r>
            <a:r>
              <a:rPr lang="en-US" sz="2000" dirty="0">
                <a:effectLst/>
                <a:latin typeface="Times New Roman" panose="02020603050405020304" pitchFamily="18" charset="0"/>
                <a:ea typeface="PMingLiU" panose="02020500000000000000" pitchFamily="18" charset="-120"/>
              </a:rPr>
              <a:t>The results come from the facts observed during data collection process. The presentation of the results or facts analyzed aims to show their ties with the problem of research studied.  </a:t>
            </a:r>
            <a:endParaRPr lang="en-US" sz="20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effectLst/>
                <a:latin typeface="Times New Roman" panose="02020603050405020304" pitchFamily="18" charset="0"/>
                <a:ea typeface="Times New Roman" panose="02020603050405020304" pitchFamily="18" charset="0"/>
              </a:rPr>
              <a:t>Presentation of Findings, Analysis and Interpretation in Quantitative Research</a:t>
            </a:r>
            <a:endParaRPr lang="en-US" sz="2400" dirty="0"/>
          </a:p>
        </p:txBody>
      </p:sp>
      <p:sp>
        <p:nvSpPr>
          <p:cNvPr id="3" name="Content Placeholder 2"/>
          <p:cNvSpPr>
            <a:spLocks noGrp="1"/>
          </p:cNvSpPr>
          <p:nvPr>
            <p:ph idx="1"/>
          </p:nvPr>
        </p:nvSpPr>
        <p:spPr/>
        <p:txBody>
          <a:bodyPr/>
          <a:lstStyle/>
          <a:p>
            <a:r>
              <a:rPr lang="en-US" dirty="0"/>
              <a:t>The idea of tables and their interpretation</a:t>
            </a:r>
            <a:endParaRPr lang="en-US" dirty="0"/>
          </a:p>
          <a:p>
            <a:r>
              <a:rPr lang="en-GB" dirty="0">
                <a:effectLst/>
                <a:latin typeface="Times New Roman" panose="02020603050405020304" pitchFamily="18" charset="0"/>
                <a:ea typeface="PMingLiU" panose="02020500000000000000" pitchFamily="18" charset="-120"/>
              </a:rPr>
              <a:t>Although these results are presented in tables, it also necessary to present them in a narrative way</a:t>
            </a:r>
            <a:endParaRPr lang="en-US"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effectLst/>
                <a:latin typeface="Times New Roman" panose="02020603050405020304" pitchFamily="18" charset="0"/>
                <a:ea typeface="Times New Roman" panose="02020603050405020304" pitchFamily="18" charset="0"/>
              </a:rPr>
              <a:t>Presentation of Findings, Analysis and Interpretation in Qualitative Research.</a:t>
            </a:r>
            <a:endParaRPr lang="en-US" sz="2400" dirty="0"/>
          </a:p>
        </p:txBody>
      </p:sp>
      <p:sp>
        <p:nvSpPr>
          <p:cNvPr id="3" name="Content Placeholder 2"/>
          <p:cNvSpPr>
            <a:spLocks noGrp="1"/>
          </p:cNvSpPr>
          <p:nvPr>
            <p:ph idx="1"/>
          </p:nvPr>
        </p:nvSpPr>
        <p:spPr/>
        <p:txBody>
          <a:bodyPr>
            <a:normAutofit/>
          </a:bodyPr>
          <a:lstStyle/>
          <a:p>
            <a:r>
              <a:rPr lang="en-US" dirty="0">
                <a:effectLst/>
                <a:latin typeface="Times New Roman" panose="02020603050405020304" pitchFamily="18" charset="0"/>
                <a:ea typeface="PMingLiU" panose="02020500000000000000" pitchFamily="18" charset="-120"/>
              </a:rPr>
              <a:t>When research is of qualitative type, especially founded on the analysis of document (documentary survey, survey of interviews, survey of case…), it is not possible to make a presentation of the results in terms of inferential analyses. The researcher not pretending to establish here a causal tie between variables operationalized, must analyze the collected data and pull a rich and detailed description of it. The researcher's effort is to put in evidence the global sense of the data, therefore to identify units of significances, to develop the content of the units of significances and to synthesize the set of the units of significances.  </a:t>
            </a:r>
            <a:endParaRPr lang="en-US"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Discussion of </a:t>
            </a:r>
            <a:r>
              <a:rPr lang="en-GB" b="1" dirty="0" err="1"/>
              <a:t>th</a:t>
            </a:r>
            <a:r>
              <a:rPr lang="en-US" b="1" dirty="0"/>
              <a:t>e results</a:t>
            </a:r>
            <a:endParaRPr lang="en-US" b="1" dirty="0"/>
          </a:p>
        </p:txBody>
      </p:sp>
      <p:sp>
        <p:nvSpPr>
          <p:cNvPr id="3" name="Content Placeholder 2"/>
          <p:cNvSpPr>
            <a:spLocks noGrp="1"/>
          </p:cNvSpPr>
          <p:nvPr>
            <p:ph idx="1"/>
          </p:nvPr>
        </p:nvSpPr>
        <p:spPr>
          <a:xfrm>
            <a:off x="838200" y="1825625"/>
            <a:ext cx="10515600" cy="4172585"/>
          </a:xfrm>
        </p:spPr>
        <p:txBody>
          <a:bodyPr>
            <a:normAutofit lnSpcReduction="20000"/>
          </a:bodyPr>
          <a:lstStyle/>
          <a:p>
            <a:pPr marL="114300" algn="just"/>
            <a:r>
              <a:rPr lang="en-US" sz="1800" dirty="0">
                <a:effectLst/>
                <a:latin typeface="Times New Roman" panose="02020603050405020304" pitchFamily="18" charset="0"/>
                <a:ea typeface="PMingLiU" panose="02020500000000000000" pitchFamily="18" charset="-120"/>
              </a:rPr>
              <a:t>The discussion of the findings consists to the assessment of the whole process of research and to show the relevance or the validity of the data in relation to the problem of research, to the questions and to the hypotheses of research. It is on the one hand about comparing the results gotten to the results waited, to the hypotheses and on the other hand to compare them to the results of other studies.  </a:t>
            </a:r>
            <a:endParaRPr lang="en-US" sz="1800" dirty="0">
              <a:effectLst/>
              <a:latin typeface="Times New Roman" panose="02020603050405020304" pitchFamily="18" charset="0"/>
              <a:ea typeface="PMingLiU" panose="02020500000000000000" pitchFamily="18" charset="-120"/>
            </a:endParaRPr>
          </a:p>
          <a:p>
            <a:pPr marL="114300" algn="just"/>
            <a:r>
              <a:rPr lang="en-US" sz="1800" dirty="0">
                <a:effectLst/>
                <a:latin typeface="Times New Roman" panose="02020603050405020304" pitchFamily="18" charset="0"/>
                <a:ea typeface="PMingLiU" panose="02020500000000000000" pitchFamily="18" charset="-120"/>
              </a:rPr>
              <a:t>To interpret some results in the case of verification of hypotheses consists of clearing an explanation on the nature of the relations between the variables and the possibility that other variables explain these relations. If there is divergence between the gotten results or observed and the waited results, it is necessary to try to know of where comes the gaps and to see some what the reality is different from what has been supposed at the departure. It will be necessary to reexamine the available data in any case or to complete the observations and if need be to make new hypotheses and to return again to the reality.  </a:t>
            </a:r>
            <a:endParaRPr lang="en-US" sz="1800" dirty="0">
              <a:effectLst/>
              <a:latin typeface="Times New Roman" panose="02020603050405020304" pitchFamily="18" charset="0"/>
              <a:ea typeface="PMingLiU" panose="02020500000000000000" pitchFamily="18" charset="-120"/>
            </a:endParaRPr>
          </a:p>
          <a:p>
            <a:r>
              <a:rPr lang="en-US" sz="1600" dirty="0">
                <a:effectLst/>
                <a:latin typeface="Times New Roman" panose="02020603050405020304" pitchFamily="18" charset="0"/>
                <a:ea typeface="PMingLiU" panose="02020500000000000000" pitchFamily="18" charset="-120"/>
              </a:rPr>
              <a:t>The question of the generalization of the results enters in consideration in the problem of the discussion of the results. The researcher is interested to know if his/her results on a group or groups can be generalized beyond the concerned samples, to other groups and to other contexts. The generalization of the results brings an external validity to the survey.  </a:t>
            </a:r>
            <a:endParaRPr lang="en-US" sz="16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Population and Sampling Techniques</a:t>
            </a:r>
            <a:endParaRPr lang="en-US" dirty="0"/>
          </a:p>
        </p:txBody>
      </p:sp>
      <p:sp>
        <p:nvSpPr>
          <p:cNvPr id="3" name="Content Placeholder 2"/>
          <p:cNvSpPr>
            <a:spLocks noGrp="1"/>
          </p:cNvSpPr>
          <p:nvPr>
            <p:ph idx="1"/>
          </p:nvPr>
        </p:nvSpPr>
        <p:spPr/>
        <p:txBody>
          <a:bodyPr>
            <a:normAutofit/>
          </a:bodyPr>
          <a:lstStyle/>
          <a:p>
            <a:pPr algn="just"/>
            <a:r>
              <a:rPr lang="en-US" b="1" dirty="0">
                <a:effectLst/>
                <a:latin typeface="Times New Roman" panose="02020603050405020304" pitchFamily="18" charset="0"/>
                <a:ea typeface="PMingLiU" panose="02020500000000000000" pitchFamily="18" charset="-120"/>
              </a:rPr>
              <a:t>Probabilistic sampling </a:t>
            </a:r>
            <a:r>
              <a:rPr lang="en-US" b="1" dirty="0">
                <a:latin typeface="Times New Roman" panose="02020603050405020304" pitchFamily="18" charset="0"/>
                <a:ea typeface="PMingLiU" panose="02020500000000000000" pitchFamily="18" charset="-120"/>
              </a:rPr>
              <a:t>i</a:t>
            </a:r>
            <a:r>
              <a:rPr lang="en-US" dirty="0">
                <a:effectLst/>
                <a:latin typeface="Times New Roman" panose="02020603050405020304" pitchFamily="18" charset="0"/>
                <a:ea typeface="PMingLiU" panose="02020500000000000000" pitchFamily="18" charset="-120"/>
              </a:rPr>
              <a:t>s a technique by which every member of the population has a known or equal chance and equal opportunity to be selected to be part of the sample (Zikmund, 2003)</a:t>
            </a:r>
            <a:r>
              <a:rPr lang="en-US" dirty="0">
                <a:effectLst/>
              </a:rPr>
              <a:t> </a:t>
            </a:r>
            <a:endParaRPr lang="en-US" dirty="0">
              <a:effectLst/>
            </a:endParaRPr>
          </a:p>
          <a:p>
            <a:pPr algn="just"/>
            <a:r>
              <a:rPr lang="en-US" b="1" dirty="0">
                <a:effectLst/>
                <a:latin typeface="Times New Roman" panose="02020603050405020304" pitchFamily="18" charset="0"/>
                <a:ea typeface="PMingLiU" panose="02020500000000000000" pitchFamily="18" charset="-120"/>
              </a:rPr>
              <a:t>Non probabilistic sampling  </a:t>
            </a:r>
            <a:r>
              <a:rPr lang="en-US" b="1" dirty="0">
                <a:latin typeface="Times New Roman" panose="02020603050405020304" pitchFamily="18" charset="0"/>
                <a:ea typeface="PMingLiU" panose="02020500000000000000" pitchFamily="18" charset="-120"/>
              </a:rPr>
              <a:t>i</a:t>
            </a:r>
            <a:r>
              <a:rPr lang="en-US" dirty="0">
                <a:effectLst/>
                <a:latin typeface="Times New Roman" panose="02020603050405020304" pitchFamily="18" charset="0"/>
                <a:ea typeface="PMingLiU" panose="02020500000000000000" pitchFamily="18" charset="-120"/>
              </a:rPr>
              <a:t>s a sampling technique in which units of the sample are selected on the basis of personal judgments by the convenience to the researcher who sets criteria of selection of individual’s base on the purpose of the study</a:t>
            </a:r>
            <a:r>
              <a:rPr lang="en-US" dirty="0">
                <a:effectLst/>
              </a:rPr>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7942" y="365126"/>
            <a:ext cx="10395857" cy="669018"/>
          </a:xfrm>
        </p:spPr>
        <p:txBody>
          <a:bodyPr>
            <a:normAutofit fontScale="90000"/>
          </a:bodyPr>
          <a:lstStyle/>
          <a:p>
            <a:r>
              <a:rPr lang="en-US" dirty="0"/>
              <a:t>Probabilistic Sampling techniques</a:t>
            </a:r>
            <a:endParaRPr lang="en-US" dirty="0"/>
          </a:p>
        </p:txBody>
      </p:sp>
      <p:sp>
        <p:nvSpPr>
          <p:cNvPr id="3" name="Content Placeholder 2"/>
          <p:cNvSpPr>
            <a:spLocks noGrp="1"/>
          </p:cNvSpPr>
          <p:nvPr>
            <p:ph idx="1"/>
          </p:nvPr>
        </p:nvSpPr>
        <p:spPr>
          <a:xfrm>
            <a:off x="326390" y="925195"/>
            <a:ext cx="11027410" cy="5932170"/>
          </a:xfrm>
        </p:spPr>
        <p:txBody>
          <a:bodyPr>
            <a:noAutofit/>
          </a:bodyPr>
          <a:lstStyle/>
          <a:p>
            <a:r>
              <a:rPr lang="fr-FR" sz="1800" b="1" dirty="0">
                <a:effectLst/>
                <a:latin typeface="Times New Roman" panose="02020603050405020304" pitchFamily="18" charset="0"/>
                <a:ea typeface="PMingLiU" panose="02020500000000000000" pitchFamily="18" charset="-120"/>
              </a:rPr>
              <a:t>The simple </a:t>
            </a:r>
            <a:r>
              <a:rPr lang="fr-FR" sz="1800" b="1" dirty="0" err="1">
                <a:effectLst/>
                <a:latin typeface="Times New Roman" panose="02020603050405020304" pitchFamily="18" charset="0"/>
                <a:ea typeface="PMingLiU" panose="02020500000000000000" pitchFamily="18" charset="-120"/>
              </a:rPr>
              <a:t>random</a:t>
            </a:r>
            <a:r>
              <a:rPr lang="fr-FR" sz="1800" b="1" dirty="0">
                <a:effectLst/>
                <a:latin typeface="Times New Roman" panose="02020603050405020304" pitchFamily="18" charset="0"/>
                <a:ea typeface="PMingLiU" panose="02020500000000000000" pitchFamily="18" charset="-120"/>
              </a:rPr>
              <a:t> sampling: </a:t>
            </a:r>
            <a:endParaRPr lang="fr-FR" sz="1800" b="1" dirty="0">
              <a:effectLst/>
              <a:latin typeface="Times New Roman" panose="02020603050405020304" pitchFamily="18" charset="0"/>
              <a:ea typeface="PMingLiU" panose="02020500000000000000" pitchFamily="18" charset="-120"/>
            </a:endParaRPr>
          </a:p>
          <a:p>
            <a:pPr>
              <a:buFont typeface="Wingdings" panose="05000000000000000000" pitchFamily="2" charset="2"/>
              <a:buChar char="Ø"/>
            </a:pPr>
            <a:r>
              <a:rPr lang="fr-FR" sz="1800" dirty="0">
                <a:effectLst/>
                <a:latin typeface="Times New Roman" panose="02020603050405020304" pitchFamily="18" charset="0"/>
                <a:ea typeface="PMingLiU" panose="02020500000000000000" pitchFamily="18" charset="-120"/>
              </a:rPr>
              <a:t>This can use the table of </a:t>
            </a:r>
            <a:r>
              <a:rPr lang="fr-FR" sz="1800" dirty="0" err="1">
                <a:effectLst/>
                <a:latin typeface="Times New Roman" panose="02020603050405020304" pitchFamily="18" charset="0"/>
                <a:ea typeface="PMingLiU" panose="02020500000000000000" pitchFamily="18" charset="-120"/>
              </a:rPr>
              <a:t>random</a:t>
            </a:r>
            <a:r>
              <a:rPr lang="fr-FR" sz="1800" dirty="0">
                <a:effectLst/>
                <a:latin typeface="Times New Roman" panose="02020603050405020304" pitchFamily="18" charset="0"/>
                <a:ea typeface="PMingLiU" panose="02020500000000000000" pitchFamily="18" charset="-120"/>
              </a:rPr>
              <a:t> sampling </a:t>
            </a:r>
            <a:r>
              <a:rPr lang="fr-FR" sz="1800" dirty="0" err="1">
                <a:effectLst/>
                <a:latin typeface="Times New Roman" panose="02020603050405020304" pitchFamily="18" charset="0"/>
                <a:ea typeface="PMingLiU" panose="02020500000000000000" pitchFamily="18" charset="-120"/>
              </a:rPr>
              <a:t>numbers</a:t>
            </a:r>
            <a:r>
              <a:rPr lang="fr-FR" sz="1800" dirty="0">
                <a:effectLst/>
                <a:latin typeface="Times New Roman" panose="02020603050405020304" pitchFamily="18" charset="0"/>
                <a:ea typeface="PMingLiU" panose="02020500000000000000" pitchFamily="18" charset="-120"/>
              </a:rPr>
              <a:t> </a:t>
            </a:r>
            <a:r>
              <a:rPr lang="en-US" sz="1800" dirty="0">
                <a:effectLst/>
                <a:latin typeface="Times New Roman" panose="02020603050405020304" pitchFamily="18" charset="0"/>
                <a:ea typeface="PMingLiU" panose="02020500000000000000" pitchFamily="18" charset="-120"/>
              </a:rPr>
              <a:t>(Sounders, Lewis, &amp; </a:t>
            </a:r>
            <a:r>
              <a:rPr lang="en-US" sz="1800" dirty="0" err="1">
                <a:effectLst/>
                <a:latin typeface="Times New Roman" panose="02020603050405020304" pitchFamily="18" charset="0"/>
                <a:ea typeface="PMingLiU" panose="02020500000000000000" pitchFamily="18" charset="-120"/>
              </a:rPr>
              <a:t>Thrornhill</a:t>
            </a:r>
            <a:r>
              <a:rPr lang="en-US" sz="1800" dirty="0">
                <a:effectLst/>
                <a:latin typeface="Times New Roman" panose="02020603050405020304" pitchFamily="18" charset="0"/>
                <a:ea typeface="PMingLiU" panose="02020500000000000000" pitchFamily="18" charset="-120"/>
              </a:rPr>
              <a:t>, 2009) on one hand. </a:t>
            </a:r>
            <a:endParaRPr lang="en-US" sz="1800" dirty="0">
              <a:effectLst/>
              <a:latin typeface="Times New Roman" panose="02020603050405020304" pitchFamily="18" charset="0"/>
              <a:ea typeface="PMingLiU" panose="02020500000000000000" pitchFamily="18" charset="-120"/>
            </a:endParaRPr>
          </a:p>
          <a:p>
            <a:pPr>
              <a:buFont typeface="Wingdings" panose="05000000000000000000" pitchFamily="2" charset="2"/>
              <a:buChar char="Ø"/>
            </a:pPr>
            <a:r>
              <a:rPr lang="en-US" sz="1800" dirty="0">
                <a:effectLst/>
                <a:latin typeface="Times New Roman" panose="02020603050405020304" pitchFamily="18" charset="0"/>
                <a:ea typeface="PMingLiU" panose="02020500000000000000" pitchFamily="18" charset="-120"/>
              </a:rPr>
              <a:t>The researcher writes down every individual’s name on a list and assigns him a number of identification using consecutive numbers. The names can be written on tips of paper and set down in an urn; one mixes, then one pulls a name at a time until the number of elements wanted to constitute the sample is reached on the other hand.  </a:t>
            </a:r>
            <a:endParaRPr lang="en-US" sz="1800" dirty="0">
              <a:effectLst/>
              <a:latin typeface="Times New Roman" panose="02020603050405020304" pitchFamily="18" charset="0"/>
              <a:ea typeface="PMingLiU" panose="02020500000000000000" pitchFamily="18" charset="-120"/>
            </a:endParaRPr>
          </a:p>
          <a:p>
            <a:r>
              <a:rPr lang="en-GB" sz="1800" b="1" dirty="0">
                <a:effectLst/>
                <a:latin typeface="Times New Roman" panose="02020603050405020304" pitchFamily="18" charset="0"/>
                <a:ea typeface="PMingLiU" panose="02020500000000000000" pitchFamily="18" charset="-120"/>
              </a:rPr>
              <a:t>Stratified random sampling </a:t>
            </a:r>
            <a:r>
              <a:rPr lang="en-US" sz="1800" dirty="0">
                <a:effectLst/>
                <a:latin typeface="Times New Roman" panose="02020603050405020304" pitchFamily="18" charset="0"/>
                <a:ea typeface="PMingLiU" panose="02020500000000000000" pitchFamily="18" charset="-120"/>
              </a:rPr>
              <a:t>consists in dividing the target population in homogeneous groups or "strata", then to pull from each group in a random way a sample in every stratum. </a:t>
            </a:r>
            <a:endParaRPr lang="en-US" sz="1800" dirty="0">
              <a:effectLst/>
              <a:latin typeface="Times New Roman" panose="02020603050405020304" pitchFamily="18" charset="0"/>
              <a:ea typeface="PMingLiU" panose="02020500000000000000" pitchFamily="18" charset="-120"/>
            </a:endParaRPr>
          </a:p>
          <a:p>
            <a:pPr marL="342900" lvl="0" indent="-342900" algn="just">
              <a:buSzPts val="1000"/>
              <a:buFont typeface="Symbol" pitchFamily="2" charset="2"/>
              <a:buChar char=""/>
              <a:tabLst>
                <a:tab pos="457200" algn="l"/>
              </a:tabLst>
            </a:pPr>
            <a:r>
              <a:rPr lang="en-US" sz="1800" b="1" dirty="0">
                <a:effectLst/>
                <a:latin typeface="Times New Roman" panose="02020603050405020304" pitchFamily="18" charset="0"/>
                <a:ea typeface="PMingLiU" panose="02020500000000000000" pitchFamily="18" charset="-120"/>
              </a:rPr>
              <a:t>The cluster sampling i</a:t>
            </a:r>
            <a:r>
              <a:rPr lang="en-US" sz="1800" dirty="0">
                <a:effectLst/>
                <a:latin typeface="Times New Roman" panose="02020603050405020304" pitchFamily="18" charset="0"/>
                <a:ea typeface="PMingLiU" panose="02020500000000000000" pitchFamily="18" charset="-120"/>
              </a:rPr>
              <a:t>s a technique which selects randomly subgroups of population based on geographical location</a:t>
            </a:r>
            <a:r>
              <a:rPr lang="en-US" sz="1800" dirty="0">
                <a:effectLst/>
              </a:rPr>
              <a:t> . </a:t>
            </a:r>
            <a:r>
              <a:rPr lang="en-US" sz="1800" dirty="0">
                <a:effectLst/>
                <a:latin typeface="Times New Roman" panose="02020603050405020304" pitchFamily="18" charset="0"/>
                <a:ea typeface="PMingLiU" panose="02020500000000000000" pitchFamily="18" charset="-120"/>
              </a:rPr>
              <a:t>A researcher can choose one district, two districts or more in 30 districts of Rwanda.</a:t>
            </a:r>
            <a:r>
              <a:rPr lang="en-US" sz="1800" dirty="0">
                <a:effectLst/>
              </a:rPr>
              <a:t> </a:t>
            </a:r>
            <a:endParaRPr lang="en-US" sz="1800" dirty="0">
              <a:effectLst/>
            </a:endParaRPr>
          </a:p>
          <a:p>
            <a:pPr algn="just">
              <a:buSzPts val="1000"/>
              <a:buFont typeface="Wingdings" panose="05000000000000000000" pitchFamily="2" charset="2"/>
              <a:buChar char="Ø"/>
              <a:tabLst>
                <a:tab pos="457200" algn="l"/>
              </a:tabLst>
            </a:pPr>
            <a:r>
              <a:rPr lang="en-US" sz="1800" b="1" dirty="0">
                <a:effectLst/>
                <a:latin typeface="Times New Roman" panose="02020603050405020304" pitchFamily="18" charset="0"/>
                <a:ea typeface="PMingLiU" panose="02020500000000000000" pitchFamily="18" charset="-120"/>
              </a:rPr>
              <a:t>Multi-stage cluster sampling</a:t>
            </a:r>
            <a:r>
              <a:rPr lang="en-US" sz="1800" b="1" dirty="0">
                <a:latin typeface="Times New Roman" panose="02020603050405020304" pitchFamily="18" charset="0"/>
                <a:ea typeface="PMingLiU" panose="02020500000000000000" pitchFamily="18" charset="-120"/>
              </a:rPr>
              <a:t>: </a:t>
            </a:r>
            <a:r>
              <a:rPr lang="en-US" sz="1800" dirty="0">
                <a:effectLst/>
                <a:latin typeface="Times New Roman" panose="02020603050405020304" pitchFamily="18" charset="0"/>
                <a:ea typeface="PMingLiU" panose="02020500000000000000" pitchFamily="18" charset="-120"/>
              </a:rPr>
              <a:t>When one doesn't have a complete list of the individuals composing the target population but rather a geographical map, a photo or a plan that serves as lists, one can determine by systematic pull the elements that will constitute the sample.</a:t>
            </a:r>
            <a:r>
              <a:rPr lang="en-US" sz="1800" dirty="0">
                <a:effectLst/>
              </a:rPr>
              <a:t> </a:t>
            </a:r>
            <a:endParaRPr lang="en-US" sz="1800" dirty="0">
              <a:effectLst/>
            </a:endParaRPr>
          </a:p>
          <a:p>
            <a:pPr algn="just">
              <a:buSzPts val="1000"/>
              <a:buFont typeface="Wingdings" panose="05000000000000000000" pitchFamily="2" charset="2"/>
              <a:buChar char="Ø"/>
              <a:tabLst>
                <a:tab pos="457200" algn="l"/>
              </a:tabLst>
            </a:pPr>
            <a:endParaRPr lang="en-US" sz="1800" dirty="0">
              <a:effectLst/>
            </a:endParaRPr>
          </a:p>
          <a:p>
            <a:pPr algn="just">
              <a:buSzPts val="1000"/>
              <a:buFont typeface="Wingdings" panose="05000000000000000000" pitchFamily="2" charset="2"/>
              <a:buChar char="Ø"/>
              <a:tabLst>
                <a:tab pos="457200" algn="l"/>
              </a:tabLst>
            </a:pPr>
            <a:r>
              <a:rPr lang="en-US" sz="1600" b="1" dirty="0">
                <a:effectLst/>
                <a:latin typeface="Times New Roman" panose="02020603050405020304" pitchFamily="18" charset="0"/>
                <a:ea typeface="PMingLiU" panose="02020500000000000000" pitchFamily="18" charset="-120"/>
              </a:rPr>
              <a:t>The systematic sampling </a:t>
            </a:r>
            <a:r>
              <a:rPr lang="en-US" sz="1600" b="1" dirty="0">
                <a:latin typeface="Times New Roman" panose="02020603050405020304" pitchFamily="18" charset="0"/>
                <a:ea typeface="PMingLiU" panose="02020500000000000000" pitchFamily="18" charset="-120"/>
              </a:rPr>
              <a:t>is a </a:t>
            </a:r>
            <a:r>
              <a:rPr lang="en-US" sz="1600" dirty="0">
                <a:effectLst/>
                <a:latin typeface="Times New Roman" panose="02020603050405020304" pitchFamily="18" charset="0"/>
                <a:ea typeface="PMingLiU" panose="02020500000000000000" pitchFamily="18" charset="-120"/>
              </a:rPr>
              <a:t>sampling procedure in which an interval starting point is selected by a random process</a:t>
            </a:r>
            <a:r>
              <a:rPr lang="en-US" sz="1200" dirty="0">
                <a:latin typeface="Times New Roman" panose="02020603050405020304" pitchFamily="18" charset="0"/>
                <a:ea typeface="PMingLiU" panose="02020500000000000000" pitchFamily="18" charset="-120"/>
              </a:rPr>
              <a:t>, </a:t>
            </a:r>
            <a:r>
              <a:rPr lang="en-US" sz="1600" dirty="0">
                <a:effectLst/>
                <a:latin typeface="Times New Roman" panose="02020603050405020304" pitchFamily="18" charset="0"/>
                <a:ea typeface="PMingLiU" panose="02020500000000000000" pitchFamily="18" charset="-120"/>
              </a:rPr>
              <a:t>and then every </a:t>
            </a:r>
            <a:r>
              <a:rPr lang="en-US" sz="1600" i="1" dirty="0">
                <a:effectLst/>
                <a:latin typeface="Times New Roman" panose="02020603050405020304" pitchFamily="18" charset="0"/>
                <a:ea typeface="PMingLiU" panose="02020500000000000000" pitchFamily="18" charset="-120"/>
              </a:rPr>
              <a:t>n</a:t>
            </a:r>
            <a:r>
              <a:rPr lang="en-US" sz="1600" i="1" baseline="30000" dirty="0">
                <a:effectLst/>
                <a:latin typeface="Times New Roman" panose="02020603050405020304" pitchFamily="18" charset="0"/>
                <a:ea typeface="PMingLiU" panose="02020500000000000000" pitchFamily="18" charset="-120"/>
              </a:rPr>
              <a:t>th </a:t>
            </a:r>
            <a:r>
              <a:rPr lang="en-US" sz="1600" dirty="0">
                <a:effectLst/>
                <a:latin typeface="Times New Roman" panose="02020603050405020304" pitchFamily="18" charset="0"/>
                <a:ea typeface="PMingLiU" panose="02020500000000000000" pitchFamily="18" charset="-120"/>
              </a:rPr>
              <a:t> number  on the list is selected from the sampling frame</a:t>
            </a:r>
            <a:r>
              <a:rPr lang="en-US" sz="1200" dirty="0">
                <a:effectLst/>
              </a:rPr>
              <a:t> … </a:t>
            </a:r>
            <a:endParaRPr lang="en-US" sz="12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913" y="114755"/>
            <a:ext cx="10493829" cy="669018"/>
          </a:xfrm>
        </p:spPr>
        <p:txBody>
          <a:bodyPr>
            <a:normAutofit fontScale="90000"/>
          </a:bodyPr>
          <a:lstStyle/>
          <a:p>
            <a:r>
              <a:rPr lang="en-US" dirty="0"/>
              <a:t>Non-Probabilistic Sampling Techniques</a:t>
            </a:r>
            <a:endParaRPr lang="en-US" dirty="0"/>
          </a:p>
        </p:txBody>
      </p:sp>
      <p:sp>
        <p:nvSpPr>
          <p:cNvPr id="3" name="Content Placeholder 2"/>
          <p:cNvSpPr>
            <a:spLocks noGrp="1"/>
          </p:cNvSpPr>
          <p:nvPr>
            <p:ph idx="1"/>
          </p:nvPr>
        </p:nvSpPr>
        <p:spPr>
          <a:xfrm>
            <a:off x="217805" y="706755"/>
            <a:ext cx="11135995" cy="5868035"/>
          </a:xfrm>
        </p:spPr>
        <p:txBody>
          <a:bodyPr>
            <a:noAutofit/>
          </a:bodyPr>
          <a:lstStyle/>
          <a:p>
            <a:pPr marL="342900" lvl="0" indent="-342900" algn="just">
              <a:buSzPts val="1000"/>
              <a:buFont typeface="Symbol" pitchFamily="2" charset="2"/>
              <a:buChar char=""/>
              <a:tabLst>
                <a:tab pos="457200" algn="l"/>
              </a:tabLst>
            </a:pPr>
            <a:r>
              <a:rPr lang="en-US" sz="2000" b="1" dirty="0">
                <a:effectLst/>
                <a:latin typeface="Times New Roman" panose="02020603050405020304" pitchFamily="18" charset="0"/>
                <a:ea typeface="PMingLiU" panose="02020500000000000000" pitchFamily="18" charset="-120"/>
              </a:rPr>
              <a:t>The accidental sampling / convenience sampling </a:t>
            </a:r>
            <a:r>
              <a:rPr lang="en-US" sz="2000" dirty="0">
                <a:effectLst/>
                <a:latin typeface="Times New Roman" panose="02020603050405020304" pitchFamily="18" charset="0"/>
                <a:ea typeface="PMingLiU" panose="02020500000000000000" pitchFamily="18" charset="-120"/>
              </a:rPr>
              <a:t>is the sampling procedure used to obtain those units most conveniently available </a:t>
            </a:r>
            <a:endParaRPr lang="en-US" sz="2000" dirty="0">
              <a:effectLst/>
              <a:latin typeface="Times New Roman" panose="02020603050405020304" pitchFamily="18" charset="0"/>
              <a:ea typeface="PMingLiU" panose="02020500000000000000" pitchFamily="18" charset="-120"/>
            </a:endParaRPr>
          </a:p>
          <a:p>
            <a:pPr marL="342900" lvl="0" indent="-342900" algn="just">
              <a:buSzPts val="1000"/>
              <a:buFont typeface="Symbol" pitchFamily="2" charset="2"/>
              <a:buChar char=""/>
              <a:tabLst>
                <a:tab pos="457200" algn="l"/>
              </a:tabLst>
            </a:pPr>
            <a:r>
              <a:rPr lang="en-US" sz="2000" dirty="0">
                <a:effectLst/>
                <a:latin typeface="Times New Roman" panose="02020603050405020304" pitchFamily="18" charset="0"/>
                <a:ea typeface="PMingLiU" panose="02020500000000000000" pitchFamily="18" charset="-120"/>
              </a:rPr>
              <a:t>Moreover, it is about the sample constituted by the first met casually people, accidentally. </a:t>
            </a:r>
            <a:endParaRPr lang="en-US" sz="2000" dirty="0">
              <a:effectLst/>
              <a:latin typeface="Times New Roman" panose="02020603050405020304" pitchFamily="18" charset="0"/>
              <a:ea typeface="PMingLiU" panose="02020500000000000000" pitchFamily="18" charset="-120"/>
            </a:endParaRPr>
          </a:p>
          <a:p>
            <a:pPr marL="342900" lvl="0" indent="-342900" algn="just">
              <a:buSzPts val="1000"/>
              <a:buFont typeface="Symbol" pitchFamily="2" charset="2"/>
              <a:buChar char=""/>
              <a:tabLst>
                <a:tab pos="228600" algn="l"/>
                <a:tab pos="457200" algn="l"/>
                <a:tab pos="1028700" algn="l"/>
                <a:tab pos="2171700" algn="l"/>
              </a:tabLst>
            </a:pPr>
            <a:r>
              <a:rPr lang="en-US" sz="2000" b="1" dirty="0">
                <a:effectLst/>
                <a:latin typeface="Times New Roman" panose="02020603050405020304" pitchFamily="18" charset="0"/>
                <a:ea typeface="PMingLiU" panose="02020500000000000000" pitchFamily="18" charset="-120"/>
              </a:rPr>
              <a:t>The purposive sampling or judgmental sampling </a:t>
            </a:r>
            <a:r>
              <a:rPr lang="en-US" sz="2000" b="1" dirty="0">
                <a:latin typeface="Times New Roman" panose="02020603050405020304" pitchFamily="18" charset="0"/>
                <a:ea typeface="PMingLiU" panose="02020500000000000000" pitchFamily="18" charset="-120"/>
              </a:rPr>
              <a:t>i</a:t>
            </a:r>
            <a:r>
              <a:rPr lang="en-US" sz="2000" dirty="0">
                <a:effectLst/>
                <a:latin typeface="Times New Roman" panose="02020603050405020304" pitchFamily="18" charset="0"/>
                <a:ea typeface="PMingLiU" panose="02020500000000000000" pitchFamily="18" charset="-120"/>
              </a:rPr>
              <a:t>s a non-probability sampling technique in which an experienced individual selects the sample based upon some appropriate characteristic of the sample members (Zikmund, 2003).</a:t>
            </a:r>
            <a:endParaRPr lang="en-US" sz="2000" dirty="0">
              <a:effectLst/>
              <a:latin typeface="Times New Roman" panose="02020603050405020304" pitchFamily="18" charset="0"/>
              <a:ea typeface="PMingLiU" panose="02020500000000000000" pitchFamily="18" charset="-120"/>
            </a:endParaRPr>
          </a:p>
          <a:p>
            <a:pPr marL="342900" lvl="0" indent="-342900" algn="just">
              <a:buSzPts val="1000"/>
              <a:buFont typeface="Symbol" pitchFamily="2" charset="2"/>
              <a:buChar char=""/>
              <a:tabLst>
                <a:tab pos="228600" algn="l"/>
                <a:tab pos="457200" algn="l"/>
                <a:tab pos="1028700" algn="l"/>
                <a:tab pos="2171700" algn="l"/>
              </a:tabLst>
            </a:pPr>
            <a:r>
              <a:rPr lang="fr-FR" sz="2000" b="1" dirty="0">
                <a:effectLst/>
                <a:latin typeface="Times New Roman" panose="02020603050405020304" pitchFamily="18" charset="0"/>
                <a:ea typeface="PMingLiU" panose="02020500000000000000" pitchFamily="18" charset="-120"/>
              </a:rPr>
              <a:t>The quota sampling </a:t>
            </a:r>
            <a:r>
              <a:rPr lang="fr-FR" sz="2000" dirty="0" err="1">
                <a:latin typeface="Times New Roman" panose="02020603050405020304" pitchFamily="18" charset="0"/>
                <a:ea typeface="PMingLiU" panose="02020500000000000000" pitchFamily="18" charset="-120"/>
              </a:rPr>
              <a:t>i</a:t>
            </a:r>
            <a:r>
              <a:rPr lang="fr-FR" sz="2000" dirty="0" err="1">
                <a:effectLst/>
                <a:latin typeface="Times New Roman" panose="02020603050405020304" pitchFamily="18" charset="0"/>
                <a:ea typeface="PMingLiU" panose="02020500000000000000" pitchFamily="18" charset="-120"/>
              </a:rPr>
              <a:t>s</a:t>
            </a:r>
            <a:r>
              <a:rPr lang="fr-FR" sz="2000" dirty="0">
                <a:effectLst/>
                <a:latin typeface="Times New Roman" panose="02020603050405020304" pitchFamily="18" charset="0"/>
                <a:ea typeface="PMingLiU" panose="02020500000000000000" pitchFamily="18" charset="-120"/>
              </a:rPr>
              <a:t> a non </a:t>
            </a:r>
            <a:r>
              <a:rPr lang="fr-FR" sz="2000" dirty="0" err="1">
                <a:effectLst/>
                <a:latin typeface="Times New Roman" panose="02020603050405020304" pitchFamily="18" charset="0"/>
                <a:ea typeface="PMingLiU" panose="02020500000000000000" pitchFamily="18" charset="-120"/>
              </a:rPr>
              <a:t>probability</a:t>
            </a:r>
            <a:r>
              <a:rPr lang="fr-FR" sz="2000" dirty="0">
                <a:effectLst/>
                <a:latin typeface="Times New Roman" panose="02020603050405020304" pitchFamily="18" charset="0"/>
                <a:ea typeface="PMingLiU" panose="02020500000000000000" pitchFamily="18" charset="-120"/>
              </a:rPr>
              <a:t> sampling </a:t>
            </a:r>
            <a:r>
              <a:rPr lang="fr-FR" sz="2000" dirty="0" err="1">
                <a:effectLst/>
                <a:latin typeface="Times New Roman" panose="02020603050405020304" pitchFamily="18" charset="0"/>
                <a:ea typeface="PMingLiU" panose="02020500000000000000" pitchFamily="18" charset="-120"/>
              </a:rPr>
              <a:t>procedure</a:t>
            </a:r>
            <a:r>
              <a:rPr lang="fr-FR" sz="2000" dirty="0">
                <a:effectLst/>
                <a:latin typeface="Times New Roman" panose="02020603050405020304" pitchFamily="18" charset="0"/>
                <a:ea typeface="PMingLiU" panose="02020500000000000000" pitchFamily="18" charset="-120"/>
              </a:rPr>
              <a:t> </a:t>
            </a:r>
            <a:r>
              <a:rPr lang="fr-FR" sz="2000" dirty="0" err="1">
                <a:effectLst/>
                <a:latin typeface="Times New Roman" panose="02020603050405020304" pitchFamily="18" charset="0"/>
                <a:ea typeface="PMingLiU" panose="02020500000000000000" pitchFamily="18" charset="-120"/>
              </a:rPr>
              <a:t>that</a:t>
            </a:r>
            <a:r>
              <a:rPr lang="fr-FR" sz="2000" dirty="0">
                <a:effectLst/>
                <a:latin typeface="Times New Roman" panose="02020603050405020304" pitchFamily="18" charset="0"/>
                <a:ea typeface="PMingLiU" panose="02020500000000000000" pitchFamily="18" charset="-120"/>
              </a:rPr>
              <a:t> </a:t>
            </a:r>
            <a:r>
              <a:rPr lang="fr-FR" sz="2000" dirty="0" err="1">
                <a:effectLst/>
                <a:latin typeface="Times New Roman" panose="02020603050405020304" pitchFamily="18" charset="0"/>
                <a:ea typeface="PMingLiU" panose="02020500000000000000" pitchFamily="18" charset="-120"/>
              </a:rPr>
              <a:t>ensures</a:t>
            </a:r>
            <a:r>
              <a:rPr lang="fr-FR" sz="2000" dirty="0">
                <a:effectLst/>
                <a:latin typeface="Times New Roman" panose="02020603050405020304" pitchFamily="18" charset="0"/>
                <a:ea typeface="PMingLiU" panose="02020500000000000000" pitchFamily="18" charset="-120"/>
              </a:rPr>
              <a:t> a certain </a:t>
            </a:r>
            <a:r>
              <a:rPr lang="fr-FR" sz="2000" dirty="0" err="1">
                <a:effectLst/>
                <a:latin typeface="Times New Roman" panose="02020603050405020304" pitchFamily="18" charset="0"/>
                <a:ea typeface="PMingLiU" panose="02020500000000000000" pitchFamily="18" charset="-120"/>
              </a:rPr>
              <a:t>characteristics</a:t>
            </a:r>
            <a:r>
              <a:rPr lang="fr-FR" sz="2000" dirty="0">
                <a:effectLst/>
                <a:latin typeface="Times New Roman" panose="02020603050405020304" pitchFamily="18" charset="0"/>
                <a:ea typeface="PMingLiU" panose="02020500000000000000" pitchFamily="18" charset="-120"/>
              </a:rPr>
              <a:t> of a population </a:t>
            </a:r>
            <a:r>
              <a:rPr lang="fr-FR" sz="2000" dirty="0" err="1">
                <a:effectLst/>
                <a:latin typeface="Times New Roman" panose="02020603050405020304" pitchFamily="18" charset="0"/>
                <a:ea typeface="PMingLiU" panose="02020500000000000000" pitchFamily="18" charset="-120"/>
              </a:rPr>
              <a:t>be</a:t>
            </a:r>
            <a:r>
              <a:rPr lang="fr-FR" sz="2000" dirty="0">
                <a:effectLst/>
                <a:latin typeface="Times New Roman" panose="02020603050405020304" pitchFamily="18" charset="0"/>
                <a:ea typeface="PMingLiU" panose="02020500000000000000" pitchFamily="18" charset="-120"/>
              </a:rPr>
              <a:t> </a:t>
            </a:r>
            <a:r>
              <a:rPr lang="fr-FR" sz="2000" dirty="0" err="1">
                <a:effectLst/>
                <a:latin typeface="Times New Roman" panose="02020603050405020304" pitchFamily="18" charset="0"/>
                <a:ea typeface="PMingLiU" panose="02020500000000000000" pitchFamily="18" charset="-120"/>
              </a:rPr>
              <a:t>reflected</a:t>
            </a:r>
            <a:r>
              <a:rPr lang="fr-FR" sz="2000" dirty="0">
                <a:effectLst/>
                <a:latin typeface="Times New Roman" panose="02020603050405020304" pitchFamily="18" charset="0"/>
                <a:ea typeface="PMingLiU" panose="02020500000000000000" pitchFamily="18" charset="-120"/>
              </a:rPr>
              <a:t> in </a:t>
            </a:r>
            <a:r>
              <a:rPr lang="fr-FR" sz="2000" dirty="0" err="1">
                <a:effectLst/>
                <a:latin typeface="Times New Roman" panose="02020603050405020304" pitchFamily="18" charset="0"/>
                <a:ea typeface="PMingLiU" panose="02020500000000000000" pitchFamily="18" charset="-120"/>
              </a:rPr>
              <a:t>terms</a:t>
            </a:r>
            <a:r>
              <a:rPr lang="fr-FR" sz="2000" dirty="0">
                <a:effectLst/>
                <a:latin typeface="Times New Roman" panose="02020603050405020304" pitchFamily="18" charset="0"/>
                <a:ea typeface="PMingLiU" panose="02020500000000000000" pitchFamily="18" charset="-120"/>
              </a:rPr>
              <a:t> of the relative proportions of </a:t>
            </a:r>
            <a:r>
              <a:rPr lang="fr-FR" sz="2000" dirty="0" err="1">
                <a:effectLst/>
                <a:latin typeface="Times New Roman" panose="02020603050405020304" pitchFamily="18" charset="0"/>
                <a:ea typeface="PMingLiU" panose="02020500000000000000" pitchFamily="18" charset="-120"/>
              </a:rPr>
              <a:t>units</a:t>
            </a:r>
            <a:r>
              <a:rPr lang="fr-FR" sz="2000" dirty="0">
                <a:effectLst/>
                <a:latin typeface="Times New Roman" panose="02020603050405020304" pitchFamily="18" charset="0"/>
                <a:ea typeface="PMingLiU" panose="02020500000000000000" pitchFamily="18" charset="-120"/>
              </a:rPr>
              <a:t> in </a:t>
            </a:r>
            <a:r>
              <a:rPr lang="fr-FR" sz="2000" dirty="0" err="1">
                <a:effectLst/>
                <a:latin typeface="Times New Roman" panose="02020603050405020304" pitchFamily="18" charset="0"/>
                <a:ea typeface="PMingLiU" panose="02020500000000000000" pitchFamily="18" charset="-120"/>
              </a:rPr>
              <a:t>different</a:t>
            </a:r>
            <a:r>
              <a:rPr lang="fr-FR" sz="2000" dirty="0">
                <a:effectLst/>
                <a:latin typeface="Times New Roman" panose="02020603050405020304" pitchFamily="18" charset="0"/>
                <a:ea typeface="PMingLiU" panose="02020500000000000000" pitchFamily="18" charset="-120"/>
              </a:rPr>
              <a:t> </a:t>
            </a:r>
            <a:r>
              <a:rPr lang="fr-FR" sz="2000" dirty="0" err="1">
                <a:effectLst/>
                <a:latin typeface="Times New Roman" panose="02020603050405020304" pitchFamily="18" charset="0"/>
                <a:ea typeface="PMingLiU" panose="02020500000000000000" pitchFamily="18" charset="-120"/>
              </a:rPr>
              <a:t>categogies</a:t>
            </a:r>
            <a:r>
              <a:rPr lang="fr-FR" sz="2000" dirty="0">
                <a:effectLst/>
                <a:latin typeface="Times New Roman" panose="02020603050405020304" pitchFamily="18" charset="0"/>
                <a:ea typeface="PMingLiU" panose="02020500000000000000" pitchFamily="18" charset="-120"/>
              </a:rPr>
              <a:t> </a:t>
            </a:r>
            <a:r>
              <a:rPr lang="fr-FR" sz="2000" dirty="0" err="1">
                <a:effectLst/>
                <a:latin typeface="Times New Roman" panose="02020603050405020304" pitchFamily="18" charset="0"/>
                <a:ea typeface="PMingLiU" panose="02020500000000000000" pitchFamily="18" charset="-120"/>
              </a:rPr>
              <a:t>such</a:t>
            </a:r>
            <a:r>
              <a:rPr lang="fr-FR" sz="2000" dirty="0">
                <a:effectLst/>
                <a:latin typeface="Times New Roman" panose="02020603050405020304" pitchFamily="18" charset="0"/>
                <a:ea typeface="PMingLiU" panose="02020500000000000000" pitchFamily="18" charset="-120"/>
              </a:rPr>
              <a:t> as </a:t>
            </a:r>
            <a:r>
              <a:rPr lang="fr-FR" sz="2000" dirty="0" err="1">
                <a:effectLst/>
                <a:latin typeface="Times New Roman" panose="02020603050405020304" pitchFamily="18" charset="0"/>
                <a:ea typeface="PMingLiU" panose="02020500000000000000" pitchFamily="18" charset="-120"/>
              </a:rPr>
              <a:t>gender</a:t>
            </a:r>
            <a:r>
              <a:rPr lang="fr-FR" sz="2000" dirty="0">
                <a:effectLst/>
                <a:latin typeface="Times New Roman" panose="02020603050405020304" pitchFamily="18" charset="0"/>
                <a:ea typeface="PMingLiU" panose="02020500000000000000" pitchFamily="18" charset="-120"/>
              </a:rPr>
              <a:t>, </a:t>
            </a:r>
            <a:r>
              <a:rPr lang="fr-FR" sz="2000" dirty="0" err="1">
                <a:effectLst/>
                <a:latin typeface="Times New Roman" panose="02020603050405020304" pitchFamily="18" charset="0"/>
                <a:ea typeface="PMingLiU" panose="02020500000000000000" pitchFamily="18" charset="-120"/>
              </a:rPr>
              <a:t>ethnicity</a:t>
            </a:r>
            <a:r>
              <a:rPr lang="fr-FR" sz="2000" dirty="0">
                <a:effectLst/>
                <a:latin typeface="Times New Roman" panose="02020603050405020304" pitchFamily="18" charset="0"/>
                <a:ea typeface="PMingLiU" panose="02020500000000000000" pitchFamily="18" charset="-120"/>
              </a:rPr>
              <a:t>, </a:t>
            </a:r>
            <a:r>
              <a:rPr lang="fr-FR" sz="2000" dirty="0" err="1">
                <a:effectLst/>
                <a:latin typeface="Times New Roman" panose="02020603050405020304" pitchFamily="18" charset="0"/>
                <a:ea typeface="PMingLiU" panose="02020500000000000000" pitchFamily="18" charset="-120"/>
              </a:rPr>
              <a:t>age</a:t>
            </a:r>
            <a:r>
              <a:rPr lang="fr-FR" sz="2000" dirty="0">
                <a:effectLst/>
                <a:latin typeface="Times New Roman" panose="02020603050405020304" pitchFamily="18" charset="0"/>
                <a:ea typeface="PMingLiU" panose="02020500000000000000" pitchFamily="18" charset="-120"/>
              </a:rPr>
              <a:t> groups, </a:t>
            </a:r>
            <a:r>
              <a:rPr lang="fr-FR" sz="2000" dirty="0" err="1">
                <a:effectLst/>
                <a:latin typeface="Times New Roman" panose="02020603050405020304" pitchFamily="18" charset="0"/>
                <a:ea typeface="PMingLiU" panose="02020500000000000000" pitchFamily="18" charset="-120"/>
              </a:rPr>
              <a:t>socio-economic</a:t>
            </a:r>
            <a:r>
              <a:rPr lang="fr-FR" sz="2000" dirty="0">
                <a:effectLst/>
                <a:latin typeface="Times New Roman" panose="02020603050405020304" pitchFamily="18" charset="0"/>
                <a:ea typeface="PMingLiU" panose="02020500000000000000" pitchFamily="18" charset="-120"/>
              </a:rPr>
              <a:t> groups, and </a:t>
            </a:r>
            <a:r>
              <a:rPr lang="fr-FR" sz="2000" dirty="0" err="1">
                <a:effectLst/>
                <a:latin typeface="Times New Roman" panose="02020603050405020304" pitchFamily="18" charset="0"/>
                <a:ea typeface="PMingLiU" panose="02020500000000000000" pitchFamily="18" charset="-120"/>
              </a:rPr>
              <a:t>regions</a:t>
            </a:r>
            <a:r>
              <a:rPr lang="fr-FR" sz="2000" dirty="0">
                <a:effectLst/>
                <a:latin typeface="Times New Roman" panose="02020603050405020304" pitchFamily="18" charset="0"/>
                <a:ea typeface="PMingLiU" panose="02020500000000000000" pitchFamily="18" charset="-120"/>
              </a:rPr>
              <a:t> of </a:t>
            </a:r>
            <a:r>
              <a:rPr lang="fr-FR" sz="2000" dirty="0" err="1">
                <a:effectLst/>
                <a:latin typeface="Times New Roman" panose="02020603050405020304" pitchFamily="18" charset="0"/>
                <a:ea typeface="PMingLiU" panose="02020500000000000000" pitchFamily="18" charset="-120"/>
              </a:rPr>
              <a:t>residence</a:t>
            </a:r>
            <a:r>
              <a:rPr lang="fr-FR" sz="2000" dirty="0">
                <a:effectLst/>
                <a:latin typeface="Times New Roman" panose="02020603050405020304" pitchFamily="18" charset="0"/>
                <a:ea typeface="PMingLiU" panose="02020500000000000000" pitchFamily="18" charset="-120"/>
              </a:rPr>
              <a:t>, and in combination of </a:t>
            </a:r>
            <a:r>
              <a:rPr lang="fr-FR" sz="2000" dirty="0" err="1">
                <a:effectLst/>
                <a:latin typeface="Times New Roman" panose="02020603050405020304" pitchFamily="18" charset="0"/>
                <a:ea typeface="PMingLiU" panose="02020500000000000000" pitchFamily="18" charset="-120"/>
              </a:rPr>
              <a:t>these</a:t>
            </a:r>
            <a:r>
              <a:rPr lang="fr-FR" sz="2000" dirty="0">
                <a:effectLst/>
                <a:latin typeface="Times New Roman" panose="02020603050405020304" pitchFamily="18" charset="0"/>
                <a:ea typeface="PMingLiU" panose="02020500000000000000" pitchFamily="18" charset="-120"/>
              </a:rPr>
              <a:t> </a:t>
            </a:r>
            <a:r>
              <a:rPr lang="fr-FR" sz="2000" dirty="0" err="1">
                <a:effectLst/>
                <a:latin typeface="Times New Roman" panose="02020603050405020304" pitchFamily="18" charset="0"/>
                <a:ea typeface="PMingLiU" panose="02020500000000000000" pitchFamily="18" charset="-120"/>
              </a:rPr>
              <a:t>categogies</a:t>
            </a:r>
            <a:endParaRPr lang="fr-FR" sz="2000" dirty="0">
              <a:latin typeface="Times New Roman" panose="02020603050405020304" pitchFamily="18" charset="0"/>
              <a:ea typeface="PMingLiU" panose="02020500000000000000" pitchFamily="18" charset="-120"/>
            </a:endParaRPr>
          </a:p>
          <a:p>
            <a:pPr marL="342900" lvl="0" indent="-342900" algn="just">
              <a:buSzPts val="1000"/>
              <a:buFont typeface="Symbol" pitchFamily="2" charset="2"/>
              <a:buChar char=""/>
              <a:tabLst>
                <a:tab pos="228600" algn="l"/>
                <a:tab pos="457200" algn="l"/>
                <a:tab pos="1028700" algn="l"/>
                <a:tab pos="2171700" algn="l"/>
              </a:tabLst>
            </a:pPr>
            <a:r>
              <a:rPr lang="en-US" sz="2000" b="1" dirty="0">
                <a:effectLst/>
                <a:latin typeface="Times New Roman" panose="02020603050405020304" pitchFamily="18" charset="0"/>
                <a:ea typeface="PMingLiU" panose="02020500000000000000" pitchFamily="18" charset="-120"/>
              </a:rPr>
              <a:t>The snowball sampling or sampling by networks</a:t>
            </a:r>
            <a:r>
              <a:rPr lang="en-US" sz="2000" b="1" dirty="0">
                <a:latin typeface="Times New Roman" panose="02020603050405020304" pitchFamily="18" charset="0"/>
                <a:ea typeface="PMingLiU" panose="02020500000000000000" pitchFamily="18" charset="-120"/>
              </a:rPr>
              <a:t> </a:t>
            </a:r>
            <a:r>
              <a:rPr lang="en-US" sz="2000" dirty="0">
                <a:effectLst/>
                <a:latin typeface="Times New Roman" panose="02020603050405020304" pitchFamily="18" charset="0"/>
                <a:ea typeface="PMingLiU" panose="02020500000000000000" pitchFamily="18" charset="-120"/>
              </a:rPr>
              <a:t>is a form of convenience sample where the researcher makes initial contact with a small group of people who are relevant to the research topic and then uses these to establish contacts with others (Bryman, 2012)</a:t>
            </a:r>
            <a:r>
              <a:rPr lang="en-US" sz="2000" dirty="0">
                <a:effectLst/>
              </a:rPr>
              <a:t> </a:t>
            </a:r>
            <a:endParaRPr lang="en-US" sz="20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Instruments</a:t>
            </a:r>
            <a:endParaRPr lang="en-US" dirty="0"/>
          </a:p>
        </p:txBody>
      </p:sp>
      <p:sp>
        <p:nvSpPr>
          <p:cNvPr id="3" name="Content Placeholder 2"/>
          <p:cNvSpPr>
            <a:spLocks noGrp="1"/>
          </p:cNvSpPr>
          <p:nvPr>
            <p:ph idx="1"/>
          </p:nvPr>
        </p:nvSpPr>
        <p:spPr/>
        <p:txBody>
          <a:bodyPr>
            <a:normAutofit/>
          </a:bodyPr>
          <a:lstStyle/>
          <a:p>
            <a:r>
              <a:rPr lang="en-US" sz="3600" dirty="0"/>
              <a:t>Interview Guide</a:t>
            </a:r>
            <a:endParaRPr lang="en-US" sz="3600" dirty="0"/>
          </a:p>
          <a:p>
            <a:r>
              <a:rPr lang="en-US" sz="3600" dirty="0"/>
              <a:t>Questionnaire</a:t>
            </a:r>
            <a:endParaRPr lang="en-US" sz="3600" dirty="0"/>
          </a:p>
          <a:p>
            <a:r>
              <a:rPr lang="en-US" sz="3600" dirty="0"/>
              <a:t>Observation </a:t>
            </a:r>
            <a:endParaRPr lang="en-US" sz="3600" dirty="0"/>
          </a:p>
          <a:p>
            <a:r>
              <a:rPr lang="en-US" sz="3600" dirty="0"/>
              <a:t>Documentary Survey</a:t>
            </a:r>
            <a:endParaRPr lang="en-US"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 Guide</a:t>
            </a:r>
            <a:endParaRPr lang="en-US" dirty="0"/>
          </a:p>
        </p:txBody>
      </p:sp>
      <p:sp>
        <p:nvSpPr>
          <p:cNvPr id="3" name="Content Placeholder 2"/>
          <p:cNvSpPr>
            <a:spLocks noGrp="1"/>
          </p:cNvSpPr>
          <p:nvPr>
            <p:ph idx="1"/>
          </p:nvPr>
        </p:nvSpPr>
        <p:spPr/>
        <p:txBody>
          <a:bodyPr>
            <a:normAutofit fontScale="92500"/>
          </a:bodyPr>
          <a:lstStyle/>
          <a:p>
            <a:r>
              <a:rPr lang="en-GB" dirty="0">
                <a:effectLst/>
                <a:latin typeface="Times New Roman" panose="02020603050405020304" pitchFamily="18" charset="0"/>
                <a:ea typeface="PMingLiU" panose="02020500000000000000" pitchFamily="18" charset="-120"/>
              </a:rPr>
              <a:t>According to </a:t>
            </a:r>
            <a:r>
              <a:rPr lang="en-US" dirty="0">
                <a:effectLst/>
                <a:latin typeface="Times New Roman" panose="02020603050405020304" pitchFamily="18" charset="0"/>
                <a:ea typeface="PMingLiU" panose="02020500000000000000" pitchFamily="18" charset="-120"/>
              </a:rPr>
              <a:t>Bryman (2012), the </a:t>
            </a:r>
            <a:r>
              <a:rPr lang="en-US" i="1" dirty="0">
                <a:effectLst/>
                <a:latin typeface="Times New Roman" panose="02020603050405020304" pitchFamily="18" charset="0"/>
                <a:ea typeface="PMingLiU" panose="02020500000000000000" pitchFamily="18" charset="-120"/>
              </a:rPr>
              <a:t>interview guide</a:t>
            </a:r>
            <a:r>
              <a:rPr lang="en-US" dirty="0">
                <a:effectLst/>
                <a:latin typeface="Times New Roman" panose="02020603050405020304" pitchFamily="18" charset="0"/>
                <a:ea typeface="PMingLiU" panose="02020500000000000000" pitchFamily="18" charset="-120"/>
              </a:rPr>
              <a:t> is a brief list of memory prompts or possible answers from which to choose of area to be covered that is often employed in </a:t>
            </a:r>
            <a:r>
              <a:rPr lang="en-US" dirty="0" err="1">
                <a:effectLst/>
                <a:latin typeface="Times New Roman" panose="02020603050405020304" pitchFamily="18" charset="0"/>
                <a:ea typeface="PMingLiU" panose="02020500000000000000" pitchFamily="18" charset="-120"/>
              </a:rPr>
              <a:t>unstractured</a:t>
            </a:r>
            <a:r>
              <a:rPr lang="en-US" dirty="0">
                <a:effectLst/>
                <a:latin typeface="Times New Roman" panose="02020603050405020304" pitchFamily="18" charset="0"/>
                <a:ea typeface="PMingLiU" panose="02020500000000000000" pitchFamily="18" charset="-120"/>
              </a:rPr>
              <a:t> interviewing.  </a:t>
            </a:r>
            <a:endParaRPr lang="en-US" dirty="0">
              <a:effectLst/>
              <a:latin typeface="Times New Roman" panose="02020603050405020304" pitchFamily="18" charset="0"/>
              <a:ea typeface="PMingLiU" panose="02020500000000000000" pitchFamily="18" charset="-120"/>
            </a:endParaRPr>
          </a:p>
          <a:p>
            <a:r>
              <a:rPr lang="en-US" dirty="0">
                <a:effectLst/>
                <a:latin typeface="Times New Roman" panose="02020603050405020304" pitchFamily="18" charset="0"/>
                <a:ea typeface="PMingLiU" panose="02020500000000000000" pitchFamily="18" charset="-120"/>
              </a:rPr>
              <a:t>It is about face-to-face oral communication between two people (or several). </a:t>
            </a:r>
            <a:endParaRPr lang="en-US" dirty="0">
              <a:effectLst/>
              <a:latin typeface="Times New Roman" panose="02020603050405020304" pitchFamily="18" charset="0"/>
              <a:ea typeface="PMingLiU" panose="02020500000000000000" pitchFamily="18" charset="-120"/>
            </a:endParaRPr>
          </a:p>
          <a:p>
            <a:r>
              <a:rPr lang="en-US" dirty="0">
                <a:effectLst/>
                <a:latin typeface="Times New Roman" panose="02020603050405020304" pitchFamily="18" charset="0"/>
                <a:ea typeface="PMingLiU" panose="02020500000000000000" pitchFamily="18" charset="-120"/>
              </a:rPr>
              <a:t>It is an exchange in which the respondent or interlocutor expresses his/her perceptions, interpretations, experiences, while the researcher, by his/her open questions and his/her reactions, facilitates this expression, avoid that this one moves away from the research objectives.  </a:t>
            </a:r>
            <a:endParaRPr lang="en-US" dirty="0">
              <a:effectLst/>
              <a:latin typeface="Times New Roman" panose="02020603050405020304" pitchFamily="18" charset="0"/>
              <a:ea typeface="PMingLiU" panose="02020500000000000000" pitchFamily="18" charset="-120"/>
            </a:endParaRPr>
          </a:p>
          <a:p>
            <a:r>
              <a:rPr lang="en-US" dirty="0">
                <a:effectLst/>
                <a:latin typeface="Times New Roman" panose="02020603050405020304" pitchFamily="18" charset="0"/>
                <a:ea typeface="PMingLiU" panose="02020500000000000000" pitchFamily="18" charset="-120"/>
              </a:rPr>
              <a:t>Bryman (2012) explained that the interview guide has the </a:t>
            </a:r>
            <a:r>
              <a:rPr lang="en-US" dirty="0" err="1">
                <a:effectLst/>
                <a:latin typeface="Times New Roman" panose="02020603050405020304" pitchFamily="18" charset="0"/>
                <a:ea typeface="PMingLiU" panose="02020500000000000000" pitchFamily="18" charset="-120"/>
              </a:rPr>
              <a:t>flexibiliy</a:t>
            </a:r>
            <a:r>
              <a:rPr lang="en-US" dirty="0">
                <a:effectLst/>
                <a:latin typeface="Times New Roman" panose="02020603050405020304" pitchFamily="18" charset="0"/>
                <a:ea typeface="PMingLiU" panose="02020500000000000000" pitchFamily="18" charset="-120"/>
              </a:rPr>
              <a:t> to clarify the open question</a:t>
            </a:r>
            <a:r>
              <a:rPr lang="en-US" dirty="0">
                <a:effectLst/>
              </a:rPr>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effectLst/>
                <a:latin typeface="Times New Roman" panose="02020603050405020304" pitchFamily="18" charset="0"/>
                <a:ea typeface="PMingLiU" panose="02020500000000000000" pitchFamily="18" charset="-120"/>
              </a:rPr>
              <a:t>Some basic elements in preparation of interview guide are as follows:</a:t>
            </a:r>
            <a:r>
              <a:rPr lang="en-US" sz="3200" b="1" dirty="0">
                <a:effectLst/>
              </a:rPr>
              <a:t> </a:t>
            </a:r>
            <a:endParaRPr lang="en-US" sz="3200" b="1" dirty="0"/>
          </a:p>
        </p:txBody>
      </p:sp>
      <p:sp>
        <p:nvSpPr>
          <p:cNvPr id="3" name="Content Placeholder 2"/>
          <p:cNvSpPr>
            <a:spLocks noGrp="1"/>
          </p:cNvSpPr>
          <p:nvPr>
            <p:ph idx="1"/>
          </p:nvPr>
        </p:nvSpPr>
        <p:spPr/>
        <p:txBody>
          <a:bodyPr>
            <a:normAutofit/>
          </a:bodyPr>
          <a:lstStyle/>
          <a:p>
            <a:pPr marL="342900" lvl="0" indent="-342900" algn="just">
              <a:buFont typeface="+mj-lt"/>
              <a:buAutoNum type="arabicPeriod"/>
            </a:pPr>
            <a:r>
              <a:rPr lang="en-GB" sz="2400" dirty="0">
                <a:effectLst/>
                <a:latin typeface="Times New Roman" panose="02020603050405020304" pitchFamily="18" charset="0"/>
                <a:ea typeface="PMingLiU" panose="02020500000000000000" pitchFamily="18" charset="-120"/>
              </a:rPr>
              <a:t>Give  order to questions or related topics</a:t>
            </a:r>
            <a:endParaRPr lang="en-US" sz="2400" dirty="0">
              <a:effectLst/>
              <a:latin typeface="Times New Roman" panose="02020603050405020304" pitchFamily="18" charset="0"/>
              <a:ea typeface="PMingLiU" panose="02020500000000000000" pitchFamily="18" charset="-120"/>
            </a:endParaRPr>
          </a:p>
          <a:p>
            <a:pPr marL="342900" lvl="0" indent="-342900" algn="just">
              <a:buFont typeface="+mj-lt"/>
              <a:buAutoNum type="arabicPeriod"/>
            </a:pPr>
            <a:r>
              <a:rPr lang="en-GB" sz="2400" dirty="0">
                <a:effectLst/>
                <a:latin typeface="Times New Roman" panose="02020603050405020304" pitchFamily="18" charset="0"/>
                <a:ea typeface="PMingLiU" panose="02020500000000000000" pitchFamily="18" charset="-120"/>
              </a:rPr>
              <a:t>Design open questions or topics to be discussed.</a:t>
            </a:r>
            <a:endParaRPr lang="en-US" sz="2400" dirty="0">
              <a:effectLst/>
              <a:latin typeface="Times New Roman" panose="02020603050405020304" pitchFamily="18" charset="0"/>
              <a:ea typeface="PMingLiU" panose="02020500000000000000" pitchFamily="18" charset="-120"/>
            </a:endParaRPr>
          </a:p>
          <a:p>
            <a:pPr marL="342900" lvl="0" indent="-342900" algn="just">
              <a:buFont typeface="+mj-lt"/>
              <a:buAutoNum type="arabicPeriod"/>
            </a:pPr>
            <a:r>
              <a:rPr lang="en-GB" sz="2400" dirty="0">
                <a:effectLst/>
                <a:latin typeface="Times New Roman" panose="02020603050405020304" pitchFamily="18" charset="0"/>
                <a:ea typeface="PMingLiU" panose="02020500000000000000" pitchFamily="18" charset="-120"/>
              </a:rPr>
              <a:t>Use the standard language that is clear to the interviewee.</a:t>
            </a:r>
            <a:endParaRPr lang="en-US" sz="2400" dirty="0">
              <a:effectLst/>
              <a:latin typeface="Times New Roman" panose="02020603050405020304" pitchFamily="18" charset="0"/>
              <a:ea typeface="PMingLiU" panose="02020500000000000000" pitchFamily="18" charset="-120"/>
            </a:endParaRPr>
          </a:p>
          <a:p>
            <a:pPr marL="342900" lvl="0" indent="-342900" algn="just">
              <a:buFont typeface="+mj-lt"/>
              <a:buAutoNum type="arabicPeriod"/>
            </a:pPr>
            <a:r>
              <a:rPr lang="en-GB" sz="2400" dirty="0">
                <a:effectLst/>
                <a:latin typeface="Times New Roman" panose="02020603050405020304" pitchFamily="18" charset="0"/>
                <a:ea typeface="PMingLiU" panose="02020500000000000000" pitchFamily="18" charset="-120"/>
              </a:rPr>
              <a:t>Avoid leading questions.</a:t>
            </a:r>
            <a:endParaRPr lang="en-US" sz="2400" dirty="0">
              <a:effectLst/>
              <a:latin typeface="Times New Roman" panose="02020603050405020304" pitchFamily="18" charset="0"/>
              <a:ea typeface="PMingLiU" panose="02020500000000000000" pitchFamily="18" charset="-120"/>
            </a:endParaRPr>
          </a:p>
          <a:p>
            <a:pPr marL="342900" lvl="0" indent="-342900" algn="just">
              <a:buFont typeface="+mj-lt"/>
              <a:buAutoNum type="arabicPeriod"/>
            </a:pPr>
            <a:r>
              <a:rPr lang="en-GB" sz="2400" dirty="0">
                <a:effectLst/>
                <a:latin typeface="Times New Roman" panose="02020603050405020304" pitchFamily="18" charset="0"/>
                <a:ea typeface="PMingLiU" panose="02020500000000000000" pitchFamily="18" charset="-120"/>
              </a:rPr>
              <a:t>Remember to ensure that you ask or record </a:t>
            </a:r>
            <a:r>
              <a:rPr lang="en-GB" sz="2400" i="1" dirty="0">
                <a:effectLst/>
                <a:latin typeface="Times New Roman" panose="02020603050405020304" pitchFamily="18" charset="0"/>
                <a:ea typeface="PMingLiU" panose="02020500000000000000" pitchFamily="18" charset="-120"/>
              </a:rPr>
              <a:t>“face sheet” </a:t>
            </a:r>
            <a:r>
              <a:rPr lang="en-GB" sz="2400" dirty="0">
                <a:effectLst/>
                <a:latin typeface="Times New Roman" panose="02020603050405020304" pitchFamily="18" charset="0"/>
                <a:ea typeface="PMingLiU" panose="02020500000000000000" pitchFamily="18" charset="-120"/>
              </a:rPr>
              <a:t>information of general kind such as name, age, gender, etc. and a specific kind such as position in company, number of years employed, number of years involved in a group, etc.  the reason behind is that the information is relevant in contextualizing the information gathered.</a:t>
            </a:r>
            <a:endParaRPr lang="en-US" sz="24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200" b="1" dirty="0">
                <a:latin typeface="Times New Roman" panose="02020603050405020304" pitchFamily="18" charset="0"/>
                <a:ea typeface="PMingLiU" panose="02020500000000000000" pitchFamily="18" charset="-120"/>
              </a:rPr>
              <a:t>A</a:t>
            </a:r>
            <a:r>
              <a:rPr lang="en-GB" sz="3200" b="1" dirty="0">
                <a:effectLst/>
                <a:latin typeface="Times New Roman" panose="02020603050405020304" pitchFamily="18" charset="0"/>
                <a:ea typeface="PMingLiU" panose="02020500000000000000" pitchFamily="18" charset="-120"/>
              </a:rPr>
              <a:t>ctivities to get prepared for conducting an interview </a:t>
            </a:r>
            <a:endParaRPr lang="en-US" sz="3200" b="1" dirty="0"/>
          </a:p>
        </p:txBody>
      </p:sp>
      <p:sp>
        <p:nvSpPr>
          <p:cNvPr id="3" name="Content Placeholder 2"/>
          <p:cNvSpPr>
            <a:spLocks noGrp="1"/>
          </p:cNvSpPr>
          <p:nvPr>
            <p:ph idx="1"/>
          </p:nvPr>
        </p:nvSpPr>
        <p:spPr/>
        <p:txBody>
          <a:bodyPr/>
          <a:lstStyle/>
          <a:p>
            <a:pPr marL="342900" lvl="0" indent="-342900" algn="just">
              <a:buFont typeface="+mj-lt"/>
              <a:buAutoNum type="arabicPeriod"/>
            </a:pPr>
            <a:r>
              <a:rPr lang="en-GB" sz="2400" dirty="0">
                <a:effectLst/>
                <a:latin typeface="Times New Roman" panose="02020603050405020304" pitchFamily="18" charset="0"/>
                <a:ea typeface="PMingLiU" panose="02020500000000000000" pitchFamily="18" charset="-120"/>
              </a:rPr>
              <a:t>Familiarize with interviewee context.</a:t>
            </a:r>
            <a:endParaRPr lang="en-US" sz="2400" dirty="0">
              <a:effectLst/>
              <a:latin typeface="Times New Roman" panose="02020603050405020304" pitchFamily="18" charset="0"/>
              <a:ea typeface="PMingLiU" panose="02020500000000000000" pitchFamily="18" charset="-120"/>
            </a:endParaRPr>
          </a:p>
          <a:p>
            <a:pPr marL="342900" lvl="0" indent="-342900" algn="just">
              <a:buFont typeface="+mj-lt"/>
              <a:buAutoNum type="arabicPeriod"/>
            </a:pPr>
            <a:r>
              <a:rPr lang="en-GB" sz="2400" dirty="0">
                <a:effectLst/>
                <a:latin typeface="Times New Roman" panose="02020603050405020304" pitchFamily="18" charset="0"/>
                <a:ea typeface="PMingLiU" panose="02020500000000000000" pitchFamily="18" charset="-120"/>
              </a:rPr>
              <a:t>Ensure good quality of recording machine and microphone for effective transcription.</a:t>
            </a:r>
            <a:endParaRPr lang="en-US" sz="2400" dirty="0">
              <a:effectLst/>
              <a:latin typeface="Times New Roman" panose="02020603050405020304" pitchFamily="18" charset="0"/>
              <a:ea typeface="PMingLiU" panose="02020500000000000000" pitchFamily="18" charset="-120"/>
            </a:endParaRPr>
          </a:p>
          <a:p>
            <a:pPr marL="342900" lvl="0" indent="-342900" algn="just">
              <a:buFont typeface="+mj-lt"/>
              <a:buAutoNum type="arabicPeriod"/>
            </a:pPr>
            <a:r>
              <a:rPr lang="en-GB" sz="2400" dirty="0">
                <a:effectLst/>
                <a:latin typeface="Times New Roman" panose="02020603050405020304" pitchFamily="18" charset="0"/>
                <a:ea typeface="PMingLiU" panose="02020500000000000000" pitchFamily="18" charset="-120"/>
              </a:rPr>
              <a:t>Prepare an environment conducive (quiet and free from destructions) and private for not worrying or over heading an interviewee.</a:t>
            </a:r>
            <a:endParaRPr lang="en-US" sz="2400" dirty="0">
              <a:effectLst/>
              <a:latin typeface="Times New Roman" panose="02020603050405020304" pitchFamily="18" charset="0"/>
              <a:ea typeface="PMingLiU" panose="02020500000000000000" pitchFamily="18" charset="-120"/>
            </a:endParaRPr>
          </a:p>
          <a:p>
            <a:pPr marL="342900" lvl="0" indent="-342900" algn="just">
              <a:buFont typeface="+mj-lt"/>
              <a:buAutoNum type="arabicPeriod"/>
            </a:pPr>
            <a:r>
              <a:rPr lang="en-GB" sz="2400" dirty="0">
                <a:effectLst/>
                <a:latin typeface="Times New Roman" panose="02020603050405020304" pitchFamily="18" charset="0"/>
                <a:ea typeface="PMingLiU" panose="02020500000000000000" pitchFamily="18" charset="-120"/>
              </a:rPr>
              <a:t>Acquire all qualities of an interviewer</a:t>
            </a:r>
            <a:r>
              <a:rPr lang="en-GB" sz="1800" dirty="0">
                <a:effectLst/>
                <a:latin typeface="Times New Roman" panose="02020603050405020304" pitchFamily="18" charset="0"/>
                <a:ea typeface="PMingLiU" panose="02020500000000000000" pitchFamily="18" charset="-120"/>
              </a:rPr>
              <a:t> as </a:t>
            </a:r>
            <a:r>
              <a:rPr lang="en-US" sz="1800" dirty="0" err="1">
                <a:effectLst/>
                <a:latin typeface="Times New Roman" panose="02020603050405020304" pitchFamily="18" charset="0"/>
                <a:ea typeface="PMingLiU" panose="02020500000000000000" pitchFamily="18" charset="-120"/>
              </a:rPr>
              <a:t>Kvale</a:t>
            </a:r>
            <a:r>
              <a:rPr lang="en-US" sz="1800" dirty="0">
                <a:effectLst/>
                <a:latin typeface="Times New Roman" panose="02020603050405020304" pitchFamily="18" charset="0"/>
                <a:ea typeface="PMingLiU" panose="02020500000000000000" pitchFamily="18" charset="-120"/>
              </a:rPr>
              <a:t> (1996) explained : </a:t>
            </a:r>
            <a:r>
              <a:rPr lang="en-US" sz="1800" i="1" dirty="0">
                <a:effectLst/>
                <a:latin typeface="Times New Roman" panose="02020603050405020304" pitchFamily="18" charset="0"/>
                <a:ea typeface="PMingLiU" panose="02020500000000000000" pitchFamily="18" charset="-120"/>
              </a:rPr>
              <a:t>knowledgeable</a:t>
            </a:r>
            <a:r>
              <a:rPr lang="en-US" sz="1800" dirty="0">
                <a:effectLst/>
                <a:latin typeface="Times New Roman" panose="02020603050405020304" pitchFamily="18" charset="0"/>
                <a:ea typeface="PMingLiU" panose="02020500000000000000" pitchFamily="18" charset="-120"/>
              </a:rPr>
              <a:t> (pilot, familiar with focus), </a:t>
            </a:r>
            <a:r>
              <a:rPr lang="en-US" sz="1800" i="1" dirty="0">
                <a:effectLst/>
                <a:latin typeface="Times New Roman" panose="02020603050405020304" pitchFamily="18" charset="0"/>
                <a:ea typeface="PMingLiU" panose="02020500000000000000" pitchFamily="18" charset="-120"/>
              </a:rPr>
              <a:t>structuring</a:t>
            </a:r>
            <a:r>
              <a:rPr lang="en-US" sz="1800" dirty="0">
                <a:effectLst/>
                <a:latin typeface="Times New Roman" panose="02020603050405020304" pitchFamily="18" charset="0"/>
                <a:ea typeface="PMingLiU" panose="02020500000000000000" pitchFamily="18" charset="-120"/>
              </a:rPr>
              <a:t> (</a:t>
            </a:r>
            <a:r>
              <a:rPr lang="en-US" sz="1800" dirty="0" err="1">
                <a:effectLst/>
                <a:latin typeface="Times New Roman" panose="02020603050405020304" pitchFamily="18" charset="0"/>
                <a:ea typeface="PMingLiU" panose="02020500000000000000" pitchFamily="18" charset="-120"/>
              </a:rPr>
              <a:t>purpse</a:t>
            </a:r>
            <a:r>
              <a:rPr lang="en-US" sz="1800" dirty="0">
                <a:effectLst/>
                <a:latin typeface="Times New Roman" panose="02020603050405020304" pitchFamily="18" charset="0"/>
                <a:ea typeface="PMingLiU" panose="02020500000000000000" pitchFamily="18" charset="-120"/>
              </a:rPr>
              <a:t>, feedback), </a:t>
            </a:r>
            <a:r>
              <a:rPr lang="en-US" sz="1800" i="1" dirty="0">
                <a:effectLst/>
                <a:latin typeface="Times New Roman" panose="02020603050405020304" pitchFamily="18" charset="0"/>
                <a:ea typeface="PMingLiU" panose="02020500000000000000" pitchFamily="18" charset="-120"/>
              </a:rPr>
              <a:t>clear</a:t>
            </a:r>
            <a:r>
              <a:rPr lang="en-US" sz="1800" dirty="0">
                <a:effectLst/>
                <a:latin typeface="Times New Roman" panose="02020603050405020304" pitchFamily="18" charset="0"/>
                <a:ea typeface="PMingLiU" panose="02020500000000000000" pitchFamily="18" charset="-120"/>
              </a:rPr>
              <a:t> (simple, short, no jargon), </a:t>
            </a:r>
            <a:r>
              <a:rPr lang="en-US" sz="1800" i="1" dirty="0">
                <a:effectLst/>
                <a:latin typeface="Times New Roman" panose="02020603050405020304" pitchFamily="18" charset="0"/>
                <a:ea typeface="PMingLiU" panose="02020500000000000000" pitchFamily="18" charset="-120"/>
              </a:rPr>
              <a:t>gentle</a:t>
            </a:r>
            <a:r>
              <a:rPr lang="en-US" sz="1800" dirty="0">
                <a:effectLst/>
                <a:latin typeface="Times New Roman" panose="02020603050405020304" pitchFamily="18" charset="0"/>
                <a:ea typeface="PMingLiU" panose="02020500000000000000" pitchFamily="18" charset="-120"/>
              </a:rPr>
              <a:t> (lets people think, tolerates, pauses, let them finish), </a:t>
            </a:r>
            <a:r>
              <a:rPr lang="en-US" sz="1800" i="1" dirty="0">
                <a:effectLst/>
                <a:latin typeface="Times New Roman" panose="02020603050405020304" pitchFamily="18" charset="0"/>
                <a:ea typeface="PMingLiU" panose="02020500000000000000" pitchFamily="18" charset="-120"/>
              </a:rPr>
              <a:t>sensitive</a:t>
            </a:r>
            <a:r>
              <a:rPr lang="en-US" sz="1800" dirty="0">
                <a:effectLst/>
                <a:latin typeface="Times New Roman" panose="02020603050405020304" pitchFamily="18" charset="0"/>
                <a:ea typeface="PMingLiU" panose="02020500000000000000" pitchFamily="18" charset="-120"/>
              </a:rPr>
              <a:t> (</a:t>
            </a:r>
            <a:r>
              <a:rPr lang="en-US" sz="1800" dirty="0" err="1">
                <a:effectLst/>
                <a:latin typeface="Times New Roman" panose="02020603050405020304" pitchFamily="18" charset="0"/>
                <a:ea typeface="PMingLiU" panose="02020500000000000000" pitchFamily="18" charset="-120"/>
              </a:rPr>
              <a:t>liste</a:t>
            </a:r>
            <a:r>
              <a:rPr lang="en-US" sz="1800" dirty="0">
                <a:effectLst/>
                <a:latin typeface="Times New Roman" panose="02020603050405020304" pitchFamily="18" charset="0"/>
                <a:ea typeface="PMingLiU" panose="02020500000000000000" pitchFamily="18" charset="-120"/>
              </a:rPr>
              <a:t> </a:t>
            </a:r>
            <a:r>
              <a:rPr lang="en-US" sz="1800" dirty="0" err="1">
                <a:effectLst/>
                <a:latin typeface="Times New Roman" panose="02020603050405020304" pitchFamily="18" charset="0"/>
                <a:ea typeface="PMingLiU" panose="02020500000000000000" pitchFamily="18" charset="-120"/>
              </a:rPr>
              <a:t>attentivly</a:t>
            </a:r>
            <a:r>
              <a:rPr lang="en-US" sz="1800" dirty="0">
                <a:effectLst/>
                <a:latin typeface="Times New Roman" panose="02020603050405020304" pitchFamily="18" charset="0"/>
                <a:ea typeface="PMingLiU" panose="02020500000000000000" pitchFamily="18" charset="-120"/>
              </a:rPr>
              <a:t>, be empathetic), </a:t>
            </a:r>
            <a:r>
              <a:rPr lang="en-US" sz="1800" i="1" dirty="0">
                <a:effectLst/>
                <a:latin typeface="Times New Roman" panose="02020603050405020304" pitchFamily="18" charset="0"/>
                <a:ea typeface="PMingLiU" panose="02020500000000000000" pitchFamily="18" charset="-120"/>
              </a:rPr>
              <a:t>open</a:t>
            </a:r>
            <a:r>
              <a:rPr lang="en-US" sz="1800" dirty="0">
                <a:effectLst/>
                <a:latin typeface="Times New Roman" panose="02020603050405020304" pitchFamily="18" charset="0"/>
                <a:ea typeface="PMingLiU" panose="02020500000000000000" pitchFamily="18" charset="-120"/>
              </a:rPr>
              <a:t> (be flexible and respond to what is important), </a:t>
            </a:r>
            <a:r>
              <a:rPr lang="en-US" sz="1800" i="1" dirty="0">
                <a:effectLst/>
                <a:latin typeface="Times New Roman" panose="02020603050405020304" pitchFamily="18" charset="0"/>
                <a:ea typeface="PMingLiU" panose="02020500000000000000" pitchFamily="18" charset="-120"/>
              </a:rPr>
              <a:t>steering</a:t>
            </a:r>
            <a:r>
              <a:rPr lang="en-US" sz="1800" dirty="0">
                <a:effectLst/>
                <a:latin typeface="Times New Roman" panose="02020603050405020304" pitchFamily="18" charset="0"/>
                <a:ea typeface="PMingLiU" panose="02020500000000000000" pitchFamily="18" charset="-120"/>
              </a:rPr>
              <a:t> (be aware of what she/ her want to find out), </a:t>
            </a:r>
            <a:r>
              <a:rPr lang="en-US" sz="1800" i="1" dirty="0">
                <a:effectLst/>
                <a:latin typeface="Times New Roman" panose="02020603050405020304" pitchFamily="18" charset="0"/>
                <a:ea typeface="PMingLiU" panose="02020500000000000000" pitchFamily="18" charset="-120"/>
              </a:rPr>
              <a:t>critical</a:t>
            </a:r>
            <a:r>
              <a:rPr lang="en-US" sz="1800" dirty="0">
                <a:effectLst/>
                <a:latin typeface="Times New Roman" panose="02020603050405020304" pitchFamily="18" charset="0"/>
                <a:ea typeface="PMingLiU" panose="02020500000000000000" pitchFamily="18" charset="-120"/>
              </a:rPr>
              <a:t> ( dealing with inconsistencies in interviewee replies), </a:t>
            </a:r>
            <a:r>
              <a:rPr lang="en-US" sz="1800" i="1" dirty="0">
                <a:effectLst/>
                <a:latin typeface="Times New Roman" panose="02020603050405020304" pitchFamily="18" charset="0"/>
                <a:ea typeface="PMingLiU" panose="02020500000000000000" pitchFamily="18" charset="-120"/>
              </a:rPr>
              <a:t>remembering</a:t>
            </a:r>
            <a:r>
              <a:rPr lang="en-US" sz="1800" dirty="0">
                <a:effectLst/>
                <a:latin typeface="Times New Roman" panose="02020603050405020304" pitchFamily="18" charset="0"/>
                <a:ea typeface="PMingLiU" panose="02020500000000000000" pitchFamily="18" charset="-120"/>
              </a:rPr>
              <a:t> (relate what is said to what has previously been said), </a:t>
            </a:r>
            <a:r>
              <a:rPr lang="en-US" sz="1800" i="1" dirty="0">
                <a:effectLst/>
                <a:latin typeface="Times New Roman" panose="02020603050405020304" pitchFamily="18" charset="0"/>
                <a:ea typeface="PMingLiU" panose="02020500000000000000" pitchFamily="18" charset="-120"/>
              </a:rPr>
              <a:t>interpreting</a:t>
            </a:r>
            <a:r>
              <a:rPr lang="en-US" sz="1800" dirty="0">
                <a:effectLst/>
                <a:latin typeface="Times New Roman" panose="02020603050405020304" pitchFamily="18" charset="0"/>
                <a:ea typeface="PMingLiU" panose="02020500000000000000" pitchFamily="18" charset="-120"/>
              </a:rPr>
              <a:t> (clarifies and extends meanings of interviewee’s statements, but without imposing meaning on them), </a:t>
            </a:r>
            <a:r>
              <a:rPr lang="en-US" sz="1800" i="1" dirty="0">
                <a:effectLst/>
                <a:latin typeface="Times New Roman" panose="02020603050405020304" pitchFamily="18" charset="0"/>
                <a:ea typeface="PMingLiU" panose="02020500000000000000" pitchFamily="18" charset="-120"/>
              </a:rPr>
              <a:t>balanced</a:t>
            </a:r>
            <a:r>
              <a:rPr lang="en-US" sz="1800" dirty="0">
                <a:effectLst/>
                <a:latin typeface="Times New Roman" panose="02020603050405020304" pitchFamily="18" charset="0"/>
                <a:ea typeface="PMingLiU" panose="02020500000000000000" pitchFamily="18" charset="-120"/>
              </a:rPr>
              <a:t> and </a:t>
            </a:r>
            <a:r>
              <a:rPr lang="en-US" sz="1800" i="1" dirty="0">
                <a:effectLst/>
                <a:latin typeface="Times New Roman" panose="02020603050405020304" pitchFamily="18" charset="0"/>
                <a:ea typeface="PMingLiU" panose="02020500000000000000" pitchFamily="18" charset="-120"/>
              </a:rPr>
              <a:t>ethically sensitive</a:t>
            </a:r>
            <a:r>
              <a:rPr lang="en-US" sz="1800" dirty="0">
                <a:effectLst/>
                <a:latin typeface="Times New Roman" panose="02020603050405020304" pitchFamily="18" charset="0"/>
                <a:ea typeface="PMingLiU" panose="02020500000000000000" pitchFamily="18" charset="-120"/>
              </a:rPr>
              <a:t> ( ensure the interviewee appreciates what the research is about and the answers with be treated with confidentiality).</a:t>
            </a:r>
            <a:endParaRPr lang="en-US" sz="1800" dirty="0">
              <a:effectLst/>
              <a:latin typeface="Times New Roman" panose="02020603050405020304" pitchFamily="18" charset="0"/>
              <a:ea typeface="PMingLiU" panose="02020500000000000000" pitchFamily="18" charset="-12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15080</Words>
  <Application>WPS Presentation</Application>
  <PresentationFormat>Widescreen</PresentationFormat>
  <Paragraphs>189</Paragraphs>
  <Slides>24</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24</vt:i4>
      </vt:variant>
    </vt:vector>
  </HeadingPairs>
  <TitlesOfParts>
    <vt:vector size="39" baseType="lpstr">
      <vt:lpstr>Arial</vt:lpstr>
      <vt:lpstr>SimSun</vt:lpstr>
      <vt:lpstr>Wingdings</vt:lpstr>
      <vt:lpstr>DejaVu Sans</vt:lpstr>
      <vt:lpstr>Times New Roman</vt:lpstr>
      <vt:lpstr>PMingLiU</vt:lpstr>
      <vt:lpstr>Symbol</vt:lpstr>
      <vt:lpstr>C059</vt:lpstr>
      <vt:lpstr>Calibri Light</vt:lpstr>
      <vt:lpstr>Calibri</vt:lpstr>
      <vt:lpstr>Microsoft YaHei</vt:lpstr>
      <vt:lpstr>Droid Sans Fallback</vt:lpstr>
      <vt:lpstr>Arial Unicode MS</vt:lpstr>
      <vt:lpstr>OpenSymbol</vt:lpstr>
      <vt:lpstr>Office Theme</vt:lpstr>
      <vt:lpstr>Scientific Research Methods </vt:lpstr>
      <vt:lpstr>Research Population, Sample and Sampling Methods</vt:lpstr>
      <vt:lpstr>Population and Sampling Techniques</vt:lpstr>
      <vt:lpstr>Probabilistic Sampling techniques</vt:lpstr>
      <vt:lpstr>Non-Probabilistic Sampling Techniques</vt:lpstr>
      <vt:lpstr>Research Instruments</vt:lpstr>
      <vt:lpstr>Interview Guide</vt:lpstr>
      <vt:lpstr>Some basic elements in preparation of interview guide are as follows: </vt:lpstr>
      <vt:lpstr>Activities to get prepared for conducting an interview </vt:lpstr>
      <vt:lpstr>Bryman (2012) suggested nine types of questions the interviewer should ask the interviewee </vt:lpstr>
      <vt:lpstr>Types of interviews</vt:lpstr>
      <vt:lpstr>Questionnaire</vt:lpstr>
      <vt:lpstr>Reliability, validity and ethical consideration</vt:lpstr>
      <vt:lpstr>Observation, Direct observation</vt:lpstr>
      <vt:lpstr>Indirect observation</vt:lpstr>
      <vt:lpstr>Participant observation</vt:lpstr>
      <vt:lpstr>Documentary survey</vt:lpstr>
      <vt:lpstr>Content analysis for the qualitative research</vt:lpstr>
      <vt:lpstr>Content analysis</vt:lpstr>
      <vt:lpstr>Qualitative data analysis</vt:lpstr>
      <vt:lpstr>Statistical treatment of quantitative data</vt:lpstr>
      <vt:lpstr>Presentation of Findings, Analysis and Interpretation in Quantitative Research</vt:lpstr>
      <vt:lpstr>Presentation of Findings, Analysis and Interpretation in Qualitative Research.</vt:lpstr>
      <vt:lpstr>Discussion of the 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Research Methods </dc:title>
  <dc:creator>Charles Hategekimana</dc:creator>
  <cp:lastModifiedBy>jmutangana</cp:lastModifiedBy>
  <cp:revision>15</cp:revision>
  <dcterms:created xsi:type="dcterms:W3CDTF">2025-05-14T05:40:51Z</dcterms:created>
  <dcterms:modified xsi:type="dcterms:W3CDTF">2025-05-14T05:40:51Z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1033-11.1.0.11698</vt:lpwstr>
  </property>
</Properties>
</file>