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96"/>
  </p:handoutMasterIdLst>
  <p:sldIdLst>
    <p:sldId id="492" r:id="rId3"/>
    <p:sldId id="361" r:id="rId4"/>
    <p:sldId id="257" r:id="rId5"/>
    <p:sldId id="258" r:id="rId6"/>
    <p:sldId id="261" r:id="rId7"/>
    <p:sldId id="259" r:id="rId8"/>
    <p:sldId id="365" r:id="rId9"/>
    <p:sldId id="366" r:id="rId10"/>
    <p:sldId id="367" r:id="rId11"/>
    <p:sldId id="369" r:id="rId12"/>
    <p:sldId id="371" r:id="rId13"/>
    <p:sldId id="372" r:id="rId14"/>
    <p:sldId id="373" r:id="rId15"/>
    <p:sldId id="374" r:id="rId16"/>
    <p:sldId id="375" r:id="rId17"/>
    <p:sldId id="377" r:id="rId18"/>
    <p:sldId id="378" r:id="rId19"/>
    <p:sldId id="379" r:id="rId20"/>
    <p:sldId id="385" r:id="rId21"/>
    <p:sldId id="260" r:id="rId22"/>
    <p:sldId id="262" r:id="rId23"/>
    <p:sldId id="264" r:id="rId24"/>
    <p:sldId id="266" r:id="rId25"/>
    <p:sldId id="268" r:id="rId26"/>
    <p:sldId id="269" r:id="rId27"/>
    <p:sldId id="270" r:id="rId28"/>
    <p:sldId id="271" r:id="rId29"/>
    <p:sldId id="393" r:id="rId30"/>
    <p:sldId id="272" r:id="rId31"/>
    <p:sldId id="274" r:id="rId32"/>
    <p:sldId id="276" r:id="rId33"/>
    <p:sldId id="278" r:id="rId34"/>
    <p:sldId id="279" r:id="rId35"/>
    <p:sldId id="386" r:id="rId36"/>
    <p:sldId id="387" r:id="rId37"/>
    <p:sldId id="388" r:id="rId38"/>
    <p:sldId id="280" r:id="rId39"/>
    <p:sldId id="281" r:id="rId40"/>
    <p:sldId id="282" r:id="rId41"/>
    <p:sldId id="283" r:id="rId42"/>
    <p:sldId id="284" r:id="rId43"/>
    <p:sldId id="285" r:id="rId44"/>
    <p:sldId id="289" r:id="rId45"/>
    <p:sldId id="290" r:id="rId46"/>
    <p:sldId id="291" r:id="rId47"/>
    <p:sldId id="292" r:id="rId48"/>
    <p:sldId id="293" r:id="rId49"/>
    <p:sldId id="295" r:id="rId50"/>
    <p:sldId id="296" r:id="rId51"/>
    <p:sldId id="297" r:id="rId52"/>
    <p:sldId id="298" r:id="rId53"/>
    <p:sldId id="299" r:id="rId54"/>
    <p:sldId id="300" r:id="rId55"/>
    <p:sldId id="383" r:id="rId56"/>
    <p:sldId id="301" r:id="rId57"/>
    <p:sldId id="302" r:id="rId58"/>
    <p:sldId id="303" r:id="rId59"/>
    <p:sldId id="304" r:id="rId60"/>
    <p:sldId id="305" r:id="rId61"/>
    <p:sldId id="306" r:id="rId62"/>
    <p:sldId id="308" r:id="rId63"/>
    <p:sldId id="309" r:id="rId64"/>
    <p:sldId id="310" r:id="rId65"/>
    <p:sldId id="311" r:id="rId66"/>
    <p:sldId id="312" r:id="rId67"/>
    <p:sldId id="314" r:id="rId68"/>
    <p:sldId id="315" r:id="rId69"/>
    <p:sldId id="327" r:id="rId70"/>
    <p:sldId id="329" r:id="rId71"/>
    <p:sldId id="330" r:id="rId72"/>
    <p:sldId id="331" r:id="rId73"/>
    <p:sldId id="332" r:id="rId74"/>
    <p:sldId id="380" r:id="rId75"/>
    <p:sldId id="333" r:id="rId76"/>
    <p:sldId id="346" r:id="rId77"/>
    <p:sldId id="334" r:id="rId78"/>
    <p:sldId id="336" r:id="rId79"/>
    <p:sldId id="338" r:id="rId80"/>
    <p:sldId id="340" r:id="rId81"/>
    <p:sldId id="343" r:id="rId82"/>
    <p:sldId id="344" r:id="rId83"/>
    <p:sldId id="347" r:id="rId84"/>
    <p:sldId id="348" r:id="rId85"/>
    <p:sldId id="349" r:id="rId86"/>
    <p:sldId id="350" r:id="rId87"/>
    <p:sldId id="351" r:id="rId88"/>
    <p:sldId id="352" r:id="rId89"/>
    <p:sldId id="353" r:id="rId90"/>
    <p:sldId id="354" r:id="rId91"/>
    <p:sldId id="356" r:id="rId92"/>
    <p:sldId id="359" r:id="rId93"/>
    <p:sldId id="391" r:id="rId94"/>
    <p:sldId id="364" r:id="rId95"/>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b="1"/>
              <a:t>INTRODUCTION TO BIBLE STUDY</a:t>
            </a:r>
            <a:endParaRPr lang="en-US" b="1"/>
          </a:p>
        </p:txBody>
      </p:sp>
      <p:sp>
        <p:nvSpPr>
          <p:cNvPr id="5" name="Subtitle 4"/>
          <p:cNvSpPr>
            <a:spLocks noGrp="1"/>
          </p:cNvSpPr>
          <p:nvPr>
            <p:ph type="subTitle" idx="1"/>
          </p:nvPr>
        </p:nvSpPr>
        <p:spPr/>
        <p:txBody>
          <a:bodyPr/>
          <a:p>
            <a:r>
              <a:rPr lang="en-US" b="1"/>
              <a:t>GROUP Y</a:t>
            </a:r>
            <a:endParaRPr lang="en-US"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5400" b="1"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5400" b="1" i="0" u="none" strike="noStrike" kern="1200" cap="none" spc="0" normalizeH="0" baseline="0" noProof="0" dirty="0" smtClean="0">
                <a:ln>
                  <a:noFill/>
                </a:ln>
                <a:solidFill>
                  <a:schemeClr val="tx1"/>
                </a:solidFill>
                <a:effectLst/>
                <a:uLnTx/>
                <a:uFillTx/>
                <a:latin typeface="+mj-lt"/>
                <a:ea typeface="+mj-ea"/>
                <a:cs typeface="+mj-cs"/>
              </a:rPr>
              <a:t> </a:t>
            </a:r>
            <a:endParaRPr kumimoji="0" lang="en-US" sz="5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pPr marL="0" indent="0">
              <a:buNone/>
            </a:pPr>
            <a:r>
              <a:rPr lang="en-US" altLang="en-US" sz="2000" dirty="0"/>
              <a:t>The Holy Scriptures, Old and New Testaments, are the written Word of God, given by divine inspiration through holy men of God who spoke and wrote as they were moved by the Holy Spirit. In this Word, God has committed to man the knowledge necessary for salvation. </a:t>
            </a:r>
            <a:endParaRPr lang="en-US" altLang="en-US" sz="2000" dirty="0"/>
          </a:p>
          <a:p>
            <a:pPr marL="0" indent="0">
              <a:buNone/>
            </a:pPr>
            <a:endParaRPr lang="en-US" altLang="en-US" sz="2000" dirty="0"/>
          </a:p>
          <a:p>
            <a:pPr marL="0" indent="0">
              <a:buNone/>
            </a:pPr>
            <a:r>
              <a:rPr lang="en-US" altLang="en-US" sz="2000" dirty="0"/>
              <a:t>The Holy Scriptures are the infallible revelation of His will. </a:t>
            </a:r>
            <a:endParaRPr lang="en-US" altLang="en-US" sz="2000" dirty="0"/>
          </a:p>
          <a:p>
            <a:pPr marL="0" indent="0">
              <a:buNone/>
            </a:pPr>
            <a:endParaRPr lang="en-US" altLang="en-US" sz="2000" dirty="0"/>
          </a:p>
          <a:p>
            <a:pPr marL="0" indent="0">
              <a:buNone/>
            </a:pPr>
            <a:r>
              <a:rPr lang="en-US" altLang="en-US" sz="2000" dirty="0"/>
              <a:t>They are the standard of character, the test of experience, the authoritative revealer of doctrines, and the trustworthy record of God's acts in history. (</a:t>
            </a:r>
            <a:r>
              <a:rPr lang="en-US" altLang="en-US" sz="2000" dirty="0">
                <a:hlinkClick r:id="rId1"/>
              </a:rPr>
              <a:t>2 Peter 1:20</a:t>
            </a:r>
            <a:r>
              <a:rPr lang="en-US" altLang="en-US" sz="2000" dirty="0"/>
              <a:t>, </a:t>
            </a:r>
            <a:r>
              <a:rPr lang="en-US" altLang="en-US" sz="2000" dirty="0">
                <a:hlinkClick r:id="rId2"/>
              </a:rPr>
              <a:t>21</a:t>
            </a:r>
            <a:r>
              <a:rPr lang="en-US" altLang="en-US" sz="2000" dirty="0"/>
              <a:t>; </a:t>
            </a:r>
            <a:r>
              <a:rPr lang="en-US" altLang="en-US" sz="2000" dirty="0">
                <a:hlinkClick r:id="rId3"/>
              </a:rPr>
              <a:t>2 Tim. 3:16</a:t>
            </a:r>
            <a:r>
              <a:rPr lang="en-US" altLang="en-US" sz="2000" dirty="0"/>
              <a:t>, </a:t>
            </a:r>
            <a:r>
              <a:rPr lang="en-US" altLang="en-US" sz="2000" dirty="0">
                <a:hlinkClick r:id="rId4"/>
              </a:rPr>
              <a:t>17</a:t>
            </a:r>
            <a:r>
              <a:rPr lang="en-US" altLang="en-US" sz="2000" dirty="0"/>
              <a:t>; </a:t>
            </a:r>
            <a:r>
              <a:rPr lang="en-US" altLang="en-US" sz="2000" dirty="0">
                <a:hlinkClick r:id="rId5"/>
              </a:rPr>
              <a:t>Ps. 119:105</a:t>
            </a:r>
            <a:r>
              <a:rPr lang="en-US" altLang="en-US" sz="2000" dirty="0"/>
              <a:t>;</a:t>
            </a:r>
            <a:r>
              <a:rPr lang="en-US" altLang="en-US" sz="2000" dirty="0">
                <a:hlinkClick r:id="rId6"/>
              </a:rPr>
              <a:t>Prov. 30:5</a:t>
            </a:r>
            <a:r>
              <a:rPr lang="en-US" altLang="en-US" sz="2000" dirty="0"/>
              <a:t>, </a:t>
            </a:r>
            <a:r>
              <a:rPr lang="en-US" altLang="en-US" sz="2000" dirty="0">
                <a:hlinkClick r:id="rId7"/>
              </a:rPr>
              <a:t>6</a:t>
            </a:r>
            <a:r>
              <a:rPr lang="en-US" altLang="en-US" sz="2000" dirty="0"/>
              <a:t>; </a:t>
            </a:r>
            <a:r>
              <a:rPr lang="en-US" altLang="en-US" sz="2000" dirty="0">
                <a:hlinkClick r:id="rId8"/>
              </a:rPr>
              <a:t>Isa. 8:20</a:t>
            </a:r>
            <a:r>
              <a:rPr lang="en-US" altLang="en-US" sz="2000" dirty="0"/>
              <a:t>; </a:t>
            </a:r>
            <a:r>
              <a:rPr lang="en-US" altLang="en-US" sz="2000" dirty="0">
                <a:hlinkClick r:id="rId9"/>
              </a:rPr>
              <a:t>John 17:17</a:t>
            </a:r>
            <a:r>
              <a:rPr lang="en-US" altLang="en-US" sz="2000" dirty="0"/>
              <a:t>; </a:t>
            </a:r>
            <a:r>
              <a:rPr lang="en-US" altLang="en-US" sz="2000" dirty="0">
                <a:hlinkClick r:id="rId10"/>
              </a:rPr>
              <a:t>1 Thess. 2:13</a:t>
            </a:r>
            <a:r>
              <a:rPr lang="en-US" altLang="en-US" sz="2000" dirty="0"/>
              <a:t>; </a:t>
            </a:r>
            <a:r>
              <a:rPr lang="en-US" altLang="en-US" sz="2000" dirty="0">
                <a:hlinkClick r:id="rId11"/>
              </a:rPr>
              <a:t>Heb. 4:12</a:t>
            </a:r>
            <a:r>
              <a:rPr lang="en-US" altLang="en-US" sz="2000" dirty="0"/>
              <a:t>.)</a:t>
            </a:r>
            <a:endParaRPr lang="en-US" altLang="en-US" sz="2000" dirty="0"/>
          </a:p>
          <a:p>
            <a:endParaRPr lang="en-US" altLang="en-US" sz="2800" dirty="0"/>
          </a:p>
          <a:p>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5605" y="634683"/>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1"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1"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696720"/>
            <a:ext cx="8229600" cy="4501515"/>
          </a:xfrm>
        </p:spPr>
        <p:txBody>
          <a:bodyPr vert="horz" wrap="square" lIns="91440" tIns="45720" rIns="91440" bIns="45720" anchor="t" anchorCtr="0"/>
          <a:p>
            <a:pPr eaLnBrk="1" hangingPunct="1"/>
            <a:endParaRPr lang="en-GB" altLang="en-US" sz="2000" dirty="0"/>
          </a:p>
          <a:p>
            <a:pPr eaLnBrk="1" hangingPunct="1"/>
            <a:r>
              <a:rPr lang="en-GB" altLang="en-US" sz="2000" dirty="0"/>
              <a:t>The Bible is given by inspiration of God (2Tim.3:16) to holy men of God who were moved by the Holy Spirit (2Peter1:21)</a:t>
            </a:r>
            <a:endParaRPr lang="en-GB" altLang="en-US" sz="2000" dirty="0"/>
          </a:p>
          <a:p>
            <a:pPr eaLnBrk="1" hangingPunct="1"/>
            <a:endParaRPr lang="en-GB" altLang="en-US" sz="2000" dirty="0"/>
          </a:p>
          <a:p>
            <a:pPr eaLnBrk="1" hangingPunct="1"/>
            <a:r>
              <a:rPr lang="en-GB" altLang="en-US" sz="2000" dirty="0"/>
              <a:t>If the Bible is truly God’s Word, then we should cherish it, study it, obey it, and fully trust it. If the Bible is the Word of God, then to dismiss it is to dismiss God Himself.</a:t>
            </a:r>
            <a:endParaRPr lang="en-GB" altLang="en-US" sz="2000" dirty="0"/>
          </a:p>
          <a:p>
            <a:pPr eaLnBrk="1" hangingPunct="1"/>
            <a:endParaRPr lang="en-GB" altLang="en-US" sz="2000" dirty="0"/>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539750" y="47625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323850" y="1412875"/>
            <a:ext cx="8229600" cy="463994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There are both internal and external evidences that the Bible is truly God’s Word:</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9230"/>
            <a:ext cx="8229600" cy="83375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474470"/>
            <a:ext cx="8229600" cy="465201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21507" name="Content Placeholder 2"/>
          <p:cNvSpPr>
            <a:spLocks noGrp="1"/>
          </p:cNvSpPr>
          <p:nvPr>
            <p:ph idx="1"/>
          </p:nvPr>
        </p:nvSpPr>
        <p:spPr>
          <a:xfrm>
            <a:off x="457200" y="1123315"/>
            <a:ext cx="8229600" cy="5003165"/>
          </a:xfrm>
        </p:spPr>
        <p:txBody>
          <a:bodyPr vert="horz" wrap="square" lIns="91440" tIns="45720" rIns="91440" bIns="45720" anchor="t" anchorCtr="0"/>
          <a:p>
            <a:pPr algn="just" eaLnBrk="1" hangingPunct="1">
              <a:buNone/>
            </a:pPr>
            <a:r>
              <a:rPr lang="en-GB" altLang="en-US" sz="1800" b="1" dirty="0"/>
              <a:t>   There are also external evidences</a:t>
            </a:r>
            <a:r>
              <a:rPr lang="en-GB" altLang="en-US" sz="1800" dirty="0"/>
              <a:t> that indicate the Bible is truly the Word of God.</a:t>
            </a:r>
            <a:endParaRPr lang="en-GB" altLang="en-US" sz="1800" dirty="0"/>
          </a:p>
          <a:p>
            <a:pPr algn="just" eaLnBrk="1" hangingPunct="1">
              <a:buNone/>
            </a:pPr>
            <a:endParaRPr lang="en-GB" altLang="en-US" sz="1800" dirty="0"/>
          </a:p>
          <a:p>
            <a:pPr algn="just" eaLnBrk="1" hangingPunct="1"/>
            <a:r>
              <a:rPr lang="en-GB" altLang="en-US" sz="1800" dirty="0"/>
              <a:t> One is </a:t>
            </a:r>
            <a:r>
              <a:rPr lang="en-GB" altLang="en-US" sz="1800" b="1" dirty="0"/>
              <a:t>the</a:t>
            </a:r>
            <a:r>
              <a:rPr lang="en-GB" altLang="en-US" sz="1800" dirty="0"/>
              <a:t> </a:t>
            </a:r>
            <a:r>
              <a:rPr lang="en-GB" altLang="en-US" sz="1800" b="1" dirty="0"/>
              <a:t>historicity of the Bible</a:t>
            </a:r>
            <a:r>
              <a:rPr lang="en-GB" altLang="en-US" sz="1800"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sz="1800" dirty="0"/>
          </a:p>
          <a:p>
            <a:pPr algn="just" eaLnBrk="1" hangingPunct="1"/>
            <a:endParaRPr lang="en-GB" altLang="en-US" sz="1800" dirty="0"/>
          </a:p>
          <a:p>
            <a:pPr algn="just" eaLnBrk="1" hangingPunct="1"/>
            <a:r>
              <a:rPr lang="en-GB" altLang="en-US" sz="1800" dirty="0">
                <a:sym typeface="+mn-ea"/>
              </a:rPr>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sz="1800" dirty="0"/>
          </a:p>
          <a:p>
            <a:pPr eaLnBrk="1" hangingPunct="1"/>
            <a:endParaRPr lang="en-GB" altLang="en-US" sz="1800" dirty="0"/>
          </a:p>
          <a:p>
            <a:pPr algn="just" eaLnBrk="1" hangingPunct="1"/>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3200" b="1" dirty="0">
                <a:sym typeface="+mn-ea"/>
              </a:rPr>
              <a:t>The evidences that prove the divine origin of the Bible:</a:t>
            </a:r>
            <a:endParaRPr lang="en-GB" altLang="en-US" sz="3200" b="1" dirty="0">
              <a:sym typeface="+mn-ea"/>
            </a:endParaRPr>
          </a:p>
        </p:txBody>
      </p:sp>
      <p:sp>
        <p:nvSpPr>
          <p:cNvPr id="23555" name="Content Placeholder 2"/>
          <p:cNvSpPr>
            <a:spLocks noGrp="1"/>
          </p:cNvSpPr>
          <p:nvPr>
            <p:ph idx="1"/>
          </p:nvPr>
        </p:nvSpPr>
        <p:spPr>
          <a:xfrm>
            <a:off x="457200" y="1356995"/>
            <a:ext cx="8229600" cy="4769485"/>
          </a:xfrm>
        </p:spPr>
        <p:txBody>
          <a:bodyPr vert="horz" wrap="square" lIns="91440" tIns="45720" rIns="91440" bIns="45720" anchor="t" anchorCtr="0"/>
          <a:p>
            <a:pPr algn="just" eaLnBrk="1" hangingPunct="1"/>
            <a:r>
              <a:rPr lang="en-GB" altLang="en-US" sz="2400" dirty="0"/>
              <a:t>Another external evidence that the Bible is truly God’s Word is </a:t>
            </a:r>
            <a:r>
              <a:rPr lang="en-GB" altLang="en-US" sz="2400" b="1" dirty="0"/>
              <a:t>the integrity of its human authors</a:t>
            </a:r>
            <a:r>
              <a:rPr lang="en-GB" altLang="en-US" sz="2400" dirty="0"/>
              <a:t>.</a:t>
            </a:r>
            <a:endParaRPr lang="en-GB" altLang="en-US" sz="2400" dirty="0"/>
          </a:p>
          <a:p>
            <a:pPr algn="just" eaLnBrk="1" hangingPunct="1"/>
            <a:endParaRPr lang="en-GB" altLang="en-US" sz="2400" dirty="0"/>
          </a:p>
          <a:p>
            <a:pPr algn="just" eaLnBrk="1" hangingPunct="1"/>
            <a:r>
              <a:rPr lang="en-GB" altLang="en-US" sz="2400" dirty="0"/>
              <a:t>In studying the lives of these men, we find them to be honest and sincere. </a:t>
            </a:r>
            <a:endParaRPr lang="en-GB" altLang="en-US" sz="2400" dirty="0"/>
          </a:p>
          <a:p>
            <a:pPr algn="just" eaLnBrk="1" hangingPunct="1"/>
            <a:endParaRPr lang="en-GB" altLang="en-US" sz="2400" dirty="0"/>
          </a:p>
          <a:p>
            <a:pPr algn="just" eaLnBrk="1" hangingPunct="1"/>
            <a:r>
              <a:rPr lang="en-GB" altLang="en-US" sz="2400" dirty="0"/>
              <a:t>The fact that they were willing to die often excruciating deaths for what they believed testifies that these ordinary yet honest men truly believed God had spoken to them.</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343025"/>
            <a:ext cx="8229600" cy="478345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000" b="1"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40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b="1" dirty="0"/>
              <a:t>QUIZ</a:t>
            </a:r>
            <a:endParaRPr lang="en-US" altLang="en-US" b="1"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sz="2400" dirty="0"/>
              <a:t>List 3 benefits of studying the Word.</a:t>
            </a:r>
            <a:r>
              <a:rPr lang="en-US" altLang="en-US" sz="2400" b="1" dirty="0"/>
              <a:t>(3marks)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was inspired by God. Give the biblical text as support.</a:t>
            </a:r>
            <a:r>
              <a:rPr lang="en-US" altLang="en-US" sz="2400" b="1" dirty="0"/>
              <a:t>(2 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Which are the internal evidences showing that the Bible is God’s Word?</a:t>
            </a:r>
            <a:r>
              <a:rPr lang="en-US" altLang="en-US" sz="2400" b="1" dirty="0"/>
              <a:t>(3 marks)</a:t>
            </a:r>
            <a:endParaRPr lang="en-US" altLang="en-US" sz="2400" b="1"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is divided into two parts: Cite them.(2 marks)</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xfrm>
            <a:off x="457200" y="274955"/>
            <a:ext cx="8229600" cy="871220"/>
          </a:xfrm>
        </p:spPr>
        <p:txBody>
          <a:bodyPr vert="horz" wrap="square" lIns="91440" tIns="45720" rIns="91440" bIns="45720" anchor="ctr" anchorCtr="0"/>
          <a:p>
            <a:r>
              <a:rPr lang="en-US" altLang="en-US" sz="4000" b="1" dirty="0"/>
              <a:t>Course Outline</a:t>
            </a:r>
            <a:br>
              <a:rPr lang="en-US" altLang="en-US" sz="4000" b="1" dirty="0"/>
            </a:br>
            <a:endParaRPr lang="en-US" altLang="en-US" sz="4000" b="1" dirty="0"/>
          </a:p>
        </p:txBody>
      </p:sp>
      <p:sp>
        <p:nvSpPr>
          <p:cNvPr id="4099" name="Content Placeholder 2"/>
          <p:cNvSpPr>
            <a:spLocks noGrp="1"/>
          </p:cNvSpPr>
          <p:nvPr>
            <p:ph sz="half" idx="1"/>
          </p:nvPr>
        </p:nvSpPr>
        <p:spPr>
          <a:xfrm>
            <a:off x="239395" y="1181100"/>
            <a:ext cx="4679315" cy="4775835"/>
          </a:xfrm>
        </p:spPr>
        <p:txBody>
          <a:bodyPr vert="horz" wrap="square" lIns="91440" tIns="45720" rIns="91440" bIns="45720" anchor="t" anchorCtr="0"/>
          <a:p>
            <a:pPr marL="0" indent="0" algn="ctr">
              <a:buNone/>
            </a:pPr>
            <a:r>
              <a:rPr lang="en-US" altLang="en-US" sz="2000" b="1" dirty="0"/>
              <a:t>1. Uniqueness of the Bible</a:t>
            </a:r>
            <a:endParaRPr lang="en-US" altLang="en-US" sz="1600" b="1" dirty="0"/>
          </a:p>
          <a:p>
            <a:pPr lvl="1" algn="ctr"/>
            <a:endParaRPr lang="en-US" altLang="en-US" sz="1600" dirty="0"/>
          </a:p>
          <a:p>
            <a:pPr lvl="1"/>
            <a:r>
              <a:rPr lang="en-US" altLang="en-US" sz="1395" dirty="0"/>
              <a:t>Bible and the people</a:t>
            </a:r>
            <a:endParaRPr lang="en-US" altLang="en-US" sz="1395" dirty="0"/>
          </a:p>
          <a:p>
            <a:pPr lvl="1"/>
            <a:r>
              <a:rPr lang="en-US" altLang="en-US" sz="1395" dirty="0"/>
              <a:t>Bible answers the biggest questions</a:t>
            </a:r>
            <a:endParaRPr lang="en-US" altLang="en-US" sz="1395" dirty="0"/>
          </a:p>
          <a:p>
            <a:pPr lvl="1"/>
            <a:r>
              <a:rPr lang="en-US" altLang="en-US" sz="1395" dirty="0"/>
              <a:t>Benefits of studying the Bible</a:t>
            </a:r>
            <a:endParaRPr lang="en-US" altLang="en-US" sz="1395" dirty="0"/>
          </a:p>
          <a:p>
            <a:pPr lvl="1"/>
            <a:r>
              <a:rPr lang="en-US" altLang="en-US" sz="1200" dirty="0"/>
              <a:t>Adaptability</a:t>
            </a:r>
            <a:endParaRPr lang="en-US" altLang="en-US" sz="1395" dirty="0"/>
          </a:p>
          <a:p>
            <a:pPr marL="457200" lvl="1" indent="0">
              <a:buNone/>
            </a:pPr>
            <a:endParaRPr lang="en-US" altLang="en-US" sz="1600" dirty="0"/>
          </a:p>
          <a:p>
            <a:pPr marL="0" indent="0" algn="ctr">
              <a:buNone/>
            </a:pPr>
            <a:r>
              <a:rPr lang="en-US" altLang="en-US" sz="2000" b="1" dirty="0">
                <a:sym typeface="+mn-ea"/>
              </a:rPr>
              <a:t>2. The origin of the Bible </a:t>
            </a:r>
            <a:endParaRPr lang="en-US" altLang="en-US" sz="1600" b="1" dirty="0">
              <a:sym typeface="+mn-ea"/>
            </a:endParaRPr>
          </a:p>
          <a:p>
            <a:pPr marL="0" indent="0" algn="ctr">
              <a:buNone/>
            </a:pPr>
            <a:endParaRPr lang="en-US" altLang="en-US" sz="1600" b="1" dirty="0"/>
          </a:p>
          <a:p>
            <a:pPr lvl="1"/>
            <a:r>
              <a:rPr lang="en-US" altLang="en-US" sz="1400" dirty="0">
                <a:sym typeface="+mn-ea"/>
              </a:rPr>
              <a:t>Godhead</a:t>
            </a:r>
            <a:endParaRPr lang="en-US" altLang="en-US" sz="1400" dirty="0"/>
          </a:p>
          <a:p>
            <a:pPr lvl="1"/>
            <a:r>
              <a:rPr lang="en-US" altLang="en-US" sz="1400" dirty="0">
                <a:sym typeface="+mn-ea"/>
              </a:rPr>
              <a:t>God the Father</a:t>
            </a:r>
            <a:endParaRPr lang="en-US" altLang="en-US" sz="1400" dirty="0"/>
          </a:p>
          <a:p>
            <a:pPr lvl="1"/>
            <a:r>
              <a:rPr lang="en-US" altLang="en-US" sz="1400" dirty="0">
                <a:sym typeface="+mn-ea"/>
              </a:rPr>
              <a:t>God the Son </a:t>
            </a:r>
            <a:endParaRPr lang="en-US" altLang="en-US" sz="1400" dirty="0"/>
          </a:p>
          <a:p>
            <a:pPr lvl="1"/>
            <a:r>
              <a:rPr lang="en-US" altLang="en-US" sz="1400" dirty="0">
                <a:sym typeface="+mn-ea"/>
              </a:rPr>
              <a:t>God the Holy Spirit </a:t>
            </a:r>
            <a:endParaRPr lang="en-US" altLang="en-US" sz="1400" dirty="0"/>
          </a:p>
          <a:p>
            <a:pPr lvl="1"/>
            <a:r>
              <a:rPr lang="en-US" altLang="en-US" sz="1400" dirty="0">
                <a:sym typeface="+mn-ea"/>
              </a:rPr>
              <a:t>Inspiration </a:t>
            </a:r>
            <a:endParaRPr lang="en-US" altLang="en-US" sz="1400" dirty="0"/>
          </a:p>
          <a:p>
            <a:pPr lvl="1"/>
            <a:r>
              <a:rPr lang="en-US" altLang="en-US" sz="1400" dirty="0">
                <a:sym typeface="+mn-ea"/>
              </a:rPr>
              <a:t>Evidences (Internal and External),</a:t>
            </a:r>
            <a:endParaRPr lang="en-US" altLang="en-US" sz="1400" dirty="0"/>
          </a:p>
          <a:p>
            <a:pPr>
              <a:buNone/>
            </a:pPr>
            <a:endParaRPr lang="en-US" altLang="en-US" sz="1600" dirty="0"/>
          </a:p>
          <a:p>
            <a:pPr lvl="1"/>
            <a:endParaRPr lang="en-US" altLang="en-US" sz="1600" dirty="0"/>
          </a:p>
          <a:p>
            <a:pPr lvl="1"/>
            <a:endParaRPr lang="en-US" altLang="en-US" sz="1600" dirty="0"/>
          </a:p>
          <a:p>
            <a:pPr lvl="1"/>
            <a:endParaRPr lang="en-US" altLang="en-US" sz="1600" dirty="0"/>
          </a:p>
          <a:p>
            <a:endParaRPr lang="en-US" altLang="en-US" sz="1600" dirty="0"/>
          </a:p>
        </p:txBody>
      </p:sp>
      <p:sp>
        <p:nvSpPr>
          <p:cNvPr id="2" name="Content Placeholder 1"/>
          <p:cNvSpPr>
            <a:spLocks noGrp="1"/>
          </p:cNvSpPr>
          <p:nvPr>
            <p:ph sz="half" idx="2"/>
          </p:nvPr>
        </p:nvSpPr>
        <p:spPr>
          <a:xfrm>
            <a:off x="4648200" y="1081405"/>
            <a:ext cx="4038600" cy="5045075"/>
          </a:xfrm>
        </p:spPr>
        <p:txBody>
          <a:bodyPr/>
          <a:p>
            <a:pPr marL="0" indent="0" algn="ctr">
              <a:buNone/>
            </a:pPr>
            <a:r>
              <a:rPr lang="en-US" altLang="en-US" dirty="0">
                <a:sym typeface="+mn-ea"/>
              </a:rPr>
              <a:t> 3. </a:t>
            </a:r>
            <a:r>
              <a:rPr lang="en-US" altLang="en-US" sz="2000" b="1" dirty="0">
                <a:sym typeface="+mn-ea"/>
              </a:rPr>
              <a:t>Structure of the Bibl</a:t>
            </a:r>
            <a:r>
              <a:rPr lang="en-US" altLang="en-US" b="1" dirty="0">
                <a:sym typeface="+mn-ea"/>
              </a:rPr>
              <a:t>e</a:t>
            </a:r>
            <a:endParaRPr lang="en-US" altLang="en-US" b="1" dirty="0">
              <a:sym typeface="+mn-ea"/>
            </a:endParaRPr>
          </a:p>
          <a:p>
            <a:pPr marL="457200" lvl="1" indent="0">
              <a:buNone/>
            </a:pPr>
            <a:endParaRPr lang="en-US" altLang="en-US" b="1" dirty="0"/>
          </a:p>
          <a:p>
            <a:pPr lvl="1"/>
            <a:r>
              <a:rPr lang="en-US" altLang="en-US" sz="1400" dirty="0">
                <a:sym typeface="+mn-ea"/>
              </a:rPr>
              <a:t>OT </a:t>
            </a:r>
            <a:endParaRPr lang="en-US" altLang="en-US" sz="1400" dirty="0"/>
          </a:p>
          <a:p>
            <a:pPr lvl="1"/>
            <a:r>
              <a:rPr lang="en-US" altLang="en-US" sz="1400" dirty="0">
                <a:sym typeface="+mn-ea"/>
              </a:rPr>
              <a:t>NT</a:t>
            </a:r>
            <a:endParaRPr lang="en-US" altLang="en-US" sz="1400" dirty="0"/>
          </a:p>
          <a:p>
            <a:pPr lvl="1"/>
            <a:r>
              <a:rPr lang="en-US" altLang="en-US" sz="1400" dirty="0">
                <a:sym typeface="+mn-ea"/>
              </a:rPr>
              <a:t>Canonization </a:t>
            </a:r>
            <a:endParaRPr lang="en-US" altLang="en-US" sz="1400" dirty="0"/>
          </a:p>
          <a:p>
            <a:pPr lvl="1"/>
            <a:r>
              <a:rPr lang="en-US" altLang="en-US" sz="1400" dirty="0">
                <a:sym typeface="+mn-ea"/>
              </a:rPr>
              <a:t>Bible Versions</a:t>
            </a:r>
            <a:endParaRPr lang="en-US" altLang="en-US" sz="1400" dirty="0"/>
          </a:p>
          <a:p>
            <a:pPr lvl="1"/>
            <a:r>
              <a:rPr lang="en-US" altLang="en-US" sz="1400" dirty="0">
                <a:sym typeface="+mn-ea"/>
              </a:rPr>
              <a:t>The purpose of the Bible</a:t>
            </a:r>
            <a:endParaRPr lang="en-US" altLang="en-US" sz="1400" dirty="0"/>
          </a:p>
          <a:p>
            <a:pPr lvl="1"/>
            <a:r>
              <a:rPr lang="en-US" altLang="en-US" sz="1400" dirty="0">
                <a:sym typeface="+mn-ea"/>
              </a:rPr>
              <a:t>How to study the Bible</a:t>
            </a:r>
            <a:endParaRPr lang="en-US" altLang="en-US" sz="1800" dirty="0"/>
          </a:p>
          <a:p>
            <a:pPr lvl="1"/>
            <a:endParaRPr lang="en-US" altLang="en-US" sz="18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66 separate written documents or "books" which together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compose the "sacred library" of the Christian faith.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Those extra 7 books are mostly historical accounts of events that</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took place before the time of Jesus and were added in the context of</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counter-reformation</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books known as the Old Testament, consisting of 39 books,</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and the New Testament, consisting of 27 books.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25880"/>
            <a:ext cx="8229600" cy="4800600"/>
          </a:xfrm>
        </p:spPr>
        <p:txBody>
          <a:bodyPr vert="horz" wrap="square" lIns="91440" tIns="45720" rIns="91440" bIns="45720" numCol="1" rtlCol="0" anchor="t" anchorCtr="0" compatLnSpc="1">
            <a:normAutofit fontScale="4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8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3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algn="just" eaLnBrk="1" hangingPunct="1"/>
            <a:r>
              <a:rPr lang="en-GB" altLang="en-US" dirty="0">
                <a:sym typeface="+mn-ea"/>
              </a:rPr>
              <a:t>The writing of the OT was complete around 400 BC meaning the entire OT was written over a period of about 1000 years.</a:t>
            </a:r>
            <a:endParaRPr lang="en-GB" altLang="en-US" dirty="0"/>
          </a:p>
          <a:p>
            <a:pPr algn="just" eaLnBrk="1" hangingPunct="1"/>
            <a:endParaRPr lang="en-GB" altLang="en-US" dirty="0"/>
          </a:p>
          <a:p>
            <a:pPr algn="just" eaLnBrk="1" hangingPunct="1"/>
            <a:r>
              <a:rPr lang="en-GB" altLang="en-US" dirty="0">
                <a:sym typeface="+mn-ea"/>
              </a:rPr>
              <a:t> In contrast, the New Testament was started shortly after the death of Jesus, and was finished some time before 100 a.d(After Christ) spanning a much shorter period of about 50 to 60 years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sz="1600" b="1" dirty="0"/>
              <a:t>The Pentateuch (torah or Laws): (Books 1-5</a:t>
            </a:r>
            <a:r>
              <a:rPr lang="en-GB" altLang="en-US" sz="1600" dirty="0"/>
              <a:t>) Genesis, Exodus, Leviticus, Numbers, and Deuteronomy.</a:t>
            </a:r>
            <a:endParaRPr lang="en-GB" altLang="en-US" sz="1600" dirty="0"/>
          </a:p>
          <a:p>
            <a:pPr algn="just" eaLnBrk="1" hangingPunct="1"/>
            <a:endParaRPr lang="en-GB" altLang="en-US" sz="1600" dirty="0"/>
          </a:p>
          <a:p>
            <a:pPr algn="just" eaLnBrk="1" hangingPunct="1"/>
            <a:r>
              <a:rPr lang="en-GB" altLang="en-US" sz="1600" dirty="0"/>
              <a:t>These books are foundational to all of Scripture and rank as one of the most important portions of the Word of God. </a:t>
            </a:r>
            <a:endParaRPr lang="en-GB" altLang="en-US" sz="1600" dirty="0"/>
          </a:p>
          <a:p>
            <a:pPr algn="just" eaLnBrk="1" hangingPunct="1"/>
            <a:endParaRPr lang="en-GB" altLang="en-US" sz="1600" dirty="0"/>
          </a:p>
          <a:p>
            <a:pPr algn="just" eaLnBrk="1" hangingPunct="1"/>
            <a:r>
              <a:rPr lang="en-GB" altLang="en-US" sz="1600" dirty="0"/>
              <a:t>This is so because its theological and historical revelations are necessary for an understanding of the rest of the Old Testament and the New Testament as well.</a:t>
            </a:r>
            <a:endParaRPr lang="en-GB" altLang="en-US" sz="1600" dirty="0"/>
          </a:p>
          <a:p>
            <a:pPr algn="just" eaLnBrk="1" hangingPunct="1"/>
            <a:endParaRPr lang="en-GB" altLang="en-US" sz="1600" dirty="0"/>
          </a:p>
          <a:p>
            <a:pPr eaLnBrk="1" hangingPunct="1"/>
            <a:r>
              <a:rPr lang="en-GB" altLang="en-US" sz="1600" dirty="0">
                <a:sym typeface="+mn-ea"/>
              </a:rPr>
              <a:t>These five books contain, for example:</a:t>
            </a:r>
            <a:endParaRPr lang="en-GB" altLang="en-US" sz="1600" dirty="0"/>
          </a:p>
          <a:p>
            <a:pPr eaLnBrk="1" hangingPunct="1"/>
            <a:endParaRPr lang="en-GB" altLang="en-US" sz="1600" dirty="0"/>
          </a:p>
          <a:p>
            <a:pPr eaLnBrk="1" hangingPunct="1">
              <a:buNone/>
            </a:pPr>
            <a:r>
              <a:rPr lang="en-GB" altLang="en-US" sz="1600" dirty="0">
                <a:sym typeface="+mn-ea"/>
              </a:rPr>
              <a:t>- God's revelation about the origin of the world with its emphasis on the creation of man made in the image of God, </a:t>
            </a:r>
            <a:endParaRPr lang="en-GB" altLang="en-US" sz="1600" dirty="0"/>
          </a:p>
          <a:p>
            <a:pPr eaLnBrk="1" hangingPunct="1">
              <a:buNone/>
            </a:pPr>
            <a:endParaRPr lang="en-GB" altLang="en-US" sz="1600" dirty="0"/>
          </a:p>
          <a:p>
            <a:pPr eaLnBrk="1" hangingPunct="1">
              <a:buNone/>
            </a:pPr>
            <a:r>
              <a:rPr lang="en-GB" altLang="en-US" sz="1600" dirty="0">
                <a:sym typeface="+mn-ea"/>
              </a:rPr>
              <a:t>- how sin entered human history and the judgment that followed, </a:t>
            </a:r>
            <a:endParaRPr lang="en-GB" altLang="en-US" sz="1600" dirty="0"/>
          </a:p>
          <a:p>
            <a:pPr eaLnBrk="1" hangingPunct="1">
              <a:buNone/>
            </a:pPr>
            <a:endParaRPr lang="en-GB" altLang="en-US" sz="1600" dirty="0"/>
          </a:p>
          <a:p>
            <a:pPr eaLnBrk="1" hangingPunct="1">
              <a:buNone/>
            </a:pPr>
            <a:r>
              <a:rPr lang="en-GB" altLang="en-US" sz="1600" dirty="0">
                <a:sym typeface="+mn-ea"/>
              </a:rPr>
              <a:t>- and the origin of the nation of Israel and its covenant–relationship to Yahweh</a:t>
            </a:r>
            <a:endParaRPr lang="en-GB" altLang="en-US" sz="1600" dirty="0"/>
          </a:p>
          <a:p>
            <a:pPr algn="just" eaLnBrk="1" hangingPunct="1"/>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83640"/>
            <a:ext cx="8229600" cy="541401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18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40460"/>
            <a:ext cx="8229600" cy="498602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sz="2000" dirty="0"/>
              <a:t>The </a:t>
            </a:r>
            <a:r>
              <a:rPr lang="en-GB" altLang="en-US" sz="2000" dirty="0">
                <a:solidFill>
                  <a:srgbClr val="FF0000"/>
                </a:solidFill>
              </a:rPr>
              <a:t>Old Testament prophets, being sent by God, spiritually prepared the ground in the Jewish nation for building </a:t>
            </a:r>
            <a:r>
              <a:rPr lang="en-GB" altLang="en-US" sz="2000" dirty="0"/>
              <a:t>God's Kingdom among people. </a:t>
            </a:r>
            <a:endParaRPr lang="en-GB" altLang="en-US" sz="2000" dirty="0"/>
          </a:p>
          <a:p>
            <a:pPr algn="just" eaLnBrk="1" hangingPunct="1"/>
            <a:endParaRPr lang="en-GB" altLang="en-US" sz="2000" dirty="0"/>
          </a:p>
          <a:p>
            <a:pPr algn="just" eaLnBrk="1" hangingPunct="1"/>
            <a:r>
              <a:rPr lang="en-GB" altLang="en-US" sz="2000" dirty="0"/>
              <a:t>The path of spiritual development of the Jewish people was not smooth. There were times of spiritual growth and prosperity, as well as times of decreased interest to religion and even apostasy</a:t>
            </a:r>
            <a:endParaRPr lang="en-GB" altLang="en-US" sz="2000" dirty="0"/>
          </a:p>
          <a:p>
            <a:pPr eaLnBrk="1" hangingPunct="1"/>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a:xfrm>
            <a:off x="539750" y="371475"/>
            <a:ext cx="7772400" cy="2044065"/>
          </a:xfrm>
        </p:spPr>
        <p:txBody>
          <a:bodyPr vert="horz" wrap="square" lIns="91440" tIns="45720" rIns="91440" bIns="45720" anchor="ctr" anchorCtr="0"/>
          <a:p>
            <a:pPr>
              <a:buClrTx/>
              <a:buSzTx/>
              <a:buFontTx/>
            </a:pPr>
            <a:r>
              <a:rPr lang="en-US" noProof="0" dirty="0" smtClean="0">
                <a:ln>
                  <a:noFill/>
                </a:ln>
                <a:solidFill>
                  <a:schemeClr val="tx1">
                    <a:tint val="75000"/>
                  </a:schemeClr>
                </a:solidFill>
                <a:effectLst/>
                <a:uLnTx/>
                <a:uFillTx/>
                <a:latin typeface="+mn-lt"/>
                <a:ea typeface="+mn-ea"/>
                <a:cs typeface="+mn-cs"/>
                <a:sym typeface="+mn-ea"/>
              </a:rPr>
              <a:t>Answer the following question:</a:t>
            </a:r>
            <a:b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lang="en-US" altLang="en-US" dirty="0"/>
          </a:p>
        </p:txBody>
      </p:sp>
      <p:sp>
        <p:nvSpPr>
          <p:cNvPr id="3" name="Subtitle 2"/>
          <p:cNvSpPr>
            <a:spLocks noGrp="1"/>
          </p:cNvSpPr>
          <p:nvPr>
            <p:ph type="subTitle" idx="1"/>
          </p:nvPr>
        </p:nvSpPr>
        <p:spPr>
          <a:xfrm>
            <a:off x="1475740" y="3284855"/>
            <a:ext cx="6400800" cy="1752600"/>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16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16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algn="just" eaLnBrk="1" hangingPunct="1"/>
            <a:r>
              <a:rPr lang="en-GB" altLang="en-US" sz="1600" dirty="0">
                <a:solidFill>
                  <a:srgbClr val="FF0000"/>
                </a:solidFill>
                <a:sym typeface="+mn-ea"/>
              </a:rPr>
              <a:t>These Gentiles used each and every opportunity to cruelly enslave and oppress the Jews. </a:t>
            </a:r>
            <a:endParaRPr lang="en-GB" altLang="en-US" sz="1600" dirty="0">
              <a:solidFill>
                <a:srgbClr val="FF0000"/>
              </a:solidFill>
            </a:endParaRPr>
          </a:p>
          <a:p>
            <a:pPr algn="just" eaLnBrk="1" hangingPunct="1"/>
            <a:endParaRPr lang="en-GB" altLang="en-US" sz="1600" dirty="0">
              <a:solidFill>
                <a:srgbClr val="FF0000"/>
              </a:solidFill>
            </a:endParaRPr>
          </a:p>
          <a:p>
            <a:pPr algn="just" eaLnBrk="1" hangingPunct="1"/>
            <a:r>
              <a:rPr lang="en-GB" altLang="en-US" sz="1600" dirty="0">
                <a:sym typeface="+mn-ea"/>
              </a:rPr>
              <a:t>Throughout its history, the Jewish people constantly struggled to preserve their faith pure and to physically survive. </a:t>
            </a:r>
            <a:endParaRPr lang="en-GB" altLang="en-US" sz="1600" dirty="0"/>
          </a:p>
          <a:p>
            <a:pPr algn="just" eaLnBrk="1" hangingPunct="1"/>
            <a:endParaRPr lang="en-GB" altLang="en-US" sz="1600" dirty="0"/>
          </a:p>
          <a:p>
            <a:pPr algn="just" eaLnBrk="1" hangingPunct="1"/>
            <a:r>
              <a:rPr lang="en-GB" altLang="en-US" sz="1600" dirty="0">
                <a:sym typeface="+mn-ea"/>
              </a:rPr>
              <a:t>To be correctly understood, this history must be read in the context of morals and customs of the time. </a:t>
            </a:r>
            <a:endParaRPr lang="en-GB" altLang="en-US" sz="1600" dirty="0"/>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It has inspired man’s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20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20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2000" b="0" i="0" u="none" strike="noStrike" kern="1200" cap="none" spc="0" normalizeH="0" baseline="0" noProof="0" smtClean="0">
                <a:ln>
                  <a:noFill/>
                </a:ln>
                <a:solidFill>
                  <a:schemeClr val="tx1"/>
                </a:solidFill>
                <a:effectLst/>
                <a:uLnTx/>
                <a:uFillTx/>
                <a:latin typeface="+mn-lt"/>
                <a:ea typeface="+mn-ea"/>
                <a:cs typeface="+mn-cs"/>
              </a:rPr>
              <a:t>”.</a:t>
            </a:r>
            <a:r>
              <a:rPr kumimoji="0" lang="en-US" sz="2000" b="0" i="0" u="none" strike="noStrike" kern="1200" cap="none" spc="0" normalizeH="0" baseline="0" noProof="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sz="1600" dirty="0"/>
              <a:t>Throughout the historical books of the Bible, of value are truthfulness and objectivity of this Sacred Book.</a:t>
            </a:r>
            <a:endParaRPr lang="en-GB" altLang="en-US" sz="1600" dirty="0"/>
          </a:p>
          <a:p>
            <a:pPr marL="0" indent="0" algn="just" eaLnBrk="1" hangingPunct="1">
              <a:buNone/>
            </a:pPr>
            <a:r>
              <a:rPr lang="en-GB" altLang="en-US" sz="1600" dirty="0"/>
              <a:t> </a:t>
            </a:r>
            <a:endParaRPr lang="en-GB" altLang="en-US" sz="1600" dirty="0"/>
          </a:p>
          <a:p>
            <a:pPr algn="just" eaLnBrk="1" hangingPunct="1"/>
            <a:r>
              <a:rPr lang="en-GB" altLang="en-US" sz="1600" dirty="0"/>
              <a:t>The Bible does not idealize people or events, but sternly and impartially evaluates everything, including great national heroes, thus helping the reader to learn from both good and bad examples. </a:t>
            </a:r>
            <a:endParaRPr lang="en-GB" altLang="en-US" sz="1600" dirty="0"/>
          </a:p>
          <a:p>
            <a:pPr algn="just" eaLnBrk="1" hangingPunct="1"/>
            <a:endParaRPr lang="en-GB" altLang="en-US" sz="1600" dirty="0"/>
          </a:p>
          <a:p>
            <a:pPr algn="just" eaLnBrk="1" hangingPunct="1"/>
            <a:r>
              <a:rPr lang="en-GB" altLang="en-US" sz="1600" dirty="0"/>
              <a:t>It tells us what to do, and what to avoid.</a:t>
            </a:r>
            <a:endParaRPr lang="en-GB" altLang="en-US" sz="1600" dirty="0"/>
          </a:p>
          <a:p>
            <a:pPr algn="just" eaLnBrk="1" hangingPunct="1"/>
            <a:r>
              <a:rPr lang="en-GB" altLang="en-US" sz="1600" dirty="0">
                <a:sym typeface="+mn-ea"/>
              </a:rPr>
              <a:t>Despite adverse external circumstances, many sons of the Jewish people achieved great spiritual heights and have left examples worthy of imitation by people of all ages.</a:t>
            </a:r>
            <a:endParaRPr lang="en-GB" altLang="en-US" sz="1600" dirty="0"/>
          </a:p>
          <a:p>
            <a:pPr marL="0" indent="0" algn="just" eaLnBrk="1" hangingPunct="1">
              <a:buNone/>
            </a:pPr>
            <a:endParaRPr lang="en-GB" altLang="en-US" sz="1600" dirty="0"/>
          </a:p>
          <a:p>
            <a:pPr algn="just" eaLnBrk="1" hangingPunct="1"/>
            <a:r>
              <a:rPr lang="en-GB" altLang="en-US" sz="1600" dirty="0">
                <a:sym typeface="+mn-ea"/>
              </a:rPr>
              <a:t>Even though the Jews often sinned no less than their Gentile neighbours, yet they were able to sincerely repent. </a:t>
            </a:r>
            <a:endParaRPr lang="en-GB" altLang="en-US" sz="1600" dirty="0"/>
          </a:p>
          <a:p>
            <a:pPr algn="just" eaLnBrk="1" hangingPunct="1"/>
            <a:endParaRPr lang="en-GB" altLang="en-US" sz="1600" dirty="0"/>
          </a:p>
          <a:p>
            <a:pPr algn="just" eaLnBrk="1" hangingPunct="1"/>
            <a:r>
              <a:rPr lang="en-GB" altLang="en-US" sz="1600" dirty="0">
                <a:sym typeface="+mn-ea"/>
              </a:rPr>
              <a:t>One may assume that it was for this quality that they were chosen by God. </a:t>
            </a:r>
            <a:endParaRPr lang="en-GB" altLang="en-US" sz="1600" dirty="0"/>
          </a:p>
          <a:p>
            <a:pPr eaLnBrk="1" hangingPunct="1"/>
            <a:endParaRPr lang="en-GB" altLang="en-US" sz="1600" dirty="0"/>
          </a:p>
          <a:p>
            <a:pPr algn="just" eaLnBrk="1" hangingPunct="1"/>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9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In Biblical description of individual lives and events, the reader is able to see qualities of the Great God Whose mercy is endless, Whose wisdom is incomprehensible, Whose power is infinite, and Whose righteous judgment is inescapable.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No secular book about history is able to convey such spiritual perspective on events. Only the Bible can do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1487170"/>
            <a:ext cx="8229600" cy="4639310"/>
          </a:xfrm>
        </p:spPr>
        <p:txBody>
          <a:bodyPr vert="horz" wrap="square" lIns="91440" tIns="45720" rIns="91440" bIns="45720" anchor="t" anchorCtr="0"/>
          <a:p>
            <a:pPr eaLnBrk="1" hangingPunct="1"/>
            <a:r>
              <a:rPr lang="en-GB" altLang="en-US" sz="1800" b="1" dirty="0"/>
              <a:t>The Poetic and Wisdom Books: (Books 18-22</a:t>
            </a:r>
            <a:r>
              <a:rPr lang="en-GB" altLang="en-US" sz="1800" dirty="0"/>
              <a:t>) Job, Psalms, Proverbs, Ecclesiastes, Song of Solomon.</a:t>
            </a:r>
            <a:endParaRPr lang="en-GB" altLang="en-US" sz="1800" dirty="0"/>
          </a:p>
          <a:p>
            <a:pPr eaLnBrk="1" hangingPunct="1"/>
            <a:endParaRPr lang="en-GB" altLang="en-US" sz="1800" dirty="0"/>
          </a:p>
          <a:p>
            <a:pPr eaLnBrk="1" hangingPunct="1"/>
            <a:r>
              <a:rPr lang="en-GB" altLang="en-US" sz="1800" b="1" dirty="0"/>
              <a:t>Hebrew Poetry: </a:t>
            </a:r>
            <a:r>
              <a:rPr lang="en-GB" altLang="en-US" sz="1800" dirty="0"/>
              <a:t>The most noted distinctive of Hebrew poetry has to do with balancing ideas in (usually) pairs of lines. This is called </a:t>
            </a:r>
            <a:r>
              <a:rPr lang="en-GB" altLang="en-US" sz="1800" i="1" dirty="0"/>
              <a:t>parallelism</a:t>
            </a:r>
            <a:r>
              <a:rPr lang="en-GB" altLang="en-US" sz="1800" dirty="0"/>
              <a:t>. Parallelism is extremely important in Hebrew poetry, and with its emphasis on content it is a very effective vehicle for communicating truth. </a:t>
            </a:r>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35280"/>
            <a:ext cx="8229600" cy="625602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*Prov. 10:10</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144270"/>
            <a:ext cx="8229600" cy="498221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Ps.1:3</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20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20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olidFill>
                  <a:srgbClr val="FF0000"/>
                </a:solidFill>
                <a:sym typeface="+mn-ea"/>
              </a:rPr>
              <a:t>An </a:t>
            </a:r>
            <a:r>
              <a:rPr lang="en-GB" altLang="en-US" sz="2000" i="1" dirty="0">
                <a:solidFill>
                  <a:srgbClr val="FF0000"/>
                </a:solidFill>
                <a:sym typeface="+mn-ea"/>
              </a:rPr>
              <a:t>enjambment</a:t>
            </a:r>
            <a:r>
              <a:rPr lang="en-GB" altLang="en-US" sz="2000" dirty="0">
                <a:sym typeface="+mn-ea"/>
              </a:rPr>
              <a:t> has no real parallel at all, but both (or all three) lines simply form one complete sentence.    ➝   *Prov. 4:23</a:t>
            </a:r>
            <a:endParaRPr lang="en-GB"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ym typeface="+mn-ea"/>
              </a:rPr>
              <a:t>Keep your heart with all vigilance, for from it flow the springs of life.  </a:t>
            </a:r>
            <a:endParaRPr lang="en-US"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4000" b="1" dirty="0"/>
              <a:t>The book of Job</a:t>
            </a:r>
            <a:endParaRPr lang="en-GB" altLang="en-US" sz="4000" b="1" dirty="0"/>
          </a:p>
        </p:txBody>
      </p:sp>
      <p:sp>
        <p:nvSpPr>
          <p:cNvPr id="3" name="Content Placeholder 2"/>
          <p:cNvSpPr>
            <a:spLocks noGrp="1"/>
          </p:cNvSpPr>
          <p:nvPr>
            <p:ph idx="1"/>
          </p:nvPr>
        </p:nvSpPr>
        <p:spPr>
          <a:xfrm>
            <a:off x="457200" y="98044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188595"/>
            <a:ext cx="8229600" cy="904240"/>
          </a:xfrm>
        </p:spPr>
        <p:txBody>
          <a:bodyPr vert="horz" wrap="square" lIns="91440" tIns="45720" rIns="91440" bIns="45720" anchor="ctr" anchorCtr="0"/>
          <a:p>
            <a:pPr eaLnBrk="1" hangingPunct="1"/>
            <a:r>
              <a:rPr lang="en-GB" altLang="en-US" sz="6000" b="1" dirty="0"/>
              <a:t>The Psalms</a:t>
            </a:r>
            <a:endParaRPr lang="en-GB" altLang="en-US" sz="6000" b="1" dirty="0"/>
          </a:p>
        </p:txBody>
      </p:sp>
      <p:sp>
        <p:nvSpPr>
          <p:cNvPr id="3" name="Content Placeholder 2"/>
          <p:cNvSpPr>
            <a:spLocks noGrp="1"/>
          </p:cNvSpPr>
          <p:nvPr>
            <p:ph idx="1"/>
          </p:nvPr>
        </p:nvSpPr>
        <p:spPr>
          <a:xfrm>
            <a:off x="457200" y="1485265"/>
            <a:ext cx="8229600" cy="464121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1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Questions </a:t>
            </a:r>
            <a:r>
              <a:rPr kumimoji="0" lang="en-US" sz="2000" b="1" i="0" u="none" strike="noStrike" kern="1200" cap="none" spc="0" normalizeH="0" baseline="0" noProof="0" dirty="0">
                <a:ln>
                  <a:noFill/>
                </a:ln>
                <a:solidFill>
                  <a:schemeClr val="tx1"/>
                </a:solidFill>
                <a:effectLst/>
                <a:uLnTx/>
                <a:uFillTx/>
                <a:latin typeface="+mn-lt"/>
                <a:ea typeface="+mn-ea"/>
                <a:cs typeface="+mn-cs"/>
              </a:rPr>
              <a:t>such as: </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1"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Who am I?</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188595"/>
            <a:ext cx="8229600" cy="549275"/>
          </a:xfrm>
        </p:spPr>
        <p:txBody>
          <a:bodyPr vert="horz" wrap="square" lIns="91440" tIns="45720" rIns="91440" bIns="45720" anchor="ctr" anchorCtr="0"/>
          <a:p>
            <a:pPr eaLnBrk="1" hangingPunct="1"/>
            <a:r>
              <a:rPr lang="en-GB" altLang="en-US" sz="5400" b="1" dirty="0"/>
              <a:t>The Proverbs</a:t>
            </a:r>
            <a:endParaRPr lang="en-GB" altLang="en-US" sz="5400" b="1" dirty="0"/>
          </a:p>
        </p:txBody>
      </p:sp>
      <p:sp>
        <p:nvSpPr>
          <p:cNvPr id="3" name="Content Placeholder 2"/>
          <p:cNvSpPr>
            <a:spLocks noGrp="1"/>
          </p:cNvSpPr>
          <p:nvPr>
            <p:ph idx="1"/>
          </p:nvPr>
        </p:nvSpPr>
        <p:spPr>
          <a:xfrm>
            <a:off x="457200" y="1424305"/>
            <a:ext cx="8229600" cy="524510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67995" y="404495"/>
            <a:ext cx="8229600" cy="476250"/>
          </a:xfrm>
        </p:spPr>
        <p:txBody>
          <a:bodyPr vert="horz" wrap="square" lIns="91440" tIns="45720" rIns="91440" bIns="45720" anchor="ctr" anchorCtr="0"/>
          <a:p>
            <a:pPr eaLnBrk="1" hangingPunct="1"/>
            <a:r>
              <a:rPr lang="en-GB" altLang="en-US" b="1" dirty="0"/>
              <a:t>The book of Ecclesiastes</a:t>
            </a:r>
            <a:endParaRPr lang="en-GB" altLang="en-US" b="1" dirty="0"/>
          </a:p>
        </p:txBody>
      </p:sp>
      <p:sp>
        <p:nvSpPr>
          <p:cNvPr id="3" name="Content Placeholder 2"/>
          <p:cNvSpPr>
            <a:spLocks noGrp="1"/>
          </p:cNvSpPr>
          <p:nvPr>
            <p:ph idx="1"/>
          </p:nvPr>
        </p:nvSpPr>
        <p:spPr>
          <a:xfrm>
            <a:off x="457200" y="1274445"/>
            <a:ext cx="8229600" cy="485203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395605" y="476250"/>
            <a:ext cx="8229600" cy="549275"/>
          </a:xfrm>
        </p:spPr>
        <p:txBody>
          <a:bodyPr vert="horz" wrap="square" lIns="91440" tIns="45720" rIns="91440" bIns="45720" anchor="ctr" anchorCtr="0"/>
          <a:p>
            <a:pPr eaLnBrk="1" hangingPunct="1"/>
            <a:r>
              <a:rPr lang="en-GB" altLang="en-US" sz="4800" b="1" dirty="0"/>
              <a:t>The Song of Solomon</a:t>
            </a:r>
            <a:endParaRPr lang="en-GB" altLang="en-US" sz="4800" b="1" dirty="0"/>
          </a:p>
        </p:txBody>
      </p:sp>
      <p:sp>
        <p:nvSpPr>
          <p:cNvPr id="3" name="Content Placeholder 2"/>
          <p:cNvSpPr>
            <a:spLocks noGrp="1"/>
          </p:cNvSpPr>
          <p:nvPr>
            <p:ph idx="1"/>
          </p:nvPr>
        </p:nvSpPr>
        <p:spPr>
          <a:xfrm>
            <a:off x="395605" y="1701165"/>
            <a:ext cx="8229600" cy="4641850"/>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1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332740"/>
            <a:ext cx="8229600" cy="549275"/>
          </a:xfrm>
        </p:spPr>
        <p:txBody>
          <a:bodyPr vert="horz" wrap="square" lIns="91440" tIns="45720" rIns="91440" bIns="45720" anchor="ctr" anchorCtr="0"/>
          <a:p>
            <a:pPr eaLnBrk="1" hangingPunct="1"/>
            <a:r>
              <a:rPr lang="en-GB" altLang="en-US" sz="3600" b="1" dirty="0"/>
              <a:t>Larger Role and Contribution of these Books</a:t>
            </a:r>
            <a:endParaRPr lang="en-GB" altLang="en-US" sz="3600" b="1" dirty="0"/>
          </a:p>
        </p:txBody>
      </p:sp>
      <p:sp>
        <p:nvSpPr>
          <p:cNvPr id="57347" name="Content Placeholder 2"/>
          <p:cNvSpPr>
            <a:spLocks noGrp="1"/>
          </p:cNvSpPr>
          <p:nvPr>
            <p:ph idx="1"/>
          </p:nvPr>
        </p:nvSpPr>
        <p:spPr>
          <a:xfrm>
            <a:off x="457200" y="1502410"/>
            <a:ext cx="8229600" cy="4624070"/>
          </a:xfrm>
        </p:spPr>
        <p:txBody>
          <a:bodyPr vert="horz" wrap="square" lIns="91440" tIns="45720" rIns="91440" bIns="45720" anchor="t" anchorCtr="0"/>
          <a:p>
            <a:pPr algn="just" eaLnBrk="1" hangingPunct="1"/>
            <a:endParaRPr lang="en-GB" altLang="en-US" sz="1600" dirty="0"/>
          </a:p>
          <a:p>
            <a:pPr algn="just" eaLnBrk="1" hangingPunct="1"/>
            <a:r>
              <a:rPr lang="en-GB" altLang="en-US" sz="1600" dirty="0"/>
              <a:t> In the Pentateuch the law of God is given. In the historical books we are shown Israel’s response to that law as a nation. The poetic books express the devotional impact of God’s law in the individual lives of his faithful people.</a:t>
            </a:r>
            <a:endParaRPr lang="en-GB" altLang="en-US" sz="1600" dirty="0"/>
          </a:p>
          <a:p>
            <a:pPr algn="just" eaLnBrk="1" hangingPunct="1"/>
            <a:endParaRPr lang="en-GB" altLang="en-US" sz="1600" dirty="0"/>
          </a:p>
          <a:p>
            <a:pPr algn="just" eaLnBrk="1" hangingPunct="1"/>
            <a:r>
              <a:rPr lang="en-GB" altLang="en-US" sz="1600" dirty="0"/>
              <a:t>More reflective in nature the poetic-wisdom literature counsels us to faithfulness to God in all of life and to worship God in all of life’s varied circumstances.</a:t>
            </a:r>
            <a:endParaRPr lang="en-GB" altLang="en-US" sz="1600" dirty="0"/>
          </a:p>
          <a:p>
            <a:pPr algn="just" eaLnBrk="1" hangingPunct="1"/>
            <a:endParaRPr lang="en-GB" altLang="en-US" sz="1600" dirty="0"/>
          </a:p>
          <a:p>
            <a:pPr algn="just" eaLnBrk="1" hangingPunct="1"/>
            <a:r>
              <a:rPr lang="en-GB" altLang="en-US" sz="1600" dirty="0">
                <a:sym typeface="+mn-ea"/>
              </a:rPr>
              <a:t>In our suffering, our business, our relationships, our home, our worship, and every aspect of living God is to be honored. We must be always aware that we live before him and that he, our judge, has commanded us </a:t>
            </a:r>
            <a:r>
              <a:rPr lang="en-GB" altLang="en-US" sz="1600" i="1" dirty="0">
                <a:sym typeface="+mn-ea"/>
              </a:rPr>
              <a:t>how</a:t>
            </a:r>
            <a:r>
              <a:rPr lang="en-GB" altLang="en-US" sz="1600" dirty="0">
                <a:sym typeface="+mn-ea"/>
              </a:rPr>
              <a:t> to live. </a:t>
            </a:r>
            <a:endParaRPr lang="en-GB" altLang="en-US" sz="1600" dirty="0"/>
          </a:p>
          <a:p>
            <a:pPr algn="just" eaLnBrk="1" hangingPunct="1"/>
            <a:endParaRPr lang="en-GB" altLang="en-US" sz="1600" dirty="0"/>
          </a:p>
          <a:p>
            <a:pPr algn="just" eaLnBrk="1" hangingPunct="1"/>
            <a:r>
              <a:rPr lang="en-GB" altLang="en-US" sz="1600" dirty="0">
                <a:sym typeface="+mn-ea"/>
              </a:rPr>
              <a:t>Moreover, it is only in following this instruction that we find the life that is truly satisfying and blessed — to ignore or turn away from God is folly indeed.            </a:t>
            </a:r>
            <a:endParaRPr lang="en-GB" altLang="en-US" sz="1600" dirty="0"/>
          </a:p>
          <a:p>
            <a:pPr algn="just" eaLnBrk="1" hangingPunct="1"/>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395605" y="260668"/>
            <a:ext cx="8229600" cy="503237"/>
          </a:xfrm>
        </p:spPr>
        <p:txBody>
          <a:bodyPr vert="horz" wrap="square" lIns="91440" tIns="45720" rIns="91440" bIns="45720" anchor="ctr" anchorCtr="0"/>
          <a:p>
            <a:pPr eaLnBrk="1" hangingPunct="1"/>
            <a:r>
              <a:rPr lang="en-GB" altLang="en-US" sz="3600" b="1" dirty="0"/>
              <a:t>4. The Prophetical Books (Books 23-39)</a:t>
            </a:r>
            <a:endParaRPr lang="en-GB" altLang="en-US" sz="3600" b="1" dirty="0"/>
          </a:p>
        </p:txBody>
      </p:sp>
      <p:sp>
        <p:nvSpPr>
          <p:cNvPr id="3" name="Content Placeholder 2"/>
          <p:cNvSpPr>
            <a:spLocks noGrp="1"/>
          </p:cNvSpPr>
          <p:nvPr>
            <p:ph idx="1"/>
          </p:nvPr>
        </p:nvSpPr>
        <p:spPr>
          <a:xfrm>
            <a:off x="457200" y="1069975"/>
            <a:ext cx="8229600" cy="538353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395605" y="980440"/>
            <a:ext cx="8229600" cy="5434013"/>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457200" y="980440"/>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8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r>
              <a:rPr kumimoji="0" lang="en-US" alt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altLang="en-US" sz="2400" dirty="0">
                <a:sym typeface="+mn-ea"/>
              </a:rPr>
              <a:t>While teaching people about the faith, the prophets frequently predicted the future events in the life of the nation, as well as the coming of the Saviour of mankind, Messiah, and the end of the world.</a:t>
            </a:r>
            <a:endParaRPr lang="en-GB" altLang="en-US" sz="2400" dirty="0"/>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b="1" dirty="0"/>
              <a:t>THE NEW TESTAMENT</a:t>
            </a:r>
            <a:endParaRPr lang="en-GB" altLang="en-US" b="1" dirty="0"/>
          </a:p>
        </p:txBody>
      </p:sp>
      <p:sp>
        <p:nvSpPr>
          <p:cNvPr id="3" name="Content Placeholder 2"/>
          <p:cNvSpPr>
            <a:spLocks noGrp="1"/>
          </p:cNvSpPr>
          <p:nvPr>
            <p:ph idx="1"/>
          </p:nvPr>
        </p:nvSpPr>
        <p:spPr>
          <a:xfrm>
            <a:off x="395605" y="1052513"/>
            <a:ext cx="8229600" cy="52895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5400" b="1" dirty="0"/>
              <a:t>1. The Gospels</a:t>
            </a:r>
            <a:endParaRPr lang="en-GB" altLang="en-US" sz="5400" b="1" dirty="0"/>
          </a:p>
        </p:txBody>
      </p:sp>
      <p:sp>
        <p:nvSpPr>
          <p:cNvPr id="65539" name="Content Placeholder 2"/>
          <p:cNvSpPr>
            <a:spLocks noGrp="1"/>
          </p:cNvSpPr>
          <p:nvPr>
            <p:ph idx="1"/>
          </p:nvPr>
        </p:nvSpPr>
        <p:spPr>
          <a:xfrm>
            <a:off x="539750" y="1412875"/>
            <a:ext cx="8229600" cy="5218113"/>
          </a:xfrm>
        </p:spPr>
        <p:txBody>
          <a:bodyPr vert="horz" wrap="square" lIns="91440" tIns="45720" rIns="91440" bIns="45720" anchor="t" anchorCtr="0"/>
          <a:p>
            <a:pPr eaLnBrk="1" hangingPunct="1"/>
            <a:r>
              <a:rPr lang="en-GB" altLang="en-US" sz="2400" b="1" dirty="0"/>
              <a:t>The Gospels </a:t>
            </a:r>
            <a:r>
              <a:rPr lang="en-GB" altLang="en-US" sz="2400" dirty="0"/>
              <a:t>(Books 1-4: Matthew, Mark, Luke and John)</a:t>
            </a:r>
            <a:endParaRPr lang="en-GB" altLang="en-US" sz="2400" dirty="0"/>
          </a:p>
          <a:p>
            <a:pPr eaLnBrk="1" hangingPunct="1"/>
            <a:endParaRPr lang="en-GB" altLang="en-US" sz="2400" dirty="0"/>
          </a:p>
          <a:p>
            <a:pPr eaLnBrk="1" hangingPunct="1"/>
            <a:r>
              <a:rPr lang="en-GB" altLang="en-US" sz="2400" dirty="0"/>
              <a:t>They were written about 2000 years ago by the followers of Jesus. </a:t>
            </a:r>
            <a:endParaRPr lang="en-GB" altLang="en-US" sz="2400" dirty="0"/>
          </a:p>
          <a:p>
            <a:pPr eaLnBrk="1" hangingPunct="1"/>
            <a:endParaRPr lang="en-GB" altLang="en-US" sz="2400" dirty="0"/>
          </a:p>
          <a:p>
            <a:pPr eaLnBrk="1" hangingPunct="1"/>
            <a:r>
              <a:rPr lang="en-GB" altLang="en-US" sz="2400" dirty="0"/>
              <a:t>These books contain details about the life and teachings of Jesus Christ.</a:t>
            </a:r>
            <a:endParaRPr lang="en-GB" altLang="en-US" sz="2400" dirty="0"/>
          </a:p>
          <a:p>
            <a:pPr eaLnBrk="1" hangingPunct="1"/>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20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5400" b="1" dirty="0"/>
              <a:t>2. Historical Book</a:t>
            </a:r>
            <a:endParaRPr lang="en-GB" altLang="en-US" sz="5400" b="1" dirty="0"/>
          </a:p>
        </p:txBody>
      </p:sp>
      <p:sp>
        <p:nvSpPr>
          <p:cNvPr id="3" name="Content Placeholder 2"/>
          <p:cNvSpPr>
            <a:spLocks noGrp="1"/>
          </p:cNvSpPr>
          <p:nvPr>
            <p:ph idx="1"/>
          </p:nvPr>
        </p:nvSpPr>
        <p:spPr>
          <a:xfrm>
            <a:off x="457200" y="1217930"/>
            <a:ext cx="8229600" cy="5196205"/>
          </a:xfrm>
        </p:spPr>
        <p:txBody>
          <a:bodyPr vert="horz" wrap="square" lIns="91440" tIns="45720" rIns="91440" bIns="45720" numCol="1" rtlCol="0" anchor="t" anchorCtr="0" compatLnSpc="1">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404495"/>
            <a:ext cx="8229600" cy="476250"/>
          </a:xfrm>
        </p:spPr>
        <p:txBody>
          <a:bodyPr vert="horz" wrap="square" lIns="91440" tIns="45720" rIns="91440" bIns="45720" anchor="ctr" anchorCtr="0"/>
          <a:p>
            <a:pPr eaLnBrk="1" hangingPunct="1"/>
            <a:r>
              <a:rPr lang="en-GB" altLang="en-US" b="1" dirty="0"/>
              <a:t>3. The Epistles or Letters</a:t>
            </a:r>
            <a:endParaRPr lang="en-GB" altLang="en-US" b="1" dirty="0"/>
          </a:p>
        </p:txBody>
      </p:sp>
      <p:sp>
        <p:nvSpPr>
          <p:cNvPr id="3" name="Content Placeholder 2"/>
          <p:cNvSpPr>
            <a:spLocks noGrp="1"/>
          </p:cNvSpPr>
          <p:nvPr>
            <p:ph idx="1"/>
          </p:nvPr>
        </p:nvSpPr>
        <p:spPr>
          <a:xfrm>
            <a:off x="457200" y="1389380"/>
            <a:ext cx="8229600" cy="473710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5400" b="1" dirty="0"/>
              <a:t>4.Prophetic Book</a:t>
            </a:r>
            <a:endParaRPr lang="en-GB" altLang="en-US" sz="5400" b="1" dirty="0"/>
          </a:p>
        </p:txBody>
      </p:sp>
      <p:sp>
        <p:nvSpPr>
          <p:cNvPr id="3" name="Content Placeholder 2"/>
          <p:cNvSpPr>
            <a:spLocks noGrp="1"/>
          </p:cNvSpPr>
          <p:nvPr>
            <p:ph idx="1"/>
          </p:nvPr>
        </p:nvSpPr>
        <p:spPr>
          <a:xfrm>
            <a:off x="457200" y="1515745"/>
            <a:ext cx="8229600" cy="4937760"/>
          </a:xfrm>
        </p:spPr>
        <p:txBody>
          <a:bodyPr vert="horz" wrap="square" lIns="91440" tIns="45720" rIns="91440" bIns="45720" numCol="1" rtlCol="0" anchor="t" anchorCtr="0" compatLnSpc="1">
            <a:normAutofit fontScale="6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725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sz="2000" dirty="0"/>
              <a:t>The term “canon” is used to describe the books that are divinely inspired and therefore belong in the Bible. </a:t>
            </a:r>
            <a:endParaRPr lang="en-US" altLang="en-US" sz="2000" dirty="0"/>
          </a:p>
          <a:p>
            <a:endParaRPr lang="en-US" altLang="en-US" sz="2000" dirty="0"/>
          </a:p>
          <a:p>
            <a:r>
              <a:rPr lang="en-US" altLang="en-US" sz="2000" dirty="0"/>
              <a:t>Determining the canon was a process conducted first by Jewish rabbis and scholars and later by early Christians.</a:t>
            </a:r>
            <a:endParaRPr lang="en-US" altLang="en-US" sz="2000" dirty="0"/>
          </a:p>
          <a:p>
            <a:endParaRPr lang="en-US" altLang="en-US" sz="2000" dirty="0"/>
          </a:p>
          <a:p>
            <a:r>
              <a:rPr lang="en-US" altLang="en-US" sz="2000" dirty="0">
                <a:sym typeface="+mn-ea"/>
              </a:rPr>
              <a:t>Ultimately, it was God who decided what books belonged in the biblical canon. A book of Scripture belonged in the canon from the moment God inspired its writing. </a:t>
            </a:r>
            <a:endParaRPr lang="en-US" altLang="en-US" sz="2000" dirty="0"/>
          </a:p>
          <a:p>
            <a:endParaRPr lang="en-US" altLang="en-US" sz="2000" dirty="0"/>
          </a:p>
          <a:p>
            <a:r>
              <a:rPr lang="en-US" altLang="en-US" sz="2000" dirty="0">
                <a:sym typeface="+mn-ea"/>
              </a:rPr>
              <a:t>It was simply a matter of God’s convincing His human followers which books should be included in the Bible.</a:t>
            </a:r>
            <a:endParaRPr lang="en-US" altLang="en-US" sz="2000" dirty="0"/>
          </a:p>
          <a:p>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noProof="0" dirty="0" smtClean="0">
                <a:ln>
                  <a:noFill/>
                </a:ln>
                <a:effectLst/>
                <a:uLnTx/>
                <a:uFillTx/>
                <a:latin typeface="+mn-lt"/>
                <a:ea typeface="+mn-ea"/>
                <a:cs typeface="+mn-cs"/>
                <a:sym typeface="+mn-ea"/>
              </a:rPr>
              <a:t>The canon of the Old Testament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67995" y="1124585"/>
            <a:ext cx="8229600" cy="543401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     I. Terminology &amp; categories: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24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altLang="en-US" sz="5400" b="1" dirty="0">
                <a:sym typeface="+mn-ea"/>
              </a:rPr>
              <a:t>B. Antilegomena</a:t>
            </a:r>
            <a:endParaRPr lang="en-GB" altLang="en-US" sz="5400" b="1" dirty="0">
              <a:sym typeface="+mn-ea"/>
            </a:endParaRPr>
          </a:p>
        </p:txBody>
      </p:sp>
      <p:sp>
        <p:nvSpPr>
          <p:cNvPr id="73731" name="Content Placeholder 2"/>
          <p:cNvSpPr>
            <a:spLocks noGrp="1"/>
          </p:cNvSpPr>
          <p:nvPr>
            <p:ph idx="1"/>
          </p:nvPr>
        </p:nvSpPr>
        <p:spPr/>
        <p:txBody>
          <a:bodyPr vert="horz" wrap="square" lIns="91440" tIns="45720" rIns="91440" bIns="45720" anchor="t" anchorCtr="0"/>
          <a:p>
            <a:pPr algn="just" eaLnBrk="1" hangingPunct="1"/>
            <a:r>
              <a:rPr lang="en-GB" altLang="en-US" sz="2800" b="1" dirty="0"/>
              <a:t>B. Antilegomena</a:t>
            </a:r>
            <a:r>
              <a:rPr lang="en-GB" altLang="en-US" sz="2800" dirty="0"/>
              <a:t> ("spoken against") -- these are the books just mentioned which were included in the canon of the Jews, but about which a question at some time had been raised. </a:t>
            </a:r>
            <a:endParaRPr lang="en-GB" altLang="en-US" sz="2800" dirty="0"/>
          </a:p>
          <a:p>
            <a:pPr algn="just" eaLnBrk="1" hangingPunct="1"/>
            <a:endParaRPr lang="en-GB" altLang="en-US" sz="2800" dirty="0"/>
          </a:p>
          <a:p>
            <a:pPr algn="just" eaLnBrk="1" hangingPunct="1"/>
            <a:r>
              <a:rPr lang="en-GB" altLang="en-US" sz="2800" dirty="0"/>
              <a:t>The questions seem to stem from interpreting these books in ways that put them at odds with the rest of the O.T.</a:t>
            </a:r>
            <a:endParaRPr lang="en-GB" altLang="en-US" sz="2800" dirty="0"/>
          </a:p>
          <a:p>
            <a:pPr algn="just" eaLnBrk="1" hangingPunct="1"/>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dirty="0">
                <a:sym typeface="+mn-ea"/>
              </a:rPr>
              <a:t>B. Antilegomena</a:t>
            </a:r>
            <a:endParaRPr lang="en-US"/>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62500"/>
          </a:bodyPr>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995" y="33274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B. Antilegomena</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3" name="Content Placeholder 2"/>
          <p:cNvSpPr>
            <a:spLocks noGrp="1"/>
          </p:cNvSpPr>
          <p:nvPr>
            <p:ph idx="1"/>
          </p:nvPr>
        </p:nvSpPr>
        <p:spPr>
          <a:xfrm>
            <a:off x="467995" y="1196023"/>
            <a:ext cx="8229600" cy="5289550"/>
          </a:xfrm>
        </p:spPr>
        <p:txBody>
          <a:bodyPr vert="horz" wrap="square" lIns="91440" tIns="45720" rIns="91440" bIns="45720" numCol="1" rtlCol="0" anchor="t" anchorCtr="0" compatLnSpc="1">
            <a:normAutofit fontScale="6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47625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5400" b="1" noProof="0" dirty="0" smtClean="0">
                <a:ln>
                  <a:noFill/>
                </a:ln>
                <a:effectLst/>
                <a:uLnTx/>
                <a:uFillTx/>
                <a:latin typeface="+mn-lt"/>
                <a:ea typeface="+mn-ea"/>
                <a:cs typeface="+mn-cs"/>
                <a:sym typeface="+mn-ea"/>
              </a:rPr>
              <a:t>C. </a:t>
            </a:r>
            <a:r>
              <a:rPr lang="en-GB" sz="5400" b="1" noProof="0" dirty="0" err="1" smtClean="0">
                <a:ln>
                  <a:noFill/>
                </a:ln>
                <a:effectLst/>
                <a:uLnTx/>
                <a:uFillTx/>
                <a:latin typeface="+mn-lt"/>
                <a:ea typeface="+mn-ea"/>
                <a:cs typeface="+mn-cs"/>
                <a:sym typeface="+mn-ea"/>
              </a:rPr>
              <a:t>Pseudepigrapha</a:t>
            </a:r>
            <a:endParaRPr kumimoji="0" lang="en-GB" sz="5400"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395605" y="1340168"/>
            <a:ext cx="8229600" cy="528955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C. </a:t>
            </a:r>
            <a:r>
              <a:rPr kumimoji="0" lang="en-GB" sz="20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24585"/>
            <a:ext cx="8229600" cy="557276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16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16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Bible (Adaptability)?</a:t>
            </a:r>
            <a:endParaRPr kumimoji="0" lang="en-US" sz="16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0" u="none" strike="noStrike" kern="1200" cap="none" spc="0" normalizeH="0" baseline="0" noProof="0" dirty="0">
                <a:ln>
                  <a:noFill/>
                </a:ln>
                <a:solidFill>
                  <a:schemeClr val="tx1"/>
                </a:solidFill>
                <a:effectLst/>
                <a:uLnTx/>
                <a:uFillTx/>
                <a:latin typeface="+mn-lt"/>
                <a:ea typeface="+mn-ea"/>
                <a:cs typeface="+mn-cs"/>
              </a:rPr>
            </a:br>
            <a:r>
              <a:rPr kumimoji="0" lang="en-US" sz="16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1600" b="0" i="1" u="none" strike="noStrike" kern="1200" cap="none" spc="0" normalizeH="0" baseline="0" noProof="0" dirty="0" smtClean="0">
                <a:ln>
                  <a:noFill/>
                </a:ln>
                <a:solidFill>
                  <a:schemeClr val="tx1"/>
                </a:solidFill>
                <a:effectLst/>
                <a:uLnTx/>
                <a:uFillTx/>
                <a:latin typeface="+mn-lt"/>
                <a:ea typeface="+mn-ea"/>
                <a:cs typeface="+mn-cs"/>
              </a:rPr>
              <a:t>    The </a:t>
            </a:r>
            <a:r>
              <a:rPr kumimoji="0" lang="en-US" sz="1400" b="0" i="1" u="none" strike="noStrike" kern="1200" cap="none" spc="0" normalizeH="0" baseline="0" noProof="0" dirty="0">
                <a:ln>
                  <a:noFill/>
                </a:ln>
                <a:solidFill>
                  <a:schemeClr val="tx1"/>
                </a:solidFill>
                <a:effectLst/>
                <a:uLnTx/>
                <a:uFillTx/>
                <a:latin typeface="+mn-lt"/>
                <a:ea typeface="+mn-ea"/>
                <a:cs typeface="+mn-cs"/>
              </a:rPr>
              <a:t>young</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to learn how to live; the old </a:t>
            </a:r>
            <a:r>
              <a:rPr kumimoji="0" lang="en-US" sz="1400" b="0" i="1" u="none" strike="noStrike" kern="1200" cap="none" spc="0" normalizeH="0" baseline="0" noProof="0" dirty="0">
                <a:ln>
                  <a:noFill/>
                </a:ln>
                <a:solidFill>
                  <a:schemeClr val="tx1"/>
                </a:solidFill>
                <a:effectLst/>
                <a:uLnTx/>
                <a:uFillTx/>
                <a:latin typeface="C059" panose="00000500000000000000" charset="0"/>
                <a:ea typeface="+mn-ea"/>
                <a:cs typeface="C059" panose="00000500000000000000" charset="0"/>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to know how to die</a:t>
            </a:r>
            <a:endParaRPr kumimoji="0" lang="en-US" sz="1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400" b="0" i="1" u="none" strike="noStrike" kern="1200" cap="none" spc="0" normalizeH="0" baseline="0" noProof="0" dirty="0">
                <a:ln>
                  <a:noFill/>
                </a:ln>
                <a:solidFill>
                  <a:schemeClr val="tx1"/>
                </a:solidFill>
                <a:effectLst/>
                <a:uLnTx/>
                <a:uFillTx/>
                <a:latin typeface="+mn-lt"/>
                <a:ea typeface="+mn-ea"/>
                <a:cs typeface="+mn-cs"/>
              </a:rPr>
            </a:br>
            <a:r>
              <a:rPr kumimoji="0" lang="en-US" sz="1400" b="0" i="1" u="none" strike="noStrike" kern="1200" cap="none" spc="0" normalizeH="0" baseline="0" noProof="0" dirty="0">
                <a:ln>
                  <a:noFill/>
                </a:ln>
                <a:solidFill>
                  <a:schemeClr val="tx1"/>
                </a:solidFill>
                <a:effectLst/>
                <a:uLnTx/>
                <a:uFillTx/>
                <a:latin typeface="+mn-lt"/>
                <a:ea typeface="+mn-ea"/>
                <a:cs typeface="+mn-cs"/>
              </a:rPr>
              <a:t>The ignorant</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wisdom; the learned</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humility</a:t>
            </a:r>
            <a:endParaRPr kumimoji="0" lang="en-US" sz="1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400" b="0" i="1" u="none" strike="noStrike" kern="1200" cap="none" spc="0" normalizeH="0" baseline="0" noProof="0" dirty="0">
                <a:ln>
                  <a:noFill/>
                </a:ln>
                <a:solidFill>
                  <a:schemeClr val="tx1"/>
                </a:solidFill>
                <a:effectLst/>
                <a:uLnTx/>
                <a:uFillTx/>
                <a:latin typeface="+mn-lt"/>
                <a:ea typeface="+mn-ea"/>
                <a:cs typeface="+mn-cs"/>
              </a:rPr>
            </a:br>
            <a:r>
              <a:rPr kumimoji="0" lang="en-US" sz="1400" b="0" i="1" u="none" strike="noStrike" kern="1200" cap="none" spc="0" normalizeH="0" baseline="0" noProof="0" dirty="0">
                <a:ln>
                  <a:noFill/>
                </a:ln>
                <a:solidFill>
                  <a:schemeClr val="tx1"/>
                </a:solidFill>
                <a:effectLst/>
                <a:uLnTx/>
                <a:uFillTx/>
                <a:latin typeface="+mn-lt"/>
                <a:ea typeface="+mn-ea"/>
                <a:cs typeface="+mn-cs"/>
              </a:rPr>
              <a:t>The rich</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compassion; the poor</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comfort</a:t>
            </a:r>
            <a:endParaRPr kumimoji="0" lang="en-US" sz="1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400" b="0" i="1" u="none" strike="noStrike" kern="1200" cap="none" spc="0" normalizeH="0" baseline="0" noProof="0" dirty="0">
                <a:ln>
                  <a:noFill/>
                </a:ln>
                <a:solidFill>
                  <a:schemeClr val="tx1"/>
                </a:solidFill>
                <a:effectLst/>
                <a:uLnTx/>
                <a:uFillTx/>
                <a:latin typeface="+mn-lt"/>
                <a:ea typeface="+mn-ea"/>
                <a:cs typeface="+mn-cs"/>
              </a:rPr>
            </a:br>
            <a:r>
              <a:rPr kumimoji="0" lang="en-US" sz="1400" b="0" i="1" u="none" strike="noStrike" kern="1200" cap="none" spc="0" normalizeH="0" baseline="0" noProof="0" dirty="0">
                <a:ln>
                  <a:noFill/>
                </a:ln>
                <a:solidFill>
                  <a:schemeClr val="tx1"/>
                </a:solidFill>
                <a:effectLst/>
                <a:uLnTx/>
                <a:uFillTx/>
                <a:latin typeface="+mn-lt"/>
                <a:ea typeface="+mn-ea"/>
                <a:cs typeface="+mn-cs"/>
              </a:rPr>
              <a:t>The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dreamer</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for </a:t>
            </a:r>
            <a:r>
              <a:rPr kumimoji="0" lang="en-US" sz="1400" b="0" i="1" u="none" strike="noStrike" kern="1200" cap="none" spc="0" normalizeH="0" baseline="0" noProof="0" dirty="0">
                <a:ln>
                  <a:noFill/>
                </a:ln>
                <a:solidFill>
                  <a:schemeClr val="tx1"/>
                </a:solidFill>
                <a:effectLst/>
                <a:uLnTx/>
                <a:uFillTx/>
                <a:latin typeface="+mn-lt"/>
                <a:ea typeface="+mn-ea"/>
                <a:cs typeface="+mn-cs"/>
              </a:rPr>
              <a:t>enchantment; the practical</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counsel</a:t>
            </a:r>
            <a:endParaRPr kumimoji="0" lang="en-US" sz="1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400" b="0" i="1" u="none" strike="noStrike" kern="1200" cap="none" spc="0" normalizeH="0" baseline="0" noProof="0" dirty="0">
                <a:ln>
                  <a:noFill/>
                </a:ln>
                <a:solidFill>
                  <a:schemeClr val="tx1"/>
                </a:solidFill>
                <a:effectLst/>
                <a:uLnTx/>
                <a:uFillTx/>
                <a:latin typeface="+mn-lt"/>
                <a:ea typeface="+mn-ea"/>
                <a:cs typeface="+mn-cs"/>
              </a:rPr>
            </a:br>
            <a:r>
              <a:rPr kumimoji="0" lang="en-US" sz="1400" b="0" i="1" u="none" strike="noStrike" kern="1200" cap="none" spc="0" normalizeH="0" baseline="0" noProof="0" dirty="0">
                <a:ln>
                  <a:noFill/>
                </a:ln>
                <a:solidFill>
                  <a:schemeClr val="tx1"/>
                </a:solidFill>
                <a:effectLst/>
                <a:uLnTx/>
                <a:uFillTx/>
                <a:latin typeface="+mn-lt"/>
                <a:ea typeface="+mn-ea"/>
                <a:cs typeface="+mn-cs"/>
              </a:rPr>
              <a:t>The weak</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strength; the strong</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direction</a:t>
            </a:r>
            <a:endParaRPr kumimoji="0" lang="en-US" sz="1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400" b="0" i="1" u="none" strike="noStrike" kern="1200" cap="none" spc="0" normalizeH="0" baseline="0" noProof="0" dirty="0">
                <a:ln>
                  <a:noFill/>
                </a:ln>
                <a:solidFill>
                  <a:schemeClr val="tx1"/>
                </a:solidFill>
                <a:effectLst/>
                <a:uLnTx/>
                <a:uFillTx/>
                <a:latin typeface="+mn-lt"/>
                <a:ea typeface="+mn-ea"/>
                <a:cs typeface="+mn-cs"/>
              </a:rPr>
            </a:br>
            <a:r>
              <a:rPr kumimoji="0" lang="en-US" sz="1400" b="0" i="1" u="none" strike="noStrike" kern="1200" cap="none" spc="0" normalizeH="0" baseline="0" noProof="0" dirty="0">
                <a:ln>
                  <a:noFill/>
                </a:ln>
                <a:solidFill>
                  <a:schemeClr val="tx1"/>
                </a:solidFill>
                <a:effectLst/>
                <a:uLnTx/>
                <a:uFillTx/>
                <a:latin typeface="+mn-lt"/>
                <a:ea typeface="+mn-ea"/>
                <a:cs typeface="+mn-cs"/>
              </a:rPr>
              <a:t>The haughty</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warning; the humble</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exaltation</a:t>
            </a:r>
            <a:endParaRPr kumimoji="0" lang="en-US" sz="1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400" b="0" i="1" u="none" strike="noStrike" kern="1200" cap="none" spc="0" normalizeH="0" baseline="0" noProof="0" dirty="0">
                <a:ln>
                  <a:noFill/>
                </a:ln>
                <a:solidFill>
                  <a:schemeClr val="tx1"/>
                </a:solidFill>
                <a:effectLst/>
                <a:uLnTx/>
                <a:uFillTx/>
                <a:latin typeface="+mn-lt"/>
                <a:ea typeface="+mn-ea"/>
                <a:cs typeface="+mn-cs"/>
              </a:rPr>
            </a:br>
            <a:r>
              <a:rPr kumimoji="0" lang="en-US" sz="1400" b="0" i="1" u="none" strike="noStrike" kern="1200" cap="none" spc="0" normalizeH="0" baseline="0" noProof="0" dirty="0">
                <a:ln>
                  <a:noFill/>
                </a:ln>
                <a:solidFill>
                  <a:schemeClr val="tx1"/>
                </a:solidFill>
                <a:effectLst/>
                <a:uLnTx/>
                <a:uFillTx/>
                <a:latin typeface="+mn-lt"/>
                <a:ea typeface="+mn-ea"/>
                <a:cs typeface="+mn-cs"/>
              </a:rPr>
              <a:t>The troubled</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peace; the sinner</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salvation</a:t>
            </a:r>
            <a:endParaRPr kumimoji="0" lang="en-US" sz="14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400" b="0" i="1" u="none" strike="noStrike" kern="1200" cap="none" spc="0" normalizeH="0" baseline="0" noProof="0" dirty="0">
                <a:ln>
                  <a:noFill/>
                </a:ln>
                <a:solidFill>
                  <a:schemeClr val="tx1"/>
                </a:solidFill>
                <a:effectLst/>
                <a:uLnTx/>
                <a:uFillTx/>
                <a:latin typeface="+mn-lt"/>
                <a:ea typeface="+mn-ea"/>
                <a:cs typeface="+mn-cs"/>
              </a:rPr>
            </a:br>
            <a:r>
              <a:rPr kumimoji="0" lang="en-US" sz="1400" b="0" i="1" u="none" strike="noStrike" kern="1200" cap="none" spc="0" normalizeH="0" baseline="0" noProof="0" dirty="0">
                <a:ln>
                  <a:noFill/>
                </a:ln>
                <a:solidFill>
                  <a:schemeClr val="tx1"/>
                </a:solidFill>
                <a:effectLst/>
                <a:uLnTx/>
                <a:uFillTx/>
                <a:latin typeface="+mn-lt"/>
                <a:ea typeface="+mn-ea"/>
                <a:cs typeface="+mn-cs"/>
              </a:rPr>
              <a:t>The doubting</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assurance; all Christians</a:t>
            </a:r>
            <a:r>
              <a:rPr lang="en-US" sz="1400" i="1" noProof="0" dirty="0">
                <a:ln>
                  <a:noFill/>
                </a:ln>
                <a:effectLst/>
                <a:uLnTx/>
                <a:uFillTx/>
                <a:sym typeface="+mn-ea"/>
              </a:rPr>
              <a:t> </a:t>
            </a:r>
            <a:r>
              <a:rPr lang="en-US" sz="1400" i="1" noProof="0" dirty="0">
                <a:ln>
                  <a:noFill/>
                </a:ln>
                <a:effectLst/>
                <a:uLnTx/>
                <a:uFillTx/>
                <a:latin typeface="C059" panose="00000500000000000000" charset="0"/>
                <a:cs typeface="C059" panose="00000500000000000000" charset="0"/>
                <a:sym typeface="+mn-ea"/>
              </a:rPr>
              <a:t>→ </a:t>
            </a:r>
            <a:r>
              <a:rPr kumimoji="0" lang="en-US" sz="1400" b="0" i="1" u="none" strike="noStrike" kern="1200" cap="none" spc="0" normalizeH="0" baseline="0" noProof="0" dirty="0">
                <a:ln>
                  <a:noFill/>
                </a:ln>
                <a:solidFill>
                  <a:schemeClr val="tx1"/>
                </a:solidFill>
                <a:effectLst/>
                <a:uLnTx/>
                <a:uFillTx/>
                <a:latin typeface="+mn-lt"/>
                <a:ea typeface="+mn-ea"/>
                <a:cs typeface="+mn-cs"/>
              </a:rPr>
              <a:t>for guidance</a:t>
            </a:r>
            <a:endParaRPr kumimoji="0" lang="en-GB" sz="1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88595"/>
            <a:ext cx="8229600" cy="4048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D. Apocrypha </a:t>
            </a:r>
            <a:endParaRPr kumimoji="0" lang="en-GB" altLang="en-US"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7827" name="Content Placeholder 2"/>
          <p:cNvSpPr>
            <a:spLocks noGrp="1"/>
          </p:cNvSpPr>
          <p:nvPr>
            <p:ph idx="1"/>
          </p:nvPr>
        </p:nvSpPr>
        <p:spPr>
          <a:xfrm>
            <a:off x="467995" y="908368"/>
            <a:ext cx="8229600" cy="5505450"/>
          </a:xfrm>
        </p:spPr>
        <p:txBody>
          <a:bodyPr vert="horz" wrap="square" lIns="91440" tIns="45720" rIns="91440" bIns="45720" anchor="t" anchorCtr="0"/>
          <a:p>
            <a:pPr marL="0" indent="0" eaLnBrk="1" hangingPunct="1">
              <a:buNone/>
            </a:pPr>
            <a:r>
              <a:rPr lang="en-GB" altLang="en-US" sz="2000" b="1" dirty="0"/>
              <a:t>D. Apocrypha</a:t>
            </a:r>
            <a:r>
              <a:rPr lang="en-GB" altLang="en-US" sz="2000" dirty="0"/>
              <a:t> ("hidden, hard to understand" or later "esoteric") </a:t>
            </a:r>
            <a:endParaRPr lang="en-GB" altLang="en-US" sz="2000" dirty="0"/>
          </a:p>
          <a:p>
            <a:pPr marL="0" indent="0" eaLnBrk="1" hangingPunct="1">
              <a:buNone/>
            </a:pPr>
            <a:endParaRPr lang="en-GB" altLang="en-US" sz="2000" dirty="0"/>
          </a:p>
          <a:p>
            <a:pPr marL="0" indent="0" eaLnBrk="1" hangingPunct="1">
              <a:buNone/>
            </a:pPr>
            <a:r>
              <a:rPr lang="en-GB" altLang="en-US" sz="2000" dirty="0"/>
              <a:t>1. This term was first used to denote any books not included in the canon, including the pseudepigrapha. After the reformation, it has come to be used of certain O.T. era books not included in the canon. </a:t>
            </a:r>
            <a:endParaRPr lang="en-GB" altLang="en-US" sz="2000" dirty="0"/>
          </a:p>
          <a:p>
            <a:pPr marL="0" indent="0" eaLnBrk="1" hangingPunct="1">
              <a:buNone/>
            </a:pPr>
            <a:endParaRPr lang="en-GB" altLang="en-US" sz="2000" dirty="0"/>
          </a:p>
          <a:p>
            <a:pPr marL="0" indent="0" eaLnBrk="1" hangingPunct="1">
              <a:buNone/>
            </a:pPr>
            <a:r>
              <a:rPr lang="en-GB" altLang="en-US" sz="2000" dirty="0"/>
              <a:t>(</a:t>
            </a:r>
            <a:r>
              <a:rPr lang="en-GB" altLang="en-US" sz="2000" i="1" dirty="0">
                <a:solidFill>
                  <a:srgbClr val="FF0000"/>
                </a:solidFill>
              </a:rPr>
              <a:t>Their origins are not known, or they appeared after the prophetic time, or one who kept them during the difficulty times is not known) </a:t>
            </a:r>
            <a:endParaRPr lang="en-GB" altLang="en-US" sz="2000" i="1" dirty="0">
              <a:solidFill>
                <a:srgbClr val="FF0000"/>
              </a:solidFill>
            </a:endParaRPr>
          </a:p>
          <a:p>
            <a:pPr eaLnBrk="1" hangingPunct="1">
              <a:buNone/>
            </a:pPr>
            <a:endParaRPr lang="en-GB" altLang="en-US" sz="2000" dirty="0">
              <a:sym typeface="+mn-ea"/>
            </a:endParaRPr>
          </a:p>
          <a:p>
            <a:pPr eaLnBrk="1" hangingPunct="1">
              <a:buNone/>
            </a:pPr>
            <a:r>
              <a:rPr lang="en-GB" altLang="en-US" sz="2000" dirty="0">
                <a:sym typeface="+mn-ea"/>
              </a:rPr>
              <a:t>These are: </a:t>
            </a:r>
            <a:endParaRPr lang="en-GB" altLang="en-US" sz="2000" dirty="0"/>
          </a:p>
          <a:p>
            <a:pPr eaLnBrk="1" hangingPunct="1"/>
            <a:r>
              <a:rPr lang="en-GB" altLang="en-US" sz="2000" dirty="0">
                <a:sym typeface="+mn-ea"/>
              </a:rPr>
              <a:t>The Wisdom of Solomon, Ecclesiasticus, Tobit, JudithI Esdras, I &amp; II Maccabees, Baruch,Letter of Jeremiah, II Esdras ,Additions to Esther,Prayer of Azariah, Susanna, Bel and the Dragon,Prayer of Manasseh </a:t>
            </a:r>
            <a:endParaRPr lang="en-GB" altLang="en-US" sz="2000" dirty="0"/>
          </a:p>
          <a:p>
            <a:pPr eaLnBrk="1" hangingPunct="1"/>
            <a:endParaRPr lang="en-GB" altLang="en-US" sz="2000" dirty="0"/>
          </a:p>
          <a:p>
            <a:pPr marL="0" indent="0" eaLnBrk="1" hangingPunct="1">
              <a:buNone/>
            </a:pPr>
            <a:endParaRPr lang="en-GB" altLang="en-US" sz="2000" dirty="0">
              <a:solidFill>
                <a:srgbClr val="FF0000"/>
              </a:solidFill>
            </a:endParaRPr>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260350"/>
            <a:ext cx="8229600" cy="1006475"/>
          </a:xfrm>
        </p:spPr>
        <p:txBody>
          <a:bodyPr vert="horz" wrap="square" lIns="91440" tIns="45720" rIns="91440" bIns="45720" anchor="ctr" anchorCtr="0"/>
          <a:p>
            <a:pPr eaLnBrk="1" hangingPunct="1"/>
            <a:r>
              <a:rPr lang="en-GB" altLang="en-US" sz="3200" b="1" dirty="0"/>
              <a:t>The Apocrypha and the Canon Debate</a:t>
            </a:r>
            <a:br>
              <a:rPr lang="en-GB" altLang="en-US" sz="3200" dirty="0"/>
            </a:br>
            <a:endParaRPr lang="en-GB" altLang="en-US" sz="3200" dirty="0"/>
          </a:p>
        </p:txBody>
      </p:sp>
      <p:sp>
        <p:nvSpPr>
          <p:cNvPr id="3" name="Content Placeholder 2"/>
          <p:cNvSpPr>
            <a:spLocks noGrp="1"/>
          </p:cNvSpPr>
          <p:nvPr>
            <p:ph idx="1"/>
          </p:nvPr>
        </p:nvSpPr>
        <p:spPr>
          <a:xfrm>
            <a:off x="395605" y="1340485"/>
            <a:ext cx="8229600" cy="5200015"/>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95300"/>
            <a:ext cx="8229600" cy="128397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3600" b="1" dirty="0">
                <a:sym typeface="+mn-ea"/>
              </a:rPr>
              <a:t>The Apocrypha and the Canon Debate</a:t>
            </a:r>
            <a:br>
              <a:rPr lang="en-GB" altLang="en-US" sz="3600" dirty="0">
                <a:sym typeface="+mn-ea"/>
              </a:rPr>
            </a:br>
            <a:br>
              <a:rPr lang="en-GB" altLang="en-US" sz="3600" dirty="0"/>
            </a:br>
            <a:endParaRPr kumimoji="0" lang="en-GB" alt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499870"/>
            <a:ext cx="8229600" cy="484314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altLang="en-GB" sz="2000" b="1" i="0" u="none" strike="noStrike" kern="1200" cap="none" spc="0" normalizeH="0" baseline="0" noProof="0" dirty="0" smtClean="0">
                <a:ln>
                  <a:noFill/>
                </a:ln>
                <a:solidFill>
                  <a:schemeClr val="tx1"/>
                </a:solidFill>
                <a:effectLst/>
                <a:uLnTx/>
                <a:uFillTx/>
                <a:latin typeface="+mn-lt"/>
                <a:ea typeface="+mn-ea"/>
                <a:cs typeface="+mn-cs"/>
              </a:rPr>
              <a:t>C.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is worth not</a:t>
            </a:r>
            <a:r>
              <a:rPr kumimoji="0" lang="en-US" altLang="en-GB" sz="2000" b="0" i="0" u="none" strike="noStrike" kern="1200" cap="none" spc="0" normalizeH="0" baseline="0" noProof="0" dirty="0" smtClean="0">
                <a:ln>
                  <a:noFill/>
                </a:ln>
                <a:solidFill>
                  <a:schemeClr val="tx1"/>
                </a:solidFill>
                <a:effectLst/>
                <a:uLnTx/>
                <a:uFillTx/>
                <a:latin typeface="+mn-lt"/>
                <a:ea typeface="+mn-ea"/>
                <a:cs typeface="+mn-cs"/>
              </a:rPr>
              <a:t>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ing that one of Luther's opponents, Cardinal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D.</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But the Council did anathematized those who did not regard as sacred and canonical all the books contained in the Vulgate (Latin translation), and the Vulgate did contain what we now call "the Apocrypha."</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86880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t>
            </a:r>
            <a:r>
              <a:rPr lang="en-GB" altLang="en-US" sz="3600" b="1" dirty="0">
                <a:sym typeface="+mn-ea"/>
              </a:rPr>
              <a:t>Apocrypha </a:t>
            </a:r>
            <a:r>
              <a:rPr lang="en-GB" altLang="en-US" b="1" dirty="0">
                <a:sym typeface="+mn-ea"/>
              </a:rPr>
              <a:t>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988185"/>
            <a:ext cx="8229600" cy="413829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 kind of "compromise" position on the apocrypha was worked out by the Anglican church. Although the Apocrypha are not included with the OT books, they are included as a separate section of something like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Even Martin Luther took a similar approach, including the apocrypha as a kind of "appendix" to his translation, and stating that while not scripture, these books were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1121410"/>
          </a:xfrm>
        </p:spPr>
        <p:txBody>
          <a:bodyPr vert="horz" wrap="square" lIns="91440" tIns="45720" rIns="91440" bIns="45720" anchor="ctr" anchorCtr="0"/>
          <a:p>
            <a:pPr eaLnBrk="1" hangingPunct="1"/>
            <a:r>
              <a:rPr lang="en-GB" altLang="en-US" sz="3200" b="1" dirty="0"/>
              <a:t>The canon of the New Testament</a:t>
            </a:r>
            <a:endParaRPr lang="en-GB" altLang="en-US" sz="3200" b="1" dirty="0"/>
          </a:p>
        </p:txBody>
      </p:sp>
      <p:sp>
        <p:nvSpPr>
          <p:cNvPr id="3" name="Content Placeholder 2"/>
          <p:cNvSpPr>
            <a:spLocks noGrp="1"/>
          </p:cNvSpPr>
          <p:nvPr>
            <p:ph idx="1"/>
          </p:nvPr>
        </p:nvSpPr>
        <p:spPr>
          <a:xfrm>
            <a:off x="457200" y="1507490"/>
            <a:ext cx="8229600" cy="461899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20078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a:t>
            </a:r>
            <a:r>
              <a:rPr lang="en-GB" b="1" noProof="0" dirty="0" err="1" smtClean="0">
                <a:ln>
                  <a:noFill/>
                </a:ln>
                <a:effectLst/>
                <a:uLnTx/>
                <a:uFillTx/>
                <a:latin typeface="+mn-lt"/>
                <a:ea typeface="+mn-ea"/>
                <a:cs typeface="+mn-cs"/>
                <a:sym typeface="+mn-ea"/>
              </a:rPr>
              <a:t>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141730"/>
            <a:ext cx="8229600" cy="498475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4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4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4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4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indent="0" algn="just" eaLnBrk="1" hangingPunct="1">
              <a:buNone/>
            </a:pPr>
            <a:r>
              <a:rPr lang="en-GB" altLang="en-US" sz="1400" dirty="0">
                <a:sym typeface="+mn-ea"/>
              </a:rPr>
              <a:t>5. Jude -- questioned because of it references to the pseudepigraphal(false) writings from intertestamental times, those being the Book of Enoch and Assumption of Moses. </a:t>
            </a:r>
            <a:endParaRPr lang="en-GB" altLang="en-US" sz="1400" dirty="0"/>
          </a:p>
          <a:p>
            <a:pPr marL="0" indent="0" algn="just" eaLnBrk="1" hangingPunct="1">
              <a:buNone/>
            </a:pPr>
            <a:endParaRPr lang="en-GB" altLang="en-US" sz="1400" dirty="0"/>
          </a:p>
          <a:p>
            <a:pPr marL="0" indent="0" algn="just" eaLnBrk="1" hangingPunct="1">
              <a:buNone/>
            </a:pPr>
            <a:r>
              <a:rPr lang="en-GB" altLang="en-US" sz="1400" dirty="0">
                <a:sym typeface="+mn-ea"/>
              </a:rPr>
              <a:t>6. Revelation -- seems to have been questioned because certain groups based their millennial views on the text of Revelation. It is like James in that it was questioned because of the way it was interpreted. </a:t>
            </a:r>
            <a:endParaRPr lang="en-GB" altLang="en-US" sz="1400" dirty="0"/>
          </a:p>
          <a:p>
            <a:pPr eaLnBrk="1" hangingPunct="1"/>
            <a:endParaRPr lang="en-GB" altLang="en-US" sz="1400" dirty="0"/>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alt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t>
            </a:r>
            <a:r>
              <a:rPr lang="en-GB" b="1" noProof="0" dirty="0" err="1" smtClean="0">
                <a:ln>
                  <a:noFill/>
                </a:ln>
                <a:effectLst/>
                <a:uLnTx/>
                <a:uFillTx/>
                <a:latin typeface="+mn-lt"/>
                <a:ea typeface="+mn-ea"/>
                <a:cs typeface="+mn-cs"/>
                <a:sym typeface="+mn-ea"/>
              </a:rPr>
              <a:t>Pseudepigrapha</a:t>
            </a:r>
            <a:endParaRPr kumimoji="0" lang="en-GB"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943735"/>
            <a:ext cx="8229600" cy="418274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20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Sometimes they seem to have been composed to promote a particular false teaching.</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There are candidates in all the categories of the N.T. books: gospels, acts, epistles, and apocalypses.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N.T. Apocrypha</a:t>
            </a:r>
            <a:endParaRPr kumimoji="0" lang="en-GB" altLang="en-US" sz="4800" b="0"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87043" name="Content Placeholder 2"/>
          <p:cNvSpPr>
            <a:spLocks noGrp="1"/>
          </p:cNvSpPr>
          <p:nvPr>
            <p:ph idx="1"/>
          </p:nvPr>
        </p:nvSpPr>
        <p:spPr>
          <a:xfrm>
            <a:off x="457200" y="1322070"/>
            <a:ext cx="8229600" cy="5057775"/>
          </a:xfrm>
        </p:spPr>
        <p:txBody>
          <a:bodyPr vert="horz" wrap="square" lIns="91440" tIns="45720" rIns="91440" bIns="45720" anchor="t" anchorCtr="0"/>
          <a:p>
            <a:pPr marL="0" indent="0" eaLnBrk="1" hangingPunct="1">
              <a:buNone/>
            </a:pPr>
            <a:r>
              <a:rPr lang="en-GB" altLang="en-US" sz="1400" b="1" dirty="0"/>
              <a:t>N.T. "Apocrypha</a:t>
            </a:r>
            <a:r>
              <a:rPr lang="en-GB" altLang="en-US" sz="1400" dirty="0"/>
              <a:t>" -- there are some books which were accepted by some for a time as part of the N.T., but were never universally accepted.</a:t>
            </a:r>
            <a:endParaRPr lang="en-GB" altLang="en-US" sz="1400" dirty="0"/>
          </a:p>
          <a:p>
            <a:pPr eaLnBrk="1" hangingPunct="1"/>
            <a:endParaRPr lang="en-GB" altLang="en-US" sz="1400" dirty="0"/>
          </a:p>
          <a:p>
            <a:pPr marL="0" indent="0" eaLnBrk="1" hangingPunct="1">
              <a:buNone/>
            </a:pPr>
            <a:r>
              <a:rPr lang="en-GB" altLang="en-US" sz="1400" dirty="0"/>
              <a:t>A. Epistle of (Pseudo-) Barnabas (c. A.D. 70-79) A couple of early church writers quote it as scripture. It has a style somewhat like Hebrews, but more allegorical(symbolic) and mystical. </a:t>
            </a:r>
            <a:endParaRPr lang="en-GB" altLang="en-US" sz="1400" dirty="0"/>
          </a:p>
          <a:p>
            <a:pPr eaLnBrk="1" hangingPunct="1"/>
            <a:endParaRPr lang="en-GB" altLang="en-US" sz="1400" dirty="0"/>
          </a:p>
          <a:p>
            <a:pPr marL="0" indent="0" eaLnBrk="1" hangingPunct="1">
              <a:buNone/>
            </a:pPr>
            <a:r>
              <a:rPr lang="en-GB" altLang="en-US" sz="1400" dirty="0"/>
              <a:t>B. Epistle (of Clement of Rome) to the Corinthians (c. A.D. 96) </a:t>
            </a:r>
            <a:endParaRPr lang="en-GB" altLang="en-US" sz="1400" dirty="0"/>
          </a:p>
          <a:p>
            <a:pPr marL="0" indent="0" eaLnBrk="1" hangingPunct="1">
              <a:buNone/>
            </a:pPr>
            <a:endParaRPr lang="en-GB" altLang="en-US" sz="1400" dirty="0"/>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lang="en-GB" sz="1400" noProof="0" dirty="0" smtClean="0">
                <a:ln>
                  <a:noFill/>
                </a:ln>
                <a:effectLst/>
                <a:uLnTx/>
                <a:uFillTx/>
                <a:sym typeface="+mn-ea"/>
              </a:rPr>
              <a:t>C. Shepherd of </a:t>
            </a:r>
            <a:r>
              <a:rPr lang="en-GB" sz="1400" noProof="0" dirty="0" err="1" smtClean="0">
                <a:ln>
                  <a:noFill/>
                </a:ln>
                <a:effectLst/>
                <a:uLnTx/>
                <a:uFillTx/>
                <a:sym typeface="+mn-ea"/>
              </a:rPr>
              <a:t>Hermas</a:t>
            </a:r>
            <a:r>
              <a:rPr lang="en-GB" sz="1400" noProof="0" dirty="0" smtClean="0">
                <a:ln>
                  <a:noFill/>
                </a:ln>
                <a:effectLst/>
                <a:uLnTx/>
                <a:uFillTx/>
                <a:sym typeface="+mn-ea"/>
              </a:rPr>
              <a:t> (c. A.D. 115-40) [</a:t>
            </a:r>
            <a:r>
              <a:rPr lang="en-GB" sz="1400" noProof="0" dirty="0" err="1" smtClean="0">
                <a:ln>
                  <a:noFill/>
                </a:ln>
                <a:effectLst/>
                <a:uLnTx/>
                <a:uFillTx/>
                <a:sym typeface="+mn-ea"/>
              </a:rPr>
              <a:t>Hermas</a:t>
            </a:r>
            <a:r>
              <a:rPr lang="en-GB" sz="1400" noProof="0" dirty="0" smtClean="0">
                <a:ln>
                  <a:noFill/>
                </a:ln>
                <a:effectLst/>
                <a:uLnTx/>
                <a:uFillTx/>
                <a:sym typeface="+mn-ea"/>
              </a:rPr>
              <a:t> is a person's name, the Shepherd is what this person is supposed to have written.] This was the most popular non-canonical book of the N.T. era. </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lang="en-GB" sz="1400" noProof="0" dirty="0" smtClean="0">
                <a:ln>
                  <a:noFill/>
                </a:ln>
                <a:effectLst/>
                <a:uLnTx/>
                <a:uFillTx/>
                <a:sym typeface="+mn-ea"/>
              </a:rPr>
              <a:t>It was quoted as scripture by some and read in some churches. It is a devotional book filled with allegory and images. </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lang="en-GB" sz="1400" noProof="0" dirty="0" smtClean="0">
                <a:ln>
                  <a:noFill/>
                </a:ln>
                <a:effectLst/>
                <a:uLnTx/>
                <a:uFillTx/>
                <a:sym typeface="+mn-ea"/>
              </a:rPr>
              <a:t>D. The Teaching of the Lord to the Gentiles through the Twelve Apostles It is often called </a:t>
            </a:r>
            <a:r>
              <a:rPr lang="en-GB" sz="1400" noProof="0" dirty="0" err="1" smtClean="0">
                <a:ln>
                  <a:noFill/>
                </a:ln>
                <a:effectLst/>
                <a:uLnTx/>
                <a:uFillTx/>
                <a:sym typeface="+mn-ea"/>
              </a:rPr>
              <a:t>Didache</a:t>
            </a:r>
            <a:r>
              <a:rPr lang="en-GB" sz="1400" noProof="0" dirty="0" smtClean="0">
                <a:ln>
                  <a:noFill/>
                </a:ln>
                <a:effectLst/>
                <a:uLnTx/>
                <a:uFillTx/>
                <a:sym typeface="+mn-ea"/>
              </a:rPr>
              <a:t> (Greek for "teaching"). It dates from about A.D. 100-20.</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lang="en-GB" sz="1400" noProof="0" dirty="0" smtClean="0">
                <a:ln>
                  <a:noFill/>
                </a:ln>
                <a:effectLst/>
                <a:uLnTx/>
                <a:uFillTx/>
                <a:sym typeface="+mn-ea"/>
              </a:rPr>
              <a:t> It was quoted as scripture by one church father. It is a handbook of morals and church order</a:t>
            </a:r>
            <a:endParaRPr kumimoji="0" lang="en-GB" sz="1400" b="0" i="0" u="none" strike="noStrike" kern="1200" cap="none" spc="0" normalizeH="0" baseline="0" noProof="0" dirty="0" smtClean="0">
              <a:ln>
                <a:noFill/>
              </a:ln>
              <a:solidFill>
                <a:schemeClr val="tx1"/>
              </a:solidFill>
              <a:effectLst/>
              <a:uLnTx/>
              <a:uFillTx/>
              <a:latin typeface="+mn-lt"/>
              <a:ea typeface="+mn-ea"/>
              <a:cs typeface="+mn-cs"/>
            </a:endParaRPr>
          </a:p>
          <a:p>
            <a:pPr marL="0" indent="0" eaLnBrk="1" hangingPunct="1">
              <a:buNone/>
            </a:pPr>
            <a:endParaRPr lang="en-GB" altLang="en-US" sz="1400" dirty="0"/>
          </a:p>
          <a:p>
            <a:pPr eaLnBrk="1" hangingPunct="1"/>
            <a:endParaRPr lang="en-GB" altLang="en-US" sz="1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b="1" dirty="0"/>
              <a:t>BIBLE TRANSLATION</a:t>
            </a:r>
            <a:endParaRPr lang="en-GB" altLang="en-US" b="1" dirty="0"/>
          </a:p>
        </p:txBody>
      </p:sp>
      <p:sp>
        <p:nvSpPr>
          <p:cNvPr id="3" name="Content Placeholder 2"/>
          <p:cNvSpPr>
            <a:spLocks noGrp="1"/>
          </p:cNvSpPr>
          <p:nvPr>
            <p:ph idx="1"/>
          </p:nvPr>
        </p:nvSpPr>
        <p:spPr>
          <a:xfrm>
            <a:off x="457200" y="1145540"/>
            <a:ext cx="8229600" cy="498094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indent="0" eaLnBrk="1" hangingPunct="1">
              <a:buNone/>
            </a:pPr>
            <a:r>
              <a:rPr lang="en-GB" altLang="en-US" sz="1600" dirty="0">
                <a:sym typeface="+mn-ea"/>
              </a:rPr>
              <a:t>Basically the reason why new translations are needed is that things have changed. </a:t>
            </a:r>
            <a:endParaRPr lang="en-GB" altLang="en-US" sz="1600" dirty="0"/>
          </a:p>
          <a:p>
            <a:pPr marL="0" indent="0" eaLnBrk="1" hangingPunct="1">
              <a:buNone/>
            </a:pPr>
            <a:endParaRPr lang="en-GB" altLang="en-US" sz="1600" dirty="0"/>
          </a:p>
          <a:p>
            <a:pPr marL="0" indent="0" eaLnBrk="1" hangingPunct="1">
              <a:buNone/>
            </a:pPr>
            <a:r>
              <a:rPr lang="en-GB" altLang="en-US" sz="1600" dirty="0">
                <a:sym typeface="+mn-ea"/>
              </a:rPr>
              <a:t>That is not to say that the Bible or its message has changed. </a:t>
            </a:r>
            <a:endParaRPr lang="en-GB" altLang="en-US" sz="1600" dirty="0"/>
          </a:p>
          <a:p>
            <a:pPr marL="0" indent="0" eaLnBrk="1" hangingPunct="1">
              <a:buNone/>
            </a:pPr>
            <a:r>
              <a:rPr lang="en-GB" altLang="en-US" sz="1600" dirty="0">
                <a:sym typeface="+mn-ea"/>
              </a:rPr>
              <a:t>God's Word is the same across the centuries. </a:t>
            </a:r>
            <a:endParaRPr lang="en-GB" altLang="en-US" sz="1600" dirty="0"/>
          </a:p>
          <a:p>
            <a:pPr marL="0" indent="0" eaLnBrk="1" hangingPunct="1">
              <a:buNone/>
            </a:pPr>
            <a:endParaRPr lang="en-GB" altLang="en-US" sz="1600" dirty="0"/>
          </a:p>
          <a:p>
            <a:pPr marL="0" indent="0" eaLnBrk="1" hangingPunct="1">
              <a:buNone/>
            </a:pPr>
            <a:r>
              <a:rPr lang="en-GB" altLang="en-US" sz="1600" dirty="0">
                <a:sym typeface="+mn-ea"/>
              </a:rPr>
              <a:t>But there have been changes in languages, and there have been new manuscript discoveries, and there have been numerous advances in biblical scholarship</a:t>
            </a:r>
            <a:endParaRPr lang="en-GB" altLang="en-US" sz="1600" dirty="0"/>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alt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995" y="56165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BIBLE TRANSLATION</a:t>
            </a:r>
            <a:br>
              <a:rPr lang="en-GB" altLang="en-US" b="1"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This is important because the translation process draws on practically every aspect of biblical study. Translation is not merely a matter of language.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translator must rely upon the archaeologist, the historian, the exegete, and the theologian in order to come to a thorough understanding of the text he is translating.</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b="1" dirty="0"/>
              <a:t>The origin of the Bible</a:t>
            </a:r>
            <a:endParaRPr lang="en-US" altLang="en-US" b="1" dirty="0"/>
          </a:p>
        </p:txBody>
      </p:sp>
      <p:sp>
        <p:nvSpPr>
          <p:cNvPr id="11267" name="Content Placeholder 2"/>
          <p:cNvSpPr>
            <a:spLocks noGrp="1"/>
          </p:cNvSpPr>
          <p:nvPr>
            <p:ph idx="1"/>
          </p:nvPr>
        </p:nvSpPr>
        <p:spPr/>
        <p:txBody>
          <a:bodyPr vert="horz" wrap="square" lIns="91440" tIns="45720" rIns="91440" bIns="45720" anchor="t" anchorCtr="0"/>
          <a:p>
            <a:endParaRPr lang="en-US" altLang="en-US" sz="2000" dirty="0"/>
          </a:p>
          <a:p>
            <a:pPr marL="0" indent="0">
              <a:buNone/>
            </a:pPr>
            <a:r>
              <a:rPr lang="en-US" altLang="en-US" sz="2000" dirty="0"/>
              <a:t>The Bible is the word of God. Even though it was written in the human language and by human author, they wrote as they were moved by the Holy Spirit.</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Types of translation </a:t>
            </a:r>
            <a:endParaRPr lang="en-GB" altLang="en-US" sz="48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strength of this method is that it is a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3200" b="1" dirty="0">
                <a:solidFill>
                  <a:schemeClr val="tx1"/>
                </a:solidFill>
                <a:sym typeface="+mn-ea"/>
              </a:rPr>
              <a:t>Thought for thought translation</a:t>
            </a:r>
            <a:endParaRPr kumimoji="0" lang="en-GB" altLang="en-US" sz="32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93187" name="Content Placeholder 2"/>
          <p:cNvSpPr>
            <a:spLocks noGrp="1"/>
          </p:cNvSpPr>
          <p:nvPr>
            <p:ph idx="1"/>
          </p:nvPr>
        </p:nvSpPr>
        <p:spPr>
          <a:xfrm>
            <a:off x="457200" y="1576705"/>
            <a:ext cx="8229600" cy="4549775"/>
          </a:xfrm>
        </p:spPr>
        <p:txBody>
          <a:bodyPr vert="horz" wrap="square" lIns="91440" tIns="45720" rIns="91440" bIns="45720" anchor="t" anchorCtr="0"/>
          <a:p>
            <a:pPr algn="just" eaLnBrk="1" hangingPunct="1">
              <a:buNone/>
            </a:pPr>
            <a:r>
              <a:rPr lang="en-GB" altLang="en-US" sz="2000" b="1" dirty="0"/>
              <a:t>   </a:t>
            </a:r>
            <a:r>
              <a:rPr lang="en-GB" altLang="en-US" sz="2000" dirty="0"/>
              <a:t>Dynamic Equivalence (</a:t>
            </a:r>
            <a:r>
              <a:rPr lang="en-GB" altLang="en-US" sz="2000" dirty="0">
                <a:solidFill>
                  <a:srgbClr val="FF0000"/>
                </a:solidFill>
              </a:rPr>
              <a:t>Thought for thought translation)</a:t>
            </a:r>
            <a:r>
              <a:rPr lang="en-GB" altLang="en-US" sz="2000" dirty="0"/>
              <a:t> ~ Translators using this principle seek to translate, not the literal words, but the meaning these words convey.</a:t>
            </a:r>
            <a:endParaRPr lang="en-GB" altLang="en-US" sz="2000" dirty="0"/>
          </a:p>
          <a:p>
            <a:pPr algn="just" eaLnBrk="1" hangingPunct="1">
              <a:buNone/>
            </a:pPr>
            <a:endParaRPr lang="en-GB" altLang="en-US" sz="2000" dirty="0"/>
          </a:p>
          <a:p>
            <a:pPr algn="just" eaLnBrk="1" hangingPunct="1">
              <a:buNone/>
            </a:pPr>
            <a:r>
              <a:rPr lang="en-GB" altLang="en-US" sz="2000" dirty="0"/>
              <a:t> The strength of this principle is that the translation is more readable in the reader’s language</a:t>
            </a:r>
            <a:r>
              <a:rPr lang="en-US" altLang="en-GB" sz="2000" dirty="0"/>
              <a:t>.</a:t>
            </a:r>
            <a:endParaRPr lang="en-US" altLang="en-GB" sz="2000" dirty="0"/>
          </a:p>
          <a:p>
            <a:pPr algn="just" eaLnBrk="1" hangingPunct="1">
              <a:buNone/>
            </a:pPr>
            <a:endParaRPr lang="en-US" altLang="en-GB" sz="2000" dirty="0"/>
          </a:p>
          <a:p>
            <a:pPr algn="just" eaLnBrk="1" hangingPunct="1">
              <a:buNone/>
            </a:pPr>
            <a:r>
              <a:rPr lang="en-GB" altLang="en-US" sz="2000" dirty="0"/>
              <a:t>The weakness of this principle is that the Bible student, who cannot understand the original languages, is now further distanced from the original words</a:t>
            </a:r>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800" b="1"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493010"/>
            <a:ext cx="8229600" cy="2439988"/>
          </a:xfr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mj-lt"/>
                <a:ea typeface="+mj-ea"/>
                <a:cs typeface="+mj-cs"/>
              </a:rPr>
              <a:t>The Purpose </a:t>
            </a:r>
            <a:r>
              <a:rPr kumimoji="0" lang="en-US" sz="6000" b="1" i="0" u="none" strike="noStrike" kern="1200" cap="small" spc="0" normalizeH="0" baseline="0" noProof="0" dirty="0" smtClean="0">
                <a:ln>
                  <a:noFill/>
                </a:ln>
                <a:solidFill>
                  <a:schemeClr val="tx1"/>
                </a:solidFill>
                <a:effectLst/>
                <a:uLnTx/>
                <a:uFillTx/>
                <a:latin typeface="+mj-lt"/>
                <a:ea typeface="+mj-ea"/>
                <a:cs typeface="+mj-cs"/>
              </a:rPr>
              <a:t>o</a:t>
            </a:r>
            <a:r>
              <a:rPr kumimoji="0" lang="en-US" b="1" i="0" u="none" strike="noStrike" kern="1200" cap="small" spc="0" normalizeH="0" baseline="0" noProof="0" dirty="0" smtClean="0">
                <a:ln>
                  <a:noFill/>
                </a:ln>
                <a:solidFill>
                  <a:schemeClr val="tx1"/>
                </a:solidFill>
                <a:effectLst/>
                <a:uLnTx/>
                <a:uFillTx/>
                <a:latin typeface="+mj-lt"/>
                <a:ea typeface="+mj-ea"/>
                <a:cs typeface="+mj-cs"/>
              </a:rPr>
              <a:t>f </a:t>
            </a:r>
            <a:r>
              <a:rPr kumimoji="0" lang="en-US" sz="5400" b="1" i="0" u="none" strike="noStrike" kern="1200" cap="small" spc="0" normalizeH="0" baseline="0" noProof="0" dirty="0" smtClean="0">
                <a:ln>
                  <a:noFill/>
                </a:ln>
                <a:solidFill>
                  <a:schemeClr val="tx1"/>
                </a:solidFill>
                <a:effectLst/>
                <a:uLnTx/>
                <a:uFillTx/>
                <a:latin typeface="+mj-lt"/>
                <a:ea typeface="+mj-ea"/>
                <a:cs typeface="+mj-cs"/>
              </a:rPr>
              <a:t>t</a:t>
            </a:r>
            <a:r>
              <a:rPr kumimoji="0" lang="en-US" b="1" i="0" u="none" strike="noStrike" kern="1200" cap="small" spc="0" normalizeH="0" baseline="0" noProof="0" dirty="0" smtClean="0">
                <a:ln>
                  <a:noFill/>
                </a:ln>
                <a:solidFill>
                  <a:schemeClr val="tx1"/>
                </a:solidFill>
                <a:effectLst/>
                <a:uLnTx/>
                <a:uFillTx/>
                <a:latin typeface="+mj-lt"/>
                <a:ea typeface="+mj-ea"/>
                <a:cs typeface="+mj-cs"/>
              </a:rPr>
              <a:t>he Bible</a:t>
            </a:r>
            <a:endParaRPr kumimoji="0" lang="en-US" b="1"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456055"/>
            <a:ext cx="8229600" cy="4670425"/>
          </a:xfrm>
        </p:spPr>
        <p:txBody>
          <a:bodyPr vert="horz" wrap="square" lIns="91440" tIns="45720" rIns="91440" bIns="45720" anchor="t" anchorCtr="0"/>
          <a:p>
            <a:r>
              <a:rPr lang="en-US" altLang="en-US" sz="2800" dirty="0"/>
              <a:t>The Bible reveals God and exposes humanity. </a:t>
            </a:r>
            <a:endParaRPr lang="en-US" altLang="en-US" sz="2800" dirty="0"/>
          </a:p>
          <a:p>
            <a:endParaRPr lang="en-US" altLang="en-US" sz="2800" dirty="0"/>
          </a:p>
          <a:p>
            <a:r>
              <a:rPr lang="en-US" altLang="en-US" sz="2800" dirty="0"/>
              <a:t>It exposes our predicament and reveals His solution. </a:t>
            </a:r>
            <a:endParaRPr lang="en-US" altLang="en-US" sz="2800" dirty="0"/>
          </a:p>
          <a:p>
            <a:endParaRPr lang="en-US" altLang="en-US" sz="2800" dirty="0"/>
          </a:p>
          <a:p>
            <a:r>
              <a:rPr lang="en-US" altLang="en-US" sz="2800" dirty="0"/>
              <a:t>It presents us as lost, estranged from God, and reveals Jesus as the one who finds us and brings us back to God.</a:t>
            </a: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a:xfrm>
            <a:off x="457200" y="274955"/>
            <a:ext cx="8229600" cy="1325880"/>
          </a:xfrm>
        </p:spPr>
        <p:txBody>
          <a:bodyPr vert="horz" wrap="square" lIns="91440" tIns="45720" rIns="91440" bIns="45720" anchor="ctr" anchorCtr="0"/>
          <a:p>
            <a:r>
              <a:rPr lang="en-GB" altLang="en-US" sz="3600" b="1" dirty="0"/>
              <a:t>MEDITATION AND BIBLE STUDY</a:t>
            </a:r>
            <a:br>
              <a:rPr lang="en-GB" altLang="en-US" sz="3600" dirty="0"/>
            </a:br>
            <a:endParaRPr lang="en-GB" altLang="en-US" sz="3600"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400" dirty="0"/>
              <a:t>Meditation and Bible study as two ways to access the biblical message</a:t>
            </a:r>
            <a:r>
              <a:rPr lang="en-US" altLang="en-GB" sz="2400" dirty="0"/>
              <a:t>.</a:t>
            </a:r>
            <a:endParaRPr lang="en-US" altLang="en-GB" sz="2400" dirty="0"/>
          </a:p>
          <a:p>
            <a:pPr marL="0" indent="0" algn="just">
              <a:buNone/>
            </a:pPr>
            <a:endParaRPr lang="en-GB" altLang="en-US" sz="2400" dirty="0"/>
          </a:p>
          <a:p>
            <a:pPr algn="just"/>
            <a:r>
              <a:rPr lang="en-GB" altLang="en-US" sz="2400" dirty="0"/>
              <a:t>Difference between meditation and Bible study: </a:t>
            </a:r>
            <a:endParaRPr lang="en-GB" altLang="en-US" sz="2400" dirty="0"/>
          </a:p>
          <a:p>
            <a:pPr algn="just">
              <a:buNone/>
            </a:pPr>
            <a:r>
              <a:rPr lang="en-GB" altLang="en-US" sz="24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400" dirty="0"/>
          </a:p>
          <a:p>
            <a:pPr>
              <a:buNone/>
            </a:pPr>
            <a:endParaRPr lang="en-GB" altLang="en-US" sz="2800" dirty="0"/>
          </a:p>
          <a:p>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sz="5400" b="1" dirty="0"/>
              <a:t>BIBLE STUDY</a:t>
            </a:r>
            <a:endParaRPr lang="en-GB" altLang="en-US" sz="5400" b="1"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sz="2800" b="1" dirty="0"/>
              <a:t>Bible study requires:</a:t>
            </a:r>
            <a:endParaRPr lang="en-GB" altLang="en-US" sz="2800" b="1" dirty="0"/>
          </a:p>
          <a:p>
            <a:pPr>
              <a:buNone/>
            </a:pPr>
            <a:endParaRPr lang="en-GB" altLang="en-US" sz="2800" b="1" dirty="0"/>
          </a:p>
          <a:p>
            <a:pPr>
              <a:buFont typeface="Wingdings" panose="05000000000000000000" pitchFamily="2" charset="2"/>
              <a:buChar char="v"/>
            </a:pPr>
            <a:r>
              <a:rPr lang="en-GB" altLang="en-US" sz="2800" dirty="0"/>
              <a:t>The Right Heart Attitude</a:t>
            </a:r>
            <a:endParaRPr lang="en-GB" altLang="en-US" sz="2800" dirty="0"/>
          </a:p>
          <a:p>
            <a:pPr>
              <a:buFont typeface="Wingdings" panose="05000000000000000000" pitchFamily="2" charset="2"/>
              <a:buChar char="v"/>
            </a:pPr>
            <a:r>
              <a:rPr lang="en-GB" altLang="en-US" sz="2800" dirty="0"/>
              <a:t>The Right Conviction</a:t>
            </a:r>
            <a:endParaRPr lang="en-GB" altLang="en-US" sz="2800" dirty="0"/>
          </a:p>
          <a:p>
            <a:pPr>
              <a:buFont typeface="Wingdings" panose="05000000000000000000" pitchFamily="2" charset="2"/>
              <a:buChar char="v"/>
            </a:pPr>
            <a:r>
              <a:rPr lang="en-GB" altLang="en-US" sz="2800" dirty="0"/>
              <a:t>The Right Tools</a:t>
            </a:r>
            <a:endParaRPr lang="en-GB" altLang="en-US" sz="2800" dirty="0"/>
          </a:p>
          <a:p>
            <a:pPr>
              <a:buFont typeface="Wingdings" panose="05000000000000000000" pitchFamily="2" charset="2"/>
              <a:buChar char="v"/>
            </a:pPr>
            <a:r>
              <a:rPr lang="en-GB" altLang="en-US" sz="2800" dirty="0"/>
              <a:t>The Right Method	</a:t>
            </a:r>
            <a:endParaRPr lang="en-GB" altLang="en-US" sz="2800" dirty="0"/>
          </a:p>
          <a:p>
            <a:endParaRPr lang="en-GB" altLang="en-US" sz="2800" dirty="0"/>
          </a:p>
          <a:p>
            <a:endParaRPr lang="en-GB" altLang="en-US" sz="2800" dirty="0"/>
          </a:p>
          <a:p>
            <a:endParaRPr lang="en-GB" altLang="en-US" sz="2800" dirty="0"/>
          </a:p>
          <a:p>
            <a:endParaRPr lang="en-GB" altLang="en-US" sz="2800" dirty="0"/>
          </a:p>
          <a:p>
            <a:pPr>
              <a:buNone/>
            </a:pPr>
            <a:r>
              <a:rPr lang="en-GB" altLang="en-US" sz="2800" dirty="0"/>
              <a:t>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sz="1600" b="1" dirty="0"/>
              <a:t>Having the Right Heart Attitude</a:t>
            </a:r>
            <a:endParaRPr lang="en-GB" altLang="en-US" sz="1600" b="1" dirty="0"/>
          </a:p>
          <a:p>
            <a:pPr algn="just"/>
            <a:endParaRPr lang="en-GB" altLang="en-US" sz="1600" dirty="0"/>
          </a:p>
          <a:p>
            <a:pPr algn="just">
              <a:buNone/>
            </a:pPr>
            <a:r>
              <a:rPr lang="en-GB" altLang="en-US" sz="1600" b="1" dirty="0"/>
              <a:t>   1. A New Heart :</a:t>
            </a:r>
            <a:r>
              <a:rPr lang="en-GB" altLang="en-US" sz="1600" dirty="0"/>
              <a:t>In order to truly understand the Bible, a book of Spiritual Truths written by the </a:t>
            </a:r>
            <a:r>
              <a:rPr lang="en-GB" altLang="en-US" sz="1600" b="1" dirty="0"/>
              <a:t>Spirit of God, </a:t>
            </a:r>
            <a:r>
              <a:rPr lang="en-GB" altLang="en-US" sz="1600" dirty="0"/>
              <a:t>the Bible student must possess the Author </a:t>
            </a:r>
            <a:r>
              <a:rPr lang="en-GB" altLang="en-US" sz="1600" b="1" dirty="0"/>
              <a:t>(the Holy Spirit) </a:t>
            </a:r>
            <a:r>
              <a:rPr lang="en-GB" altLang="en-US" sz="1600" dirty="0"/>
              <a:t>in his heart to be his </a:t>
            </a:r>
            <a:r>
              <a:rPr lang="en-GB" altLang="en-US" sz="1600" b="1" dirty="0"/>
              <a:t>Guide </a:t>
            </a:r>
            <a:r>
              <a:rPr lang="en-GB" altLang="en-US" sz="1600" dirty="0"/>
              <a:t>and </a:t>
            </a:r>
            <a:r>
              <a:rPr lang="en-GB" altLang="en-US" sz="1600" b="1" dirty="0"/>
              <a:t>Teacher! </a:t>
            </a:r>
            <a:r>
              <a:rPr lang="en-GB" altLang="en-US" sz="1600" dirty="0"/>
              <a:t>He must be </a:t>
            </a:r>
            <a:r>
              <a:rPr lang="en-GB" altLang="en-US" sz="1600" b="1" dirty="0"/>
              <a:t>“born again” </a:t>
            </a:r>
            <a:r>
              <a:rPr lang="en-GB" altLang="en-US" sz="1600" dirty="0"/>
              <a:t>by God with a </a:t>
            </a:r>
            <a:r>
              <a:rPr lang="en-GB" altLang="en-US" sz="1600" b="1" dirty="0"/>
              <a:t>New Heart! (1 Corinthians 2:13-14)</a:t>
            </a:r>
            <a:endParaRPr lang="en-GB" altLang="en-US" sz="1600" b="1" dirty="0"/>
          </a:p>
          <a:p>
            <a:pPr algn="just">
              <a:buNone/>
            </a:pPr>
            <a:endParaRPr lang="en-GB" altLang="en-US" sz="1600" b="1" dirty="0"/>
          </a:p>
          <a:p>
            <a:pPr algn="just">
              <a:buNone/>
            </a:pPr>
            <a:r>
              <a:rPr lang="en-GB" altLang="en-US" sz="1600" b="1" dirty="0">
                <a:sym typeface="+mn-ea"/>
              </a:rPr>
              <a:t>    2. A Hungry Heart: </a:t>
            </a:r>
            <a:r>
              <a:rPr lang="en-GB" altLang="en-US" sz="1600" dirty="0">
                <a:sym typeface="+mn-ea"/>
              </a:rPr>
              <a:t>The main requirement to study God’s Word </a:t>
            </a:r>
            <a:r>
              <a:rPr lang="en-GB" altLang="en-US" sz="1600" b="1" dirty="0">
                <a:sym typeface="+mn-ea"/>
              </a:rPr>
              <a:t>is not a seminary degree, </a:t>
            </a:r>
            <a:r>
              <a:rPr lang="en-GB" altLang="en-US" sz="1600" dirty="0">
                <a:sym typeface="+mn-ea"/>
              </a:rPr>
              <a:t>but </a:t>
            </a:r>
            <a:r>
              <a:rPr lang="en-GB" altLang="en-US" sz="1600" b="1" dirty="0">
                <a:sym typeface="+mn-ea"/>
              </a:rPr>
              <a:t>an intense desire to know God’s Will.</a:t>
            </a:r>
            <a:endParaRPr lang="en-GB" altLang="en-US" sz="1600" b="1" dirty="0"/>
          </a:p>
          <a:p>
            <a:pPr algn="just">
              <a:buNone/>
            </a:pPr>
            <a:endParaRPr lang="en-GB" altLang="en-US" sz="1600" b="1" dirty="0"/>
          </a:p>
          <a:p>
            <a:pPr algn="just">
              <a:buNone/>
            </a:pPr>
            <a:r>
              <a:rPr lang="en-GB" altLang="en-US" sz="1600" b="1" dirty="0">
                <a:sym typeface="+mn-ea"/>
              </a:rPr>
              <a:t> </a:t>
            </a:r>
            <a:r>
              <a:rPr lang="en-GB" altLang="en-US" sz="1600" dirty="0">
                <a:sym typeface="+mn-ea"/>
              </a:rPr>
              <a:t>Studying God’s Word is hard work! It requires patience and perseverance! Unless you really desire to know God’s Will, you will find Bible Study laborious and boring!</a:t>
            </a:r>
            <a:endParaRPr lang="en-GB" altLang="en-US" sz="1600" dirty="0"/>
          </a:p>
          <a:p>
            <a:pPr algn="just">
              <a:buNone/>
            </a:pPr>
            <a:endParaRPr lang="en-GB" altLang="en-US" sz="1600" dirty="0"/>
          </a:p>
          <a:p>
            <a:pPr algn="just">
              <a:buNone/>
            </a:pPr>
            <a:r>
              <a:rPr lang="en-GB" altLang="en-US" sz="1600" dirty="0">
                <a:sym typeface="+mn-ea"/>
              </a:rPr>
              <a:t> </a:t>
            </a:r>
            <a:r>
              <a:rPr lang="en-GB" altLang="en-US" sz="1600" b="1" dirty="0">
                <a:sym typeface="+mn-ea"/>
              </a:rPr>
              <a:t>When you passionately desire to discover God’s Will in His Word, the discipline that it requires will come (super) naturally!</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sz="1800" b="1" dirty="0"/>
              <a:t>    3. An Obedient Heart: </a:t>
            </a:r>
            <a:r>
              <a:rPr lang="en-GB" altLang="en-US" sz="1800" dirty="0"/>
              <a:t>Along with a strong desire to know God’s Will is the passion to do God’s Will. </a:t>
            </a:r>
            <a:endParaRPr lang="en-GB" altLang="en-US" sz="1800" dirty="0"/>
          </a:p>
          <a:p>
            <a:pPr algn="just">
              <a:buNone/>
            </a:pPr>
            <a:endParaRPr lang="en-GB" altLang="en-US" sz="1800" dirty="0"/>
          </a:p>
          <a:p>
            <a:pPr algn="just">
              <a:buNone/>
            </a:pPr>
            <a:r>
              <a:rPr lang="en-GB" altLang="en-US" sz="1800" dirty="0"/>
              <a:t>It is fairly easy to gain academic knowledge of Biblical facts and events, but only a desire to do God’s Will turns that </a:t>
            </a:r>
            <a:r>
              <a:rPr lang="en-GB" altLang="en-US" sz="1800" b="1" dirty="0"/>
              <a:t>Knowledge </a:t>
            </a:r>
            <a:r>
              <a:rPr lang="en-GB" altLang="en-US" sz="1800" dirty="0"/>
              <a:t>into </a:t>
            </a:r>
            <a:r>
              <a:rPr lang="en-GB" altLang="en-US" sz="1800" b="1" dirty="0"/>
              <a:t>wisdom (John 7:17). </a:t>
            </a:r>
            <a:endParaRPr lang="en-GB" altLang="en-US" sz="1800" b="1" dirty="0"/>
          </a:p>
          <a:p>
            <a:pPr algn="just">
              <a:buNone/>
            </a:pPr>
            <a:endParaRPr lang="en-GB" altLang="en-US" sz="1800" b="1" dirty="0"/>
          </a:p>
          <a:p>
            <a:pPr algn="just">
              <a:buNone/>
            </a:pPr>
            <a:r>
              <a:rPr lang="en-GB" altLang="en-US" sz="1800" dirty="0"/>
              <a:t>How badly do you want to do God’s Will? That, more than most other things, will determine how much we will get out of God’s Word!</a:t>
            </a:r>
            <a:endParaRPr lang="en-GB" altLang="en-US" sz="1800" dirty="0"/>
          </a:p>
          <a:p>
            <a:pPr algn="just">
              <a:buNone/>
            </a:pPr>
            <a:endParaRPr lang="en-GB" altLang="en-US" sz="1800" dirty="0"/>
          </a:p>
          <a:p>
            <a:pPr algn="just">
              <a:buNone/>
            </a:pPr>
            <a:r>
              <a:rPr lang="en-GB" altLang="en-US" sz="1800" dirty="0">
                <a:sym typeface="+mn-ea"/>
              </a:rPr>
              <a:t>   </a:t>
            </a:r>
            <a:r>
              <a:rPr lang="en-GB" altLang="en-US" sz="1800" b="1" dirty="0">
                <a:sym typeface="+mn-ea"/>
              </a:rPr>
              <a:t>4. A Humble Heart:</a:t>
            </a:r>
            <a:r>
              <a:rPr lang="en-GB" altLang="en-US" sz="1800" dirty="0">
                <a:sym typeface="+mn-ea"/>
              </a:rPr>
              <a:t>  Discovering God’s Truths requires humility, with a willingness to learn from others and to change our own thinking should it be found in error. Only God is infallible!</a:t>
            </a:r>
            <a:endParaRPr lang="en-GB" altLang="en-US" sz="1800" dirty="0"/>
          </a:p>
          <a:p>
            <a:pPr algn="just">
              <a:buNone/>
            </a:pPr>
            <a:endParaRPr lang="en-GB" altLang="en-US" sz="1800" dirty="0"/>
          </a:p>
          <a:p>
            <a:pPr algn="just">
              <a:buNone/>
            </a:pPr>
            <a:endParaRPr lang="en-GB" altLang="en-US" sz="1800" dirty="0"/>
          </a:p>
          <a:p>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b="1" dirty="0">
                <a:sym typeface="+mn-ea"/>
              </a:rPr>
              <a:t>BIBLE STUDY</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sz="1400" b="1" dirty="0"/>
              <a:t>Having the Right Conviction</a:t>
            </a:r>
            <a:endParaRPr lang="en-GB" altLang="en-US" sz="1400" b="1" dirty="0"/>
          </a:p>
          <a:p>
            <a:endParaRPr lang="en-GB" altLang="en-US" sz="1400" dirty="0"/>
          </a:p>
          <a:p>
            <a:pPr algn="just">
              <a:buNone/>
            </a:pPr>
            <a:r>
              <a:rPr lang="en-GB" altLang="en-US" sz="1400" b="1" dirty="0"/>
              <a:t>    1. The Bible is God’s Word :</a:t>
            </a:r>
            <a:r>
              <a:rPr lang="en-GB" altLang="en-US" sz="1400" i="1" dirty="0"/>
              <a:t>The Bible is inspired by God, </a:t>
            </a:r>
            <a:r>
              <a:rPr lang="en-GB" altLang="en-US" sz="1400" b="1" i="1" dirty="0"/>
              <a:t>both in its message and in its very words. </a:t>
            </a:r>
            <a:endParaRPr lang="en-GB" altLang="en-US" sz="1400" b="1" i="1" dirty="0"/>
          </a:p>
          <a:p>
            <a:pPr algn="just">
              <a:buNone/>
            </a:pPr>
            <a:endParaRPr lang="en-GB" altLang="en-US" sz="1400" b="1" i="1" dirty="0"/>
          </a:p>
          <a:p>
            <a:pPr algn="just">
              <a:buNone/>
            </a:pPr>
            <a:r>
              <a:rPr lang="en-GB" altLang="en-US" sz="1400" b="1" i="1" dirty="0"/>
              <a:t>Inspiration</a:t>
            </a:r>
            <a:r>
              <a:rPr lang="en-GB" altLang="en-US" sz="1400" dirty="0"/>
              <a:t> means more than that the authors themselves were inspired to write, but that </a:t>
            </a:r>
            <a:r>
              <a:rPr lang="en-GB" altLang="en-US" sz="1400" b="1" i="1" dirty="0">
                <a:solidFill>
                  <a:srgbClr val="FF0000"/>
                </a:solidFill>
              </a:rPr>
              <a:t>God Himself worked through the various human authors and their unique personalities to record exactly what He wanted to communicate to mankind.</a:t>
            </a:r>
            <a:r>
              <a:rPr lang="en-GB" altLang="en-US" sz="1400" b="1" i="1" dirty="0"/>
              <a:t> </a:t>
            </a:r>
            <a:endParaRPr lang="en-GB" altLang="en-US" sz="1400" b="1" i="1" dirty="0"/>
          </a:p>
          <a:p>
            <a:pPr algn="just">
              <a:buNone/>
            </a:pPr>
            <a:endParaRPr lang="en-GB" altLang="en-US" sz="1400" b="1" i="1" dirty="0"/>
          </a:p>
          <a:p>
            <a:pPr algn="just">
              <a:buNone/>
            </a:pPr>
            <a:r>
              <a:rPr lang="en-GB" altLang="en-US" sz="1400" dirty="0"/>
              <a:t>We can be assured that when we read the Bible, we are reading God’s very Word to us! </a:t>
            </a:r>
            <a:r>
              <a:rPr lang="en-GB" altLang="en-US" sz="1400" b="1" i="1" dirty="0"/>
              <a:t>(2 Timothy 3:16)</a:t>
            </a:r>
            <a:endParaRPr lang="en-GB" altLang="en-US" sz="1400" b="1" i="1" dirty="0"/>
          </a:p>
          <a:p>
            <a:pPr algn="just">
              <a:buNone/>
            </a:pPr>
            <a:endParaRPr lang="en-GB" altLang="en-US" sz="1400" b="1" i="1" dirty="0"/>
          </a:p>
          <a:p>
            <a:pPr>
              <a:buNone/>
            </a:pPr>
            <a:r>
              <a:rPr lang="en-GB" altLang="en-US" sz="1400" b="1" dirty="0">
                <a:sym typeface="+mn-ea"/>
              </a:rPr>
              <a:t>2. The Bible Conveys God’s Message </a:t>
            </a:r>
            <a:r>
              <a:rPr lang="en-GB" altLang="en-US" sz="1400" b="1" i="1" dirty="0">
                <a:sym typeface="+mn-ea"/>
              </a:rPr>
              <a:t>:</a:t>
            </a:r>
            <a:endParaRPr lang="en-GB" altLang="en-US" sz="1400" b="1" i="1" dirty="0"/>
          </a:p>
          <a:p>
            <a:pPr>
              <a:buNone/>
            </a:pPr>
            <a:endParaRPr lang="en-GB" altLang="en-US" sz="1400" b="1" i="1" dirty="0"/>
          </a:p>
          <a:p>
            <a:pPr algn="just">
              <a:buNone/>
            </a:pPr>
            <a:r>
              <a:rPr lang="en-GB" altLang="en-US" sz="1400" b="1" i="1" dirty="0">
                <a:sym typeface="+mn-ea"/>
              </a:rPr>
              <a:t>   </a:t>
            </a:r>
            <a:r>
              <a:rPr lang="en-GB" altLang="en-US" sz="1400" i="1" dirty="0">
                <a:sym typeface="+mn-ea"/>
              </a:rPr>
              <a:t>The Bible consists of 66 books, </a:t>
            </a:r>
            <a:r>
              <a:rPr lang="en-GB" altLang="en-US" sz="1400" dirty="0">
                <a:sym typeface="+mn-ea"/>
              </a:rPr>
              <a:t>written by approximately </a:t>
            </a:r>
            <a:r>
              <a:rPr lang="en-GB" altLang="en-US" sz="1400" i="1" dirty="0">
                <a:sym typeface="+mn-ea"/>
              </a:rPr>
              <a:t>40 different human authors, </a:t>
            </a:r>
            <a:r>
              <a:rPr lang="en-GB" altLang="en-US" sz="1400" dirty="0">
                <a:sym typeface="+mn-ea"/>
              </a:rPr>
              <a:t>over a span of </a:t>
            </a:r>
            <a:r>
              <a:rPr lang="en-GB" altLang="en-US" sz="1400" i="1" dirty="0">
                <a:sym typeface="+mn-ea"/>
              </a:rPr>
              <a:t>1500 years </a:t>
            </a:r>
            <a:r>
              <a:rPr lang="en-GB" altLang="en-US" sz="1400" dirty="0">
                <a:sym typeface="+mn-ea"/>
              </a:rPr>
              <a:t>and in </a:t>
            </a:r>
            <a:r>
              <a:rPr lang="en-GB" altLang="en-US" sz="1400" i="1" dirty="0">
                <a:sym typeface="+mn-ea"/>
              </a:rPr>
              <a:t>varying places. </a:t>
            </a:r>
            <a:endParaRPr lang="en-GB" altLang="en-US" sz="1400" i="1" dirty="0"/>
          </a:p>
          <a:p>
            <a:pPr algn="just">
              <a:buNone/>
            </a:pPr>
            <a:endParaRPr lang="en-GB" altLang="en-US" sz="1400" i="1" dirty="0"/>
          </a:p>
          <a:p>
            <a:pPr algn="just">
              <a:buNone/>
            </a:pPr>
            <a:r>
              <a:rPr lang="en-GB" altLang="en-US" sz="1400" dirty="0">
                <a:sym typeface="+mn-ea"/>
              </a:rPr>
              <a:t>And yet, it clearly communicates a </a:t>
            </a:r>
            <a:r>
              <a:rPr lang="en-GB" altLang="en-US" sz="1400" b="1" i="1" dirty="0">
                <a:sym typeface="+mn-ea"/>
              </a:rPr>
              <a:t>single message </a:t>
            </a:r>
            <a:r>
              <a:rPr lang="en-GB" altLang="en-US" sz="1400" dirty="0">
                <a:sym typeface="+mn-ea"/>
              </a:rPr>
              <a:t>without contradiction: </a:t>
            </a:r>
            <a:r>
              <a:rPr lang="en-GB" altLang="en-US" sz="1400" i="1" dirty="0">
                <a:solidFill>
                  <a:srgbClr val="FF0000"/>
                </a:solidFill>
                <a:sym typeface="+mn-ea"/>
              </a:rPr>
              <a:t>God’s Plan to Rescue Man from Sin and Transform Him into a Child of God!</a:t>
            </a:r>
            <a:endParaRPr lang="en-GB" altLang="en-US" sz="1400" dirty="0">
              <a:solidFill>
                <a:srgbClr val="FF0000"/>
              </a:solidFill>
            </a:endParaRPr>
          </a:p>
          <a:p>
            <a:pPr>
              <a:buNone/>
            </a:pPr>
            <a:r>
              <a:rPr lang="en-GB" altLang="en-US" sz="1400" dirty="0">
                <a:sym typeface="+mn-ea"/>
              </a:rPr>
              <a:t> </a:t>
            </a:r>
            <a:endParaRPr lang="en-GB" altLang="en-US" sz="1400" dirty="0"/>
          </a:p>
          <a:p>
            <a:pPr algn="just">
              <a:buNone/>
            </a:pPr>
            <a:endParaRPr lang="en-GB" altLang="en-US" sz="1400" dirty="0"/>
          </a:p>
          <a:p>
            <a:pPr algn="just">
              <a:buNone/>
            </a:pPr>
            <a:endParaRPr lang="en-GB" altLang="en-US" sz="1400" b="1" i="1"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b="1" dirty="0">
                <a:sym typeface="+mn-ea"/>
              </a:rPr>
              <a:t>BIBLE STUDY</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sz="1600" b="1" dirty="0"/>
              <a:t>Having the Right Tools</a:t>
            </a:r>
            <a:endParaRPr lang="en-GB" altLang="en-US" sz="1600" b="1" dirty="0"/>
          </a:p>
          <a:p>
            <a:endParaRPr lang="en-GB" altLang="en-US" sz="1600" dirty="0"/>
          </a:p>
          <a:p>
            <a:pPr algn="just">
              <a:buNone/>
            </a:pPr>
            <a:r>
              <a:rPr lang="en-GB" altLang="en-US" sz="1600" b="1" dirty="0"/>
              <a:t>    1. A Good Bible Translation: </a:t>
            </a:r>
            <a:r>
              <a:rPr lang="en-GB" altLang="en-US" sz="1600" b="1" i="1" dirty="0"/>
              <a:t>Few of us have the training and ability to read the Bible in its original languages </a:t>
            </a:r>
            <a:r>
              <a:rPr lang="en-GB" altLang="en-US" sz="1600" i="1" dirty="0"/>
              <a:t>(Hebrew and Aramaic in the Old Testament and Greek in the New Testament). </a:t>
            </a:r>
            <a:endParaRPr lang="en-GB" altLang="en-US" sz="1600" i="1" dirty="0"/>
          </a:p>
          <a:p>
            <a:pPr algn="just">
              <a:buNone/>
            </a:pPr>
            <a:endParaRPr lang="en-GB" altLang="en-US" sz="1600" i="1" dirty="0"/>
          </a:p>
          <a:p>
            <a:pPr algn="just">
              <a:buNone/>
            </a:pPr>
            <a:r>
              <a:rPr lang="en-GB" altLang="en-US" sz="1600" dirty="0"/>
              <a:t>We must therefore depend on translators to bring the Bible into our own language. The question that is often raised is </a:t>
            </a:r>
            <a:r>
              <a:rPr lang="en-GB" altLang="en-US" sz="1600" b="1" i="1" dirty="0"/>
              <a:t>“Which translation is the best?” </a:t>
            </a:r>
            <a:endParaRPr lang="en-GB" altLang="en-US" sz="1600" b="1" i="1" dirty="0"/>
          </a:p>
          <a:p>
            <a:pPr algn="just">
              <a:buNone/>
            </a:pPr>
            <a:endParaRPr lang="en-GB" altLang="en-US" sz="1600" b="1" i="1" dirty="0"/>
          </a:p>
          <a:p>
            <a:pPr algn="just">
              <a:buNone/>
            </a:pPr>
            <a:r>
              <a:rPr lang="en-GB" altLang="en-US" sz="1600" b="1" dirty="0">
                <a:sym typeface="+mn-ea"/>
              </a:rPr>
              <a:t>   2. A Notebook : </a:t>
            </a:r>
            <a:r>
              <a:rPr lang="en-GB" altLang="en-US" sz="1600" b="1" i="1" dirty="0">
                <a:sym typeface="+mn-ea"/>
              </a:rPr>
              <a:t>Studies should always be written out </a:t>
            </a:r>
            <a:r>
              <a:rPr lang="en-GB" altLang="en-US" sz="1600" dirty="0">
                <a:sym typeface="+mn-ea"/>
              </a:rPr>
              <a:t>to reinforce what is learned as well as </a:t>
            </a:r>
            <a:r>
              <a:rPr lang="en-GB" altLang="en-US" sz="1600" b="1" dirty="0">
                <a:sym typeface="+mn-ea"/>
              </a:rPr>
              <a:t>to keep a record for future reference.</a:t>
            </a:r>
            <a:endParaRPr lang="en-GB" altLang="en-US" sz="1600" b="1" dirty="0">
              <a:sym typeface="+mn-ea"/>
            </a:endParaRPr>
          </a:p>
          <a:p>
            <a:pPr algn="just">
              <a:buNone/>
            </a:pPr>
            <a:endParaRPr lang="en-GB" altLang="en-US" sz="1600" b="1" dirty="0">
              <a:sym typeface="+mn-ea"/>
            </a:endParaRPr>
          </a:p>
          <a:p>
            <a:pPr algn="just">
              <a:buNone/>
            </a:pPr>
            <a:r>
              <a:rPr lang="en-GB" altLang="en-US" sz="1600" b="1" dirty="0">
                <a:sym typeface="+mn-ea"/>
              </a:rPr>
              <a:t>   3. Reference Materials: </a:t>
            </a:r>
            <a:r>
              <a:rPr lang="en-GB" altLang="en-US" sz="1600" dirty="0">
                <a:sym typeface="+mn-ea"/>
              </a:rPr>
              <a:t>There are many reference books that aid in a study of the Bible, including </a:t>
            </a:r>
            <a:r>
              <a:rPr lang="en-GB" altLang="en-US" sz="1600" b="1" dirty="0">
                <a:sym typeface="+mn-ea"/>
              </a:rPr>
              <a:t>Bible Dictionaries, Lexicons, Encyclopaedias, Concordances and Commentaries. </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pPr algn="just">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pPr marL="0" indent="0">
              <a:buNone/>
            </a:pPr>
            <a:r>
              <a:rPr lang="en-US" altLang="en-US" sz="1800" dirty="0"/>
              <a:t>God is love, power, and splendor—and God is a mystery. His ways are far beyond us, but He still reaches out to us. God is infinite yet intimate, three yet one, all-knowing yet all-forgiving. </a:t>
            </a:r>
            <a:endParaRPr lang="en-US" altLang="en-US" sz="1800" dirty="0"/>
          </a:p>
          <a:p>
            <a:pPr marL="0" indent="0">
              <a:buNone/>
            </a:pPr>
            <a:endParaRPr lang="en-US" altLang="en-US" sz="1800" dirty="0"/>
          </a:p>
          <a:p>
            <a:pPr marL="0" indent="0">
              <a:buNone/>
            </a:pPr>
            <a:r>
              <a:rPr lang="en-US" altLang="en-US" sz="1800" dirty="0"/>
              <a:t>We will spend eternity cherishing an ever-deepening relationship with God the Father, Son and Holy Spirit.</a:t>
            </a:r>
            <a:endParaRPr lang="en-US" altLang="en-US" sz="1800" dirty="0"/>
          </a:p>
          <a:p>
            <a:endParaRPr lang="en-US" altLang="en-US" sz="1800" dirty="0"/>
          </a:p>
          <a:p>
            <a:pPr marL="0" indent="0">
              <a:buNone/>
            </a:pPr>
            <a:r>
              <a:rPr lang="en-US" altLang="en-US" sz="1800" dirty="0"/>
              <a:t>Despite the distance sin demands, God has revealed Himself in countless ways. The Bible is the story of God striving to reconnect with His children, and is a major method God uses to reach us.</a:t>
            </a:r>
            <a:endParaRPr lang="en-US" altLang="en-US" sz="1800" dirty="0"/>
          </a:p>
          <a:p>
            <a:pPr marL="0" indent="0">
              <a:buNone/>
            </a:pPr>
            <a:endParaRPr lang="en-US" altLang="en-US" sz="1800" dirty="0"/>
          </a:p>
          <a:p>
            <a:pPr marL="0" indent="0">
              <a:buNone/>
            </a:pPr>
            <a:r>
              <a:rPr lang="en-US" altLang="en-US" sz="1800" dirty="0">
                <a:sym typeface="+mn-ea"/>
              </a:rPr>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sz="1800" dirty="0"/>
          </a:p>
          <a:p>
            <a:pPr marL="0" indent="0">
              <a:buNone/>
            </a:pPr>
            <a:endParaRPr lang="en-US" altLang="en-US" sz="1800" dirty="0"/>
          </a:p>
          <a:p>
            <a:pPr marL="0" indent="0">
              <a:buNone/>
            </a:pPr>
            <a:endParaRPr lang="en-US"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b="1" dirty="0">
                <a:sym typeface="+mn-ea"/>
              </a:rPr>
              <a:t>BIBLE STUDY</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sz="2000" b="1" dirty="0"/>
              <a:t>Having the Right Method</a:t>
            </a:r>
            <a:endParaRPr lang="en-GB" altLang="en-US" sz="2000" b="1" dirty="0"/>
          </a:p>
          <a:p>
            <a:pPr marL="0" indent="0">
              <a:buNone/>
            </a:pPr>
            <a:r>
              <a:rPr lang="en-GB" altLang="en-US" sz="2000" b="1" dirty="0"/>
              <a:t>	</a:t>
            </a:r>
            <a:endParaRPr lang="en-GB" altLang="en-US" sz="2000" dirty="0"/>
          </a:p>
          <a:p>
            <a:pPr lvl="0" algn="l">
              <a:buNone/>
            </a:pPr>
            <a:r>
              <a:rPr lang="en-GB" altLang="en-US" sz="2000" dirty="0"/>
              <a:t>  You may have attended at one time a Bible Study where a Scripture passage is read and then each person in the group is asked to share what that passage means to them. </a:t>
            </a:r>
            <a:endParaRPr lang="en-GB" altLang="en-US" sz="2000" dirty="0"/>
          </a:p>
          <a:p>
            <a:pPr lvl="0" algn="l">
              <a:buNone/>
            </a:pPr>
            <a:endParaRPr lang="en-GB" altLang="en-US" sz="1800" dirty="0"/>
          </a:p>
          <a:p>
            <a:pPr lvl="0" algn="l">
              <a:buNone/>
            </a:pPr>
            <a:r>
              <a:rPr lang="en-GB" altLang="en-US" sz="1800" dirty="0"/>
              <a:t>What often happens is that there are as many interpretations of the passage as there are people in the group. </a:t>
            </a:r>
            <a:endParaRPr lang="en-GB" altLang="en-US" sz="1800" dirty="0"/>
          </a:p>
          <a:p>
            <a:pPr lvl="0" algn="l">
              <a:buNone/>
            </a:pPr>
            <a:endParaRPr lang="en-GB" altLang="en-US" sz="1800" dirty="0"/>
          </a:p>
          <a:p>
            <a:pPr lvl="0" algn="l">
              <a:buNone/>
            </a:pPr>
            <a:r>
              <a:rPr lang="en-GB" altLang="en-US" sz="1800" dirty="0"/>
              <a:t>Each person brings their own personal experiences and therefore sees the passage in their own subjective and biased way.</a:t>
            </a:r>
            <a:endParaRPr lang="en-GB" altLang="en-US" sz="1800" dirty="0"/>
          </a:p>
          <a:p>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marL="0" indent="0" algn="just">
              <a:buNone/>
            </a:pPr>
            <a:r>
              <a:rPr lang="en-GB" altLang="en-US" sz="1800" dirty="0"/>
              <a:t>But the question must be asked. </a:t>
            </a:r>
            <a:r>
              <a:rPr lang="en-GB" altLang="en-US" sz="1800" b="1" i="1" dirty="0"/>
              <a:t>“Which interpretation is right?” </a:t>
            </a:r>
            <a:r>
              <a:rPr lang="en-GB" altLang="en-US" sz="1800" dirty="0"/>
              <a:t>Why? Because </a:t>
            </a:r>
            <a:r>
              <a:rPr lang="en-GB" altLang="en-US" sz="1800" b="1" i="1" dirty="0"/>
              <a:t>each Bible author had only one intended meaning </a:t>
            </a:r>
            <a:r>
              <a:rPr lang="en-GB" altLang="en-US" sz="1800" dirty="0"/>
              <a:t>when he wrote the Scripture.</a:t>
            </a:r>
            <a:endParaRPr lang="en-GB" altLang="en-US" sz="1800" dirty="0"/>
          </a:p>
          <a:p>
            <a:pPr algn="just"/>
            <a:endParaRPr lang="en-GB" altLang="en-US" sz="1800" dirty="0"/>
          </a:p>
          <a:p>
            <a:pPr marL="0" indent="0" algn="just">
              <a:buNone/>
            </a:pPr>
            <a:r>
              <a:rPr lang="en-GB" altLang="en-US" sz="1800" dirty="0"/>
              <a:t> Our task as Bible students is not to discover what </a:t>
            </a:r>
            <a:r>
              <a:rPr lang="en-GB" altLang="en-US" sz="1800" b="1" i="1" dirty="0"/>
              <a:t>we </a:t>
            </a:r>
            <a:r>
              <a:rPr lang="en-GB" altLang="en-US" sz="1800" dirty="0"/>
              <a:t>think the Scripture means, but to discover what the </a:t>
            </a:r>
            <a:r>
              <a:rPr lang="en-GB" altLang="en-US" sz="1800" b="1" i="1" dirty="0"/>
              <a:t>original author </a:t>
            </a:r>
            <a:r>
              <a:rPr lang="en-GB" altLang="en-US" sz="1800" dirty="0"/>
              <a:t>meant when he wrote that Scripture many centuries ago! We accomplish this by following a logical, methodical, careful and objective system of study. </a:t>
            </a:r>
            <a:endParaRPr lang="en-GB" altLang="en-US" sz="1800" dirty="0"/>
          </a:p>
          <a:p>
            <a:pPr marL="0" indent="0" algn="just">
              <a:buNone/>
            </a:pPr>
            <a:endParaRPr lang="en-GB" altLang="en-US" sz="1800" dirty="0"/>
          </a:p>
          <a:p>
            <a:pPr marL="0" indent="0" algn="just">
              <a:buNone/>
            </a:pPr>
            <a:r>
              <a:rPr lang="en-GB" altLang="en-US" sz="1800" dirty="0">
                <a:sym typeface="+mn-ea"/>
              </a:rPr>
              <a:t>Following a Method protects us from interpretations that are affected (or infected?) by our own biases and feelings, and allows us to share and compare our interpretations with others in an objective manner.</a:t>
            </a:r>
            <a:endParaRPr lang="en-GB" altLang="en-US" sz="1800" dirty="0"/>
          </a:p>
          <a:p>
            <a:pPr marL="0" indent="0" algn="just">
              <a:buNone/>
            </a:pPr>
            <a:endParaRPr lang="en-GB" altLang="en-US" sz="1800" dirty="0"/>
          </a:p>
          <a:p>
            <a:pPr marL="0" indent="0" algn="just">
              <a:buNone/>
            </a:pPr>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sz="2000" dirty="0"/>
              <a:t>The inductive study method is the most valuable and accurate way of studying the scriptures to arrive at the genuine interpretation of the day it was written to.</a:t>
            </a:r>
            <a:endParaRPr lang="en-GB" altLang="en-US" sz="2000" dirty="0"/>
          </a:p>
          <a:p>
            <a:pPr algn="just"/>
            <a:endParaRPr lang="en-GB" altLang="en-US" sz="2000" dirty="0"/>
          </a:p>
          <a:p>
            <a:pPr algn="just"/>
            <a:r>
              <a:rPr lang="en-GB" altLang="en-US" sz="2000" dirty="0"/>
              <a:t> This method focuses on three main areas: Context, historical Background, and Language</a:t>
            </a:r>
            <a:endParaRPr lang="en-GB" altLang="en-US" sz="2000" dirty="0"/>
          </a:p>
          <a:p>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8000" b="1" dirty="0"/>
              <a:t>context</a:t>
            </a:r>
            <a:endParaRPr lang="en-GB" altLang="en-US" sz="8000" b="1" dirty="0"/>
          </a:p>
        </p:txBody>
      </p:sp>
      <p:sp>
        <p:nvSpPr>
          <p:cNvPr id="111619" name="Content Placeholder 2"/>
          <p:cNvSpPr>
            <a:spLocks noGrp="1"/>
          </p:cNvSpPr>
          <p:nvPr>
            <p:ph idx="1"/>
          </p:nvPr>
        </p:nvSpPr>
        <p:spPr/>
        <p:txBody>
          <a:bodyPr vert="horz" wrap="square" lIns="91440" tIns="45720" rIns="91440" bIns="45720" anchor="t" anchorCtr="0"/>
          <a:p>
            <a:endParaRPr lang="en-GB" altLang="en-US" sz="2400" dirty="0"/>
          </a:p>
          <a:p>
            <a:r>
              <a:rPr lang="en-GB" altLang="en-US" sz="2400" dirty="0"/>
              <a:t>The context is vital to insure the original intent and purpose of the writer of the day it was written.</a:t>
            </a:r>
            <a:endParaRPr lang="en-GB" altLang="en-US" sz="2400" dirty="0"/>
          </a:p>
          <a:p>
            <a:pPr marL="0" indent="0">
              <a:buNone/>
            </a:pPr>
            <a:endParaRPr lang="en-GB" altLang="en-US" sz="2400" dirty="0"/>
          </a:p>
          <a:p>
            <a:r>
              <a:rPr lang="en-GB" altLang="en-US" sz="2400" dirty="0"/>
              <a:t>Text out of its context is nothing but a pretext</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630" y="913130"/>
            <a:ext cx="8229600" cy="860425"/>
          </a:xfrm>
        </p:spPr>
        <p:txBody>
          <a:bodyPr vert="horz" wrap="square" lIns="91440" tIns="45720" rIns="91440" bIns="45720" anchor="ctr" anchorCtr="0"/>
          <a:p>
            <a:r>
              <a:rPr lang="en-GB" altLang="en-US" sz="4000" b="1" dirty="0"/>
              <a:t>Historical Background</a:t>
            </a:r>
            <a:br>
              <a:rPr lang="en-GB" altLang="en-US" sz="4000" b="1" dirty="0"/>
            </a:br>
            <a:r>
              <a:rPr lang="en-GB" altLang="en-US" sz="4000" b="1" dirty="0"/>
              <a:t> </a:t>
            </a:r>
            <a:br>
              <a:rPr lang="en-GB" altLang="en-US" sz="4000" b="1" dirty="0"/>
            </a:br>
            <a:endParaRPr lang="en-GB" altLang="en-US" sz="4000" b="1"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1800" dirty="0"/>
              <a:t>The historical background is also very important to insure what is being taught or required is relevant to our day.</a:t>
            </a:r>
            <a:endParaRPr lang="en-GB" altLang="en-US" sz="1800" dirty="0"/>
          </a:p>
          <a:p>
            <a:pPr algn="just"/>
            <a:endParaRPr lang="en-GB" altLang="en-US" sz="1800" dirty="0"/>
          </a:p>
          <a:p>
            <a:pPr algn="just"/>
            <a:r>
              <a:rPr lang="en-GB" altLang="en-US" sz="1800" dirty="0"/>
              <a:t>A good example would be the command to the women to wear veils to honour their husbands at Corinth. </a:t>
            </a:r>
            <a:r>
              <a:rPr lang="en-GB" altLang="en-US" sz="1800" i="1" dirty="0"/>
              <a:t>1 </a:t>
            </a:r>
            <a:r>
              <a:rPr lang="en-GB" altLang="en-US" sz="1800" i="1" dirty="0">
                <a:solidFill>
                  <a:srgbClr val="FF0000"/>
                </a:solidFill>
              </a:rPr>
              <a:t>Corinthians. 11:13</a:t>
            </a:r>
            <a:endParaRPr lang="en-GB" altLang="en-US" sz="1800" i="1" dirty="0">
              <a:solidFill>
                <a:srgbClr val="FF0000"/>
              </a:solidFill>
            </a:endParaRPr>
          </a:p>
          <a:p>
            <a:pPr marL="0" indent="0" algn="just">
              <a:buNone/>
            </a:pPr>
            <a:endParaRPr lang="en-GB" altLang="en-US" sz="1800" dirty="0">
              <a:solidFill>
                <a:srgbClr val="FF0000"/>
              </a:solidFill>
            </a:endParaRPr>
          </a:p>
          <a:p>
            <a:pPr algn="just"/>
            <a:r>
              <a:rPr lang="en-GB" altLang="en-US" sz="1800" dirty="0"/>
              <a:t>The city had a temple to Aphrodite and the temple prostitutes would be unveiled showing that they had no covering over their lives, in other words no husband and were in fact temple prostitutes.</a:t>
            </a:r>
            <a:endParaRPr lang="en-GB" altLang="en-US" sz="1800" dirty="0"/>
          </a:p>
          <a:p>
            <a:pPr algn="just"/>
            <a:endParaRPr lang="en-GB" altLang="en-US" sz="1800" dirty="0"/>
          </a:p>
          <a:p>
            <a:pPr algn="just"/>
            <a:r>
              <a:rPr lang="en-GB" altLang="en-US" sz="1800" dirty="0"/>
              <a:t>The command of Paul to the women is to not use their liberty in Christ lest two things take place; they may be mistaken for temple prostitutes and dishonour their husbands by identifying with the permissive women of the city</a:t>
            </a:r>
            <a:r>
              <a:rPr lang="en-GB" altLang="en-US" sz="1400" dirty="0"/>
              <a:t>.</a:t>
            </a:r>
            <a:endParaRPr lang="en-GB" altLang="en-US" sz="1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539750" y="980440"/>
            <a:ext cx="8229600" cy="188595"/>
          </a:xfrm>
        </p:spPr>
        <p:txBody>
          <a:bodyPr vert="horz" wrap="square" lIns="91440" tIns="45720" rIns="91440" bIns="45720" anchor="ctr" anchorCtr="0"/>
          <a:p>
            <a:r>
              <a:rPr lang="en-GB" altLang="en-US" sz="4800" b="1" dirty="0"/>
              <a:t>LANGUAGE</a:t>
            </a:r>
            <a:br>
              <a:rPr lang="en-GB" altLang="en-US" sz="4800" b="1" dirty="0"/>
            </a:br>
            <a:endParaRPr lang="en-GB" altLang="en-US" sz="4800" b="1"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sz="2000" dirty="0"/>
              <a:t>The original language is key to understand the meaning as well as the sense of the sentence, be it Hebrew, Aramaic or Greek.</a:t>
            </a:r>
            <a:endParaRPr lang="en-GB" altLang="en-US" sz="2000" dirty="0"/>
          </a:p>
          <a:p>
            <a:endParaRPr lang="en-GB" altLang="en-US" sz="2000" dirty="0"/>
          </a:p>
          <a:p>
            <a:r>
              <a:rPr lang="en-GB" altLang="en-US" sz="2000"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sz="2000" dirty="0"/>
          </a:p>
          <a:p>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b="1" dirty="0"/>
              <a:t>THE THREE STEPS FOR INDUCTIVE METHOD</a:t>
            </a:r>
            <a:br>
              <a:rPr lang="en-GB" altLang="en-US" sz="3200" b="1" dirty="0"/>
            </a:br>
            <a:endParaRPr lang="en-GB" altLang="en-US" sz="3200" b="1" dirty="0"/>
          </a:p>
        </p:txBody>
      </p:sp>
      <p:sp>
        <p:nvSpPr>
          <p:cNvPr id="114691" name="Content Placeholder 2"/>
          <p:cNvSpPr>
            <a:spLocks noGrp="1"/>
          </p:cNvSpPr>
          <p:nvPr>
            <p:ph idx="1"/>
          </p:nvPr>
        </p:nvSpPr>
        <p:spPr>
          <a:xfrm>
            <a:off x="457200" y="1506855"/>
            <a:ext cx="8229600" cy="5017770"/>
          </a:xfrm>
        </p:spPr>
        <p:txBody>
          <a:bodyPr vert="horz" wrap="square" lIns="91440" tIns="45720" rIns="91440" bIns="45720" anchor="t" anchorCtr="0"/>
          <a:p>
            <a:pPr>
              <a:buNone/>
            </a:pPr>
            <a:r>
              <a:rPr lang="en-GB" altLang="en-US" sz="1800" b="1" dirty="0"/>
              <a:t>1. OBSERVATION </a:t>
            </a:r>
            <a:endParaRPr lang="en-GB" altLang="en-US" sz="1800" b="1" dirty="0"/>
          </a:p>
          <a:p>
            <a:pPr>
              <a:buNone/>
            </a:pPr>
            <a:endParaRPr lang="en-GB" altLang="en-US" sz="1800" dirty="0"/>
          </a:p>
          <a:p>
            <a:r>
              <a:rPr lang="en-GB" altLang="en-US" sz="1800" b="1" dirty="0"/>
              <a:t>Begin with Prayer: </a:t>
            </a:r>
            <a:r>
              <a:rPr lang="en-GB" altLang="en-US" sz="1800" dirty="0"/>
              <a:t>Prayer is often the missing element in Bible study. You are about to learn the most effective method of Bible study there is. Yet apart from the work of the Holy Spirit, that’s all it will be—a method.</a:t>
            </a:r>
            <a:endParaRPr lang="en-GB" altLang="en-US" sz="1800" dirty="0"/>
          </a:p>
          <a:p>
            <a:endParaRPr lang="en-GB" altLang="en-US" sz="1800" dirty="0"/>
          </a:p>
          <a:p>
            <a:r>
              <a:rPr lang="en-GB" altLang="en-US" sz="1800" dirty="0"/>
              <a:t>Questions </a:t>
            </a:r>
            <a:endParaRPr lang="en-GB" altLang="en-US" sz="1800" dirty="0"/>
          </a:p>
          <a:p>
            <a:r>
              <a:rPr lang="en-GB" altLang="en-US" sz="1800" b="1" dirty="0"/>
              <a:t>Ask the “5 W’s and an H”: </a:t>
            </a:r>
            <a:r>
              <a:rPr lang="en-GB" altLang="en-US" sz="1800" dirty="0"/>
              <a:t>As you study any passage of Scripture, train yourself to constantly ask: </a:t>
            </a:r>
            <a:r>
              <a:rPr lang="en-GB" altLang="en-US" sz="1800" b="1" dirty="0"/>
              <a:t>Who? What? When? Where? Why? How? </a:t>
            </a:r>
            <a:endParaRPr lang="en-GB" altLang="en-US" sz="1800" b="1" dirty="0"/>
          </a:p>
          <a:p>
            <a:endParaRPr lang="en-GB" altLang="en-US" sz="1800" b="1" dirty="0"/>
          </a:p>
          <a:p>
            <a:r>
              <a:rPr lang="en-GB" altLang="en-US" sz="1800" dirty="0"/>
              <a:t>These questions are the building blocks of precise </a:t>
            </a:r>
            <a:r>
              <a:rPr lang="en-GB" altLang="en-US" sz="1800" b="1" dirty="0"/>
              <a:t>observation, </a:t>
            </a:r>
            <a:r>
              <a:rPr lang="en-GB" altLang="en-US" sz="1800" dirty="0"/>
              <a:t>which is essential for accurate </a:t>
            </a:r>
            <a:r>
              <a:rPr lang="en-GB" altLang="en-US" sz="1800" b="1" dirty="0"/>
              <a:t>interpretation. Ask many questions as you can. Do not mind about the answers</a:t>
            </a:r>
            <a:r>
              <a:rPr lang="en-GB" altLang="en-US" sz="2400" b="1" dirty="0"/>
              <a:t>.</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xfrm>
            <a:off x="457200" y="274955"/>
            <a:ext cx="8229600" cy="1113155"/>
          </a:xfrm>
        </p:spPr>
        <p:txBody>
          <a:bodyPr vert="horz" wrap="square" lIns="91440" tIns="45720" rIns="91440" bIns="45720" anchor="ctr" anchorCtr="0"/>
          <a:p>
            <a:r>
              <a:rPr lang="en-GB" altLang="en-US" sz="6000" b="1" dirty="0">
                <a:sym typeface="+mn-ea"/>
              </a:rPr>
              <a:t>Answers</a:t>
            </a:r>
            <a:br>
              <a:rPr lang="en-GB" altLang="en-US" sz="6000" b="1" dirty="0"/>
            </a:br>
            <a:endParaRPr lang="en-GB" altLang="en-US" sz="6000" b="1"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While searching for the answers to your questions give a special attention to the following:</a:t>
            </a:r>
            <a:endParaRPr lang="en-GB" altLang="en-US" sz="2400" dirty="0"/>
          </a:p>
          <a:p>
            <a:endParaRPr lang="en-GB" altLang="en-US" sz="2400" dirty="0"/>
          </a:p>
          <a:p>
            <a:r>
              <a:rPr lang="en-GB" altLang="en-US" sz="2400" dirty="0"/>
              <a:t>key words and phrases </a:t>
            </a:r>
            <a:endParaRPr lang="en-GB" altLang="en-US" sz="2400" dirty="0"/>
          </a:p>
          <a:p>
            <a:r>
              <a:rPr lang="en-GB" altLang="en-US" sz="2400" dirty="0"/>
              <a:t>contrasts and comparisons</a:t>
            </a:r>
            <a:endParaRPr lang="en-GB" altLang="en-US" sz="2400" dirty="0"/>
          </a:p>
          <a:p>
            <a:r>
              <a:rPr lang="en-GB" altLang="en-US" sz="2400" dirty="0"/>
              <a:t>expressions of time</a:t>
            </a:r>
            <a:endParaRPr lang="en-GB" altLang="en-US" sz="2400" dirty="0"/>
          </a:p>
          <a:p>
            <a:r>
              <a:rPr lang="en-GB" altLang="en-US" sz="2400" dirty="0"/>
              <a:t>Geographic Locations</a:t>
            </a:r>
            <a:endParaRPr lang="en-GB" altLang="en-US" sz="2400" dirty="0"/>
          </a:p>
          <a:p>
            <a:r>
              <a:rPr lang="en-GB" altLang="en-US" sz="2400" dirty="0"/>
              <a:t>terms of conclusion</a:t>
            </a:r>
            <a:endParaRPr lang="en-GB" altLang="en-US" sz="2400" dirty="0"/>
          </a:p>
          <a:p>
            <a:r>
              <a:rPr lang="en-GB" altLang="en-US" sz="2400" dirty="0"/>
              <a:t>chapter themes</a:t>
            </a:r>
            <a:endParaRPr lang="en-GB" altLang="en-US" sz="2400"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xfrm>
            <a:off x="457200" y="572770"/>
            <a:ext cx="8229600" cy="907415"/>
          </a:xfrm>
        </p:spPr>
        <p:txBody>
          <a:bodyPr vert="horz" wrap="square" lIns="91440" tIns="45720" rIns="91440" bIns="45720" anchor="ctr" anchorCtr="0"/>
          <a:p>
            <a:r>
              <a:rPr lang="en-GB" altLang="en-US" sz="6000" b="1" dirty="0">
                <a:sym typeface="+mn-ea"/>
              </a:rPr>
              <a:t>Summary</a:t>
            </a:r>
            <a:br>
              <a:rPr lang="en-GB" altLang="en-US" sz="6000" b="1" dirty="0"/>
            </a:br>
            <a:endParaRPr lang="en-GB" altLang="en-US" sz="6000" b="1" dirty="0"/>
          </a:p>
        </p:txBody>
      </p:sp>
      <p:sp>
        <p:nvSpPr>
          <p:cNvPr id="116739" name="Content Placeholder 2"/>
          <p:cNvSpPr>
            <a:spLocks noGrp="1"/>
          </p:cNvSpPr>
          <p:nvPr>
            <p:ph idx="1"/>
          </p:nvPr>
        </p:nvSpPr>
        <p:spPr/>
        <p:txBody>
          <a:bodyPr vert="horz" wrap="square" lIns="91440" tIns="45720" rIns="91440" bIns="45720" anchor="t" anchorCtr="0"/>
          <a:p>
            <a:pPr>
              <a:buNone/>
            </a:pPr>
            <a:r>
              <a:rPr lang="en-GB" altLang="en-US" sz="2000" dirty="0"/>
              <a:t>    After answering to your questions you are to make a summary of the answers.</a:t>
            </a:r>
            <a:endParaRPr lang="en-GB" altLang="en-US" sz="2000" dirty="0"/>
          </a:p>
          <a:p>
            <a:pPr>
              <a:buNone/>
            </a:pPr>
            <a:endParaRPr lang="en-GB" altLang="en-US" sz="2000" dirty="0"/>
          </a:p>
          <a:p>
            <a:pPr>
              <a:buNone/>
            </a:pPr>
            <a:r>
              <a:rPr lang="en-GB" altLang="en-US" sz="2000" dirty="0"/>
              <a:t>    This summary is to be used in the next step(interpretation)</a:t>
            </a:r>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5400" b="1" dirty="0">
                <a:sym typeface="+mn-ea"/>
              </a:rPr>
              <a:t>2. INTERPRETATION </a:t>
            </a:r>
            <a:endParaRPr lang="en-GB" altLang="en-US" sz="5400" b="1" dirty="0">
              <a:sym typeface="+mn-ea"/>
            </a:endParaRPr>
          </a:p>
        </p:txBody>
      </p:sp>
      <p:sp>
        <p:nvSpPr>
          <p:cNvPr id="117763" name="Content Placeholder 2"/>
          <p:cNvSpPr>
            <a:spLocks noGrp="1"/>
          </p:cNvSpPr>
          <p:nvPr>
            <p:ph idx="1"/>
          </p:nvPr>
        </p:nvSpPr>
        <p:spPr/>
        <p:txBody>
          <a:bodyPr vert="horz" wrap="square" lIns="91440" tIns="45720" rIns="91440" bIns="45720" anchor="t" anchorCtr="0"/>
          <a:p>
            <a:pPr algn="just"/>
            <a:r>
              <a:rPr lang="en-GB" altLang="en-US" sz="1600" dirty="0"/>
              <a:t>Message to Immediate audience </a:t>
            </a:r>
            <a:endParaRPr lang="en-GB" altLang="en-US" sz="1600" dirty="0"/>
          </a:p>
          <a:p>
            <a:pPr algn="just"/>
            <a:endParaRPr lang="en-GB" altLang="en-US" sz="1600" dirty="0"/>
          </a:p>
          <a:p>
            <a:pPr algn="just"/>
            <a:r>
              <a:rPr lang="en-GB" altLang="en-US" sz="16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1600" dirty="0"/>
          </a:p>
          <a:p>
            <a:pPr algn="just"/>
            <a:endParaRPr lang="en-GB" altLang="en-US" sz="1600" dirty="0"/>
          </a:p>
          <a:p>
            <a:pPr algn="just"/>
            <a:r>
              <a:rPr lang="en-GB" altLang="en-US" sz="1600" dirty="0"/>
              <a:t>Remember that context rules.</a:t>
            </a:r>
            <a:endParaRPr lang="en-GB" altLang="en-US" sz="1600" dirty="0"/>
          </a:p>
          <a:p>
            <a:pPr algn="just"/>
            <a:r>
              <a:rPr lang="en-GB" altLang="en-US" sz="1600" dirty="0"/>
              <a:t>Always seek the full counsel of the Word of God.</a:t>
            </a:r>
            <a:endParaRPr lang="en-GB" altLang="en-US" sz="1600" dirty="0"/>
          </a:p>
          <a:p>
            <a:pPr algn="just"/>
            <a:r>
              <a:rPr lang="en-GB" altLang="en-US" sz="1600" dirty="0"/>
              <a:t>Remember that Scripture will never contradict Scripture</a:t>
            </a:r>
            <a:endParaRPr lang="en-GB" altLang="en-US" sz="1600" dirty="0"/>
          </a:p>
          <a:p>
            <a:pPr algn="just"/>
            <a:r>
              <a:rPr lang="en-GB" altLang="en-US" sz="1600" dirty="0"/>
              <a:t>Don’t base your convictions on an obscure passage of Scripture</a:t>
            </a:r>
            <a:endParaRPr lang="en-GB" altLang="en-US" sz="1600" dirty="0"/>
          </a:p>
          <a:p>
            <a:pPr algn="just"/>
            <a:r>
              <a:rPr lang="en-GB" altLang="en-US" sz="1600" dirty="0"/>
              <a:t>Look for the single meaning of the passage</a:t>
            </a:r>
            <a:endParaRPr lang="en-GB" altLang="en-US" sz="1600" dirty="0"/>
          </a:p>
          <a:p>
            <a:pPr algn="just"/>
            <a:endParaRPr lang="en-GB" altLang="en-US" sz="1600" dirty="0"/>
          </a:p>
          <a:p>
            <a:pPr marL="0" indent="0" algn="just">
              <a:buNone/>
            </a:pPr>
            <a:r>
              <a:rPr lang="en-GB" altLang="en-US" sz="1600" b="1" dirty="0">
                <a:sym typeface="+mn-ea"/>
              </a:rPr>
              <a:t>Your message</a:t>
            </a:r>
            <a:endParaRPr lang="en-GB" altLang="en-US" sz="1600" b="1" dirty="0"/>
          </a:p>
          <a:p>
            <a:pPr algn="just">
              <a:buNone/>
            </a:pPr>
            <a:r>
              <a:rPr lang="en-GB" altLang="en-US" sz="1600" dirty="0">
                <a:sym typeface="+mn-ea"/>
              </a:rPr>
              <a:t>    After having what the text means to the immediate audience you are to such for what it means to you. </a:t>
            </a:r>
            <a:endParaRPr lang="en-GB" altLang="en-US" sz="1600" dirty="0"/>
          </a:p>
          <a:p>
            <a:pPr algn="just"/>
            <a:endParaRPr lang="en-GB" altLang="en-US" sz="1600" dirty="0"/>
          </a:p>
          <a:p>
            <a:pPr algn="just"/>
            <a:endParaRPr lang="en-GB" altLang="en-US" sz="1600" dirty="0"/>
          </a:p>
          <a:p>
            <a:endParaRPr lang="en-GB" altLang="en-US" sz="2000" dirty="0"/>
          </a:p>
          <a:p>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pPr marL="0" indent="0">
              <a:buNone/>
            </a:pPr>
            <a:r>
              <a:rPr lang="en-US" altLang="en-US" sz="1600" b="1" dirty="0"/>
              <a:t>God the Father </a:t>
            </a:r>
            <a:r>
              <a:rPr lang="en-US" altLang="en-US" sz="1600" dirty="0"/>
              <a:t>reached out to us most dramatically through</a:t>
            </a:r>
            <a:r>
              <a:rPr lang="en-US" altLang="en-US" sz="1600" b="1" dirty="0"/>
              <a:t> His Son Jesus</a:t>
            </a:r>
            <a:r>
              <a:rPr lang="en-US" altLang="en-US" sz="1600" dirty="0"/>
              <a:t>, who chose not just to visit us, but to become one of us. Born human so we can be reborn in the Spirit, Jesus showed us God’s love and character—and how far God was willing to go to save us from self-destruction. </a:t>
            </a:r>
            <a:endParaRPr lang="en-US" altLang="en-US" sz="1600" dirty="0"/>
          </a:p>
          <a:p>
            <a:pPr marL="0" indent="0">
              <a:buNone/>
            </a:pPr>
            <a:endParaRPr lang="en-US" altLang="en-US" sz="1600" dirty="0"/>
          </a:p>
          <a:p>
            <a:pPr marL="0" indent="0">
              <a:buNone/>
            </a:pPr>
            <a:r>
              <a:rPr lang="en-US" altLang="en-US" sz="1600" dirty="0"/>
              <a:t>What we could not do for ourselves, He did for us, paying the price for our sins, dying in our place so we can live forever. He conquered death through resurrection, and promised to return to take us home.</a:t>
            </a:r>
            <a:endParaRPr lang="en-US" altLang="en-US" sz="1600" dirty="0"/>
          </a:p>
          <a:p>
            <a:endParaRPr lang="en-US" altLang="en-US" sz="1600" dirty="0"/>
          </a:p>
          <a:p>
            <a:pPr marL="0" indent="0">
              <a:buNone/>
            </a:pPr>
            <a:r>
              <a:rPr lang="en-US" altLang="en-US" sz="1600" dirty="0">
                <a:sym typeface="+mn-ea"/>
              </a:rPr>
              <a:t>Meanwhile, God has not left us alone. </a:t>
            </a:r>
            <a:r>
              <a:rPr lang="en-US" altLang="en-US" sz="1600" b="1" dirty="0">
                <a:sym typeface="+mn-ea"/>
              </a:rPr>
              <a:t>The Holy Spirit</a:t>
            </a:r>
            <a:r>
              <a:rPr lang="en-US" altLang="en-US" sz="1600" dirty="0">
                <a:sym typeface="+mn-ea"/>
              </a:rPr>
              <a:t> is here to comfort us, guide us and transform us to live as witnesses for God’s love. The same Spirit who inspired prophets and empowered Jesus, who shaped scripture and created the world, enables and empowers each one of us. </a:t>
            </a:r>
            <a:endParaRPr lang="en-US" altLang="en-US" sz="1600" dirty="0">
              <a:sym typeface="+mn-ea"/>
            </a:endParaRPr>
          </a:p>
          <a:p>
            <a:pPr marL="0" indent="0">
              <a:buNone/>
            </a:pPr>
            <a:endParaRPr lang="en-US" altLang="en-US" sz="1600" dirty="0">
              <a:sym typeface="+mn-ea"/>
            </a:endParaRPr>
          </a:p>
          <a:p>
            <a:pPr marL="0" indent="0">
              <a:buNone/>
            </a:pPr>
            <a:r>
              <a:rPr lang="en-US" altLang="en-US" sz="1600" dirty="0">
                <a:sym typeface="+mn-ea"/>
              </a:rPr>
              <a:t>The Spirit activates the “body of Christ,” the church, through spiritual gifts and a humble attitude of service and compassion. </a:t>
            </a:r>
            <a:endParaRPr lang="en-US" altLang="en-US" sz="1600" dirty="0"/>
          </a:p>
          <a:p>
            <a:pPr>
              <a:buNone/>
            </a:pPr>
            <a:endParaRPr lang="en-US" altLang="en-US" sz="1600" dirty="0"/>
          </a:p>
          <a:p>
            <a:endParaRPr lang="en-US" altLang="en-US" sz="1600" dirty="0"/>
          </a:p>
          <a:p>
            <a:endParaRPr lang="en-US" altLang="en-US" sz="1600" dirty="0"/>
          </a:p>
          <a:p>
            <a:endParaRPr lang="en-US" altLang="en-US" sz="1600" dirty="0"/>
          </a:p>
          <a:p>
            <a:endParaRPr lang="en-US"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r>
              <a:rPr lang="en-GB" altLang="en-US" sz="4800" b="1" dirty="0">
                <a:sym typeface="+mn-ea"/>
              </a:rPr>
              <a:t>3. APPLICATION</a:t>
            </a:r>
            <a:br>
              <a:rPr lang="en-GB" altLang="en-US" sz="4800" b="1" dirty="0"/>
            </a:br>
            <a:endParaRPr lang="en-GB" altLang="en-US" sz="4800" b="1"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sz="2000" dirty="0"/>
              <a:t>  </a:t>
            </a:r>
            <a:r>
              <a:rPr lang="en-GB" altLang="en-US" sz="1600" dirty="0"/>
              <a:t>The Bible was not given to fulfil our curiosity, but to </a:t>
            </a:r>
            <a:r>
              <a:rPr lang="en-GB" altLang="en-US" sz="1600" b="1" i="1" dirty="0"/>
              <a:t>transform </a:t>
            </a:r>
            <a:r>
              <a:rPr lang="en-GB" altLang="en-US" sz="1600" dirty="0"/>
              <a:t>lives! </a:t>
            </a:r>
            <a:endParaRPr lang="en-GB" altLang="en-US" sz="1600" dirty="0"/>
          </a:p>
          <a:p>
            <a:pPr>
              <a:buNone/>
            </a:pPr>
            <a:endParaRPr lang="en-GB" altLang="en-US" sz="1600" dirty="0"/>
          </a:p>
          <a:p>
            <a:pPr>
              <a:buNone/>
            </a:pPr>
            <a:r>
              <a:rPr lang="en-GB" altLang="en-US" sz="1600" dirty="0"/>
              <a:t>God is in the business of changing lives, and He does it primarily through the ministry of His Spirit and His Word, transforming hearts, minds and wills, and conforming lives to the Living Word, Jesus Christ! </a:t>
            </a:r>
            <a:endParaRPr lang="en-GB" altLang="en-US" sz="1600" dirty="0"/>
          </a:p>
          <a:p>
            <a:pPr>
              <a:buNone/>
            </a:pPr>
            <a:endParaRPr lang="en-GB" altLang="en-US" sz="1600" b="1" i="1" dirty="0"/>
          </a:p>
          <a:p>
            <a:pPr>
              <a:buNone/>
            </a:pPr>
            <a:r>
              <a:rPr lang="en-GB" altLang="en-US" sz="1600" b="1" i="1" dirty="0"/>
              <a:t>We will learn how to apply the Scripture in practical ways to our lives.</a:t>
            </a:r>
            <a:endParaRPr lang="en-GB" altLang="en-US" sz="1600" b="1" i="1" dirty="0"/>
          </a:p>
          <a:p>
            <a:pPr>
              <a:buNone/>
            </a:pPr>
            <a:endParaRPr lang="en-GB" altLang="en-US" sz="1600" dirty="0"/>
          </a:p>
          <a:p>
            <a:r>
              <a:rPr lang="en-GB" altLang="en-US" sz="1600" dirty="0">
                <a:sym typeface="+mn-ea"/>
              </a:rPr>
              <a:t>Once you understand what the Word of God teaches, you are then obligated before God to accept that truth and to live by it.</a:t>
            </a:r>
            <a:endParaRPr lang="en-GB" altLang="en-US" sz="1600" dirty="0"/>
          </a:p>
          <a:p>
            <a:endParaRPr lang="en-GB" altLang="en-US" sz="1600" dirty="0"/>
          </a:p>
          <a:p>
            <a:r>
              <a:rPr lang="en-GB" altLang="en-US" sz="1600" dirty="0">
                <a:sym typeface="+mn-ea"/>
              </a:rPr>
              <a:t>Scripture will always teach what is right, show us where we are wrong, how to correct, and train us in right living; so that we are complete, fully equipped for every good work. </a:t>
            </a:r>
            <a:endParaRPr lang="en-GB" altLang="en-US" sz="1600" dirty="0"/>
          </a:p>
          <a:p>
            <a:endParaRPr lang="en-GB" altLang="en-US" sz="1600" dirty="0"/>
          </a:p>
          <a:p>
            <a:pPr marL="0" indent="0">
              <a:buNone/>
            </a:pPr>
            <a:r>
              <a:rPr lang="en-GB" altLang="en-US" sz="1600" dirty="0">
                <a:sym typeface="+mn-ea"/>
              </a:rPr>
              <a:t>2 Timothy 3:16-17.</a:t>
            </a:r>
            <a:endParaRPr lang="en-GB" altLang="en-US" sz="1600" dirty="0"/>
          </a:p>
          <a:p>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sz="5400" b="1" dirty="0"/>
              <a:t>BIBLE REFERENCES</a:t>
            </a:r>
            <a:endParaRPr lang="en-US" altLang="en-US" sz="5400" b="1" dirty="0"/>
          </a:p>
        </p:txBody>
      </p:sp>
      <p:sp>
        <p:nvSpPr>
          <p:cNvPr id="121859" name="Content Placeholder 2"/>
          <p:cNvSpPr>
            <a:spLocks noGrp="1"/>
          </p:cNvSpPr>
          <p:nvPr>
            <p:ph idx="1"/>
          </p:nvPr>
        </p:nvSpPr>
        <p:spPr/>
        <p:txBody>
          <a:bodyPr vert="horz" wrap="square" lIns="91440" tIns="45720" rIns="91440" bIns="45720" anchor="t" anchorCtr="0"/>
          <a:p>
            <a:r>
              <a:rPr lang="en-US" altLang="en-US" sz="2000" dirty="0"/>
              <a:t>Verse 5 of chapter 2 in the book of Exodus: Exodus 2:5</a:t>
            </a:r>
            <a:endParaRPr lang="en-US" altLang="en-US" sz="2000" dirty="0"/>
          </a:p>
          <a:p>
            <a:endParaRPr lang="en-US" altLang="en-US" sz="2000" dirty="0"/>
          </a:p>
          <a:p>
            <a:r>
              <a:rPr lang="en-US" altLang="en-US" sz="2000" dirty="0"/>
              <a:t>First part of verse 8 of chapter 12 in the book of Genesis: Genesis 12: 8a</a:t>
            </a:r>
            <a:endParaRPr lang="en-US" altLang="en-US" sz="2000" dirty="0"/>
          </a:p>
          <a:p>
            <a:endParaRPr lang="en-US" altLang="en-US" sz="2000" dirty="0"/>
          </a:p>
          <a:p>
            <a:r>
              <a:rPr lang="en-US" altLang="en-US" sz="2000" dirty="0"/>
              <a:t>Second part of verse 8 of chapter 12 in the book of Exodus: Exodus 12:8b</a:t>
            </a:r>
            <a:endParaRPr lang="en-US" altLang="en-US" sz="2000" dirty="0"/>
          </a:p>
          <a:p>
            <a:endParaRPr lang="en-US" altLang="en-US" sz="2000" dirty="0"/>
          </a:p>
          <a:p>
            <a:r>
              <a:rPr lang="en-US" altLang="en-US" sz="2000" dirty="0"/>
              <a:t>Verse 9 through 12 of chapter 33 in the book of Psalms: Psalms 33:9-12</a:t>
            </a:r>
            <a:endParaRPr lang="en-US" altLang="en-US" sz="2000" dirty="0"/>
          </a:p>
          <a:p>
            <a:endParaRPr lang="en-US" altLang="en-US" sz="2000" dirty="0"/>
          </a:p>
          <a:p>
            <a:r>
              <a:rPr lang="en-US" altLang="en-US" sz="2000" dirty="0"/>
              <a:t>Verse 6 and 9 of chapter 7 in the book of Numbers: Numbers 7:6,9</a:t>
            </a:r>
            <a:endParaRPr lang="en-US" altLang="en-US" sz="2000" dirty="0"/>
          </a:p>
          <a:p>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000" b="1" noProof="0" dirty="0" smtClean="0">
                <a:ln>
                  <a:noFill/>
                </a:ln>
                <a:effectLst/>
                <a:uLnTx/>
                <a:uFillTx/>
                <a:latin typeface="+mn-lt"/>
                <a:ea typeface="+mn-ea"/>
                <a:cs typeface="+mn-cs"/>
                <a:sym typeface="+mn-ea"/>
              </a:rPr>
              <a:t>ASSIGNMENT</a:t>
            </a:r>
            <a:br>
              <a:rPr kumimoji="0" lang="en-US" sz="6000" b="1" i="0" u="none" strike="noStrike" kern="1200" cap="none" spc="0" normalizeH="0" baseline="0" noProof="0" dirty="0" smtClean="0">
                <a:ln>
                  <a:noFill/>
                </a:ln>
                <a:solidFill>
                  <a:schemeClr val="tx1"/>
                </a:solidFill>
                <a:effectLst/>
                <a:uLnTx/>
                <a:uFillTx/>
                <a:latin typeface="+mn-lt"/>
                <a:ea typeface="+mn-ea"/>
                <a:cs typeface="+mn-cs"/>
              </a:rPr>
            </a:br>
            <a:endParaRPr kumimoji="0" lang="en-US" sz="6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24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p:txBody>
          <a:bodyPr/>
          <a:p>
            <a:pPr marL="0" indent="0" algn="ctr">
              <a:buNone/>
            </a:pPr>
            <a:r>
              <a:rPr lang="en-US" sz="23900" b="1"/>
              <a:t>END</a:t>
            </a:r>
            <a:endParaRPr lang="en-US" sz="23900"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48914</Words>
  <Application>WPS Presentation</Application>
  <PresentationFormat>On-screen Show (4:3)</PresentationFormat>
  <Paragraphs>975</Paragraphs>
  <Slides>93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93</vt:i4>
      </vt:variant>
    </vt:vector>
  </HeadingPairs>
  <TitlesOfParts>
    <vt:vector size="105" baseType="lpstr">
      <vt:lpstr>Arial</vt:lpstr>
      <vt:lpstr>SimSun</vt:lpstr>
      <vt:lpstr>Wingdings</vt:lpstr>
      <vt:lpstr>DejaVu Sans</vt:lpstr>
      <vt:lpstr>Calibri</vt:lpstr>
      <vt:lpstr>C059</vt:lpstr>
      <vt:lpstr>Microsoft YaHei</vt:lpstr>
      <vt:lpstr>Droid Sans Fallback</vt:lpstr>
      <vt:lpstr>Arial Unicode MS</vt:lpstr>
      <vt:lpstr>OpenSymbol</vt:lpstr>
      <vt:lpstr>Noto Sans Symbols2</vt:lpstr>
      <vt:lpstr>Office Theme</vt:lpstr>
      <vt:lpstr>INTRODUCTION TO BIBLE STUDY</vt:lpstr>
      <vt:lpstr>Course Outline </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THE OLD TESTAMENT </vt:lpstr>
      <vt:lpstr>1. The Pentateuch</vt:lpstr>
      <vt:lpstr>2. The Historical Books</vt:lpstr>
      <vt:lpstr>2. The Historical Books</vt:lpstr>
      <vt:lpstr>2. The Historical Books</vt:lpstr>
      <vt:lpstr>2. The Historical Books</vt:lpstr>
      <vt:lpstr>Answer the following question: </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4. The Prophetical Books (Books 23-39)</vt:lpstr>
      <vt:lpstr>The significance of Prophets</vt:lpstr>
      <vt:lpstr>The significance of Prophets</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canon of the Old Testament</vt:lpstr>
      <vt:lpstr>B. Antilegomena</vt:lpstr>
      <vt:lpstr>B. Antilegomena</vt:lpstr>
      <vt:lpstr>B. Antilegomena</vt:lpstr>
      <vt:lpstr>C. Pseudepigrapha</vt:lpstr>
      <vt:lpstr>D. Apocrypha </vt:lpstr>
      <vt:lpstr>The Apocrypha and the Canon Debate </vt:lpstr>
      <vt:lpstr>The Apocrypha and the Canon Debate  </vt:lpstr>
      <vt:lpstr>The Apocrypha and the Canon Debate  </vt:lpstr>
      <vt:lpstr>The canon of the New Testament</vt:lpstr>
      <vt:lpstr>The antilegoumena</vt:lpstr>
      <vt:lpstr>N.T Pseudepigrapha</vt:lpstr>
      <vt:lpstr>N.T. Apocrypha</vt:lpstr>
      <vt:lpstr>BIBLE TRANSLATION</vt:lpstr>
      <vt:lpstr>BIBLE TRANSLATION </vt:lpstr>
      <vt:lpstr>Types of translation </vt:lpstr>
      <vt:lpstr>Thought for thought translation</vt:lpstr>
      <vt:lpstr>Different translations</vt:lpstr>
      <vt:lpstr>The Purpose of the Bible</vt:lpstr>
      <vt:lpstr>MEDITATION AND BIBLE STUDY </vt:lpstr>
      <vt:lpstr>BIBLE STUDY</vt:lpstr>
      <vt:lpstr>BIBLE STUDY</vt:lpstr>
      <vt:lpstr>BIBLE STUDY</vt:lpstr>
      <vt:lpstr>BIBLE STUDY</vt:lpstr>
      <vt:lpstr>BIBLE STUDY</vt:lpstr>
      <vt:lpstr>BIBLE STUDY</vt:lpstr>
      <vt:lpstr>BIBLE STUDY</vt:lpstr>
      <vt:lpstr>INDUCTIVE BIBLE STUDY METHOD</vt:lpstr>
      <vt:lpstr>context</vt:lpstr>
      <vt:lpstr>Historical Background   </vt:lpstr>
      <vt:lpstr>LANGUAGE </vt:lpstr>
      <vt:lpstr>THE THREE STEPS FOR INDUCTIVE METHOD </vt:lpstr>
      <vt:lpstr>Answers </vt:lpstr>
      <vt:lpstr>Summary </vt:lpstr>
      <vt:lpstr>2. INTERPRETATION </vt:lpstr>
      <vt:lpstr>3. APPLICATION </vt:lpstr>
      <vt:lpstr>BIBLE REFERENCES</vt:lpstr>
      <vt:lpstr>ASSIGNMENT </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159</cp:revision>
  <dcterms:created xsi:type="dcterms:W3CDTF">2025-05-22T12:08:19Z</dcterms:created>
  <dcterms:modified xsi:type="dcterms:W3CDTF">2025-05-22T12:08:19Z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