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D0CC1-22F9-1116-6CC5-79F3D33504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8A794F-8F04-DC9A-7BFC-F95862FB96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50DAA9-875C-0948-3BB7-C29B3F1CEE64}"/>
              </a:ext>
            </a:extLst>
          </p:cNvPr>
          <p:cNvSpPr>
            <a:spLocks noGrp="1"/>
          </p:cNvSpPr>
          <p:nvPr>
            <p:ph type="dt" sz="half" idx="10"/>
          </p:nvPr>
        </p:nvSpPr>
        <p:spPr/>
        <p:txBody>
          <a:bodyPr/>
          <a:lstStyle/>
          <a:p>
            <a:fld id="{173D68B9-2D83-451E-9864-F973192BE5C2}" type="datetimeFigureOut">
              <a:rPr lang="en-US" smtClean="0"/>
              <a:t>4/14/2025</a:t>
            </a:fld>
            <a:endParaRPr lang="en-US"/>
          </a:p>
        </p:txBody>
      </p:sp>
      <p:sp>
        <p:nvSpPr>
          <p:cNvPr id="5" name="Footer Placeholder 4">
            <a:extLst>
              <a:ext uri="{FF2B5EF4-FFF2-40B4-BE49-F238E27FC236}">
                <a16:creationId xmlns:a16="http://schemas.microsoft.com/office/drawing/2014/main" id="{1940DAF6-F059-8BB6-0279-F100030479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E6137-B6EE-465F-9CAF-2001D3C3F7A4}"/>
              </a:ext>
            </a:extLst>
          </p:cNvPr>
          <p:cNvSpPr>
            <a:spLocks noGrp="1"/>
          </p:cNvSpPr>
          <p:nvPr>
            <p:ph type="sldNum" sz="quarter" idx="12"/>
          </p:nvPr>
        </p:nvSpPr>
        <p:spPr/>
        <p:txBody>
          <a:bodyPr/>
          <a:lstStyle/>
          <a:p>
            <a:fld id="{FBB3C68A-4F94-4DD2-BDBF-76628B78058A}" type="slidenum">
              <a:rPr lang="en-US" smtClean="0"/>
              <a:t>‹#›</a:t>
            </a:fld>
            <a:endParaRPr lang="en-US"/>
          </a:p>
        </p:txBody>
      </p:sp>
    </p:spTree>
    <p:extLst>
      <p:ext uri="{BB962C8B-B14F-4D97-AF65-F5344CB8AC3E}">
        <p14:creationId xmlns:p14="http://schemas.microsoft.com/office/powerpoint/2010/main" val="1644740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7E796-9F3A-BA20-AD60-753AF8DC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AFEDE7-C29A-E126-F6FA-8F2C8F8EAD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BF0FF9-7D6F-D245-DB39-5FBDD7B52BA9}"/>
              </a:ext>
            </a:extLst>
          </p:cNvPr>
          <p:cNvSpPr>
            <a:spLocks noGrp="1"/>
          </p:cNvSpPr>
          <p:nvPr>
            <p:ph type="dt" sz="half" idx="10"/>
          </p:nvPr>
        </p:nvSpPr>
        <p:spPr/>
        <p:txBody>
          <a:bodyPr/>
          <a:lstStyle/>
          <a:p>
            <a:fld id="{173D68B9-2D83-451E-9864-F973192BE5C2}" type="datetimeFigureOut">
              <a:rPr lang="en-US" smtClean="0"/>
              <a:t>4/14/2025</a:t>
            </a:fld>
            <a:endParaRPr lang="en-US"/>
          </a:p>
        </p:txBody>
      </p:sp>
      <p:sp>
        <p:nvSpPr>
          <p:cNvPr id="5" name="Footer Placeholder 4">
            <a:extLst>
              <a:ext uri="{FF2B5EF4-FFF2-40B4-BE49-F238E27FC236}">
                <a16:creationId xmlns:a16="http://schemas.microsoft.com/office/drawing/2014/main" id="{398F49AA-735B-A81A-F933-9A7F4CAA5E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9F349C-4A4D-B22F-2C79-2482B61ABEC4}"/>
              </a:ext>
            </a:extLst>
          </p:cNvPr>
          <p:cNvSpPr>
            <a:spLocks noGrp="1"/>
          </p:cNvSpPr>
          <p:nvPr>
            <p:ph type="sldNum" sz="quarter" idx="12"/>
          </p:nvPr>
        </p:nvSpPr>
        <p:spPr/>
        <p:txBody>
          <a:bodyPr/>
          <a:lstStyle/>
          <a:p>
            <a:fld id="{FBB3C68A-4F94-4DD2-BDBF-76628B78058A}" type="slidenum">
              <a:rPr lang="en-US" smtClean="0"/>
              <a:t>‹#›</a:t>
            </a:fld>
            <a:endParaRPr lang="en-US"/>
          </a:p>
        </p:txBody>
      </p:sp>
    </p:spTree>
    <p:extLst>
      <p:ext uri="{BB962C8B-B14F-4D97-AF65-F5344CB8AC3E}">
        <p14:creationId xmlns:p14="http://schemas.microsoft.com/office/powerpoint/2010/main" val="4288727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8FA939-E327-C0DF-A783-DAFFED8ABD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529886-8E74-FFD2-228D-A9EE0A87C3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4D441A-86F6-5ED4-39AB-EE276C47928A}"/>
              </a:ext>
            </a:extLst>
          </p:cNvPr>
          <p:cNvSpPr>
            <a:spLocks noGrp="1"/>
          </p:cNvSpPr>
          <p:nvPr>
            <p:ph type="dt" sz="half" idx="10"/>
          </p:nvPr>
        </p:nvSpPr>
        <p:spPr/>
        <p:txBody>
          <a:bodyPr/>
          <a:lstStyle/>
          <a:p>
            <a:fld id="{173D68B9-2D83-451E-9864-F973192BE5C2}" type="datetimeFigureOut">
              <a:rPr lang="en-US" smtClean="0"/>
              <a:t>4/14/2025</a:t>
            </a:fld>
            <a:endParaRPr lang="en-US"/>
          </a:p>
        </p:txBody>
      </p:sp>
      <p:sp>
        <p:nvSpPr>
          <p:cNvPr id="5" name="Footer Placeholder 4">
            <a:extLst>
              <a:ext uri="{FF2B5EF4-FFF2-40B4-BE49-F238E27FC236}">
                <a16:creationId xmlns:a16="http://schemas.microsoft.com/office/drawing/2014/main" id="{FAF798E7-6D77-2938-6934-F461A09E30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EC9E90-922B-F122-8C5A-AB68C815EBBE}"/>
              </a:ext>
            </a:extLst>
          </p:cNvPr>
          <p:cNvSpPr>
            <a:spLocks noGrp="1"/>
          </p:cNvSpPr>
          <p:nvPr>
            <p:ph type="sldNum" sz="quarter" idx="12"/>
          </p:nvPr>
        </p:nvSpPr>
        <p:spPr/>
        <p:txBody>
          <a:bodyPr/>
          <a:lstStyle/>
          <a:p>
            <a:fld id="{FBB3C68A-4F94-4DD2-BDBF-76628B78058A}" type="slidenum">
              <a:rPr lang="en-US" smtClean="0"/>
              <a:t>‹#›</a:t>
            </a:fld>
            <a:endParaRPr lang="en-US"/>
          </a:p>
        </p:txBody>
      </p:sp>
    </p:spTree>
    <p:extLst>
      <p:ext uri="{BB962C8B-B14F-4D97-AF65-F5344CB8AC3E}">
        <p14:creationId xmlns:p14="http://schemas.microsoft.com/office/powerpoint/2010/main" val="3210747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BE376-AAAF-0EA8-C9C4-6EC30D8F83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A8A273-AC64-82F1-CA61-C7B66F3380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34844E-8881-FC7A-1D05-0756B3322EAB}"/>
              </a:ext>
            </a:extLst>
          </p:cNvPr>
          <p:cNvSpPr>
            <a:spLocks noGrp="1"/>
          </p:cNvSpPr>
          <p:nvPr>
            <p:ph type="dt" sz="half" idx="10"/>
          </p:nvPr>
        </p:nvSpPr>
        <p:spPr/>
        <p:txBody>
          <a:bodyPr/>
          <a:lstStyle/>
          <a:p>
            <a:fld id="{173D68B9-2D83-451E-9864-F973192BE5C2}" type="datetimeFigureOut">
              <a:rPr lang="en-US" smtClean="0"/>
              <a:t>4/14/2025</a:t>
            </a:fld>
            <a:endParaRPr lang="en-US"/>
          </a:p>
        </p:txBody>
      </p:sp>
      <p:sp>
        <p:nvSpPr>
          <p:cNvPr id="5" name="Footer Placeholder 4">
            <a:extLst>
              <a:ext uri="{FF2B5EF4-FFF2-40B4-BE49-F238E27FC236}">
                <a16:creationId xmlns:a16="http://schemas.microsoft.com/office/drawing/2014/main" id="{C7D96019-79F3-38E4-8B87-5E753802DD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E48BC-239F-0827-8880-877B9A3EC7CF}"/>
              </a:ext>
            </a:extLst>
          </p:cNvPr>
          <p:cNvSpPr>
            <a:spLocks noGrp="1"/>
          </p:cNvSpPr>
          <p:nvPr>
            <p:ph type="sldNum" sz="quarter" idx="12"/>
          </p:nvPr>
        </p:nvSpPr>
        <p:spPr/>
        <p:txBody>
          <a:bodyPr/>
          <a:lstStyle/>
          <a:p>
            <a:fld id="{FBB3C68A-4F94-4DD2-BDBF-76628B78058A}" type="slidenum">
              <a:rPr lang="en-US" smtClean="0"/>
              <a:t>‹#›</a:t>
            </a:fld>
            <a:endParaRPr lang="en-US"/>
          </a:p>
        </p:txBody>
      </p:sp>
    </p:spTree>
    <p:extLst>
      <p:ext uri="{BB962C8B-B14F-4D97-AF65-F5344CB8AC3E}">
        <p14:creationId xmlns:p14="http://schemas.microsoft.com/office/powerpoint/2010/main" val="438516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21498-7755-7C2E-51F2-E877E57BD3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8F69FD-0589-A33E-4B70-0F06660312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7294C5-744E-F2D8-83AA-D1368D9320ED}"/>
              </a:ext>
            </a:extLst>
          </p:cNvPr>
          <p:cNvSpPr>
            <a:spLocks noGrp="1"/>
          </p:cNvSpPr>
          <p:nvPr>
            <p:ph type="dt" sz="half" idx="10"/>
          </p:nvPr>
        </p:nvSpPr>
        <p:spPr/>
        <p:txBody>
          <a:bodyPr/>
          <a:lstStyle/>
          <a:p>
            <a:fld id="{173D68B9-2D83-451E-9864-F973192BE5C2}" type="datetimeFigureOut">
              <a:rPr lang="en-US" smtClean="0"/>
              <a:t>4/14/2025</a:t>
            </a:fld>
            <a:endParaRPr lang="en-US"/>
          </a:p>
        </p:txBody>
      </p:sp>
      <p:sp>
        <p:nvSpPr>
          <p:cNvPr id="5" name="Footer Placeholder 4">
            <a:extLst>
              <a:ext uri="{FF2B5EF4-FFF2-40B4-BE49-F238E27FC236}">
                <a16:creationId xmlns:a16="http://schemas.microsoft.com/office/drawing/2014/main" id="{5C0E3B20-AC9A-8DC9-5138-C4EE1FF8C7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9F6125-D34C-02F3-C299-F0D501EAC1DF}"/>
              </a:ext>
            </a:extLst>
          </p:cNvPr>
          <p:cNvSpPr>
            <a:spLocks noGrp="1"/>
          </p:cNvSpPr>
          <p:nvPr>
            <p:ph type="sldNum" sz="quarter" idx="12"/>
          </p:nvPr>
        </p:nvSpPr>
        <p:spPr/>
        <p:txBody>
          <a:bodyPr/>
          <a:lstStyle/>
          <a:p>
            <a:fld id="{FBB3C68A-4F94-4DD2-BDBF-76628B78058A}" type="slidenum">
              <a:rPr lang="en-US" smtClean="0"/>
              <a:t>‹#›</a:t>
            </a:fld>
            <a:endParaRPr lang="en-US"/>
          </a:p>
        </p:txBody>
      </p:sp>
    </p:spTree>
    <p:extLst>
      <p:ext uri="{BB962C8B-B14F-4D97-AF65-F5344CB8AC3E}">
        <p14:creationId xmlns:p14="http://schemas.microsoft.com/office/powerpoint/2010/main" val="4149695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27632-E318-C2BB-6548-7A979AC3B7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E1E37B-E08E-5610-8FA8-197239488F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4253D7-88A2-B435-2E90-C0F2A2EAC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40AFDE-618B-40BD-3850-6CDA2585C1DD}"/>
              </a:ext>
            </a:extLst>
          </p:cNvPr>
          <p:cNvSpPr>
            <a:spLocks noGrp="1"/>
          </p:cNvSpPr>
          <p:nvPr>
            <p:ph type="dt" sz="half" idx="10"/>
          </p:nvPr>
        </p:nvSpPr>
        <p:spPr/>
        <p:txBody>
          <a:bodyPr/>
          <a:lstStyle/>
          <a:p>
            <a:fld id="{173D68B9-2D83-451E-9864-F973192BE5C2}" type="datetimeFigureOut">
              <a:rPr lang="en-US" smtClean="0"/>
              <a:t>4/14/2025</a:t>
            </a:fld>
            <a:endParaRPr lang="en-US"/>
          </a:p>
        </p:txBody>
      </p:sp>
      <p:sp>
        <p:nvSpPr>
          <p:cNvPr id="6" name="Footer Placeholder 5">
            <a:extLst>
              <a:ext uri="{FF2B5EF4-FFF2-40B4-BE49-F238E27FC236}">
                <a16:creationId xmlns:a16="http://schemas.microsoft.com/office/drawing/2014/main" id="{58F1810F-DEFE-5ED9-44F7-F7FFC73D45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2C7E96-116B-4B51-66DD-240529A85741}"/>
              </a:ext>
            </a:extLst>
          </p:cNvPr>
          <p:cNvSpPr>
            <a:spLocks noGrp="1"/>
          </p:cNvSpPr>
          <p:nvPr>
            <p:ph type="sldNum" sz="quarter" idx="12"/>
          </p:nvPr>
        </p:nvSpPr>
        <p:spPr/>
        <p:txBody>
          <a:bodyPr/>
          <a:lstStyle/>
          <a:p>
            <a:fld id="{FBB3C68A-4F94-4DD2-BDBF-76628B78058A}" type="slidenum">
              <a:rPr lang="en-US" smtClean="0"/>
              <a:t>‹#›</a:t>
            </a:fld>
            <a:endParaRPr lang="en-US"/>
          </a:p>
        </p:txBody>
      </p:sp>
    </p:spTree>
    <p:extLst>
      <p:ext uri="{BB962C8B-B14F-4D97-AF65-F5344CB8AC3E}">
        <p14:creationId xmlns:p14="http://schemas.microsoft.com/office/powerpoint/2010/main" val="4195634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3E7A0-5A0C-C893-4369-7F93F3536D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E0BD94-BE96-804C-7CCC-9192852EFA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EC1EB3-DC53-6C22-6B8D-27F64732D9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6735E2-B9CF-1777-9DEA-072E2A1CFE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D5232A-8BDF-2EEF-BDB3-EAA4D87E4A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F17107-6139-6872-F8A8-DE3E840AC16E}"/>
              </a:ext>
            </a:extLst>
          </p:cNvPr>
          <p:cNvSpPr>
            <a:spLocks noGrp="1"/>
          </p:cNvSpPr>
          <p:nvPr>
            <p:ph type="dt" sz="half" idx="10"/>
          </p:nvPr>
        </p:nvSpPr>
        <p:spPr/>
        <p:txBody>
          <a:bodyPr/>
          <a:lstStyle/>
          <a:p>
            <a:fld id="{173D68B9-2D83-451E-9864-F973192BE5C2}" type="datetimeFigureOut">
              <a:rPr lang="en-US" smtClean="0"/>
              <a:t>4/14/2025</a:t>
            </a:fld>
            <a:endParaRPr lang="en-US"/>
          </a:p>
        </p:txBody>
      </p:sp>
      <p:sp>
        <p:nvSpPr>
          <p:cNvPr id="8" name="Footer Placeholder 7">
            <a:extLst>
              <a:ext uri="{FF2B5EF4-FFF2-40B4-BE49-F238E27FC236}">
                <a16:creationId xmlns:a16="http://schemas.microsoft.com/office/drawing/2014/main" id="{752534B4-1E33-E66C-B3AE-83824D36B6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1A0A1E-54EB-7B9B-FF18-411207F6738C}"/>
              </a:ext>
            </a:extLst>
          </p:cNvPr>
          <p:cNvSpPr>
            <a:spLocks noGrp="1"/>
          </p:cNvSpPr>
          <p:nvPr>
            <p:ph type="sldNum" sz="quarter" idx="12"/>
          </p:nvPr>
        </p:nvSpPr>
        <p:spPr/>
        <p:txBody>
          <a:bodyPr/>
          <a:lstStyle/>
          <a:p>
            <a:fld id="{FBB3C68A-4F94-4DD2-BDBF-76628B78058A}" type="slidenum">
              <a:rPr lang="en-US" smtClean="0"/>
              <a:t>‹#›</a:t>
            </a:fld>
            <a:endParaRPr lang="en-US"/>
          </a:p>
        </p:txBody>
      </p:sp>
    </p:spTree>
    <p:extLst>
      <p:ext uri="{BB962C8B-B14F-4D97-AF65-F5344CB8AC3E}">
        <p14:creationId xmlns:p14="http://schemas.microsoft.com/office/powerpoint/2010/main" val="1367287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52556-9BB3-08E7-DD64-0305EE54E6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2946A3-3866-58CA-C93E-C80095F3836C}"/>
              </a:ext>
            </a:extLst>
          </p:cNvPr>
          <p:cNvSpPr>
            <a:spLocks noGrp="1"/>
          </p:cNvSpPr>
          <p:nvPr>
            <p:ph type="dt" sz="half" idx="10"/>
          </p:nvPr>
        </p:nvSpPr>
        <p:spPr/>
        <p:txBody>
          <a:bodyPr/>
          <a:lstStyle/>
          <a:p>
            <a:fld id="{173D68B9-2D83-451E-9864-F973192BE5C2}" type="datetimeFigureOut">
              <a:rPr lang="en-US" smtClean="0"/>
              <a:t>4/14/2025</a:t>
            </a:fld>
            <a:endParaRPr lang="en-US"/>
          </a:p>
        </p:txBody>
      </p:sp>
      <p:sp>
        <p:nvSpPr>
          <p:cNvPr id="4" name="Footer Placeholder 3">
            <a:extLst>
              <a:ext uri="{FF2B5EF4-FFF2-40B4-BE49-F238E27FC236}">
                <a16:creationId xmlns:a16="http://schemas.microsoft.com/office/drawing/2014/main" id="{FD7E79D8-5FEF-0CF5-E999-45A47F9279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423F91-D661-18D1-5E38-7262EC40AA24}"/>
              </a:ext>
            </a:extLst>
          </p:cNvPr>
          <p:cNvSpPr>
            <a:spLocks noGrp="1"/>
          </p:cNvSpPr>
          <p:nvPr>
            <p:ph type="sldNum" sz="quarter" idx="12"/>
          </p:nvPr>
        </p:nvSpPr>
        <p:spPr/>
        <p:txBody>
          <a:bodyPr/>
          <a:lstStyle/>
          <a:p>
            <a:fld id="{FBB3C68A-4F94-4DD2-BDBF-76628B78058A}" type="slidenum">
              <a:rPr lang="en-US" smtClean="0"/>
              <a:t>‹#›</a:t>
            </a:fld>
            <a:endParaRPr lang="en-US"/>
          </a:p>
        </p:txBody>
      </p:sp>
    </p:spTree>
    <p:extLst>
      <p:ext uri="{BB962C8B-B14F-4D97-AF65-F5344CB8AC3E}">
        <p14:creationId xmlns:p14="http://schemas.microsoft.com/office/powerpoint/2010/main" val="1451796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34618B-8E11-30C1-B7E3-ABA259A99388}"/>
              </a:ext>
            </a:extLst>
          </p:cNvPr>
          <p:cNvSpPr>
            <a:spLocks noGrp="1"/>
          </p:cNvSpPr>
          <p:nvPr>
            <p:ph type="dt" sz="half" idx="10"/>
          </p:nvPr>
        </p:nvSpPr>
        <p:spPr/>
        <p:txBody>
          <a:bodyPr/>
          <a:lstStyle/>
          <a:p>
            <a:fld id="{173D68B9-2D83-451E-9864-F973192BE5C2}" type="datetimeFigureOut">
              <a:rPr lang="en-US" smtClean="0"/>
              <a:t>4/14/2025</a:t>
            </a:fld>
            <a:endParaRPr lang="en-US"/>
          </a:p>
        </p:txBody>
      </p:sp>
      <p:sp>
        <p:nvSpPr>
          <p:cNvPr id="3" name="Footer Placeholder 2">
            <a:extLst>
              <a:ext uri="{FF2B5EF4-FFF2-40B4-BE49-F238E27FC236}">
                <a16:creationId xmlns:a16="http://schemas.microsoft.com/office/drawing/2014/main" id="{A46922D2-F349-A282-8C2B-C130C24351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782C45-7D2C-502A-66D6-0F920A195BFC}"/>
              </a:ext>
            </a:extLst>
          </p:cNvPr>
          <p:cNvSpPr>
            <a:spLocks noGrp="1"/>
          </p:cNvSpPr>
          <p:nvPr>
            <p:ph type="sldNum" sz="quarter" idx="12"/>
          </p:nvPr>
        </p:nvSpPr>
        <p:spPr/>
        <p:txBody>
          <a:bodyPr/>
          <a:lstStyle/>
          <a:p>
            <a:fld id="{FBB3C68A-4F94-4DD2-BDBF-76628B78058A}" type="slidenum">
              <a:rPr lang="en-US" smtClean="0"/>
              <a:t>‹#›</a:t>
            </a:fld>
            <a:endParaRPr lang="en-US"/>
          </a:p>
        </p:txBody>
      </p:sp>
    </p:spTree>
    <p:extLst>
      <p:ext uri="{BB962C8B-B14F-4D97-AF65-F5344CB8AC3E}">
        <p14:creationId xmlns:p14="http://schemas.microsoft.com/office/powerpoint/2010/main" val="3505384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74AB-6B5D-411A-EA9C-0646EC278F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E1CAF1-9FD1-23F0-56DA-5CF59546D5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80802F-ED0A-42CD-EB55-3455861A29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F34D3E-48DD-A109-D787-8705A73D2EC2}"/>
              </a:ext>
            </a:extLst>
          </p:cNvPr>
          <p:cNvSpPr>
            <a:spLocks noGrp="1"/>
          </p:cNvSpPr>
          <p:nvPr>
            <p:ph type="dt" sz="half" idx="10"/>
          </p:nvPr>
        </p:nvSpPr>
        <p:spPr/>
        <p:txBody>
          <a:bodyPr/>
          <a:lstStyle/>
          <a:p>
            <a:fld id="{173D68B9-2D83-451E-9864-F973192BE5C2}" type="datetimeFigureOut">
              <a:rPr lang="en-US" smtClean="0"/>
              <a:t>4/14/2025</a:t>
            </a:fld>
            <a:endParaRPr lang="en-US"/>
          </a:p>
        </p:txBody>
      </p:sp>
      <p:sp>
        <p:nvSpPr>
          <p:cNvPr id="6" name="Footer Placeholder 5">
            <a:extLst>
              <a:ext uri="{FF2B5EF4-FFF2-40B4-BE49-F238E27FC236}">
                <a16:creationId xmlns:a16="http://schemas.microsoft.com/office/drawing/2014/main" id="{A7768586-CB9F-5A45-9EC3-3C2556BD16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390E53-9ECC-78A3-64A3-8E21D5DB8271}"/>
              </a:ext>
            </a:extLst>
          </p:cNvPr>
          <p:cNvSpPr>
            <a:spLocks noGrp="1"/>
          </p:cNvSpPr>
          <p:nvPr>
            <p:ph type="sldNum" sz="quarter" idx="12"/>
          </p:nvPr>
        </p:nvSpPr>
        <p:spPr/>
        <p:txBody>
          <a:bodyPr/>
          <a:lstStyle/>
          <a:p>
            <a:fld id="{FBB3C68A-4F94-4DD2-BDBF-76628B78058A}" type="slidenum">
              <a:rPr lang="en-US" smtClean="0"/>
              <a:t>‹#›</a:t>
            </a:fld>
            <a:endParaRPr lang="en-US"/>
          </a:p>
        </p:txBody>
      </p:sp>
    </p:spTree>
    <p:extLst>
      <p:ext uri="{BB962C8B-B14F-4D97-AF65-F5344CB8AC3E}">
        <p14:creationId xmlns:p14="http://schemas.microsoft.com/office/powerpoint/2010/main" val="1067917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4256-0A40-74B3-F905-045093ED45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CD56A0-AB18-55F0-0705-0690EBCA19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40CA8D-30E3-D89B-F7AB-14F911E924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EE693F-7A77-A614-99C9-7CFA7BCEB446}"/>
              </a:ext>
            </a:extLst>
          </p:cNvPr>
          <p:cNvSpPr>
            <a:spLocks noGrp="1"/>
          </p:cNvSpPr>
          <p:nvPr>
            <p:ph type="dt" sz="half" idx="10"/>
          </p:nvPr>
        </p:nvSpPr>
        <p:spPr/>
        <p:txBody>
          <a:bodyPr/>
          <a:lstStyle/>
          <a:p>
            <a:fld id="{173D68B9-2D83-451E-9864-F973192BE5C2}" type="datetimeFigureOut">
              <a:rPr lang="en-US" smtClean="0"/>
              <a:t>4/14/2025</a:t>
            </a:fld>
            <a:endParaRPr lang="en-US"/>
          </a:p>
        </p:txBody>
      </p:sp>
      <p:sp>
        <p:nvSpPr>
          <p:cNvPr id="6" name="Footer Placeholder 5">
            <a:extLst>
              <a:ext uri="{FF2B5EF4-FFF2-40B4-BE49-F238E27FC236}">
                <a16:creationId xmlns:a16="http://schemas.microsoft.com/office/drawing/2014/main" id="{20BC138A-970A-E4F7-AD92-99EE19E0FB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6AD2A9-A787-C3F0-5E28-1D68D1CD99E0}"/>
              </a:ext>
            </a:extLst>
          </p:cNvPr>
          <p:cNvSpPr>
            <a:spLocks noGrp="1"/>
          </p:cNvSpPr>
          <p:nvPr>
            <p:ph type="sldNum" sz="quarter" idx="12"/>
          </p:nvPr>
        </p:nvSpPr>
        <p:spPr/>
        <p:txBody>
          <a:bodyPr/>
          <a:lstStyle/>
          <a:p>
            <a:fld id="{FBB3C68A-4F94-4DD2-BDBF-76628B78058A}" type="slidenum">
              <a:rPr lang="en-US" smtClean="0"/>
              <a:t>‹#›</a:t>
            </a:fld>
            <a:endParaRPr lang="en-US"/>
          </a:p>
        </p:txBody>
      </p:sp>
    </p:spTree>
    <p:extLst>
      <p:ext uri="{BB962C8B-B14F-4D97-AF65-F5344CB8AC3E}">
        <p14:creationId xmlns:p14="http://schemas.microsoft.com/office/powerpoint/2010/main" val="455434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74311C-B72E-D062-56F1-1D38DB1EBC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929F5F-E2C2-6902-2335-B8832D9D89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1D82A5-5E60-FBEF-604D-B09118FA3C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3D68B9-2D83-451E-9864-F973192BE5C2}" type="datetimeFigureOut">
              <a:rPr lang="en-US" smtClean="0"/>
              <a:t>4/14/2025</a:t>
            </a:fld>
            <a:endParaRPr lang="en-US"/>
          </a:p>
        </p:txBody>
      </p:sp>
      <p:sp>
        <p:nvSpPr>
          <p:cNvPr id="5" name="Footer Placeholder 4">
            <a:extLst>
              <a:ext uri="{FF2B5EF4-FFF2-40B4-BE49-F238E27FC236}">
                <a16:creationId xmlns:a16="http://schemas.microsoft.com/office/drawing/2014/main" id="{62AD8BB4-7DB3-FDB8-313A-9FFBCD55F5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2E8671-D346-7DFC-EF6D-13B161377B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B3C68A-4F94-4DD2-BDBF-76628B78058A}" type="slidenum">
              <a:rPr lang="en-US" smtClean="0"/>
              <a:t>‹#›</a:t>
            </a:fld>
            <a:endParaRPr lang="en-US"/>
          </a:p>
        </p:txBody>
      </p:sp>
    </p:spTree>
    <p:extLst>
      <p:ext uri="{BB962C8B-B14F-4D97-AF65-F5344CB8AC3E}">
        <p14:creationId xmlns:p14="http://schemas.microsoft.com/office/powerpoint/2010/main" val="2843900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B91E6-5999-FEA1-4235-8C8AE77EEB7C}"/>
              </a:ext>
            </a:extLst>
          </p:cNvPr>
          <p:cNvSpPr>
            <a:spLocks noGrp="1"/>
          </p:cNvSpPr>
          <p:nvPr>
            <p:ph type="ctrTitle"/>
          </p:nvPr>
        </p:nvSpPr>
        <p:spPr/>
        <p:txBody>
          <a:bodyPr/>
          <a:lstStyle/>
          <a:p>
            <a:r>
              <a:rPr lang="en-US" b="1" dirty="0"/>
              <a:t>BIBLE TRANSLATIONS</a:t>
            </a:r>
            <a:br>
              <a:rPr lang="en-US" b="1" dirty="0"/>
            </a:br>
            <a:endParaRPr lang="en-US" b="1" dirty="0"/>
          </a:p>
        </p:txBody>
      </p:sp>
      <p:sp>
        <p:nvSpPr>
          <p:cNvPr id="3" name="Subtitle 2">
            <a:extLst>
              <a:ext uri="{FF2B5EF4-FFF2-40B4-BE49-F238E27FC236}">
                <a16:creationId xmlns:a16="http://schemas.microsoft.com/office/drawing/2014/main" id="{47647F96-D5ED-AC3C-A30C-5B13E00D68AD}"/>
              </a:ext>
            </a:extLst>
          </p:cNvPr>
          <p:cNvSpPr>
            <a:spLocks noGrp="1"/>
          </p:cNvSpPr>
          <p:nvPr>
            <p:ph type="subTitle" idx="1"/>
          </p:nvPr>
        </p:nvSpPr>
        <p:spPr/>
        <p:txBody>
          <a:bodyPr/>
          <a:lstStyle/>
          <a:p>
            <a:r>
              <a:rPr lang="en-US" dirty="0"/>
              <a:t>BY GROUP B</a:t>
            </a:r>
          </a:p>
          <a:p>
            <a:endParaRPr lang="en-US" dirty="0"/>
          </a:p>
        </p:txBody>
      </p:sp>
    </p:spTree>
    <p:extLst>
      <p:ext uri="{BB962C8B-B14F-4D97-AF65-F5344CB8AC3E}">
        <p14:creationId xmlns:p14="http://schemas.microsoft.com/office/powerpoint/2010/main" val="3302140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6F796-C463-925E-55F8-E7EF66F82C5B}"/>
              </a:ext>
            </a:extLst>
          </p:cNvPr>
          <p:cNvSpPr>
            <a:spLocks noGrp="1"/>
          </p:cNvSpPr>
          <p:nvPr>
            <p:ph type="title"/>
          </p:nvPr>
        </p:nvSpPr>
        <p:spPr>
          <a:xfrm>
            <a:off x="838200" y="365125"/>
            <a:ext cx="10515600" cy="725121"/>
          </a:xfrm>
        </p:spPr>
        <p:txBody>
          <a:bodyPr/>
          <a:lstStyle/>
          <a:p>
            <a:r>
              <a:rPr lang="en-US" b="1" dirty="0"/>
              <a:t>How was the bible translated:</a:t>
            </a:r>
          </a:p>
        </p:txBody>
      </p:sp>
      <p:sp>
        <p:nvSpPr>
          <p:cNvPr id="3" name="Content Placeholder 2">
            <a:extLst>
              <a:ext uri="{FF2B5EF4-FFF2-40B4-BE49-F238E27FC236}">
                <a16:creationId xmlns:a16="http://schemas.microsoft.com/office/drawing/2014/main" id="{E2053816-C24B-7383-00FD-E243CCEFE190}"/>
              </a:ext>
            </a:extLst>
          </p:cNvPr>
          <p:cNvSpPr>
            <a:spLocks noGrp="1"/>
          </p:cNvSpPr>
          <p:nvPr>
            <p:ph idx="1"/>
          </p:nvPr>
        </p:nvSpPr>
        <p:spPr>
          <a:xfrm>
            <a:off x="838200" y="1090246"/>
            <a:ext cx="10515600" cy="5086717"/>
          </a:xfrm>
        </p:spPr>
        <p:txBody>
          <a:bodyPr anchor="ctr"/>
          <a:lstStyle/>
          <a:p>
            <a:pPr marL="0" indent="0">
              <a:buNone/>
            </a:pPr>
            <a:r>
              <a:rPr lang="en-US" b="1" dirty="0"/>
              <a:t>1. First Major Translation: The Septuagint(3</a:t>
            </a:r>
            <a:r>
              <a:rPr lang="en-US" b="1" baseline="30000" dirty="0"/>
              <a:t>rd</a:t>
            </a:r>
            <a:r>
              <a:rPr lang="en-US" b="1" dirty="0"/>
              <a:t>-2</a:t>
            </a:r>
            <a:r>
              <a:rPr lang="en-US" b="1" baseline="30000" dirty="0"/>
              <a:t>nd</a:t>
            </a:r>
            <a:r>
              <a:rPr lang="en-US" b="1" dirty="0"/>
              <a:t> Century BCE):</a:t>
            </a:r>
          </a:p>
          <a:p>
            <a:pPr marL="0" indent="0">
              <a:buNone/>
            </a:pPr>
            <a:r>
              <a:rPr lang="en-US" dirty="0"/>
              <a:t>This was the first major translation of the bible By Jewish Scholars in Egypt. They translated the </a:t>
            </a:r>
            <a:r>
              <a:rPr lang="en-US" b="1" dirty="0"/>
              <a:t>Hebrew Bible</a:t>
            </a:r>
            <a:r>
              <a:rPr lang="en-US" dirty="0"/>
              <a:t> Into </a:t>
            </a:r>
            <a:r>
              <a:rPr lang="en-US" b="1" dirty="0"/>
              <a:t>Greek</a:t>
            </a:r>
            <a:r>
              <a:rPr lang="en-US" dirty="0"/>
              <a:t>.</a:t>
            </a:r>
          </a:p>
          <a:p>
            <a:pPr marL="0" indent="0">
              <a:buNone/>
            </a:pPr>
            <a:endParaRPr lang="en-US" dirty="0"/>
          </a:p>
          <a:p>
            <a:pPr marL="0" indent="0">
              <a:buNone/>
            </a:pPr>
            <a:r>
              <a:rPr lang="en-US" b="1" dirty="0"/>
              <a:t>2.Early translations into other languages(1</a:t>
            </a:r>
            <a:r>
              <a:rPr lang="en-US" b="1" baseline="30000" dirty="0"/>
              <a:t>st</a:t>
            </a:r>
            <a:r>
              <a:rPr lang="en-US" b="1" dirty="0"/>
              <a:t>-5</a:t>
            </a:r>
            <a:r>
              <a:rPr lang="en-US" b="1" baseline="30000" dirty="0"/>
              <a:t>th</a:t>
            </a:r>
            <a:r>
              <a:rPr lang="en-US" b="1" dirty="0"/>
              <a:t> Century CE):</a:t>
            </a:r>
          </a:p>
          <a:p>
            <a:pPr marL="0" indent="0">
              <a:buNone/>
            </a:pPr>
            <a:r>
              <a:rPr lang="en-US" dirty="0"/>
              <a:t>During the 4</a:t>
            </a:r>
            <a:r>
              <a:rPr lang="en-US" baseline="30000" dirty="0"/>
              <a:t>th</a:t>
            </a:r>
            <a:r>
              <a:rPr lang="en-US" dirty="0"/>
              <a:t> century the Bible was translated into Latin. This translation is classed the </a:t>
            </a:r>
            <a:r>
              <a:rPr lang="en-US" b="1" dirty="0"/>
              <a:t>Vulgate.</a:t>
            </a:r>
            <a:endParaRPr lang="en-US" dirty="0"/>
          </a:p>
          <a:p>
            <a:pPr marL="0" indent="0">
              <a:buNone/>
            </a:pPr>
            <a:r>
              <a:rPr lang="en-US" dirty="0"/>
              <a:t>Also the bible was translated into Syriac. Also called </a:t>
            </a:r>
            <a:r>
              <a:rPr lang="en-US" b="1" dirty="0"/>
              <a:t>The Peshitta.</a:t>
            </a:r>
          </a:p>
          <a:p>
            <a:pPr marL="0" indent="0">
              <a:buNone/>
            </a:pP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95325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AA3242-8B68-BE54-AB0A-45DB6E3E1491}"/>
              </a:ext>
            </a:extLst>
          </p:cNvPr>
          <p:cNvSpPr txBox="1"/>
          <p:nvPr/>
        </p:nvSpPr>
        <p:spPr>
          <a:xfrm>
            <a:off x="597877" y="422031"/>
            <a:ext cx="10788161" cy="6555641"/>
          </a:xfrm>
          <a:prstGeom prst="rect">
            <a:avLst/>
          </a:prstGeom>
          <a:noFill/>
        </p:spPr>
        <p:txBody>
          <a:bodyPr wrap="square" rtlCol="0">
            <a:spAutoFit/>
          </a:bodyPr>
          <a:lstStyle/>
          <a:p>
            <a:r>
              <a:rPr lang="en-US" sz="2800" b="1" dirty="0"/>
              <a:t>3. Middle Ages(5</a:t>
            </a:r>
            <a:r>
              <a:rPr lang="en-US" sz="2800" b="1" baseline="30000" dirty="0"/>
              <a:t>th</a:t>
            </a:r>
            <a:r>
              <a:rPr lang="en-US" sz="2800" b="1" dirty="0"/>
              <a:t>-14</a:t>
            </a:r>
            <a:r>
              <a:rPr lang="en-US" sz="2800" b="1" baseline="30000" dirty="0"/>
              <a:t>th</a:t>
            </a:r>
            <a:r>
              <a:rPr lang="en-US" sz="2800" b="1" dirty="0"/>
              <a:t> Century):</a:t>
            </a:r>
            <a:endParaRPr lang="en-US" sz="2800" dirty="0"/>
          </a:p>
          <a:p>
            <a:r>
              <a:rPr lang="en-US" sz="2800" dirty="0"/>
              <a:t>Most used the </a:t>
            </a:r>
            <a:r>
              <a:rPr lang="en-US" sz="2800" b="1" dirty="0"/>
              <a:t>Vulgate. </a:t>
            </a:r>
            <a:r>
              <a:rPr lang="en-US" sz="2800" dirty="0"/>
              <a:t>But in the 14</a:t>
            </a:r>
            <a:r>
              <a:rPr lang="en-US" sz="2800" baseline="30000" dirty="0"/>
              <a:t>th</a:t>
            </a:r>
            <a:r>
              <a:rPr lang="en-US" sz="2800" dirty="0"/>
              <a:t> century the bible was translated into local languages like: </a:t>
            </a:r>
            <a:r>
              <a:rPr lang="en-US" sz="2800" b="1" dirty="0"/>
              <a:t>“Wycliffe’s English Bible”.</a:t>
            </a:r>
          </a:p>
          <a:p>
            <a:endParaRPr lang="en-US" sz="2800" b="1" dirty="0"/>
          </a:p>
          <a:p>
            <a:r>
              <a:rPr lang="en-US" sz="2800" b="1" dirty="0"/>
              <a:t>4. Renaissance and Reformation(15</a:t>
            </a:r>
            <a:r>
              <a:rPr lang="en-US" sz="2800" b="1" baseline="30000" dirty="0"/>
              <a:t>th</a:t>
            </a:r>
            <a:r>
              <a:rPr lang="en-US" sz="2800" b="1" dirty="0"/>
              <a:t>-17</a:t>
            </a:r>
            <a:r>
              <a:rPr lang="en-US" sz="2800" b="1" baseline="30000" dirty="0"/>
              <a:t>th</a:t>
            </a:r>
            <a:r>
              <a:rPr lang="en-US" sz="2800" b="1" dirty="0"/>
              <a:t> Century):</a:t>
            </a:r>
          </a:p>
          <a:p>
            <a:pPr marL="571500" indent="-571500">
              <a:buFont typeface="+mj-lt"/>
              <a:buAutoNum type="romanLcPeriod"/>
            </a:pPr>
            <a:r>
              <a:rPr lang="en-US" sz="2800" dirty="0"/>
              <a:t>Martin Luther translated the Bible into </a:t>
            </a:r>
            <a:r>
              <a:rPr lang="en-US" sz="2800" b="1" dirty="0"/>
              <a:t>German(16</a:t>
            </a:r>
            <a:r>
              <a:rPr lang="en-US" sz="2800" b="1" baseline="30000" dirty="0"/>
              <a:t>th</a:t>
            </a:r>
            <a:r>
              <a:rPr lang="en-US" sz="2800" b="1" dirty="0"/>
              <a:t> Century)</a:t>
            </a:r>
          </a:p>
          <a:p>
            <a:pPr marL="571500" indent="-571500">
              <a:buFont typeface="+mj-lt"/>
              <a:buAutoNum type="romanLcPeriod"/>
            </a:pPr>
            <a:r>
              <a:rPr lang="en-US" sz="2800" dirty="0"/>
              <a:t>William Tyndale  translated from Greek and Hebrew into English in the 1520s.</a:t>
            </a:r>
          </a:p>
          <a:p>
            <a:pPr marL="571500" indent="-571500">
              <a:buFont typeface="+mj-lt"/>
              <a:buAutoNum type="romanLcPeriod"/>
            </a:pPr>
            <a:r>
              <a:rPr lang="en-US" sz="2800" dirty="0"/>
              <a:t>King James Version was completed in 1611.</a:t>
            </a:r>
          </a:p>
          <a:p>
            <a:pPr marL="571500" indent="-571500">
              <a:buFont typeface="+mj-lt"/>
              <a:buAutoNum type="romanLcPeriod"/>
            </a:pPr>
            <a:endParaRPr lang="en-US" sz="2800" dirty="0"/>
          </a:p>
          <a:p>
            <a:r>
              <a:rPr lang="en-US" sz="2800" b="1" dirty="0"/>
              <a:t>5. Modern Translations(18</a:t>
            </a:r>
            <a:r>
              <a:rPr lang="en-US" sz="2800" b="1" baseline="30000" dirty="0"/>
              <a:t>th</a:t>
            </a:r>
            <a:r>
              <a:rPr lang="en-US" sz="2800" b="1" dirty="0"/>
              <a:t> Century to now):</a:t>
            </a:r>
          </a:p>
          <a:p>
            <a:r>
              <a:rPr lang="en-US" sz="2800" dirty="0"/>
              <a:t>New International Version(NIV) in 1978.</a:t>
            </a:r>
          </a:p>
          <a:p>
            <a:r>
              <a:rPr lang="en-US" sz="2800" dirty="0"/>
              <a:t>New Revised Standard Version(NRSV) in 1989.</a:t>
            </a:r>
          </a:p>
          <a:p>
            <a:r>
              <a:rPr lang="en-US" sz="2800" dirty="0"/>
              <a:t>The Message in 1993.</a:t>
            </a:r>
            <a:br>
              <a:rPr lang="en-US" sz="2800" dirty="0"/>
            </a:br>
            <a:endParaRPr lang="en-US" sz="2800" b="1" dirty="0"/>
          </a:p>
        </p:txBody>
      </p:sp>
    </p:spTree>
    <p:extLst>
      <p:ext uri="{BB962C8B-B14F-4D97-AF65-F5344CB8AC3E}">
        <p14:creationId xmlns:p14="http://schemas.microsoft.com/office/powerpoint/2010/main" val="675765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184B8-AA25-3493-E0D5-812D2D6355E8}"/>
              </a:ext>
            </a:extLst>
          </p:cNvPr>
          <p:cNvSpPr>
            <a:spLocks noGrp="1"/>
          </p:cNvSpPr>
          <p:nvPr>
            <p:ph type="title"/>
          </p:nvPr>
        </p:nvSpPr>
        <p:spPr>
          <a:xfrm>
            <a:off x="838200" y="365126"/>
            <a:ext cx="10515600" cy="532946"/>
          </a:xfrm>
        </p:spPr>
        <p:txBody>
          <a:bodyPr>
            <a:normAutofit fontScale="90000"/>
          </a:bodyPr>
          <a:lstStyle/>
          <a:p>
            <a:r>
              <a:rPr lang="en-US" b="1" dirty="0"/>
              <a:t>Conclusions:</a:t>
            </a:r>
          </a:p>
        </p:txBody>
      </p:sp>
      <p:sp>
        <p:nvSpPr>
          <p:cNvPr id="3" name="Content Placeholder 2">
            <a:extLst>
              <a:ext uri="{FF2B5EF4-FFF2-40B4-BE49-F238E27FC236}">
                <a16:creationId xmlns:a16="http://schemas.microsoft.com/office/drawing/2014/main" id="{C685EAF3-15E0-939C-2244-4AA117BC6DC2}"/>
              </a:ext>
            </a:extLst>
          </p:cNvPr>
          <p:cNvSpPr>
            <a:spLocks noGrp="1"/>
          </p:cNvSpPr>
          <p:nvPr>
            <p:ph idx="1"/>
          </p:nvPr>
        </p:nvSpPr>
        <p:spPr>
          <a:xfrm>
            <a:off x="838200" y="898072"/>
            <a:ext cx="10515600" cy="5278891"/>
          </a:xfrm>
        </p:spPr>
        <p:txBody>
          <a:bodyPr anchor="ctr"/>
          <a:lstStyle/>
          <a:p>
            <a:r>
              <a:rPr lang="en-US" dirty="0"/>
              <a:t>The Bible has been translated from it’s original languages(Hebrew, Aramaic and Greek) into many languages over the centuries. Each translation has aimed to make the bible more accessible and understandable for people while staying to it’s original message. Regardless of their culture, aiming to bring people closer to the scriptures.</a:t>
            </a:r>
          </a:p>
        </p:txBody>
      </p:sp>
    </p:spTree>
    <p:extLst>
      <p:ext uri="{BB962C8B-B14F-4D97-AF65-F5344CB8AC3E}">
        <p14:creationId xmlns:p14="http://schemas.microsoft.com/office/powerpoint/2010/main" val="686186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9DCDB9-7BF1-0C61-4BA5-9EE382424ACB}"/>
              </a:ext>
            </a:extLst>
          </p:cNvPr>
          <p:cNvSpPr txBox="1"/>
          <p:nvPr/>
        </p:nvSpPr>
        <p:spPr>
          <a:xfrm>
            <a:off x="659423" y="307733"/>
            <a:ext cx="10911254" cy="5940088"/>
          </a:xfrm>
          <a:prstGeom prst="rect">
            <a:avLst/>
          </a:prstGeom>
          <a:noFill/>
        </p:spPr>
        <p:txBody>
          <a:bodyPr wrap="square" rtlCol="0" anchor="ctr">
            <a:spAutoFit/>
          </a:bodyPr>
          <a:lstStyle/>
          <a:p>
            <a:pPr algn="ctr"/>
            <a:r>
              <a:rPr lang="en-US" sz="4000" b="1" dirty="0"/>
              <a:t>Group Members:</a:t>
            </a:r>
          </a:p>
          <a:p>
            <a:pPr algn="ctr"/>
            <a:r>
              <a:rPr lang="en-US" sz="4000" b="1" dirty="0"/>
              <a:t> </a:t>
            </a:r>
          </a:p>
          <a:p>
            <a:endParaRPr lang="en-US" sz="2500" dirty="0"/>
          </a:p>
          <a:p>
            <a:pPr rtl="0" fontAlgn="base">
              <a:lnSpc>
                <a:spcPct val="200000"/>
              </a:lnSpc>
              <a:buFont typeface="+mj-lt"/>
              <a:buAutoNum type="arabicPeriod"/>
            </a:pPr>
            <a:r>
              <a:rPr lang="en-US" sz="2500" i="0" u="none" strike="noStrike" dirty="0">
                <a:solidFill>
                  <a:srgbClr val="000000"/>
                </a:solidFill>
                <a:effectLst/>
                <a:latin typeface="Arial" panose="020B0604020202020204" pitchFamily="34" charset="0"/>
              </a:rPr>
              <a:t> </a:t>
            </a:r>
            <a:r>
              <a:rPr lang="en-US" sz="2500" b="1" i="0" u="none" strike="noStrike" dirty="0">
                <a:solidFill>
                  <a:srgbClr val="000000"/>
                </a:solidFill>
                <a:effectLst/>
              </a:rPr>
              <a:t>KEZA NTIRIVAMUNDA Belyse 28953</a:t>
            </a:r>
            <a:r>
              <a:rPr lang="en-US" sz="2500" b="1" dirty="0"/>
              <a:t> </a:t>
            </a:r>
            <a:endParaRPr lang="en-US" sz="2500" b="1" i="0" u="none" strike="noStrike" dirty="0">
              <a:solidFill>
                <a:srgbClr val="595959"/>
              </a:solidFill>
              <a:effectLst/>
            </a:endParaRPr>
          </a:p>
          <a:p>
            <a:pPr rtl="0" fontAlgn="base">
              <a:lnSpc>
                <a:spcPct val="200000"/>
              </a:lnSpc>
              <a:buFont typeface="+mj-lt"/>
              <a:buAutoNum type="arabicPeriod"/>
            </a:pPr>
            <a:r>
              <a:rPr lang="en-US" sz="2500" b="0" i="0" u="none" strike="noStrike" dirty="0">
                <a:solidFill>
                  <a:srgbClr val="000000"/>
                </a:solidFill>
                <a:effectLst/>
              </a:rPr>
              <a:t> SANGWA UWASE Malise 29195</a:t>
            </a:r>
            <a:r>
              <a:rPr lang="en-US" sz="2500" dirty="0"/>
              <a:t> </a:t>
            </a:r>
            <a:endParaRPr lang="en-US" sz="2500" b="0" i="0" u="none" strike="noStrike" dirty="0">
              <a:solidFill>
                <a:srgbClr val="595959"/>
              </a:solidFill>
              <a:effectLst/>
            </a:endParaRPr>
          </a:p>
          <a:p>
            <a:pPr rtl="0" fontAlgn="base">
              <a:lnSpc>
                <a:spcPct val="200000"/>
              </a:lnSpc>
              <a:buFont typeface="+mj-lt"/>
              <a:buAutoNum type="arabicPeriod"/>
            </a:pPr>
            <a:r>
              <a:rPr lang="en-US" sz="2500" b="0" i="0" u="none" strike="noStrike" dirty="0">
                <a:solidFill>
                  <a:srgbClr val="000000"/>
                </a:solidFill>
                <a:effectLst/>
              </a:rPr>
              <a:t> HIRWA KALINDA Eloi 28789</a:t>
            </a:r>
            <a:r>
              <a:rPr lang="en-US" sz="2500" dirty="0"/>
              <a:t> </a:t>
            </a:r>
            <a:endParaRPr lang="en-US" sz="2500" b="0" i="0" u="none" strike="noStrike" dirty="0">
              <a:solidFill>
                <a:srgbClr val="595959"/>
              </a:solidFill>
              <a:effectLst/>
            </a:endParaRPr>
          </a:p>
          <a:p>
            <a:pPr rtl="0" fontAlgn="base">
              <a:lnSpc>
                <a:spcPct val="200000"/>
              </a:lnSpc>
              <a:buFont typeface="+mj-lt"/>
              <a:buAutoNum type="arabicPeriod"/>
            </a:pPr>
            <a:r>
              <a:rPr lang="en-US" sz="2500" b="0" i="0" u="none" strike="noStrike" dirty="0">
                <a:solidFill>
                  <a:srgbClr val="000000"/>
                </a:solidFill>
                <a:effectLst/>
              </a:rPr>
              <a:t> </a:t>
            </a:r>
            <a:r>
              <a:rPr lang="en-US" sz="2500" b="0" i="0" u="none" strike="noStrike" dirty="0" err="1">
                <a:solidFill>
                  <a:srgbClr val="000000"/>
                </a:solidFill>
                <a:effectLst/>
              </a:rPr>
              <a:t>Habingoma</a:t>
            </a:r>
            <a:r>
              <a:rPr lang="en-US" sz="2500" b="0" i="0" u="none" strike="noStrike" dirty="0">
                <a:solidFill>
                  <a:srgbClr val="000000"/>
                </a:solidFill>
                <a:effectLst/>
              </a:rPr>
              <a:t> </a:t>
            </a:r>
            <a:r>
              <a:rPr lang="en-US" sz="2500" b="0" i="0" u="none" strike="noStrike" dirty="0" err="1">
                <a:solidFill>
                  <a:srgbClr val="000000"/>
                </a:solidFill>
                <a:effectLst/>
              </a:rPr>
              <a:t>Umwari</a:t>
            </a:r>
            <a:r>
              <a:rPr lang="en-US" sz="2500" b="0" i="0" u="none" strike="noStrike" dirty="0">
                <a:solidFill>
                  <a:srgbClr val="000000"/>
                </a:solidFill>
                <a:effectLst/>
              </a:rPr>
              <a:t> Elyse 28880</a:t>
            </a:r>
            <a:r>
              <a:rPr lang="en-US" sz="2500" dirty="0"/>
              <a:t> </a:t>
            </a:r>
            <a:endParaRPr lang="en-US" sz="2500" b="0" i="0" u="none" strike="noStrike" dirty="0">
              <a:solidFill>
                <a:srgbClr val="595959"/>
              </a:solidFill>
              <a:effectLst/>
            </a:endParaRPr>
          </a:p>
          <a:p>
            <a:pPr rtl="0" fontAlgn="base">
              <a:lnSpc>
                <a:spcPct val="200000"/>
              </a:lnSpc>
              <a:buFont typeface="+mj-lt"/>
              <a:buAutoNum type="arabicPeriod"/>
            </a:pPr>
            <a:r>
              <a:rPr lang="en-US" sz="2500" b="0" i="0" u="none" strike="noStrike" dirty="0">
                <a:solidFill>
                  <a:srgbClr val="000000"/>
                </a:solidFill>
                <a:effectLst/>
              </a:rPr>
              <a:t> Hirwa Kayihura Kevin 29019</a:t>
            </a:r>
            <a:endParaRPr lang="en-US" sz="2500" b="0" i="0" u="none" strike="noStrike" dirty="0">
              <a:solidFill>
                <a:srgbClr val="595959"/>
              </a:solidFill>
              <a:effectLst/>
            </a:endParaRPr>
          </a:p>
          <a:p>
            <a:endParaRPr lang="en-US" sz="2500" dirty="0"/>
          </a:p>
        </p:txBody>
      </p:sp>
    </p:spTree>
    <p:extLst>
      <p:ext uri="{BB962C8B-B14F-4D97-AF65-F5344CB8AC3E}">
        <p14:creationId xmlns:p14="http://schemas.microsoft.com/office/powerpoint/2010/main" val="3730329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ACA2-BA1B-6F08-2976-9FFEB8E0D66F}"/>
              </a:ext>
            </a:extLst>
          </p:cNvPr>
          <p:cNvSpPr>
            <a:spLocks noGrp="1"/>
          </p:cNvSpPr>
          <p:nvPr>
            <p:ph type="title"/>
          </p:nvPr>
        </p:nvSpPr>
        <p:spPr>
          <a:xfrm>
            <a:off x="838200" y="365125"/>
            <a:ext cx="10515600" cy="505313"/>
          </a:xfrm>
        </p:spPr>
        <p:txBody>
          <a:bodyPr>
            <a:normAutofit fontScale="90000"/>
          </a:bodyPr>
          <a:lstStyle/>
          <a:p>
            <a:r>
              <a:rPr lang="en-US" b="1" dirty="0"/>
              <a:t>Overview:</a:t>
            </a:r>
          </a:p>
        </p:txBody>
      </p:sp>
      <p:sp>
        <p:nvSpPr>
          <p:cNvPr id="3" name="Content Placeholder 2">
            <a:extLst>
              <a:ext uri="{FF2B5EF4-FFF2-40B4-BE49-F238E27FC236}">
                <a16:creationId xmlns:a16="http://schemas.microsoft.com/office/drawing/2014/main" id="{720DB0FC-DA77-0B82-7E4E-925D55EDCECF}"/>
              </a:ext>
            </a:extLst>
          </p:cNvPr>
          <p:cNvSpPr>
            <a:spLocks noGrp="1"/>
          </p:cNvSpPr>
          <p:nvPr>
            <p:ph idx="1"/>
          </p:nvPr>
        </p:nvSpPr>
        <p:spPr>
          <a:xfrm>
            <a:off x="838200" y="984738"/>
            <a:ext cx="10515600" cy="5192225"/>
          </a:xfrm>
        </p:spPr>
        <p:txBody>
          <a:bodyPr/>
          <a:lstStyle/>
          <a:p>
            <a:r>
              <a:rPr lang="en-US" dirty="0"/>
              <a:t>Bible translations are ways to render the original </a:t>
            </a:r>
            <a:r>
              <a:rPr lang="en-US" b="1" dirty="0"/>
              <a:t>Hebrew</a:t>
            </a:r>
            <a:r>
              <a:rPr lang="en-US" dirty="0"/>
              <a:t>, </a:t>
            </a:r>
            <a:r>
              <a:rPr lang="en-US" b="1" dirty="0"/>
              <a:t>Aramaic</a:t>
            </a:r>
            <a:r>
              <a:rPr lang="en-US" dirty="0"/>
              <a:t>, and </a:t>
            </a:r>
            <a:r>
              <a:rPr lang="en-US" b="1" dirty="0"/>
              <a:t>Greek</a:t>
            </a:r>
            <a:r>
              <a:rPr lang="en-US" dirty="0"/>
              <a:t> texts of the Bible into other languages so that people around the world can access the scriptures in their native tongues. </a:t>
            </a:r>
          </a:p>
          <a:p>
            <a:endParaRPr lang="en-US" dirty="0"/>
          </a:p>
          <a:p>
            <a:r>
              <a:rPr lang="en-US" dirty="0"/>
              <a:t>The Bible has been translated into thousands of languages over the centuries, making it one of the most translated and widely distributed books in history.</a:t>
            </a:r>
          </a:p>
          <a:p>
            <a:endParaRPr lang="en-US" dirty="0"/>
          </a:p>
          <a:p>
            <a:r>
              <a:rPr lang="en-US" dirty="0"/>
              <a:t>However, the process of translation is complex, as it involves not just linguistic accuracy but also an understanding of the historical and cultural contexts in which the texts were written.</a:t>
            </a:r>
          </a:p>
        </p:txBody>
      </p:sp>
    </p:spTree>
    <p:extLst>
      <p:ext uri="{BB962C8B-B14F-4D97-AF65-F5344CB8AC3E}">
        <p14:creationId xmlns:p14="http://schemas.microsoft.com/office/powerpoint/2010/main" val="1077786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9834F-9271-24BA-D842-2D9C8BF6EE08}"/>
              </a:ext>
            </a:extLst>
          </p:cNvPr>
          <p:cNvSpPr>
            <a:spLocks noGrp="1"/>
          </p:cNvSpPr>
          <p:nvPr>
            <p:ph type="title"/>
          </p:nvPr>
        </p:nvSpPr>
        <p:spPr/>
        <p:txBody>
          <a:bodyPr/>
          <a:lstStyle/>
          <a:p>
            <a:pPr algn="ctr"/>
            <a:r>
              <a:rPr lang="en-US" b="1" dirty="0"/>
              <a:t>The Original Languages</a:t>
            </a:r>
            <a:endParaRPr lang="en-US" dirty="0"/>
          </a:p>
        </p:txBody>
      </p:sp>
      <p:sp>
        <p:nvSpPr>
          <p:cNvPr id="3" name="Content Placeholder 2">
            <a:extLst>
              <a:ext uri="{FF2B5EF4-FFF2-40B4-BE49-F238E27FC236}">
                <a16:creationId xmlns:a16="http://schemas.microsoft.com/office/drawing/2014/main" id="{EAB2BF96-4E33-59AE-3046-1E8AECFB05B5}"/>
              </a:ext>
            </a:extLst>
          </p:cNvPr>
          <p:cNvSpPr>
            <a:spLocks noGrp="1"/>
          </p:cNvSpPr>
          <p:nvPr>
            <p:ph idx="1"/>
          </p:nvPr>
        </p:nvSpPr>
        <p:spPr>
          <a:xfrm>
            <a:off x="838200" y="1397977"/>
            <a:ext cx="10515600" cy="4778986"/>
          </a:xfrm>
        </p:spPr>
        <p:txBody>
          <a:bodyPr>
            <a:normAutofit/>
          </a:bodyPr>
          <a:lstStyle/>
          <a:p>
            <a:pPr>
              <a:buFont typeface="+mj-lt"/>
              <a:buAutoNum type="arabicPeriod"/>
            </a:pPr>
            <a:r>
              <a:rPr lang="en-US" b="1" dirty="0"/>
              <a:t>Hebrew</a:t>
            </a:r>
            <a:r>
              <a:rPr lang="en-US" dirty="0"/>
              <a:t>: The Old Testament (or Hebrew Bible) was primarily written in Hebrew, though there are a few parts (like parts of Daniel and Ezra) that were written in Aramaic, a language closely related to Hebrew.</a:t>
            </a:r>
          </a:p>
          <a:p>
            <a:pPr>
              <a:buFont typeface="+mj-lt"/>
              <a:buAutoNum type="arabicPeriod"/>
            </a:pPr>
            <a:r>
              <a:rPr lang="en-US" b="1" dirty="0"/>
              <a:t>Aramaic</a:t>
            </a:r>
            <a:r>
              <a:rPr lang="en-US" dirty="0"/>
              <a:t>: Some portions of the Old Testament are in Aramaic, which was the common language in parts of the Near East during the time of the later Old Testament period (roughly 500 BCE to the 1st century CE).</a:t>
            </a:r>
          </a:p>
          <a:p>
            <a:pPr>
              <a:buFont typeface="+mj-lt"/>
              <a:buAutoNum type="arabicPeriod"/>
            </a:pPr>
            <a:r>
              <a:rPr lang="en-US" b="1" dirty="0"/>
              <a:t>Greek</a:t>
            </a:r>
            <a:r>
              <a:rPr lang="en-US" dirty="0"/>
              <a:t>: The New Testament was written in </a:t>
            </a:r>
            <a:r>
              <a:rPr lang="en-US" b="0" i="0" dirty="0">
                <a:solidFill>
                  <a:srgbClr val="001D35"/>
                </a:solidFill>
                <a:effectLst/>
                <a:latin typeface="Google Sans"/>
              </a:rPr>
              <a:t>Hellenistic Greek</a:t>
            </a:r>
            <a:r>
              <a:rPr lang="en-US" dirty="0"/>
              <a:t>, which was the common Greek spoken and written in the Eastern Mediterranean from around 300 BCE to 300 CE. This includes the Gospel accounts, the letters (epistles), and the Revelation of John.</a:t>
            </a:r>
          </a:p>
          <a:p>
            <a:endParaRPr lang="en-US" dirty="0"/>
          </a:p>
        </p:txBody>
      </p:sp>
    </p:spTree>
    <p:extLst>
      <p:ext uri="{BB962C8B-B14F-4D97-AF65-F5344CB8AC3E}">
        <p14:creationId xmlns:p14="http://schemas.microsoft.com/office/powerpoint/2010/main" val="3941104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FCF17-1404-7A62-C439-A8B89D853846}"/>
              </a:ext>
            </a:extLst>
          </p:cNvPr>
          <p:cNvSpPr>
            <a:spLocks noGrp="1"/>
          </p:cNvSpPr>
          <p:nvPr>
            <p:ph type="title"/>
          </p:nvPr>
        </p:nvSpPr>
        <p:spPr>
          <a:xfrm>
            <a:off x="838200" y="365126"/>
            <a:ext cx="10515600" cy="760290"/>
          </a:xfrm>
        </p:spPr>
        <p:txBody>
          <a:bodyPr/>
          <a:lstStyle/>
          <a:p>
            <a:r>
              <a:rPr lang="en-US" b="1" dirty="0"/>
              <a:t>Types of Bible Translations:</a:t>
            </a:r>
          </a:p>
        </p:txBody>
      </p:sp>
      <p:sp>
        <p:nvSpPr>
          <p:cNvPr id="3" name="Content Placeholder 2">
            <a:extLst>
              <a:ext uri="{FF2B5EF4-FFF2-40B4-BE49-F238E27FC236}">
                <a16:creationId xmlns:a16="http://schemas.microsoft.com/office/drawing/2014/main" id="{34A8F5A1-AAE5-47CD-DBC2-F3FA89AA6D5E}"/>
              </a:ext>
            </a:extLst>
          </p:cNvPr>
          <p:cNvSpPr>
            <a:spLocks noGrp="1"/>
          </p:cNvSpPr>
          <p:nvPr>
            <p:ph idx="1"/>
          </p:nvPr>
        </p:nvSpPr>
        <p:spPr>
          <a:xfrm>
            <a:off x="838200" y="1055077"/>
            <a:ext cx="10515600" cy="5121886"/>
          </a:xfrm>
        </p:spPr>
        <p:txBody>
          <a:bodyPr anchor="ctr">
            <a:noAutofit/>
          </a:bodyPr>
          <a:lstStyle/>
          <a:p>
            <a:r>
              <a:rPr lang="en-US" dirty="0"/>
              <a:t>There are three main types of Bible translations: </a:t>
            </a:r>
            <a:r>
              <a:rPr lang="en-US" b="1" dirty="0"/>
              <a:t>word-for-word(Formal equivalence)</a:t>
            </a:r>
            <a:r>
              <a:rPr lang="en-US" dirty="0"/>
              <a:t>, </a:t>
            </a:r>
            <a:r>
              <a:rPr lang="en-US" b="1" dirty="0"/>
              <a:t>thought-for-thought(Dynamic equivalence)</a:t>
            </a:r>
            <a:r>
              <a:rPr lang="en-US" dirty="0"/>
              <a:t>, and </a:t>
            </a:r>
            <a:r>
              <a:rPr lang="en-US" b="1" dirty="0"/>
              <a:t>paraphrase</a:t>
            </a:r>
            <a:r>
              <a:rPr lang="en-US" dirty="0"/>
              <a:t>. </a:t>
            </a:r>
          </a:p>
          <a:p>
            <a:endParaRPr lang="en-US" dirty="0"/>
          </a:p>
        </p:txBody>
      </p:sp>
    </p:spTree>
    <p:extLst>
      <p:ext uri="{BB962C8B-B14F-4D97-AF65-F5344CB8AC3E}">
        <p14:creationId xmlns:p14="http://schemas.microsoft.com/office/powerpoint/2010/main" val="3576884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03051E-497D-C671-F15E-DA32A8CE96AB}"/>
              </a:ext>
            </a:extLst>
          </p:cNvPr>
          <p:cNvSpPr>
            <a:spLocks noGrp="1"/>
          </p:cNvSpPr>
          <p:nvPr>
            <p:ph idx="1"/>
          </p:nvPr>
        </p:nvSpPr>
        <p:spPr>
          <a:xfrm>
            <a:off x="838200" y="492371"/>
            <a:ext cx="10515600" cy="5359277"/>
          </a:xfrm>
        </p:spPr>
        <p:txBody>
          <a:bodyPr>
            <a:normAutofit/>
          </a:bodyPr>
          <a:lstStyle/>
          <a:p>
            <a:pPr marL="0" indent="0">
              <a:buNone/>
            </a:pPr>
            <a:r>
              <a:rPr lang="en-US" b="1" dirty="0"/>
              <a:t>1.Word-for-word or Formal equivalence </a:t>
            </a:r>
            <a:r>
              <a:rPr lang="en-US" dirty="0"/>
              <a:t>translations aims to translate each Hebrew or Greek word into a corresponding English word.</a:t>
            </a:r>
          </a:p>
          <a:p>
            <a:pPr marL="0" indent="0">
              <a:buNone/>
            </a:pPr>
            <a:r>
              <a:rPr lang="en-US" dirty="0"/>
              <a:t>A few examples:</a:t>
            </a:r>
          </a:p>
          <a:p>
            <a:pPr marL="571500" indent="-571500">
              <a:buFont typeface="+mj-lt"/>
              <a:buAutoNum type="romanLcPeriod"/>
            </a:pPr>
            <a:r>
              <a:rPr lang="en-US" dirty="0"/>
              <a:t>King James Version(KJV), </a:t>
            </a:r>
          </a:p>
          <a:p>
            <a:pPr marL="571500" indent="-571500">
              <a:buFont typeface="+mj-lt"/>
              <a:buAutoNum type="romanLcPeriod"/>
            </a:pPr>
            <a:r>
              <a:rPr lang="en-US" dirty="0"/>
              <a:t>New American Standard Bible(NASB), </a:t>
            </a:r>
          </a:p>
          <a:p>
            <a:pPr marL="571500" indent="-571500">
              <a:buFont typeface="+mj-lt"/>
              <a:buAutoNum type="romanLcPeriod"/>
            </a:pPr>
            <a:r>
              <a:rPr lang="en-US" dirty="0"/>
              <a:t>English Standard Version(ESV).</a:t>
            </a:r>
          </a:p>
          <a:p>
            <a:pPr marL="0" indent="0">
              <a:buNone/>
            </a:pPr>
            <a:endParaRPr lang="en-US" u="sng" dirty="0"/>
          </a:p>
          <a:p>
            <a:pPr marL="0" indent="0">
              <a:buNone/>
            </a:pPr>
            <a:r>
              <a:rPr lang="en-US" b="1" u="sng" dirty="0"/>
              <a:t>Advantages and Disadvantages of word-for-word translation.</a:t>
            </a:r>
          </a:p>
          <a:p>
            <a:pPr marL="0" indent="0">
              <a:buNone/>
            </a:pPr>
            <a:r>
              <a:rPr lang="en-US" b="1" dirty="0"/>
              <a:t>Pros: 	</a:t>
            </a:r>
            <a:r>
              <a:rPr lang="en-US" dirty="0"/>
              <a:t>Accuracy, Preservation of original form.</a:t>
            </a:r>
          </a:p>
          <a:p>
            <a:pPr marL="0" indent="0">
              <a:buNone/>
            </a:pPr>
            <a:r>
              <a:rPr lang="en-US" b="1" dirty="0"/>
              <a:t>Cons: </a:t>
            </a:r>
            <a:r>
              <a:rPr lang="en-US" dirty="0"/>
              <a:t>Readability(Resulting in sentences that are unnatural in English.), 	Comprehension, Cultural differences, Misinterpretations.</a:t>
            </a:r>
          </a:p>
          <a:p>
            <a:pPr marL="0" indent="0">
              <a:buNone/>
            </a:pPr>
            <a:endParaRPr lang="en-US" b="1"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568845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2CEEAF-B9FB-1775-64A7-526EDBA2F1D9}"/>
              </a:ext>
            </a:extLst>
          </p:cNvPr>
          <p:cNvSpPr>
            <a:spLocks noGrp="1"/>
          </p:cNvSpPr>
          <p:nvPr>
            <p:ph idx="1"/>
          </p:nvPr>
        </p:nvSpPr>
        <p:spPr>
          <a:xfrm>
            <a:off x="838200" y="342900"/>
            <a:ext cx="10515600" cy="5890846"/>
          </a:xfrm>
        </p:spPr>
        <p:txBody>
          <a:bodyPr>
            <a:normAutofit/>
          </a:bodyPr>
          <a:lstStyle/>
          <a:p>
            <a:pPr marL="0" indent="0">
              <a:lnSpc>
                <a:spcPct val="100000"/>
              </a:lnSpc>
              <a:buNone/>
            </a:pPr>
            <a:r>
              <a:rPr lang="en-US" b="1" dirty="0"/>
              <a:t>2. Thought-for-thought or Dynamic equivalence </a:t>
            </a:r>
            <a:r>
              <a:rPr lang="en-US" dirty="0"/>
              <a:t>translations aims to on expressing the meaning of sentences or paragraphs in modern English.</a:t>
            </a:r>
          </a:p>
          <a:p>
            <a:pPr marL="0" indent="0">
              <a:lnSpc>
                <a:spcPct val="100000"/>
              </a:lnSpc>
              <a:buNone/>
            </a:pPr>
            <a:endParaRPr lang="en-US" dirty="0"/>
          </a:p>
          <a:p>
            <a:pPr marL="0" indent="0">
              <a:lnSpc>
                <a:spcPct val="100000"/>
              </a:lnSpc>
              <a:buNone/>
            </a:pPr>
            <a:r>
              <a:rPr lang="en-US" dirty="0"/>
              <a:t>A few examples: </a:t>
            </a:r>
          </a:p>
          <a:p>
            <a:pPr marL="571500" marR="0" lvl="0" indent="-571500" algn="l" defTabSz="914400" rtl="0" eaLnBrk="0" fontAlgn="base" latinLnBrk="0" hangingPunct="0">
              <a:lnSpc>
                <a:spcPct val="100000"/>
              </a:lnSpc>
              <a:spcBef>
                <a:spcPct val="0"/>
              </a:spcBef>
              <a:spcAft>
                <a:spcPct val="0"/>
              </a:spcAft>
              <a:buClrTx/>
              <a:buSzTx/>
              <a:buFont typeface="+mj-lt"/>
              <a:buAutoNum type="romanLcPeriod"/>
              <a:tabLst/>
            </a:pPr>
            <a:r>
              <a:rPr kumimoji="0" lang="en-US" altLang="en-US" sz="2800" i="0" u="none" strike="noStrike" cap="none" normalizeH="0" baseline="0" dirty="0">
                <a:ln>
                  <a:noFill/>
                </a:ln>
                <a:solidFill>
                  <a:schemeClr val="tx1"/>
                </a:solidFill>
                <a:effectLst/>
              </a:rPr>
              <a:t>New International Version (NIV)</a:t>
            </a:r>
          </a:p>
          <a:p>
            <a:pPr marL="571500" marR="0" lvl="0" indent="-571500" algn="l" defTabSz="914400" rtl="0" eaLnBrk="0" fontAlgn="base" latinLnBrk="0" hangingPunct="0">
              <a:lnSpc>
                <a:spcPct val="100000"/>
              </a:lnSpc>
              <a:spcBef>
                <a:spcPct val="0"/>
              </a:spcBef>
              <a:spcAft>
                <a:spcPct val="0"/>
              </a:spcAft>
              <a:buClrTx/>
              <a:buSzTx/>
              <a:buFont typeface="+mj-lt"/>
              <a:buAutoNum type="romanLcPeriod"/>
              <a:tabLst/>
            </a:pPr>
            <a:r>
              <a:rPr kumimoji="0" lang="en-US" altLang="en-US" sz="2800" i="0" u="none" strike="noStrike" cap="none" normalizeH="0" baseline="0" dirty="0">
                <a:ln>
                  <a:noFill/>
                </a:ln>
                <a:solidFill>
                  <a:schemeClr val="tx1"/>
                </a:solidFill>
                <a:effectLst/>
              </a:rPr>
              <a:t>New Living Translation (NLT)</a:t>
            </a:r>
          </a:p>
          <a:p>
            <a:pPr marL="571500" marR="0" lvl="0" indent="-571500" algn="l" defTabSz="914400" rtl="0" eaLnBrk="0" fontAlgn="base" latinLnBrk="0" hangingPunct="0">
              <a:lnSpc>
                <a:spcPct val="100000"/>
              </a:lnSpc>
              <a:spcBef>
                <a:spcPct val="0"/>
              </a:spcBef>
              <a:spcAft>
                <a:spcPct val="0"/>
              </a:spcAft>
              <a:buClrTx/>
              <a:buSzTx/>
              <a:buFont typeface="+mj-lt"/>
              <a:buAutoNum type="romanLcPeriod"/>
              <a:tabLst/>
            </a:pPr>
            <a:r>
              <a:rPr kumimoji="0" lang="en-US" altLang="en-US" sz="2800" i="0" u="none" strike="noStrike" cap="none" normalizeH="0" baseline="0" dirty="0">
                <a:ln>
                  <a:noFill/>
                </a:ln>
                <a:solidFill>
                  <a:schemeClr val="tx1"/>
                </a:solidFill>
                <a:effectLst/>
              </a:rPr>
              <a:t>Good News Translation (GNT)</a:t>
            </a:r>
          </a:p>
          <a:p>
            <a:pPr marL="0" indent="0">
              <a:buNone/>
            </a:pPr>
            <a:endParaRPr lang="en-US" b="1" u="sng" dirty="0"/>
          </a:p>
          <a:p>
            <a:pPr marL="0" indent="0">
              <a:buNone/>
            </a:pPr>
            <a:r>
              <a:rPr lang="en-US" b="1" u="sng" dirty="0"/>
              <a:t>Advantages and Disadvantages of thought-for-thought translation.</a:t>
            </a:r>
          </a:p>
          <a:p>
            <a:pPr marL="0" indent="0">
              <a:buNone/>
            </a:pPr>
            <a:r>
              <a:rPr lang="en-US" b="1" dirty="0"/>
              <a:t>Pros: </a:t>
            </a:r>
            <a:r>
              <a:rPr lang="en-US" dirty="0"/>
              <a:t>Readability and accessibility,  Clarity and understanding.</a:t>
            </a:r>
          </a:p>
          <a:p>
            <a:pPr marL="0" indent="0">
              <a:buNone/>
            </a:pPr>
            <a:r>
              <a:rPr lang="en-US" b="1" dirty="0"/>
              <a:t>Cons: </a:t>
            </a:r>
            <a:r>
              <a:rPr lang="en-US" dirty="0"/>
              <a:t>Potential Misinterpretation.</a:t>
            </a:r>
          </a:p>
          <a:p>
            <a:pPr marL="0" indent="0">
              <a:buNone/>
            </a:pPr>
            <a:endParaRPr lang="en-US" b="1" dirty="0"/>
          </a:p>
          <a:p>
            <a:endParaRPr lang="en-US" dirty="0"/>
          </a:p>
        </p:txBody>
      </p:sp>
    </p:spTree>
    <p:extLst>
      <p:ext uri="{BB962C8B-B14F-4D97-AF65-F5344CB8AC3E}">
        <p14:creationId xmlns:p14="http://schemas.microsoft.com/office/powerpoint/2010/main" val="2157217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6E6778-5679-7356-C4C1-AFD907FFA64A}"/>
              </a:ext>
            </a:extLst>
          </p:cNvPr>
          <p:cNvSpPr>
            <a:spLocks noGrp="1"/>
          </p:cNvSpPr>
          <p:nvPr>
            <p:ph idx="1"/>
          </p:nvPr>
        </p:nvSpPr>
        <p:spPr>
          <a:xfrm>
            <a:off x="838200" y="325315"/>
            <a:ext cx="10515600" cy="5851648"/>
          </a:xfrm>
        </p:spPr>
        <p:txBody>
          <a:bodyPr/>
          <a:lstStyle/>
          <a:p>
            <a:pPr marL="0" indent="0">
              <a:buNone/>
            </a:pPr>
            <a:r>
              <a:rPr lang="en-US" b="1" dirty="0"/>
              <a:t>3. Paraphrase </a:t>
            </a:r>
            <a:r>
              <a:rPr lang="en-US" dirty="0"/>
              <a:t>translation </a:t>
            </a:r>
            <a:r>
              <a:rPr lang="en-US" b="0" i="0" dirty="0">
                <a:effectLst/>
              </a:rPr>
              <a:t>aim to convey the meaning of the Bible in simple, modern language, sometimes taking liberties with the original text to make it easier to understand. </a:t>
            </a:r>
          </a:p>
          <a:p>
            <a:pPr marL="0" indent="0">
              <a:buNone/>
            </a:pPr>
            <a:endParaRPr lang="en-US" dirty="0"/>
          </a:p>
          <a:p>
            <a:pPr marL="0" indent="0">
              <a:buNone/>
            </a:pPr>
            <a:r>
              <a:rPr lang="en-US" dirty="0"/>
              <a:t>A few examples: </a:t>
            </a:r>
          </a:p>
          <a:p>
            <a:pPr marL="571500" indent="-571500">
              <a:buFont typeface="+mj-lt"/>
              <a:buAutoNum type="romanLcPeriod"/>
            </a:pPr>
            <a:r>
              <a:rPr lang="en-US" dirty="0"/>
              <a:t>The Living Bible.</a:t>
            </a:r>
          </a:p>
          <a:p>
            <a:pPr marL="571500" indent="-571500">
              <a:buFont typeface="+mj-lt"/>
              <a:buAutoNum type="romanLcPeriod"/>
            </a:pPr>
            <a:r>
              <a:rPr lang="en-US" dirty="0"/>
              <a:t>The Message.</a:t>
            </a:r>
          </a:p>
          <a:p>
            <a:pPr marL="571500" indent="-571500">
              <a:buFont typeface="+mj-lt"/>
              <a:buAutoNum type="romanLcPeriod"/>
            </a:pPr>
            <a:r>
              <a:rPr lang="en-US" dirty="0"/>
              <a:t>Good news for Modern Man.</a:t>
            </a:r>
          </a:p>
          <a:p>
            <a:pPr marL="0" indent="0">
              <a:buNone/>
            </a:pPr>
            <a:r>
              <a:rPr lang="en-US" b="1" u="sng" dirty="0"/>
              <a:t>Advantages and Disadvantages of paraphrase translation.</a:t>
            </a:r>
          </a:p>
          <a:p>
            <a:pPr marL="0" indent="0">
              <a:buNone/>
            </a:pPr>
            <a:r>
              <a:rPr lang="en-US" b="1" dirty="0"/>
              <a:t>Pros: </a:t>
            </a:r>
            <a:r>
              <a:rPr lang="en-US" dirty="0"/>
              <a:t>Readability, Clarification, Engagement.</a:t>
            </a:r>
          </a:p>
          <a:p>
            <a:pPr marL="0" indent="0">
              <a:buNone/>
            </a:pPr>
            <a:r>
              <a:rPr lang="en-US" b="1" dirty="0"/>
              <a:t>Cons: </a:t>
            </a:r>
            <a:r>
              <a:rPr lang="en-US" dirty="0"/>
              <a:t>Potential for Distortion(possible of biases), Accuracy</a:t>
            </a:r>
          </a:p>
          <a:p>
            <a:pPr marL="571500" indent="-571500">
              <a:buFont typeface="+mj-lt"/>
              <a:buAutoNum type="romanLcPeriod"/>
            </a:pPr>
            <a:endParaRPr lang="en-US" dirty="0"/>
          </a:p>
          <a:p>
            <a:pPr marL="571500" indent="-571500">
              <a:buFont typeface="+mj-lt"/>
              <a:buAutoNum type="romanLcPeriod"/>
            </a:pPr>
            <a:endParaRPr lang="en-US" dirty="0"/>
          </a:p>
          <a:p>
            <a:pPr marL="571500" indent="-571500">
              <a:buFont typeface="+mj-lt"/>
              <a:buAutoNum type="romanLcPeriod"/>
            </a:pPr>
            <a:endParaRPr lang="en-US" dirty="0"/>
          </a:p>
          <a:p>
            <a:endParaRPr lang="en-US" dirty="0"/>
          </a:p>
        </p:txBody>
      </p:sp>
    </p:spTree>
    <p:extLst>
      <p:ext uri="{BB962C8B-B14F-4D97-AF65-F5344CB8AC3E}">
        <p14:creationId xmlns:p14="http://schemas.microsoft.com/office/powerpoint/2010/main" val="15763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11B54-6BD0-027A-682C-8255D1CC1C8D}"/>
              </a:ext>
            </a:extLst>
          </p:cNvPr>
          <p:cNvSpPr>
            <a:spLocks noGrp="1"/>
          </p:cNvSpPr>
          <p:nvPr>
            <p:ph type="title"/>
          </p:nvPr>
        </p:nvSpPr>
        <p:spPr>
          <a:xfrm>
            <a:off x="838200" y="365126"/>
            <a:ext cx="10515600" cy="751498"/>
          </a:xfrm>
        </p:spPr>
        <p:txBody>
          <a:bodyPr/>
          <a:lstStyle/>
          <a:p>
            <a:r>
              <a:rPr lang="en-US" b="1" u="sng" dirty="0"/>
              <a:t>Translation Challenges:</a:t>
            </a:r>
          </a:p>
        </p:txBody>
      </p:sp>
      <p:sp>
        <p:nvSpPr>
          <p:cNvPr id="3" name="Content Placeholder 2">
            <a:extLst>
              <a:ext uri="{FF2B5EF4-FFF2-40B4-BE49-F238E27FC236}">
                <a16:creationId xmlns:a16="http://schemas.microsoft.com/office/drawing/2014/main" id="{537B5D5A-AFD8-9514-9827-88640231DA21}"/>
              </a:ext>
            </a:extLst>
          </p:cNvPr>
          <p:cNvSpPr>
            <a:spLocks noGrp="1"/>
          </p:cNvSpPr>
          <p:nvPr>
            <p:ph idx="1"/>
          </p:nvPr>
        </p:nvSpPr>
        <p:spPr>
          <a:xfrm>
            <a:off x="838200" y="1116624"/>
            <a:ext cx="10515600" cy="5060339"/>
          </a:xfrm>
        </p:spPr>
        <p:txBody>
          <a:bodyPr/>
          <a:lstStyle/>
          <a:p>
            <a:r>
              <a:rPr lang="en-US" dirty="0"/>
              <a:t>Several challenges come up in the Bible translation that can affect the accuracy and readability of the translations.</a:t>
            </a:r>
          </a:p>
          <a:p>
            <a:pPr marL="571500" indent="-571500">
              <a:buFont typeface="+mj-lt"/>
              <a:buAutoNum type="romanLcPeriod"/>
            </a:pPr>
            <a:r>
              <a:rPr lang="en-US" dirty="0"/>
              <a:t>Language Differences.</a:t>
            </a:r>
          </a:p>
          <a:p>
            <a:pPr marL="571500" indent="-571500">
              <a:buFont typeface="+mj-lt"/>
              <a:buAutoNum type="romanLcPeriod"/>
            </a:pPr>
            <a:r>
              <a:rPr lang="en-US" dirty="0"/>
              <a:t>Cultural Context.</a:t>
            </a:r>
          </a:p>
          <a:p>
            <a:pPr marL="571500" indent="-571500">
              <a:buFont typeface="+mj-lt"/>
              <a:buAutoNum type="romanLcPeriod"/>
            </a:pPr>
            <a:r>
              <a:rPr lang="en-US" dirty="0"/>
              <a:t>Theological Bias.</a:t>
            </a:r>
          </a:p>
          <a:p>
            <a:pPr marL="571500" indent="-571500">
              <a:buFont typeface="+mj-lt"/>
              <a:buAutoNum type="romanLcPeriod"/>
            </a:pPr>
            <a:r>
              <a:rPr lang="en-US" dirty="0"/>
              <a:t>Textual Variants.</a:t>
            </a:r>
          </a:p>
        </p:txBody>
      </p:sp>
    </p:spTree>
    <p:extLst>
      <p:ext uri="{BB962C8B-B14F-4D97-AF65-F5344CB8AC3E}">
        <p14:creationId xmlns:p14="http://schemas.microsoft.com/office/powerpoint/2010/main" val="1386876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805</Words>
  <Application>Microsoft Office PowerPoint</Application>
  <PresentationFormat>Widescreen</PresentationFormat>
  <Paragraphs>82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Google Sans</vt:lpstr>
      <vt:lpstr>Office Theme</vt:lpstr>
      <vt:lpstr>BIBLE TRANSLATIONS </vt:lpstr>
      <vt:lpstr>PowerPoint Presentation</vt:lpstr>
      <vt:lpstr>Overview:</vt:lpstr>
      <vt:lpstr>The Original Languages</vt:lpstr>
      <vt:lpstr>Types of Bible Translations:</vt:lpstr>
      <vt:lpstr>PowerPoint Presentation</vt:lpstr>
      <vt:lpstr>PowerPoint Presentation</vt:lpstr>
      <vt:lpstr>PowerPoint Presentation</vt:lpstr>
      <vt:lpstr>Translation Challenges:</vt:lpstr>
      <vt:lpstr>How was the bible translated:</vt:lpstr>
      <vt:lpstr>PowerPoint Presentation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Hirwa Kevin</dc:creator>
  <cp:lastModifiedBy>Hirwa Kevin</cp:lastModifiedBy>
  <cp:revision>2</cp:revision>
  <dcterms:created xsi:type="dcterms:W3CDTF">2025-04-12T09:05:21Z</dcterms:created>
  <dcterms:modified xsi:type="dcterms:W3CDTF">2025-04-14T07:09:16Z</dcterms:modified>
</cp:coreProperties>
</file>