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2B86A6-A4EE-4AB7-8D91-FF563FFD468D}" type="datetimeFigureOut">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EE7790-A055-4957-B51B-B14381B091A6}" type="slidenum">
              <a:rPr lang="en-US" smtClean="0"/>
              <a:t>‹#›</a:t>
            </a:fld>
            <a:endParaRPr lang="en-US" dirty="0"/>
          </a:p>
        </p:txBody>
      </p:sp>
    </p:spTree>
    <p:extLst>
      <p:ext uri="{BB962C8B-B14F-4D97-AF65-F5344CB8AC3E}">
        <p14:creationId xmlns:p14="http://schemas.microsoft.com/office/powerpoint/2010/main" val="57825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2B86A6-A4EE-4AB7-8D91-FF563FFD468D}" type="datetimeFigureOut">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EE7790-A055-4957-B51B-B14381B091A6}" type="slidenum">
              <a:rPr lang="en-US" smtClean="0"/>
              <a:t>‹#›</a:t>
            </a:fld>
            <a:endParaRPr lang="en-US" dirty="0"/>
          </a:p>
        </p:txBody>
      </p:sp>
    </p:spTree>
    <p:extLst>
      <p:ext uri="{BB962C8B-B14F-4D97-AF65-F5344CB8AC3E}">
        <p14:creationId xmlns:p14="http://schemas.microsoft.com/office/powerpoint/2010/main" val="2340006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2B86A6-A4EE-4AB7-8D91-FF563FFD468D}" type="datetimeFigureOut">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EE7790-A055-4957-B51B-B14381B091A6}" type="slidenum">
              <a:rPr lang="en-US" smtClean="0"/>
              <a:t>‹#›</a:t>
            </a:fld>
            <a:endParaRPr lang="en-US" dirty="0"/>
          </a:p>
        </p:txBody>
      </p:sp>
    </p:spTree>
    <p:extLst>
      <p:ext uri="{BB962C8B-B14F-4D97-AF65-F5344CB8AC3E}">
        <p14:creationId xmlns:p14="http://schemas.microsoft.com/office/powerpoint/2010/main" val="1367380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2B86A6-A4EE-4AB7-8D91-FF563FFD468D}" type="datetimeFigureOut">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EE7790-A055-4957-B51B-B14381B091A6}" type="slidenum">
              <a:rPr lang="en-US" smtClean="0"/>
              <a:t>‹#›</a:t>
            </a:fld>
            <a:endParaRPr lang="en-US" dirty="0"/>
          </a:p>
        </p:txBody>
      </p:sp>
    </p:spTree>
    <p:extLst>
      <p:ext uri="{BB962C8B-B14F-4D97-AF65-F5344CB8AC3E}">
        <p14:creationId xmlns:p14="http://schemas.microsoft.com/office/powerpoint/2010/main" val="657437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2B86A6-A4EE-4AB7-8D91-FF563FFD468D}" type="datetimeFigureOut">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EE7790-A055-4957-B51B-B14381B091A6}" type="slidenum">
              <a:rPr lang="en-US" smtClean="0"/>
              <a:t>‹#›</a:t>
            </a:fld>
            <a:endParaRPr lang="en-US" dirty="0"/>
          </a:p>
        </p:txBody>
      </p:sp>
    </p:spTree>
    <p:extLst>
      <p:ext uri="{BB962C8B-B14F-4D97-AF65-F5344CB8AC3E}">
        <p14:creationId xmlns:p14="http://schemas.microsoft.com/office/powerpoint/2010/main" val="4290896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2B86A6-A4EE-4AB7-8D91-FF563FFD468D}" type="datetimeFigureOut">
              <a:rPr lang="en-US" smtClean="0"/>
              <a:t>4/14/2025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EE7790-A055-4957-B51B-B14381B091A6}" type="slidenum">
              <a:rPr lang="en-US" smtClean="0"/>
              <a:t>‹#›</a:t>
            </a:fld>
            <a:endParaRPr lang="en-US" dirty="0"/>
          </a:p>
        </p:txBody>
      </p:sp>
    </p:spTree>
    <p:extLst>
      <p:ext uri="{BB962C8B-B14F-4D97-AF65-F5344CB8AC3E}">
        <p14:creationId xmlns:p14="http://schemas.microsoft.com/office/powerpoint/2010/main" val="366891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2B86A6-A4EE-4AB7-8D91-FF563FFD468D}" type="datetimeFigureOut">
              <a:rPr lang="en-US" smtClean="0"/>
              <a:t>4/14/2025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EE7790-A055-4957-B51B-B14381B091A6}" type="slidenum">
              <a:rPr lang="en-US" smtClean="0"/>
              <a:t>‹#›</a:t>
            </a:fld>
            <a:endParaRPr lang="en-US" dirty="0"/>
          </a:p>
        </p:txBody>
      </p:sp>
    </p:spTree>
    <p:extLst>
      <p:ext uri="{BB962C8B-B14F-4D97-AF65-F5344CB8AC3E}">
        <p14:creationId xmlns:p14="http://schemas.microsoft.com/office/powerpoint/2010/main" val="490812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2B86A6-A4EE-4AB7-8D91-FF563FFD468D}" type="datetimeFigureOut">
              <a:rPr lang="en-US" smtClean="0"/>
              <a:t>4/14/2025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EE7790-A055-4957-B51B-B14381B091A6}" type="slidenum">
              <a:rPr lang="en-US" smtClean="0"/>
              <a:t>‹#›</a:t>
            </a:fld>
            <a:endParaRPr lang="en-US" dirty="0"/>
          </a:p>
        </p:txBody>
      </p:sp>
    </p:spTree>
    <p:extLst>
      <p:ext uri="{BB962C8B-B14F-4D97-AF65-F5344CB8AC3E}">
        <p14:creationId xmlns:p14="http://schemas.microsoft.com/office/powerpoint/2010/main" val="1424777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2B86A6-A4EE-4AB7-8D91-FF563FFD468D}" type="datetimeFigureOut">
              <a:rPr lang="en-US" smtClean="0"/>
              <a:t>4/14/2025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EE7790-A055-4957-B51B-B14381B091A6}" type="slidenum">
              <a:rPr lang="en-US" smtClean="0"/>
              <a:t>‹#›</a:t>
            </a:fld>
            <a:endParaRPr lang="en-US" dirty="0"/>
          </a:p>
        </p:txBody>
      </p:sp>
    </p:spTree>
    <p:extLst>
      <p:ext uri="{BB962C8B-B14F-4D97-AF65-F5344CB8AC3E}">
        <p14:creationId xmlns:p14="http://schemas.microsoft.com/office/powerpoint/2010/main" val="330925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2B86A6-A4EE-4AB7-8D91-FF563FFD468D}" type="datetimeFigureOut">
              <a:rPr lang="en-US" smtClean="0"/>
              <a:t>4/14/2025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EE7790-A055-4957-B51B-B14381B091A6}" type="slidenum">
              <a:rPr lang="en-US" smtClean="0"/>
              <a:t>‹#›</a:t>
            </a:fld>
            <a:endParaRPr lang="en-US" dirty="0"/>
          </a:p>
        </p:txBody>
      </p:sp>
    </p:spTree>
    <p:extLst>
      <p:ext uri="{BB962C8B-B14F-4D97-AF65-F5344CB8AC3E}">
        <p14:creationId xmlns:p14="http://schemas.microsoft.com/office/powerpoint/2010/main" val="3360755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2B86A6-A4EE-4AB7-8D91-FF563FFD468D}" type="datetimeFigureOut">
              <a:rPr lang="en-US" smtClean="0"/>
              <a:t>4/14/2025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EE7790-A055-4957-B51B-B14381B091A6}" type="slidenum">
              <a:rPr lang="en-US" smtClean="0"/>
              <a:t>‹#›</a:t>
            </a:fld>
            <a:endParaRPr lang="en-US" dirty="0"/>
          </a:p>
        </p:txBody>
      </p:sp>
    </p:spTree>
    <p:extLst>
      <p:ext uri="{BB962C8B-B14F-4D97-AF65-F5344CB8AC3E}">
        <p14:creationId xmlns:p14="http://schemas.microsoft.com/office/powerpoint/2010/main" val="3198557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2B86A6-A4EE-4AB7-8D91-FF563FFD468D}" type="datetimeFigureOut">
              <a:rPr lang="en-US" smtClean="0"/>
              <a:t>4/14/2025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E7790-A055-4957-B51B-B14381B091A6}" type="slidenum">
              <a:rPr lang="en-US" smtClean="0"/>
              <a:t>‹#›</a:t>
            </a:fld>
            <a:endParaRPr lang="en-US" dirty="0"/>
          </a:p>
        </p:txBody>
      </p:sp>
    </p:spTree>
    <p:extLst>
      <p:ext uri="{BB962C8B-B14F-4D97-AF65-F5344CB8AC3E}">
        <p14:creationId xmlns:p14="http://schemas.microsoft.com/office/powerpoint/2010/main" val="279191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60114"/>
            <a:ext cx="9144000" cy="2387600"/>
          </a:xfrm>
        </p:spPr>
        <p:txBody>
          <a:bodyPr>
            <a:normAutofit fontScale="90000"/>
          </a:bodyPr>
          <a:lstStyle/>
          <a:p>
            <a:r>
              <a:rPr lang="en-US" b="1" u="sng" dirty="0" smtClean="0"/>
              <a:t>Title:</a:t>
            </a:r>
            <a:r>
              <a:rPr lang="en-US" b="1" dirty="0" smtClean="0"/>
              <a:t> </a:t>
            </a:r>
            <a:r>
              <a:rPr lang="en-US" dirty="0" smtClean="0"/>
              <a:t>Analysis </a:t>
            </a:r>
            <a:r>
              <a:rPr lang="en-US" dirty="0"/>
              <a:t>of the First Step in the Inductive Bible Study Method </a:t>
            </a:r>
            <a:r>
              <a:rPr lang="en-US"/>
              <a:t>– </a:t>
            </a:r>
            <a:r>
              <a:rPr lang="en-US" smtClean="0"/>
              <a:t>Observation</a:t>
            </a:r>
            <a:endParaRPr lang="en-US" dirty="0"/>
          </a:p>
        </p:txBody>
      </p:sp>
      <p:sp>
        <p:nvSpPr>
          <p:cNvPr id="3" name="Subtitle 2"/>
          <p:cNvSpPr>
            <a:spLocks noGrp="1"/>
          </p:cNvSpPr>
          <p:nvPr>
            <p:ph type="subTitle" idx="1"/>
          </p:nvPr>
        </p:nvSpPr>
        <p:spPr/>
        <p:txBody>
          <a:bodyPr/>
          <a:lstStyle/>
          <a:p>
            <a:endParaRPr lang="en-US" dirty="0" smtClean="0"/>
          </a:p>
          <a:p>
            <a:r>
              <a:rPr lang="en-US" dirty="0" smtClean="0"/>
              <a:t>Group 4</a:t>
            </a:r>
            <a:endParaRPr lang="en-US" dirty="0"/>
          </a:p>
        </p:txBody>
      </p:sp>
    </p:spTree>
    <p:extLst>
      <p:ext uri="{BB962C8B-B14F-4D97-AF65-F5344CB8AC3E}">
        <p14:creationId xmlns:p14="http://schemas.microsoft.com/office/powerpoint/2010/main" val="4210618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8983" y="1482810"/>
            <a:ext cx="11524735" cy="3108543"/>
          </a:xfrm>
          <a:prstGeom prst="rect">
            <a:avLst/>
          </a:prstGeom>
          <a:noFill/>
        </p:spPr>
        <p:txBody>
          <a:bodyPr wrap="square" rtlCol="0">
            <a:spAutoFit/>
          </a:bodyPr>
          <a:lstStyle/>
          <a:p>
            <a:pPr algn="ctr"/>
            <a:r>
              <a:rPr lang="en-US" sz="2800" b="1" u="sng" dirty="0" smtClean="0"/>
              <a:t>Introduction</a:t>
            </a:r>
            <a:endParaRPr lang="en-US" sz="2800" b="1" u="sng" dirty="0"/>
          </a:p>
          <a:p>
            <a:r>
              <a:rPr lang="en-US" sz="2800" dirty="0"/>
              <a:t> </a:t>
            </a:r>
            <a:r>
              <a:rPr lang="en-US" sz="2800" dirty="0" smtClean="0"/>
              <a:t>Bible study is more than just reading scripture. It requires deep understanding. The Inductive Method is a powerful way to study the Bible by discovering truth directly from the text. This method includes three main steps: Observation, Interpretation, and Application. In this analysis, we focus on the first step: Observation — the foundation for proper understanding of the Bible.</a:t>
            </a:r>
            <a:endParaRPr lang="en-US" sz="2800" dirty="0"/>
          </a:p>
        </p:txBody>
      </p:sp>
    </p:spTree>
    <p:extLst>
      <p:ext uri="{BB962C8B-B14F-4D97-AF65-F5344CB8AC3E}">
        <p14:creationId xmlns:p14="http://schemas.microsoft.com/office/powerpoint/2010/main" val="2706228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1978" y="1795847"/>
            <a:ext cx="11162270" cy="3939540"/>
          </a:xfrm>
          <a:prstGeom prst="rect">
            <a:avLst/>
          </a:prstGeom>
          <a:noFill/>
        </p:spPr>
        <p:txBody>
          <a:bodyPr wrap="square" rtlCol="0">
            <a:spAutoFit/>
          </a:bodyPr>
          <a:lstStyle/>
          <a:p>
            <a:r>
              <a:rPr lang="en-US" sz="3200" b="1" u="sng" dirty="0" smtClean="0"/>
              <a:t>Step 1: Begin with Prayer Before opening the Bible, </a:t>
            </a:r>
            <a:r>
              <a:rPr lang="en-US" sz="3200" dirty="0" smtClean="0"/>
              <a:t>begin with prayer. Prayer connects us with the Holy Spirit, who gives wisdom and spiritual insight.Many people use Bible study methods but forget prayer, making it just an academic activity.With prayer, the method becomes spiritually meaningful, not just intellectual.</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33519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8541" y="1037968"/>
            <a:ext cx="9951308" cy="4832092"/>
          </a:xfrm>
          <a:prstGeom prst="rect">
            <a:avLst/>
          </a:prstGeom>
        </p:spPr>
        <p:txBody>
          <a:bodyPr wrap="square">
            <a:spAutoFit/>
          </a:bodyPr>
          <a:lstStyle/>
          <a:p>
            <a:r>
              <a:rPr lang="en-US" sz="2800" b="1" u="sng" dirty="0" smtClean="0"/>
              <a:t>Step 2: Ask the Right Questions </a:t>
            </a:r>
            <a:r>
              <a:rPr lang="en-US" sz="2800" dirty="0" smtClean="0"/>
              <a:t>– “5 Wes and Observation involves asking specific questions to understand what the passage is really saying: </a:t>
            </a:r>
          </a:p>
          <a:p>
            <a:pPr marL="457200" indent="-457200">
              <a:buFont typeface="Wingdings" panose="05000000000000000000" pitchFamily="2" charset="2"/>
              <a:buChar char="Ø"/>
            </a:pPr>
            <a:r>
              <a:rPr lang="en-US" sz="2800" dirty="0" smtClean="0"/>
              <a:t>Who is speaking or involved? </a:t>
            </a:r>
          </a:p>
          <a:p>
            <a:pPr marL="457200" indent="-457200">
              <a:buFont typeface="Wingdings" panose="05000000000000000000" pitchFamily="2" charset="2"/>
              <a:buChar char="Ø"/>
            </a:pPr>
            <a:r>
              <a:rPr lang="en-US" sz="2800" dirty="0" smtClean="0"/>
              <a:t>What is happening in the passage? </a:t>
            </a:r>
          </a:p>
          <a:p>
            <a:pPr marL="457200" indent="-457200">
              <a:buFont typeface="Wingdings" panose="05000000000000000000" pitchFamily="2" charset="2"/>
              <a:buChar char="Ø"/>
            </a:pPr>
            <a:r>
              <a:rPr lang="en-US" sz="2800" dirty="0" smtClean="0"/>
              <a:t>When does it take place?</a:t>
            </a:r>
          </a:p>
          <a:p>
            <a:pPr marL="457200" indent="-457200">
              <a:buFont typeface="Wingdings" panose="05000000000000000000" pitchFamily="2" charset="2"/>
              <a:buChar char="Ø"/>
            </a:pPr>
            <a:r>
              <a:rPr lang="en-US" sz="2800" dirty="0" smtClean="0"/>
              <a:t>Where is the location or setting?</a:t>
            </a:r>
          </a:p>
          <a:p>
            <a:pPr marL="457200" indent="-457200">
              <a:buFont typeface="Wingdings" panose="05000000000000000000" pitchFamily="2" charset="2"/>
              <a:buChar char="Ø"/>
            </a:pPr>
            <a:r>
              <a:rPr lang="en-US" sz="2800" dirty="0" smtClean="0"/>
              <a:t>Why is this important or being said?</a:t>
            </a:r>
          </a:p>
          <a:p>
            <a:pPr marL="457200" indent="-457200">
              <a:buFont typeface="Wingdings" panose="05000000000000000000" pitchFamily="2" charset="2"/>
              <a:buChar char="Ø"/>
            </a:pPr>
            <a:r>
              <a:rPr lang="en-US" sz="2800" dirty="0" smtClean="0"/>
              <a:t>How is the action or message being carried out?</a:t>
            </a:r>
          </a:p>
          <a:p>
            <a:r>
              <a:rPr lang="en-US" sz="2800" b="1" u="sng" dirty="0" smtClean="0"/>
              <a:t>These questions help uncover: </a:t>
            </a:r>
            <a:r>
              <a:rPr lang="en-US" sz="2800" dirty="0" smtClean="0"/>
              <a:t>The context of the passage The main message Key people, events, and places.</a:t>
            </a:r>
            <a:endParaRPr lang="en-US" sz="2800" dirty="0" smtClean="0"/>
          </a:p>
        </p:txBody>
      </p:sp>
    </p:spTree>
    <p:extLst>
      <p:ext uri="{BB962C8B-B14F-4D97-AF65-F5344CB8AC3E}">
        <p14:creationId xmlns:p14="http://schemas.microsoft.com/office/powerpoint/2010/main" val="1141660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5589" y="980303"/>
            <a:ext cx="8188411" cy="3539430"/>
          </a:xfrm>
          <a:prstGeom prst="rect">
            <a:avLst/>
          </a:prstGeom>
        </p:spPr>
        <p:txBody>
          <a:bodyPr wrap="square">
            <a:spAutoFit/>
          </a:bodyPr>
          <a:lstStyle/>
          <a:p>
            <a:r>
              <a:rPr lang="en-US" sz="2800" b="1" u="sng" dirty="0" smtClean="0"/>
              <a:t>Step 3: Importance of Observation</a:t>
            </a:r>
          </a:p>
          <a:p>
            <a:pPr marL="285750" indent="-285750">
              <a:buFont typeface="Arial" panose="020B0604020202020204" pitchFamily="34" charset="0"/>
              <a:buChar char="•"/>
            </a:pPr>
            <a:r>
              <a:rPr lang="en-US" sz="2800" dirty="0" smtClean="0"/>
              <a:t>Observation is the foundation of Bible study.</a:t>
            </a:r>
          </a:p>
          <a:p>
            <a:pPr marL="285750" indent="-285750">
              <a:buFont typeface="Arial" panose="020B0604020202020204" pitchFamily="34" charset="0"/>
              <a:buChar char="•"/>
            </a:pPr>
            <a:r>
              <a:rPr lang="en-US" sz="2800" dirty="0" smtClean="0"/>
              <a:t>It helps you avoid making wrong conclusions.</a:t>
            </a:r>
          </a:p>
          <a:p>
            <a:pPr marL="285750" indent="-285750">
              <a:buFont typeface="Arial" panose="020B0604020202020204" pitchFamily="34" charset="0"/>
              <a:buChar char="•"/>
            </a:pPr>
            <a:r>
              <a:rPr lang="en-US" sz="2800" dirty="0" smtClean="0"/>
              <a:t>By observing carefully, you begin to see what the Bible actually says, not just what you think it says.</a:t>
            </a:r>
          </a:p>
          <a:p>
            <a:pPr marL="285750" indent="-285750">
              <a:buFont typeface="Arial" panose="020B0604020202020204" pitchFamily="34" charset="0"/>
              <a:buChar char="•"/>
            </a:pPr>
            <a:r>
              <a:rPr lang="en-US" sz="2800" dirty="0" smtClean="0"/>
              <a:t>It develops discipline in Bible study and prepares your heart and mind for the next steps (interpretation and application).</a:t>
            </a:r>
            <a:endParaRPr lang="en-US" sz="2800" dirty="0"/>
          </a:p>
        </p:txBody>
      </p:sp>
    </p:spTree>
    <p:extLst>
      <p:ext uri="{BB962C8B-B14F-4D97-AF65-F5344CB8AC3E}">
        <p14:creationId xmlns:p14="http://schemas.microsoft.com/office/powerpoint/2010/main" val="4093949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5189" y="963828"/>
            <a:ext cx="7578811" cy="3416320"/>
          </a:xfrm>
          <a:prstGeom prst="rect">
            <a:avLst/>
          </a:prstGeom>
        </p:spPr>
        <p:txBody>
          <a:bodyPr wrap="square">
            <a:spAutoFit/>
          </a:bodyPr>
          <a:lstStyle/>
          <a:p>
            <a:pPr algn="ctr"/>
            <a:r>
              <a:rPr lang="en-US" sz="2400" b="1" u="sng" dirty="0" smtClean="0"/>
              <a:t>Conclusion:</a:t>
            </a:r>
          </a:p>
          <a:p>
            <a:r>
              <a:rPr lang="en-US" sz="2400" dirty="0" smtClean="0"/>
              <a:t>The first step of the Inductive Method, Observation, teaches us to approach the Bible with prayer and attention to detail. It challenges us to be active readers, asking questions that lead to deep understanding. Without proper observation, we risk misunderstanding God's Word. Therefore, every serious Bible student should master this step before moving forward to interpretation or application.</a:t>
            </a:r>
            <a:endParaRPr lang="en-US" sz="2400" dirty="0"/>
          </a:p>
        </p:txBody>
      </p:sp>
    </p:spTree>
    <p:extLst>
      <p:ext uri="{BB962C8B-B14F-4D97-AF65-F5344CB8AC3E}">
        <p14:creationId xmlns:p14="http://schemas.microsoft.com/office/powerpoint/2010/main" val="2538570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299</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Title: Analysis of the First Step in the Inductive Bible Study Method – Observation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Analysis of the First Step in the Inductive Bible Study Method – Observation</dc:title>
  <dc:creator>ishimwe wycliffe</dc:creator>
  <cp:lastModifiedBy>ishimwe wycliffe</cp:lastModifiedBy>
  <cp:revision>3</cp:revision>
  <dcterms:created xsi:type="dcterms:W3CDTF">2025-04-14T07:45:49Z</dcterms:created>
  <dcterms:modified xsi:type="dcterms:W3CDTF">2025-04-14T07:57:53Z</dcterms:modified>
</cp:coreProperties>
</file>