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9"/>
  </p:handoutMasterIdLst>
  <p:sldIdLst>
    <p:sldId id="322" r:id="rId3"/>
    <p:sldId id="392" r:id="rId5"/>
    <p:sldId id="325" r:id="rId6"/>
    <p:sldId id="368" r:id="rId7"/>
    <p:sldId id="326" r:id="rId8"/>
    <p:sldId id="331" r:id="rId9"/>
    <p:sldId id="361" r:id="rId10"/>
    <p:sldId id="332" r:id="rId11"/>
    <p:sldId id="362" r:id="rId12"/>
    <p:sldId id="378" r:id="rId13"/>
    <p:sldId id="379" r:id="rId14"/>
    <p:sldId id="333" r:id="rId15"/>
    <p:sldId id="334" r:id="rId16"/>
    <p:sldId id="391" r:id="rId17"/>
    <p:sldId id="335" r:id="rId18"/>
    <p:sldId id="336" r:id="rId19"/>
    <p:sldId id="337" r:id="rId20"/>
    <p:sldId id="363" r:id="rId21"/>
    <p:sldId id="338" r:id="rId22"/>
    <p:sldId id="339" r:id="rId23"/>
    <p:sldId id="340" r:id="rId24"/>
    <p:sldId id="341" r:id="rId25"/>
    <p:sldId id="364" r:id="rId26"/>
    <p:sldId id="365" r:id="rId27"/>
    <p:sldId id="342" r:id="rId28"/>
    <p:sldId id="343" r:id="rId29"/>
    <p:sldId id="344" r:id="rId30"/>
    <p:sldId id="366" r:id="rId31"/>
    <p:sldId id="389" r:id="rId32"/>
    <p:sldId id="345" r:id="rId33"/>
    <p:sldId id="380" r:id="rId34"/>
    <p:sldId id="346" r:id="rId35"/>
    <p:sldId id="381" r:id="rId36"/>
    <p:sldId id="348" r:id="rId37"/>
    <p:sldId id="349" r:id="rId38"/>
    <p:sldId id="351" r:id="rId39"/>
    <p:sldId id="352" r:id="rId40"/>
    <p:sldId id="382" r:id="rId41"/>
    <p:sldId id="353" r:id="rId42"/>
    <p:sldId id="390" r:id="rId43"/>
    <p:sldId id="383" r:id="rId44"/>
    <p:sldId id="369" r:id="rId45"/>
    <p:sldId id="371" r:id="rId46"/>
    <p:sldId id="388" r:id="rId47"/>
    <p:sldId id="387" r:id="rId48"/>
    <p:sldId id="386" r:id="rId49"/>
    <p:sldId id="372" r:id="rId50"/>
    <p:sldId id="385" r:id="rId51"/>
    <p:sldId id="384" r:id="rId52"/>
    <p:sldId id="373" r:id="rId53"/>
    <p:sldId id="394" r:id="rId54"/>
    <p:sldId id="395" r:id="rId55"/>
    <p:sldId id="374" r:id="rId56"/>
    <p:sldId id="367" r:id="rId57"/>
    <p:sldId id="396" r:id="rId58"/>
  </p:sldIdLst>
  <p:sldSz cx="9144000" cy="6858000" type="letter"/>
  <p:notesSz cx="6858000" cy="9144000"/>
  <p:defaultTextStyle>
    <a:defPPr>
      <a:defRPr lang="en-CA"/>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920" userDrawn="1">
          <p15:clr>
            <a:srgbClr val="A4A3A4"/>
          </p15:clr>
        </p15:guide>
        <p15:guide id="2" pos="29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97"/>
    <p:restoredTop sz="78208"/>
  </p:normalViewPr>
  <p:slideViewPr>
    <p:cSldViewPr snapToObjects="1" showGuides="1">
      <p:cViewPr varScale="1">
        <p:scale>
          <a:sx n="66" d="100"/>
          <a:sy n="66" d="100"/>
        </p:scale>
        <p:origin x="1188" y="140"/>
      </p:cViewPr>
      <p:guideLst>
        <p:guide orient="horz" pos="1920"/>
        <p:guide pos="291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CA" sz="18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CA"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CA" sz="16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CA" sz="16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CA"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CA"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CA"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147" name="Rectangle 2"/>
          <p:cNvSpPr>
            <a:spLocks noGrp="1" noRot="1" noChangeAspect="1" noTextEdit="1"/>
          </p:cNvSpPr>
          <p:nvPr>
            <p:ph type="sldImg"/>
          </p:nvPr>
        </p:nvSpPr>
        <p:spPr/>
      </p:sp>
      <p:sp>
        <p:nvSpPr>
          <p:cNvPr id="6148"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26627" name="Rectangle 1026"/>
          <p:cNvSpPr>
            <a:spLocks noGrp="1" noRot="1" noChangeAspect="1" noTextEdit="1"/>
          </p:cNvSpPr>
          <p:nvPr>
            <p:ph type="sldImg"/>
          </p:nvPr>
        </p:nvSpPr>
        <p:spPr/>
      </p:sp>
      <p:sp>
        <p:nvSpPr>
          <p:cNvPr id="26628" name="Rectangle 1027"/>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28675" name="Rectangle 2"/>
          <p:cNvSpPr>
            <a:spLocks noGrp="1" noRot="1" noChangeAspect="1" noTextEdit="1"/>
          </p:cNvSpPr>
          <p:nvPr>
            <p:ph type="sldImg"/>
          </p:nvPr>
        </p:nvSpPr>
        <p:spPr/>
      </p:sp>
      <p:sp>
        <p:nvSpPr>
          <p:cNvPr id="28676"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31747" name="Rectangle 1026"/>
          <p:cNvSpPr>
            <a:spLocks noGrp="1" noRot="1" noChangeAspect="1" noTextEdit="1"/>
          </p:cNvSpPr>
          <p:nvPr>
            <p:ph type="sldImg"/>
          </p:nvPr>
        </p:nvSpPr>
        <p:spPr/>
      </p:sp>
      <p:sp>
        <p:nvSpPr>
          <p:cNvPr id="31748" name="Rectangle 1027"/>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33795" name="Rectangle 2"/>
          <p:cNvSpPr>
            <a:spLocks noGrp="1" noRot="1" noChangeAspect="1" noTextEdit="1"/>
          </p:cNvSpPr>
          <p:nvPr>
            <p:ph type="sldImg"/>
          </p:nvPr>
        </p:nvSpPr>
        <p:spPr/>
      </p:sp>
      <p:sp>
        <p:nvSpPr>
          <p:cNvPr id="33796"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35843" name="Rectangle 1026"/>
          <p:cNvSpPr>
            <a:spLocks noGrp="1" noRot="1" noChangeAspect="1" noTextEdit="1"/>
          </p:cNvSpPr>
          <p:nvPr>
            <p:ph type="sldImg"/>
          </p:nvPr>
        </p:nvSpPr>
        <p:spPr/>
      </p:sp>
      <p:sp>
        <p:nvSpPr>
          <p:cNvPr id="35844" name="Rectangle 1027"/>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37891" name="Rectangle 2"/>
          <p:cNvSpPr>
            <a:spLocks noGrp="1" noRot="1" noChangeAspect="1" noTextEdit="1"/>
          </p:cNvSpPr>
          <p:nvPr>
            <p:ph type="sldImg"/>
          </p:nvPr>
        </p:nvSpPr>
        <p:spPr/>
      </p:sp>
      <p:sp>
        <p:nvSpPr>
          <p:cNvPr id="37892"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39939" name="Rectangle 2"/>
          <p:cNvSpPr>
            <a:spLocks noGrp="1" noRot="1" noChangeAspect="1" noTextEdit="1"/>
          </p:cNvSpPr>
          <p:nvPr>
            <p:ph type="sldImg"/>
          </p:nvPr>
        </p:nvSpPr>
        <p:spPr/>
      </p:sp>
      <p:sp>
        <p:nvSpPr>
          <p:cNvPr id="39940"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41987" name="Rectangle 2"/>
          <p:cNvSpPr>
            <a:spLocks noGrp="1" noRot="1" noChangeAspect="1" noTextEdit="1"/>
          </p:cNvSpPr>
          <p:nvPr>
            <p:ph type="sldImg"/>
          </p:nvPr>
        </p:nvSpPr>
        <p:spPr/>
      </p:sp>
      <p:sp>
        <p:nvSpPr>
          <p:cNvPr id="41988"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44035" name="Rectangle 2"/>
          <p:cNvSpPr>
            <a:spLocks noGrp="1" noRot="1" noChangeAspect="1" noTextEdit="1"/>
          </p:cNvSpPr>
          <p:nvPr>
            <p:ph type="sldImg"/>
          </p:nvPr>
        </p:nvSpPr>
        <p:spPr/>
      </p:sp>
      <p:sp>
        <p:nvSpPr>
          <p:cNvPr id="44036"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46083" name="Rectangle 2"/>
          <p:cNvSpPr>
            <a:spLocks noGrp="1" noRot="1" noChangeAspect="1" noTextEdit="1"/>
          </p:cNvSpPr>
          <p:nvPr>
            <p:ph type="sldImg"/>
          </p:nvPr>
        </p:nvSpPr>
        <p:spPr/>
      </p:sp>
      <p:sp>
        <p:nvSpPr>
          <p:cNvPr id="46084"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8195" name="Rectangle 2"/>
          <p:cNvSpPr>
            <a:spLocks noGrp="1" noRot="1" noChangeAspect="1"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r>
              <a:rPr lang="en-US" altLang="en-US" dirty="0"/>
              <a:t>n the other hand, an </a:t>
            </a:r>
            <a:r>
              <a:rPr lang="en-US" altLang="en-US" b="1" dirty="0"/>
              <a:t>instance</a:t>
            </a:r>
            <a:r>
              <a:rPr lang="en-US" altLang="en-US" dirty="0"/>
              <a:t> is a </a:t>
            </a:r>
            <a:r>
              <a:rPr lang="en-US" altLang="en-US" b="1" dirty="0"/>
              <a:t>state</a:t>
            </a:r>
            <a:r>
              <a:rPr lang="en-US" altLang="en-US" dirty="0"/>
              <a:t> when data is loaded into the database or when any change is acquired by the corresponding database. </a:t>
            </a:r>
            <a:r>
              <a:rPr lang="en-US" altLang="en-US" b="1" dirty="0"/>
              <a:t>Schema</a:t>
            </a:r>
            <a:r>
              <a:rPr lang="en-US" altLang="en-US" dirty="0"/>
              <a:t> is the detailed description of the structure of database whereas the information stored at a specific moment in a database is known as an </a:t>
            </a:r>
            <a:r>
              <a:rPr lang="en-US" altLang="en-US" b="1" dirty="0"/>
              <a:t>instance</a:t>
            </a:r>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48131" name="Rectangle 2"/>
          <p:cNvSpPr>
            <a:spLocks noGrp="1" noRot="1" noChangeAspect="1" noTextEdit="1"/>
          </p:cNvSpPr>
          <p:nvPr>
            <p:ph type="sldImg"/>
          </p:nvPr>
        </p:nvSpPr>
        <p:spPr/>
      </p:sp>
      <p:sp>
        <p:nvSpPr>
          <p:cNvPr id="48132"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0179" name="Rectangle 2"/>
          <p:cNvSpPr>
            <a:spLocks noGrp="1" noRot="1" noChangeAspect="1" noTextEdit="1"/>
          </p:cNvSpPr>
          <p:nvPr>
            <p:ph type="sldImg"/>
          </p:nvPr>
        </p:nvSpPr>
        <p:spPr/>
      </p:sp>
      <p:sp>
        <p:nvSpPr>
          <p:cNvPr id="50180"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2227" name="Rectangle 2"/>
          <p:cNvSpPr>
            <a:spLocks noGrp="1" noRot="1" noChangeAspect="1" noTextEdit="1"/>
          </p:cNvSpPr>
          <p:nvPr>
            <p:ph type="sldImg"/>
          </p:nvPr>
        </p:nvSpPr>
        <p:spPr/>
      </p:sp>
      <p:sp>
        <p:nvSpPr>
          <p:cNvPr id="52228"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4275" name="Rectangle 2"/>
          <p:cNvSpPr>
            <a:spLocks noGrp="1" noRot="1" noChangeAspect="1" noTextEdit="1"/>
          </p:cNvSpPr>
          <p:nvPr>
            <p:ph type="sldImg"/>
          </p:nvPr>
        </p:nvSpPr>
        <p:spPr/>
      </p:sp>
      <p:sp>
        <p:nvSpPr>
          <p:cNvPr id="54276"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6323" name="Rectangle 2"/>
          <p:cNvSpPr>
            <a:spLocks noGrp="1" noRot="1" noChangeAspect="1" noTextEdit="1"/>
          </p:cNvSpPr>
          <p:nvPr>
            <p:ph type="sldImg"/>
          </p:nvPr>
        </p:nvSpPr>
        <p:spPr/>
      </p:sp>
      <p:sp>
        <p:nvSpPr>
          <p:cNvPr id="56324"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8371" name="Rectangle 2"/>
          <p:cNvSpPr>
            <a:spLocks noGrp="1" noRot="1" noChangeAspect="1" noTextEdit="1"/>
          </p:cNvSpPr>
          <p:nvPr>
            <p:ph type="sldImg"/>
          </p:nvPr>
        </p:nvSpPr>
        <p:spPr/>
      </p:sp>
      <p:sp>
        <p:nvSpPr>
          <p:cNvPr id="58372"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1443" name="Rectangle 2"/>
          <p:cNvSpPr>
            <a:spLocks noGrp="1" noRot="1" noChangeAspect="1" noTextEdit="1"/>
          </p:cNvSpPr>
          <p:nvPr>
            <p:ph type="sldImg"/>
          </p:nvPr>
        </p:nvSpPr>
        <p:spPr/>
      </p:sp>
      <p:sp>
        <p:nvSpPr>
          <p:cNvPr id="61444"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4515" name="Rectangle 2"/>
          <p:cNvSpPr>
            <a:spLocks noGrp="1" noRot="1" noChangeAspect="1" noTextEdit="1"/>
          </p:cNvSpPr>
          <p:nvPr>
            <p:ph type="sldImg"/>
          </p:nvPr>
        </p:nvSpPr>
        <p:spPr/>
      </p:sp>
      <p:sp>
        <p:nvSpPr>
          <p:cNvPr id="64516"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7587" name="Rectangle 2"/>
          <p:cNvSpPr>
            <a:spLocks noGrp="1" noRot="1" noChangeAspect="1" noTextEdit="1"/>
          </p:cNvSpPr>
          <p:nvPr>
            <p:ph type="sldImg"/>
          </p:nvPr>
        </p:nvSpPr>
        <p:spPr/>
      </p:sp>
      <p:sp>
        <p:nvSpPr>
          <p:cNvPr id="67588"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9635" name="Rectangle 2"/>
          <p:cNvSpPr>
            <a:spLocks noGrp="1" noRot="1" noChangeAspect="1" noTextEdit="1"/>
          </p:cNvSpPr>
          <p:nvPr>
            <p:ph type="sldImg"/>
          </p:nvPr>
        </p:nvSpPr>
        <p:spPr/>
      </p:sp>
      <p:sp>
        <p:nvSpPr>
          <p:cNvPr id="69636"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0243" name="Rectangle 2"/>
          <p:cNvSpPr>
            <a:spLocks noGrp="1" noRot="1" noChangeAspect="1" noTextEdit="1"/>
          </p:cNvSpPr>
          <p:nvPr>
            <p:ph type="sldImg"/>
          </p:nvPr>
        </p:nvSpPr>
        <p:spPr/>
      </p:sp>
      <p:sp>
        <p:nvSpPr>
          <p:cNvPr id="10244"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71683" name="Rectangle 2"/>
          <p:cNvSpPr>
            <a:spLocks noGrp="1" noRot="1" noChangeAspect="1" noTextEdit="1"/>
          </p:cNvSpPr>
          <p:nvPr>
            <p:ph type="sldImg"/>
          </p:nvPr>
        </p:nvSpPr>
        <p:spPr/>
      </p:sp>
      <p:sp>
        <p:nvSpPr>
          <p:cNvPr id="71684"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73731" name="Rectangle 2"/>
          <p:cNvSpPr>
            <a:spLocks noGrp="1" noRot="1" noChangeAspect="1" noTextEdit="1"/>
          </p:cNvSpPr>
          <p:nvPr>
            <p:ph type="sldImg"/>
          </p:nvPr>
        </p:nvSpPr>
        <p:spPr/>
      </p:sp>
      <p:sp>
        <p:nvSpPr>
          <p:cNvPr id="73732"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p:txBody>
          <a:bodyPr wrap="square" lIns="91440" tIns="45720" rIns="91440" bIns="45720" anchor="t" anchorCtr="0"/>
          <a:p>
            <a:pPr lvl="0" eaLnBrk="1" hangingPunct="1"/>
            <a:r>
              <a:rPr lang="en-US" altLang="en-US" dirty="0"/>
              <a:t>We can define a distributed database (DDB) as a collection of multiple logically interrelated databases distributed over a computer network, and a distributed database management system (DDBMS) as a software system that manages a distributed database while making the distribution transparent to the user.</a:t>
            </a:r>
            <a:endParaRPr lang="en-US" altLang="en-US" dirty="0"/>
          </a:p>
          <a:p>
            <a:pPr lvl="0" eaLnBrk="1" hangingPunct="1"/>
            <a:endParaRPr lang="en-US" altLang="en-US" dirty="0"/>
          </a:p>
          <a:p>
            <a:pPr lvl="0" eaLnBrk="1" hangingPunct="1"/>
            <a:r>
              <a:rPr lang="en-US" altLang="en-US" dirty="0"/>
              <a:t> What Constitutes a DDB For a database to be called distributed, </a:t>
            </a:r>
            <a:endParaRPr lang="en-US" altLang="en-US" dirty="0"/>
          </a:p>
          <a:p>
            <a:pPr lvl="0" eaLnBrk="1" hangingPunct="1"/>
            <a:r>
              <a:rPr lang="en-US" altLang="en-US" dirty="0"/>
              <a:t>the following minimum conditions should be satisfied: </a:t>
            </a:r>
            <a:endParaRPr lang="en-US" altLang="en-US" dirty="0"/>
          </a:p>
          <a:p>
            <a:pPr lvl="0" eaLnBrk="1" hangingPunct="1"/>
            <a:r>
              <a:rPr lang="en-US" altLang="en-US" dirty="0"/>
              <a:t>■ </a:t>
            </a:r>
            <a:r>
              <a:rPr lang="en-US" altLang="en-US" b="1" dirty="0"/>
              <a:t>Connection of database nodes over a computer network. </a:t>
            </a:r>
            <a:r>
              <a:rPr lang="en-US" altLang="en-US" dirty="0"/>
              <a:t>There are multiple computers, called sites or nodes. These sites must be connected by an underlying network to transmit data and commands among sites. </a:t>
            </a:r>
            <a:endParaRPr lang="en-US" altLang="en-US" dirty="0"/>
          </a:p>
          <a:p>
            <a:pPr lvl="0" eaLnBrk="1" hangingPunct="1"/>
            <a:r>
              <a:rPr lang="en-US" altLang="en-US" dirty="0"/>
              <a:t>■ </a:t>
            </a:r>
            <a:r>
              <a:rPr lang="en-US" altLang="en-US" b="1" dirty="0"/>
              <a:t>Logical interrelation of the connected databases</a:t>
            </a:r>
            <a:r>
              <a:rPr lang="en-US" altLang="en-US" dirty="0"/>
              <a:t>. It is essential that the information in the various database nodes be logically related. </a:t>
            </a:r>
            <a:endParaRPr lang="en-US" altLang="en-US" dirty="0"/>
          </a:p>
          <a:p>
            <a:pPr lvl="0" eaLnBrk="1" hangingPunct="1"/>
            <a:r>
              <a:rPr lang="en-US" altLang="en-US" dirty="0"/>
              <a:t>■ </a:t>
            </a:r>
            <a:r>
              <a:rPr lang="en-US" altLang="en-US" b="1" dirty="0"/>
              <a:t>Possible absence of homogeneity among connected nodes</a:t>
            </a:r>
            <a:r>
              <a:rPr lang="en-US" altLang="en-US" dirty="0"/>
              <a:t>. It is not necessary that all nodes be identical in terms of data, hardware, and software. </a:t>
            </a:r>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78851" name="Rectangle 2"/>
          <p:cNvSpPr>
            <a:spLocks noGrp="1" noRot="1" noChangeAspect="1" noTextEdit="1"/>
          </p:cNvSpPr>
          <p:nvPr>
            <p:ph type="sldImg"/>
          </p:nvPr>
        </p:nvSpPr>
        <p:spPr/>
      </p:sp>
      <p:sp>
        <p:nvSpPr>
          <p:cNvPr id="78852"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80899" name="Rectangle 2"/>
          <p:cNvSpPr>
            <a:spLocks noGrp="1" noRot="1" noChangeAspect="1" noTextEdit="1"/>
          </p:cNvSpPr>
          <p:nvPr>
            <p:ph type="sldImg"/>
          </p:nvPr>
        </p:nvSpPr>
        <p:spPr/>
      </p:sp>
      <p:sp>
        <p:nvSpPr>
          <p:cNvPr id="80900"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82947" name="Rectangle 2"/>
          <p:cNvSpPr>
            <a:spLocks noGrp="1" noRot="1" noChangeAspect="1" noTextEdit="1"/>
          </p:cNvSpPr>
          <p:nvPr>
            <p:ph type="sldImg"/>
          </p:nvPr>
        </p:nvSpPr>
        <p:spPr/>
      </p:sp>
      <p:sp>
        <p:nvSpPr>
          <p:cNvPr id="82948"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84995" name="Rectangle 2"/>
          <p:cNvSpPr>
            <a:spLocks noGrp="1" noRot="1" noChangeAspect="1" noTextEdit="1"/>
          </p:cNvSpPr>
          <p:nvPr>
            <p:ph type="sldImg"/>
          </p:nvPr>
        </p:nvSpPr>
        <p:spPr/>
      </p:sp>
      <p:sp>
        <p:nvSpPr>
          <p:cNvPr id="84996"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88067" name="Rectangle 2"/>
          <p:cNvSpPr>
            <a:spLocks noGrp="1" noRot="1" noChangeAspect="1" noTextEdit="1"/>
          </p:cNvSpPr>
          <p:nvPr>
            <p:ph type="sldImg"/>
          </p:nvPr>
        </p:nvSpPr>
        <p:spPr/>
      </p:sp>
      <p:sp>
        <p:nvSpPr>
          <p:cNvPr id="88068"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90115" name="Rectangle 2"/>
          <p:cNvSpPr>
            <a:spLocks noGrp="1" noRot="1" noChangeAspect="1" noTextEdit="1"/>
          </p:cNvSpPr>
          <p:nvPr>
            <p:ph type="sldImg"/>
          </p:nvPr>
        </p:nvSpPr>
        <p:spPr/>
      </p:sp>
      <p:sp>
        <p:nvSpPr>
          <p:cNvPr id="90116"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92163" name="Rectangle 2"/>
          <p:cNvSpPr>
            <a:spLocks noGrp="1" noRot="1" noChangeAspect="1" noTextEdit="1"/>
          </p:cNvSpPr>
          <p:nvPr>
            <p:ph type="sldImg"/>
          </p:nvPr>
        </p:nvSpPr>
        <p:spPr/>
      </p:sp>
      <p:sp>
        <p:nvSpPr>
          <p:cNvPr id="92164"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2291" name="Rectangle 1026"/>
          <p:cNvSpPr>
            <a:spLocks noGrp="1" noRot="1" noChangeAspect="1" noTextEdit="1"/>
          </p:cNvSpPr>
          <p:nvPr>
            <p:ph type="sldImg"/>
          </p:nvPr>
        </p:nvSpPr>
        <p:spPr/>
      </p:sp>
      <p:sp>
        <p:nvSpPr>
          <p:cNvPr id="12292" name="Rectangle 1027"/>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94211" name="Rectangle 2"/>
          <p:cNvSpPr>
            <a:spLocks noGrp="1" noRot="1" noChangeAspect="1" noTextEdit="1"/>
          </p:cNvSpPr>
          <p:nvPr>
            <p:ph type="sldImg"/>
          </p:nvPr>
        </p:nvSpPr>
        <p:spPr/>
      </p:sp>
      <p:sp>
        <p:nvSpPr>
          <p:cNvPr id="94212"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96259" name="Rectangle 2"/>
          <p:cNvSpPr>
            <a:spLocks noGrp="1" noRot="1" noChangeAspect="1" noTextEdit="1"/>
          </p:cNvSpPr>
          <p:nvPr>
            <p:ph type="sldImg"/>
          </p:nvPr>
        </p:nvSpPr>
        <p:spPr/>
      </p:sp>
      <p:sp>
        <p:nvSpPr>
          <p:cNvPr id="96260"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98307" name="Rectangle 2"/>
          <p:cNvSpPr>
            <a:spLocks noGrp="1" noRot="1" noChangeAspect="1" noTextEdit="1"/>
          </p:cNvSpPr>
          <p:nvPr>
            <p:ph type="sldImg"/>
          </p:nvPr>
        </p:nvSpPr>
        <p:spPr/>
      </p:sp>
      <p:sp>
        <p:nvSpPr>
          <p:cNvPr id="98308"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00355" name="Rectangle 2"/>
          <p:cNvSpPr>
            <a:spLocks noGrp="1" noRot="1" noChangeAspect="1" noTextEdit="1"/>
          </p:cNvSpPr>
          <p:nvPr>
            <p:ph type="sldImg"/>
          </p:nvPr>
        </p:nvSpPr>
        <p:spPr/>
      </p:sp>
      <p:sp>
        <p:nvSpPr>
          <p:cNvPr id="100356"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02403" name="Rectangle 2"/>
          <p:cNvSpPr>
            <a:spLocks noGrp="1" noRot="1" noChangeAspect="1" noTextEdit="1"/>
          </p:cNvSpPr>
          <p:nvPr>
            <p:ph type="sldImg"/>
          </p:nvPr>
        </p:nvSpPr>
        <p:spPr/>
      </p:sp>
      <p:sp>
        <p:nvSpPr>
          <p:cNvPr id="102404"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04451" name="Rectangle 2"/>
          <p:cNvSpPr>
            <a:spLocks noGrp="1" noRot="1" noChangeAspect="1" noTextEdit="1"/>
          </p:cNvSpPr>
          <p:nvPr>
            <p:ph type="sldImg"/>
          </p:nvPr>
        </p:nvSpPr>
        <p:spPr/>
      </p:sp>
      <p:sp>
        <p:nvSpPr>
          <p:cNvPr id="104452"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06499" name="Rectangle 2"/>
          <p:cNvSpPr>
            <a:spLocks noGrp="1" noRot="1" noChangeAspect="1" noTextEdit="1"/>
          </p:cNvSpPr>
          <p:nvPr>
            <p:ph type="sldImg"/>
          </p:nvPr>
        </p:nvSpPr>
        <p:spPr/>
      </p:sp>
      <p:sp>
        <p:nvSpPr>
          <p:cNvPr id="106500"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4339" name="Rectangle 2"/>
          <p:cNvSpPr>
            <a:spLocks noGrp="1" noRot="1" noChangeAspect="1" noTextEdit="1"/>
          </p:cNvSpPr>
          <p:nvPr>
            <p:ph type="sldImg"/>
          </p:nvPr>
        </p:nvSpPr>
        <p:spPr/>
      </p:sp>
      <p:sp>
        <p:nvSpPr>
          <p:cNvPr id="14340" name="Rectangle 3"/>
          <p:cNvSpPr>
            <a:spLocks noGrp="1"/>
          </p:cNvSpPr>
          <p:nvPr>
            <p:ph type="body" idx="1"/>
          </p:nvPr>
        </p:nvSpPr>
        <p:spPr/>
        <p:txBody>
          <a:bodyPr wrap="square" lIns="91440" tIns="45720" rIns="91440" bIns="45720" anchor="t" anchorCtr="0"/>
          <a:p>
            <a:pPr lvl="0"/>
            <a:r>
              <a:rPr lang="en-US" altLang="en-US" b="1" dirty="0"/>
              <a:t>Conceptual:</a:t>
            </a:r>
            <a:r>
              <a:rPr lang="en-US" altLang="en-US" dirty="0"/>
              <a:t> This Data Model defines </a:t>
            </a:r>
            <a:r>
              <a:rPr lang="en-US" altLang="en-US" b="1" dirty="0"/>
              <a:t>WHAT</a:t>
            </a:r>
            <a:r>
              <a:rPr lang="en-US" altLang="en-US" dirty="0"/>
              <a:t> the system contains. This model is typically created by Business stakeholders and Data Architects. The purpose is to organize, scope and define business concepts and rules.</a:t>
            </a:r>
            <a:endParaRPr lang="en-US" altLang="en-US" dirty="0"/>
          </a:p>
          <a:p>
            <a:pPr lvl="0"/>
            <a:r>
              <a:rPr lang="en-US" altLang="en-US" b="1" dirty="0"/>
              <a:t>Logical:</a:t>
            </a:r>
            <a:r>
              <a:rPr lang="en-US" altLang="en-US" dirty="0"/>
              <a:t> Defines </a:t>
            </a:r>
            <a:r>
              <a:rPr lang="en-US" altLang="en-US" b="1" dirty="0"/>
              <a:t>HOW</a:t>
            </a:r>
            <a:r>
              <a:rPr lang="en-US" altLang="en-US" dirty="0"/>
              <a:t> the system should be implemented regardless of the DBMS. This model is typically created by Data Architects and Business Analysts. The purpose is to developed technical map of rules and data structures.</a:t>
            </a:r>
            <a:endParaRPr lang="en-US" altLang="en-US" dirty="0"/>
          </a:p>
          <a:p>
            <a:pPr lvl="0"/>
            <a:r>
              <a:rPr lang="en-US" altLang="en-US" b="1" dirty="0"/>
              <a:t>Physical</a:t>
            </a:r>
            <a:r>
              <a:rPr lang="en-US" altLang="en-US" dirty="0"/>
              <a:t>: This Data Model describes </a:t>
            </a:r>
            <a:r>
              <a:rPr lang="en-US" altLang="en-US" b="1" dirty="0"/>
              <a:t>HOW</a:t>
            </a:r>
            <a:r>
              <a:rPr lang="en-US" altLang="en-US" dirty="0"/>
              <a:t> the system will be implemented using a specific DBMS system. This model is typically created by DBA and developers. The purpose is actual implementation of the database.</a:t>
            </a:r>
            <a:endParaRPr lang="en-US" altLang="en-US" dirty="0"/>
          </a:p>
          <a:p>
            <a:pPr lvl="0" eaLnBrk="1" hangingPunct="1"/>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6387" name="Rectangle 1026"/>
          <p:cNvSpPr>
            <a:spLocks noGrp="1" noRot="1" noChangeAspect="1" noTextEdit="1"/>
          </p:cNvSpPr>
          <p:nvPr>
            <p:ph type="sldImg"/>
          </p:nvPr>
        </p:nvSpPr>
        <p:spPr/>
      </p:sp>
      <p:sp>
        <p:nvSpPr>
          <p:cNvPr id="16388" name="Rectangle 1027"/>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8435" name="Rectangle 2"/>
          <p:cNvSpPr>
            <a:spLocks noGrp="1" noRot="1" noChangeAspect="1" noTextEdit="1"/>
          </p:cNvSpPr>
          <p:nvPr>
            <p:ph type="sldImg"/>
          </p:nvPr>
        </p:nvSpPr>
        <p:spPr/>
      </p:sp>
      <p:sp>
        <p:nvSpPr>
          <p:cNvPr id="18436"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20483" name="Rectangle 1026"/>
          <p:cNvSpPr>
            <a:spLocks noGrp="1" noRot="1" noChangeAspect="1" noTextEdit="1"/>
          </p:cNvSpPr>
          <p:nvPr>
            <p:ph type="sldImg"/>
          </p:nvPr>
        </p:nvSpPr>
        <p:spPr/>
      </p:sp>
      <p:sp>
        <p:nvSpPr>
          <p:cNvPr id="20484" name="Rectangle 1027"/>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22531" name="Rectangle 2"/>
          <p:cNvSpPr>
            <a:spLocks noGrp="1" noRot="1" noChangeAspect="1" noTextEdit="1"/>
          </p:cNvSpPr>
          <p:nvPr>
            <p:ph type="sldImg"/>
          </p:nvPr>
        </p:nvSpPr>
        <p:spPr/>
      </p:sp>
      <p:sp>
        <p:nvSpPr>
          <p:cNvPr id="22532"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47"/>
          <p:cNvSpPr>
            <a:spLocks noChangeArrowheads="1"/>
          </p:cNvSpPr>
          <p:nvPr/>
        </p:nvSpPr>
        <p:spPr bwMode="auto">
          <a:xfrm rot="16200000">
            <a:off x="3500438" y="-985837"/>
            <a:ext cx="2143125" cy="9144000"/>
          </a:xfrm>
          <a:prstGeom prst="rect">
            <a:avLst/>
          </a:prstGeom>
          <a:solidFill>
            <a:srgbClr val="677228">
              <a:alpha val="43921"/>
            </a:srgbClr>
          </a:solidFill>
          <a:ln>
            <a:noFill/>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Rectangle 48"/>
          <p:cNvSpPr>
            <a:spLocks noChangeArrowheads="1"/>
          </p:cNvSpPr>
          <p:nvPr/>
        </p:nvSpPr>
        <p:spPr bwMode="auto">
          <a:xfrm>
            <a:off x="7315200" y="2438400"/>
            <a:ext cx="1828800" cy="2290763"/>
          </a:xfrm>
          <a:prstGeom prst="rect">
            <a:avLst/>
          </a:prstGeom>
          <a:solidFill>
            <a:schemeClr val="bg1"/>
          </a:solidFill>
          <a:ln>
            <a:noFill/>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pic>
        <p:nvPicPr>
          <p:cNvPr id="2054" name="Picture 46" descr="elmasri_thumb"/>
          <p:cNvPicPr>
            <a:picLocks noChangeAspect="1"/>
          </p:cNvPicPr>
          <p:nvPr userDrawn="1"/>
        </p:nvPicPr>
        <p:blipFill>
          <a:blip r:embed="rId2"/>
          <a:stretch>
            <a:fillRect/>
          </a:stretch>
        </p:blipFill>
        <p:spPr>
          <a:xfrm>
            <a:off x="7419975" y="2514600"/>
            <a:ext cx="1724025" cy="2143125"/>
          </a:xfrm>
          <a:prstGeom prst="rect">
            <a:avLst/>
          </a:prstGeom>
          <a:noFill/>
          <a:ln w="9525">
            <a:noFill/>
          </a:ln>
        </p:spPr>
      </p:pic>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9"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900F19F-18F3-4FA3-A5C6-C7FED468F957}" type="datetimeFigureOut">
              <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13"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Copyright © 2007 Ramez Elmasri and Shamkant B. Navathe</a:t>
            </a: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14"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a:buNone/>
            </a:pPr>
            <a:fld id="{9A0DB2DC-4C9A-4742-B13C-FB6460FD3503}" type="slidenum">
              <a:rPr lang="en-US" altLang="en-US" dirty="0"/>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a:buNone/>
            </a:pPr>
            <a:r>
              <a:rPr lang="en-US" altLang="en-US" dirty="0">
                <a:latin typeface="Arial" panose="020B0604020202020204" pitchFamily="34" charset="0"/>
              </a:rPr>
              <a:t>Slide 2- </a:t>
            </a:r>
            <a:fld id="{9A0DB2DC-4C9A-4742-B13C-FB6460FD3503}" type="slidenum">
              <a:rPr lang="en-US" altLang="en-US" sz="900" dirty="0">
                <a:solidFill>
                  <a:srgbClr val="898989"/>
                </a:solidFill>
                <a:latin typeface="Arial" panose="020B0604020202020204" pitchFamily="34" charset="0"/>
              </a:rPr>
            </a:fld>
            <a:endParaRPr lang="en-US" altLang="en-US" sz="900" dirty="0">
              <a:solidFill>
                <a:srgbClr val="898989"/>
              </a:solidFill>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a:buNone/>
            </a:pPr>
            <a:r>
              <a:rPr lang="en-US" altLang="en-US" dirty="0">
                <a:latin typeface="Arial" panose="020B0604020202020204" pitchFamily="34" charset="0"/>
              </a:rPr>
              <a:t>Slide 2- </a:t>
            </a:r>
            <a:fld id="{9A0DB2DC-4C9A-4742-B13C-FB6460FD3503}" type="slidenum">
              <a:rPr lang="en-US" altLang="en-US" sz="900" dirty="0">
                <a:solidFill>
                  <a:srgbClr val="898989"/>
                </a:solidFill>
                <a:latin typeface="Arial" panose="020B0604020202020204" pitchFamily="34" charset="0"/>
              </a:rPr>
            </a:fld>
            <a:endParaRPr lang="en-US" altLang="en-US" sz="900" dirty="0">
              <a:solidFill>
                <a:srgbClr val="898989"/>
              </a:solidFill>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a:buNone/>
            </a:pPr>
            <a:r>
              <a:rPr lang="en-US" altLang="en-US" dirty="0">
                <a:latin typeface="Arial" panose="020B0604020202020204" pitchFamily="34" charset="0"/>
              </a:rPr>
              <a:t>Slide 2- </a:t>
            </a:r>
            <a:fld id="{9A0DB2DC-4C9A-4742-B13C-FB6460FD3503}" type="slidenum">
              <a:rPr lang="en-US" altLang="en-US" sz="900" dirty="0">
                <a:solidFill>
                  <a:srgbClr val="898989"/>
                </a:solidFill>
                <a:latin typeface="Arial" panose="020B0604020202020204" pitchFamily="34" charset="0"/>
              </a:rPr>
            </a:fld>
            <a:endParaRPr lang="en-US" altLang="en-US" sz="900" dirty="0">
              <a:solidFill>
                <a:srgbClr val="898989"/>
              </a:solidFill>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a:buNone/>
            </a:pPr>
            <a:r>
              <a:rPr lang="en-US" altLang="en-US" dirty="0">
                <a:latin typeface="Arial" panose="020B0604020202020204" pitchFamily="34" charset="0"/>
              </a:rPr>
              <a:t>Slide 2- </a:t>
            </a:r>
            <a:fld id="{9A0DB2DC-4C9A-4742-B13C-FB6460FD3503}" type="slidenum">
              <a:rPr lang="en-US" altLang="en-US" sz="900" dirty="0">
                <a:solidFill>
                  <a:srgbClr val="898989"/>
                </a:solidFill>
                <a:latin typeface="Arial" panose="020B0604020202020204" pitchFamily="34" charset="0"/>
              </a:rPr>
            </a:fld>
            <a:endParaRPr lang="en-US" altLang="en-US" sz="900" dirty="0">
              <a:solidFill>
                <a:srgbClr val="898989"/>
              </a:solidFill>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a:buNone/>
            </a:pPr>
            <a:r>
              <a:rPr lang="en-US" altLang="en-US" dirty="0">
                <a:latin typeface="Arial" panose="020B0604020202020204" pitchFamily="34" charset="0"/>
              </a:rPr>
              <a:t>Slide 2- </a:t>
            </a:r>
            <a:fld id="{9A0DB2DC-4C9A-4742-B13C-FB6460FD3503}" type="slidenum">
              <a:rPr lang="en-US" altLang="en-US" sz="900" dirty="0">
                <a:solidFill>
                  <a:srgbClr val="898989"/>
                </a:solidFill>
                <a:latin typeface="Arial" panose="020B0604020202020204" pitchFamily="34" charset="0"/>
              </a:rPr>
            </a:fld>
            <a:endParaRPr lang="en-US" altLang="en-US" sz="900" dirty="0">
              <a:solidFill>
                <a:srgbClr val="898989"/>
              </a:solidFill>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a:buNone/>
            </a:pPr>
            <a:r>
              <a:rPr lang="en-US" altLang="en-US" dirty="0">
                <a:latin typeface="Arial" panose="020B0604020202020204" pitchFamily="34" charset="0"/>
              </a:rPr>
              <a:t>Slide 2- </a:t>
            </a:r>
            <a:fld id="{9A0DB2DC-4C9A-4742-B13C-FB6460FD3503}" type="slidenum">
              <a:rPr lang="en-US" altLang="en-US" sz="900" dirty="0">
                <a:solidFill>
                  <a:srgbClr val="898989"/>
                </a:solidFill>
                <a:latin typeface="Arial" panose="020B0604020202020204" pitchFamily="34" charset="0"/>
              </a:rPr>
            </a:fld>
            <a:endParaRPr lang="en-US" altLang="en-US" sz="900" dirty="0">
              <a:solidFill>
                <a:srgbClr val="898989"/>
              </a:solidFill>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a:buNone/>
            </a:pPr>
            <a:r>
              <a:rPr lang="en-US" altLang="en-US" dirty="0">
                <a:latin typeface="Arial" panose="020B0604020202020204" pitchFamily="34" charset="0"/>
              </a:rPr>
              <a:t>Slide 2- </a:t>
            </a:r>
            <a:fld id="{9A0DB2DC-4C9A-4742-B13C-FB6460FD3503}" type="slidenum">
              <a:rPr lang="en-US" altLang="en-US" sz="900" dirty="0">
                <a:solidFill>
                  <a:srgbClr val="898989"/>
                </a:solidFill>
                <a:latin typeface="Arial" panose="020B0604020202020204" pitchFamily="34" charset="0"/>
              </a:rPr>
            </a:fld>
            <a:endParaRPr lang="en-US" altLang="en-US" sz="900" dirty="0">
              <a:solidFill>
                <a:srgbClr val="898989"/>
              </a:solidFill>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a:buNone/>
            </a:pPr>
            <a:r>
              <a:rPr lang="en-US" altLang="en-US" dirty="0">
                <a:latin typeface="Arial" panose="020B0604020202020204" pitchFamily="34" charset="0"/>
              </a:rPr>
              <a:t>Slide 2- </a:t>
            </a:r>
            <a:fld id="{9A0DB2DC-4C9A-4742-B13C-FB6460FD3503}" type="slidenum">
              <a:rPr lang="en-US" altLang="en-US" sz="900" dirty="0">
                <a:solidFill>
                  <a:srgbClr val="898989"/>
                </a:solidFill>
                <a:latin typeface="Arial" panose="020B0604020202020204" pitchFamily="34" charset="0"/>
              </a:rPr>
            </a:fld>
            <a:endParaRPr lang="en-US" altLang="en-US" sz="900" dirty="0">
              <a:solidFill>
                <a:srgbClr val="898989"/>
              </a:solidFill>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a:buNone/>
            </a:pPr>
            <a:r>
              <a:rPr lang="en-US" altLang="en-US" dirty="0">
                <a:latin typeface="Arial" panose="020B0604020202020204" pitchFamily="34" charset="0"/>
              </a:rPr>
              <a:t>Slide 2- </a:t>
            </a:r>
            <a:fld id="{9A0DB2DC-4C9A-4742-B13C-FB6460FD3503}" type="slidenum">
              <a:rPr lang="en-US" altLang="en-US" sz="900" dirty="0">
                <a:solidFill>
                  <a:srgbClr val="898989"/>
                </a:solidFill>
                <a:latin typeface="Arial" panose="020B0604020202020204" pitchFamily="34" charset="0"/>
              </a:rPr>
            </a:fld>
            <a:endParaRPr lang="en-US" altLang="en-US" sz="900" dirty="0">
              <a:solidFill>
                <a:srgbClr val="898989"/>
              </a:solidFill>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a:buNone/>
            </a:pPr>
            <a:r>
              <a:rPr lang="en-US" altLang="en-US" dirty="0">
                <a:latin typeface="Arial" panose="020B0604020202020204" pitchFamily="34" charset="0"/>
              </a:rPr>
              <a:t>Slide 2- </a:t>
            </a:r>
            <a:fld id="{9A0DB2DC-4C9A-4742-B13C-FB6460FD3503}" type="slidenum">
              <a:rPr lang="en-US" altLang="en-US" sz="900" dirty="0">
                <a:solidFill>
                  <a:srgbClr val="898989"/>
                </a:solidFill>
                <a:latin typeface="Arial" panose="020B0604020202020204" pitchFamily="34" charset="0"/>
              </a:rPr>
            </a:fld>
            <a:endParaRPr lang="en-US" altLang="en-US" sz="900" dirty="0">
              <a:solidFill>
                <a:srgbClr val="898989"/>
              </a:solidFill>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idx="1"/>
          </p:nvPr>
        </p:nvSpPr>
        <p:spPr>
          <a:xfrm>
            <a:off x="628650" y="1825625"/>
            <a:ext cx="7886700" cy="4351338"/>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900">
                <a:solidFill>
                  <a:srgbClr val="898989"/>
                </a:solidFill>
              </a:defRPr>
            </a:lvl1pPr>
          </a:lstStyle>
          <a:p>
            <a:pPr lvl="0">
              <a:buNone/>
            </a:pPr>
            <a:r>
              <a:rPr lang="en-US" altLang="en-US" dirty="0">
                <a:latin typeface="Arial" panose="020B0604020202020204" pitchFamily="34" charset="0"/>
              </a:rPr>
              <a:t>Slide 2- </a:t>
            </a:r>
            <a:fld id="{9A0DB2DC-4C9A-4742-B13C-FB6460FD3503}" type="slidenum">
              <a:rPr lang="en-US" altLang="en-US" sz="900" dirty="0">
                <a:solidFill>
                  <a:srgbClr val="898989"/>
                </a:solidFill>
                <a:latin typeface="Arial" panose="020B0604020202020204" pitchFamily="34" charset="0"/>
              </a:rPr>
            </a:fld>
            <a:endParaRPr lang="en-US" altLang="en-US" sz="900" dirty="0">
              <a:solidFill>
                <a:srgbClr val="898989"/>
              </a:solidFill>
              <a:latin typeface="Arial" panose="020B0604020202020204" pitchFamily="34" charset="0"/>
            </a:endParaRPr>
          </a:p>
        </p:txBody>
      </p:sp>
      <p:grpSp>
        <p:nvGrpSpPr>
          <p:cNvPr id="1031" name="Group 45"/>
          <p:cNvGrpSpPr/>
          <p:nvPr userDrawn="1"/>
        </p:nvGrpSpPr>
        <p:grpSpPr>
          <a:xfrm>
            <a:off x="8936038" y="1449388"/>
            <a:ext cx="207962" cy="5408612"/>
            <a:chOff x="5606" y="889"/>
            <a:chExt cx="154" cy="3431"/>
          </a:xfrm>
        </p:grpSpPr>
        <p:sp>
          <p:nvSpPr>
            <p:cNvPr id="8" name="Rectangle 38"/>
            <p:cNvSpPr>
              <a:spLocks noChangeArrowheads="1"/>
            </p:cNvSpPr>
            <p:nvPr/>
          </p:nvSpPr>
          <p:spPr bwMode="gray">
            <a:xfrm flipH="1">
              <a:off x="5685" y="889"/>
              <a:ext cx="75" cy="3431"/>
            </a:xfrm>
            <a:prstGeom prst="rect">
              <a:avLst/>
            </a:prstGeom>
            <a:solidFill>
              <a:srgbClr val="677228"/>
            </a:solidFill>
            <a:ln>
              <a:noFill/>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sz="3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grpSp>
          <p:nvGrpSpPr>
            <p:cNvPr id="1034" name="Group 44"/>
            <p:cNvGrpSpPr/>
            <p:nvPr userDrawn="1"/>
          </p:nvGrpSpPr>
          <p:grpSpPr>
            <a:xfrm>
              <a:off x="5606" y="889"/>
              <a:ext cx="106" cy="3431"/>
              <a:chOff x="5606" y="889"/>
              <a:chExt cx="106" cy="3431"/>
            </a:xfrm>
          </p:grpSpPr>
          <p:sp>
            <p:nvSpPr>
              <p:cNvPr id="1035" name="Rectangle 43"/>
              <p:cNvSpPr/>
              <p:nvPr userDrawn="1"/>
            </p:nvSpPr>
            <p:spPr>
              <a:xfrm rot="-10800000" flipH="1">
                <a:off x="5606" y="889"/>
                <a:ext cx="58" cy="3431"/>
              </a:xfrm>
              <a:prstGeom prst="rect">
                <a:avLst/>
              </a:prstGeom>
              <a:solidFill>
                <a:schemeClr val="tx2"/>
              </a:solidFill>
              <a:ln w="9525">
                <a:noFill/>
              </a:ln>
            </p:spPr>
            <p:txBody>
              <a:bodyPr rot="10800000" wrap="none" anchor="ctr" anchorCtr="0"/>
              <a:p>
                <a:pPr lvl="0" algn="ctr" eaLnBrk="1" hangingPunct="1">
                  <a:buNone/>
                </a:pPr>
                <a:endParaRPr lang="en-US" altLang="x-none" sz="3200" dirty="0">
                  <a:latin typeface="Tahoma" panose="020B0604030504040204" pitchFamily="34" charset="0"/>
                </a:endParaRPr>
              </a:p>
            </p:txBody>
          </p:sp>
          <p:sp>
            <p:nvSpPr>
              <p:cNvPr id="1036" name="Rectangle 32"/>
              <p:cNvSpPr/>
              <p:nvPr userDrawn="1"/>
            </p:nvSpPr>
            <p:spPr>
              <a:xfrm rot="-10800000" flipH="1">
                <a:off x="5654" y="889"/>
                <a:ext cx="58" cy="3431"/>
              </a:xfrm>
              <a:prstGeom prst="rect">
                <a:avLst/>
              </a:prstGeom>
              <a:solidFill>
                <a:srgbClr val="990033"/>
              </a:solidFill>
              <a:ln w="9525">
                <a:noFill/>
              </a:ln>
            </p:spPr>
            <p:txBody>
              <a:bodyPr rot="10800000" wrap="none" anchor="ctr" anchorCtr="0"/>
              <a:p>
                <a:pPr lvl="0" algn="ctr" eaLnBrk="1" hangingPunct="1">
                  <a:buNone/>
                </a:pPr>
                <a:endParaRPr lang="en-US" altLang="x-none" sz="3200" dirty="0">
                  <a:latin typeface="Tahoma" panose="020B0604030504040204" pitchFamily="34" charset="0"/>
                </a:endParaRPr>
              </a:p>
            </p:txBody>
          </p:sp>
        </p:grpSp>
      </p:grpSp>
      <p:sp>
        <p:nvSpPr>
          <p:cNvPr id="12" name="Rectangle 37"/>
          <p:cNvSpPr>
            <a:spLocks noChangeArrowheads="1"/>
          </p:cNvSpPr>
          <p:nvPr/>
        </p:nvSpPr>
        <p:spPr bwMode="gray">
          <a:xfrm rot="16200000">
            <a:off x="3845719" y="-3845719"/>
            <a:ext cx="1449388" cy="9140825"/>
          </a:xfrm>
          <a:prstGeom prst="rect">
            <a:avLst/>
          </a:prstGeom>
          <a:solidFill>
            <a:srgbClr val="677228">
              <a:alpha val="36078"/>
            </a:srgbClr>
          </a:solidFill>
          <a:ln>
            <a:noFill/>
          </a:ln>
          <a:effec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sz="3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5"/>
          <p:cNvSpPr>
            <a:spLocks noGrp="1"/>
          </p:cNvSpPr>
          <p:nvPr>
            <p:ph idx="1"/>
          </p:nvPr>
        </p:nvSpPr>
        <p:spPr>
          <a:xfrm>
            <a:off x="0" y="0"/>
            <a:ext cx="9144000" cy="6176963"/>
          </a:xfrm>
        </p:spPr>
        <p:txBody>
          <a:bodyPr vert="horz" wrap="square" lIns="91440" tIns="45720" rIns="91440" bIns="45720" anchor="t" anchorCtr="0"/>
          <a:p>
            <a:pPr marL="0" indent="0" algn="ctr" eaLnBrk="1" hangingPunct="1">
              <a:buNone/>
            </a:pPr>
            <a:endParaRPr lang="en-US" altLang="en-US" sz="3600" dirty="0"/>
          </a:p>
          <a:p>
            <a:pPr marL="0" indent="0" algn="ctr" eaLnBrk="1" hangingPunct="1">
              <a:buNone/>
            </a:pPr>
            <a:r>
              <a:rPr lang="en-US" altLang="en-US" sz="3600" dirty="0"/>
              <a:t>Chapter 2</a:t>
            </a:r>
            <a:endParaRPr lang="en-US" altLang="en-US" sz="3600" dirty="0"/>
          </a:p>
          <a:p>
            <a:pPr marL="0" indent="0" algn="ctr" eaLnBrk="1" hangingPunct="1">
              <a:buNone/>
            </a:pPr>
            <a:endParaRPr lang="en-US" altLang="en-US" sz="3600" dirty="0"/>
          </a:p>
          <a:p>
            <a:pPr marL="0" indent="0" algn="ctr" eaLnBrk="1" hangingPunct="1">
              <a:buNone/>
            </a:pPr>
            <a:endParaRPr lang="en-US" altLang="en-US" sz="3600" dirty="0"/>
          </a:p>
          <a:p>
            <a:pPr marL="0" indent="0" algn="ctr" eaLnBrk="1" hangingPunct="1">
              <a:buNone/>
            </a:pPr>
            <a:endParaRPr lang="en-US" altLang="en-US" sz="3600" dirty="0"/>
          </a:p>
          <a:p>
            <a:pPr marL="0" indent="0" algn="ctr" eaLnBrk="1" hangingPunct="1">
              <a:buNone/>
            </a:pPr>
            <a:endParaRPr lang="en-US" altLang="en-US" sz="3600" dirty="0"/>
          </a:p>
          <a:p>
            <a:pPr marL="0" indent="0" algn="ctr" eaLnBrk="1" hangingPunct="1">
              <a:buNone/>
            </a:pPr>
            <a:endParaRPr lang="en-US" altLang="en-US" sz="3600" dirty="0"/>
          </a:p>
          <a:p>
            <a:pPr marL="0" indent="0" algn="ctr" eaLnBrk="1" hangingPunct="1">
              <a:buNone/>
            </a:pPr>
            <a:r>
              <a:rPr lang="en-US" altLang="en-US" sz="3600" dirty="0"/>
              <a:t>Database System concepts and architecture</a:t>
            </a:r>
            <a:endParaRPr lang="en-US" altLang="en-US" sz="3600" dirty="0"/>
          </a:p>
          <a:p>
            <a:pPr marL="0" indent="0" eaLnBrk="1" hangingPunct="1">
              <a:buNone/>
            </a:pPr>
            <a:endParaRPr lang="en-US" altLang="en-US" dirty="0"/>
          </a:p>
          <a:p>
            <a:pPr marL="0" indent="0" eaLnBrk="1" hangingPunct="1">
              <a:buNone/>
            </a:pPr>
            <a:endParaRPr lang="en-US" altLang="en-US" dirty="0"/>
          </a:p>
        </p:txBody>
      </p:sp>
      <p:sp>
        <p:nvSpPr>
          <p:cNvPr id="5123"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advTm="633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0" y="76200"/>
            <a:ext cx="9144000" cy="1325563"/>
          </a:xfrm>
        </p:spPr>
        <p:txBody>
          <a:bodyPr vert="horz" wrap="square" lIns="91440" tIns="45720" rIns="91440" bIns="45720" anchor="ctr" anchorCtr="0"/>
          <a:p>
            <a:pPr algn="ctr" eaLnBrk="1" hangingPunct="1"/>
            <a:r>
              <a:rPr lang="en-US" altLang="en-US" sz="4400" dirty="0"/>
              <a:t>Example of a Database Schema</a:t>
            </a:r>
            <a:endParaRPr lang="en-US" altLang="en-US" sz="4400" dirty="0"/>
          </a:p>
        </p:txBody>
      </p:sp>
      <p:sp>
        <p:nvSpPr>
          <p:cNvPr id="23555"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23556" name="Picture 6" descr="fig02_01"/>
          <p:cNvPicPr>
            <a:picLocks noChangeAspect="1"/>
          </p:cNvPicPr>
          <p:nvPr/>
        </p:nvPicPr>
        <p:blipFill>
          <a:blip r:embed="rId1"/>
          <a:stretch>
            <a:fillRect/>
          </a:stretch>
        </p:blipFill>
        <p:spPr>
          <a:xfrm>
            <a:off x="685800" y="1905000"/>
            <a:ext cx="7772400" cy="4203700"/>
          </a:xfrm>
          <a:prstGeom prst="rect">
            <a:avLst/>
          </a:prstGeom>
          <a:noFill/>
          <a:ln w="9525">
            <a:noFill/>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0" y="46038"/>
            <a:ext cx="9144000" cy="1325562"/>
          </a:xfrm>
        </p:spPr>
        <p:txBody>
          <a:bodyPr vert="horz" wrap="square" lIns="91440" tIns="45720" rIns="91440" bIns="45720" anchor="ctr" anchorCtr="0"/>
          <a:p>
            <a:pPr algn="ctr" eaLnBrk="1" hangingPunct="1"/>
            <a:r>
              <a:rPr lang="en-US" altLang="en-US" sz="4800" dirty="0"/>
              <a:t>Example of a database state</a:t>
            </a:r>
            <a:endParaRPr lang="en-US" altLang="en-US" sz="4800" dirty="0"/>
          </a:p>
        </p:txBody>
      </p:sp>
      <p:sp>
        <p:nvSpPr>
          <p:cNvPr id="24579"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24580" name="Picture 4" descr="fig01_02"/>
          <p:cNvPicPr>
            <a:picLocks noChangeAspect="1"/>
          </p:cNvPicPr>
          <p:nvPr/>
        </p:nvPicPr>
        <p:blipFill>
          <a:blip r:embed="rId1"/>
          <a:stretch>
            <a:fillRect/>
          </a:stretch>
        </p:blipFill>
        <p:spPr>
          <a:xfrm>
            <a:off x="2003425" y="1492250"/>
            <a:ext cx="4397375" cy="5060950"/>
          </a:xfrm>
          <a:prstGeom prst="rect">
            <a:avLst/>
          </a:prstGeom>
          <a:noFill/>
          <a:ln w="9525">
            <a:noFill/>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4"/>
          <p:cNvSpPr>
            <a:spLocks noGrp="1"/>
          </p:cNvSpPr>
          <p:nvPr>
            <p:ph type="title"/>
          </p:nvPr>
        </p:nvSpPr>
        <p:spPr>
          <a:xfrm>
            <a:off x="0" y="76200"/>
            <a:ext cx="9144000" cy="1325563"/>
          </a:xfrm>
        </p:spPr>
        <p:txBody>
          <a:bodyPr vert="horz" wrap="square" lIns="91440" tIns="45720" rIns="91440" bIns="45720" anchor="ctr" anchorCtr="0"/>
          <a:p>
            <a:pPr algn="ctr" eaLnBrk="1" hangingPunct="1"/>
            <a:r>
              <a:rPr lang="en-US" altLang="en-US" sz="4000" dirty="0"/>
              <a:t>Three-Schema Architecture</a:t>
            </a:r>
            <a:endParaRPr lang="en-US" altLang="en-US" sz="4000" dirty="0"/>
          </a:p>
        </p:txBody>
      </p:sp>
      <p:sp>
        <p:nvSpPr>
          <p:cNvPr id="25603" name="Rectangle 5"/>
          <p:cNvSpPr>
            <a:spLocks noGrp="1"/>
          </p:cNvSpPr>
          <p:nvPr>
            <p:ph idx="1"/>
          </p:nvPr>
        </p:nvSpPr>
        <p:spPr/>
        <p:txBody>
          <a:bodyPr vert="horz" wrap="square" lIns="91440" tIns="45720" rIns="91440" bIns="45720" anchor="t" anchorCtr="0"/>
          <a:p>
            <a:pPr eaLnBrk="1" hangingPunct="1"/>
            <a:r>
              <a:rPr lang="en-US" altLang="en-US" dirty="0"/>
              <a:t>Proposed to support DBMS characteristics of:</a:t>
            </a:r>
            <a:endParaRPr lang="en-US" altLang="en-US" dirty="0"/>
          </a:p>
          <a:p>
            <a:pPr lvl="1" eaLnBrk="1" hangingPunct="1"/>
            <a:r>
              <a:rPr lang="en-US" altLang="en-US" b="1" dirty="0"/>
              <a:t>Program-data independence.</a:t>
            </a:r>
            <a:endParaRPr lang="en-US" altLang="en-US" b="1" dirty="0"/>
          </a:p>
          <a:p>
            <a:pPr lvl="1" eaLnBrk="1" hangingPunct="1"/>
            <a:r>
              <a:rPr lang="en-US" altLang="en-US" dirty="0"/>
              <a:t>Support of </a:t>
            </a:r>
            <a:r>
              <a:rPr lang="en-US" altLang="en-US" b="1" dirty="0"/>
              <a:t>multiple views</a:t>
            </a:r>
            <a:r>
              <a:rPr lang="en-US" altLang="en-US" dirty="0"/>
              <a:t> of the data.</a:t>
            </a:r>
            <a:endParaRPr lang="en-US" altLang="en-US" dirty="0"/>
          </a:p>
          <a:p>
            <a:pPr eaLnBrk="1" hangingPunct="1"/>
            <a:r>
              <a:rPr lang="en-US" altLang="en-US" dirty="0"/>
              <a:t>Not explicitly used in commercial DBMS products, but has been useful in explaining database system organization</a:t>
            </a:r>
            <a:endParaRPr lang="en-US" altLang="en-US" dirty="0"/>
          </a:p>
        </p:txBody>
      </p:sp>
      <p:sp>
        <p:nvSpPr>
          <p:cNvPr id="2560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4"/>
          <p:cNvSpPr>
            <a:spLocks noGrp="1"/>
          </p:cNvSpPr>
          <p:nvPr>
            <p:ph type="title"/>
          </p:nvPr>
        </p:nvSpPr>
        <p:spPr>
          <a:xfrm>
            <a:off x="0" y="76200"/>
            <a:ext cx="9144000" cy="1325563"/>
          </a:xfrm>
        </p:spPr>
        <p:txBody>
          <a:bodyPr vert="horz" wrap="square" lIns="91440" tIns="45720" rIns="91440" bIns="45720" anchor="ctr" anchorCtr="0"/>
          <a:p>
            <a:pPr algn="ctr" eaLnBrk="1" hangingPunct="1"/>
            <a:r>
              <a:rPr lang="en-US" altLang="en-US" sz="4000" dirty="0"/>
              <a:t>Three-Schema Architecture</a:t>
            </a:r>
            <a:endParaRPr lang="en-US" altLang="en-US" sz="4000" dirty="0"/>
          </a:p>
        </p:txBody>
      </p:sp>
      <p:sp>
        <p:nvSpPr>
          <p:cNvPr id="27651" name="Rectangle 5"/>
          <p:cNvSpPr>
            <a:spLocks noGrp="1"/>
          </p:cNvSpPr>
          <p:nvPr>
            <p:ph idx="1"/>
          </p:nvPr>
        </p:nvSpPr>
        <p:spPr/>
        <p:txBody>
          <a:bodyPr vert="horz" wrap="square" lIns="91440" tIns="45720" rIns="91440" bIns="45720" anchor="t" anchorCtr="0"/>
          <a:p>
            <a:pPr eaLnBrk="1" hangingPunct="1"/>
            <a:r>
              <a:rPr lang="en-US" altLang="en-US" sz="2400" dirty="0"/>
              <a:t>Defines DBMS schemas at </a:t>
            </a:r>
            <a:r>
              <a:rPr lang="en-US" altLang="en-US" sz="2400" b="1" i="1" dirty="0"/>
              <a:t>three</a:t>
            </a:r>
            <a:r>
              <a:rPr lang="en-US" altLang="en-US" sz="2400" dirty="0"/>
              <a:t> levels:</a:t>
            </a:r>
            <a:endParaRPr lang="en-US" altLang="en-US" sz="2400" dirty="0"/>
          </a:p>
          <a:p>
            <a:pPr lvl="1" eaLnBrk="1" hangingPunct="1"/>
            <a:r>
              <a:rPr lang="en-US" altLang="en-US" sz="2200" b="1" dirty="0"/>
              <a:t>Internal schema</a:t>
            </a:r>
            <a:r>
              <a:rPr lang="en-US" altLang="en-US" sz="2200" dirty="0"/>
              <a:t> at the internal level to describe physical storage structures and access paths (e.g indexes). </a:t>
            </a:r>
            <a:endParaRPr lang="en-US" altLang="en-US" sz="2200" dirty="0"/>
          </a:p>
          <a:p>
            <a:pPr lvl="2" eaLnBrk="1" hangingPunct="1"/>
            <a:r>
              <a:rPr lang="en-US" altLang="en-US" sz="2000" dirty="0"/>
              <a:t>Typically uses a </a:t>
            </a:r>
            <a:r>
              <a:rPr lang="en-US" altLang="en-US" sz="2000" b="1" dirty="0"/>
              <a:t>physical</a:t>
            </a:r>
            <a:r>
              <a:rPr lang="en-US" altLang="en-US" sz="2000" dirty="0"/>
              <a:t> data model.</a:t>
            </a:r>
            <a:endParaRPr lang="en-US" altLang="en-US" sz="2000" dirty="0"/>
          </a:p>
          <a:p>
            <a:pPr lvl="1" eaLnBrk="1" hangingPunct="1"/>
            <a:r>
              <a:rPr lang="en-US" altLang="en-US" sz="2200" b="1" dirty="0"/>
              <a:t>Conceptual schema</a:t>
            </a:r>
            <a:r>
              <a:rPr lang="en-US" altLang="en-US" sz="2200" dirty="0"/>
              <a:t> at the conceptual level to describe the structure and constraints for the whole database for a community of users. </a:t>
            </a:r>
            <a:endParaRPr lang="en-US" altLang="en-US" sz="2200" dirty="0"/>
          </a:p>
          <a:p>
            <a:pPr lvl="2" eaLnBrk="1" hangingPunct="1"/>
            <a:r>
              <a:rPr lang="en-US" altLang="en-US" sz="2000" dirty="0"/>
              <a:t>Uses a </a:t>
            </a:r>
            <a:r>
              <a:rPr lang="en-US" altLang="en-US" sz="2000" b="1" dirty="0"/>
              <a:t>conceptual</a:t>
            </a:r>
            <a:r>
              <a:rPr lang="en-US" altLang="en-US" sz="2000" dirty="0"/>
              <a:t> or an </a:t>
            </a:r>
            <a:r>
              <a:rPr lang="en-US" altLang="en-US" sz="2000" b="1" dirty="0"/>
              <a:t>implementation</a:t>
            </a:r>
            <a:r>
              <a:rPr lang="en-US" altLang="en-US" sz="2000" dirty="0"/>
              <a:t> data model.</a:t>
            </a:r>
            <a:endParaRPr lang="en-US" altLang="en-US" sz="2000" dirty="0"/>
          </a:p>
          <a:p>
            <a:pPr lvl="1" eaLnBrk="1" hangingPunct="1"/>
            <a:r>
              <a:rPr lang="en-US" altLang="en-US" sz="2200" b="1" dirty="0"/>
              <a:t>External schemas</a:t>
            </a:r>
            <a:r>
              <a:rPr lang="en-US" altLang="en-US" sz="2200" dirty="0"/>
              <a:t> at the external level to describe the various user views. </a:t>
            </a:r>
            <a:endParaRPr lang="en-US" altLang="en-US" sz="2200" dirty="0"/>
          </a:p>
          <a:p>
            <a:pPr lvl="2" eaLnBrk="1" hangingPunct="1"/>
            <a:r>
              <a:rPr lang="en-US" altLang="en-US" sz="2000" dirty="0"/>
              <a:t>Usually uses the same data model as the conceptual schema.</a:t>
            </a:r>
            <a:endParaRPr lang="en-US" altLang="en-US" sz="2000" dirty="0"/>
          </a:p>
        </p:txBody>
      </p:sp>
      <p:sp>
        <p:nvSpPr>
          <p:cNvPr id="2765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p:txBody>
          <a:bodyPr vert="horz" wrap="square" lIns="91440" tIns="45720" rIns="91440" bIns="45720" anchor="ctr" anchorCtr="0"/>
          <a:p>
            <a:pPr eaLnBrk="1" hangingPunct="1"/>
            <a:r>
              <a:rPr lang="en-US" altLang="en-US" dirty="0"/>
              <a:t>The three-schema architecture</a:t>
            </a:r>
            <a:endParaRPr lang="en-US" altLang="en-US" dirty="0"/>
          </a:p>
        </p:txBody>
      </p:sp>
      <p:sp>
        <p:nvSpPr>
          <p:cNvPr id="29699"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29700" name="Picture 4" descr="fig02_02"/>
          <p:cNvPicPr>
            <a:picLocks noChangeAspect="1"/>
          </p:cNvPicPr>
          <p:nvPr/>
        </p:nvPicPr>
        <p:blipFill>
          <a:blip r:embed="rId1"/>
          <a:stretch>
            <a:fillRect/>
          </a:stretch>
        </p:blipFill>
        <p:spPr>
          <a:xfrm>
            <a:off x="1014413" y="1762125"/>
            <a:ext cx="7010400" cy="4486275"/>
          </a:xfrm>
          <a:prstGeom prst="rect">
            <a:avLst/>
          </a:prstGeom>
          <a:noFill/>
          <a:ln w="9525">
            <a:noFill/>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4"/>
          <p:cNvSpPr>
            <a:spLocks noGrp="1"/>
          </p:cNvSpPr>
          <p:nvPr>
            <p:ph type="title"/>
          </p:nvPr>
        </p:nvSpPr>
        <p:spPr>
          <a:xfrm>
            <a:off x="0" y="76200"/>
            <a:ext cx="9144000" cy="1325563"/>
          </a:xfrm>
        </p:spPr>
        <p:txBody>
          <a:bodyPr vert="horz" wrap="square" lIns="91440" tIns="45720" rIns="91440" bIns="45720" anchor="ctr" anchorCtr="0"/>
          <a:p>
            <a:pPr algn="ctr" eaLnBrk="1" hangingPunct="1"/>
            <a:r>
              <a:rPr lang="en-US" altLang="en-US" sz="4000" dirty="0"/>
              <a:t>Three-Schema Architecture</a:t>
            </a:r>
            <a:endParaRPr lang="en-US" altLang="en-US" sz="4000" dirty="0"/>
          </a:p>
        </p:txBody>
      </p:sp>
      <p:sp>
        <p:nvSpPr>
          <p:cNvPr id="30723" name="Rectangle 5"/>
          <p:cNvSpPr>
            <a:spLocks noGrp="1"/>
          </p:cNvSpPr>
          <p:nvPr>
            <p:ph idx="1"/>
          </p:nvPr>
        </p:nvSpPr>
        <p:spPr/>
        <p:txBody>
          <a:bodyPr vert="horz" wrap="square" lIns="91440" tIns="45720" rIns="91440" bIns="45720" anchor="t" anchorCtr="0"/>
          <a:p>
            <a:pPr eaLnBrk="1" hangingPunct="1"/>
            <a:r>
              <a:rPr lang="en-US" altLang="en-US" dirty="0"/>
              <a:t>Mappings among schema levels are needed to transform requests and data. </a:t>
            </a:r>
            <a:endParaRPr lang="en-US" altLang="en-US" dirty="0"/>
          </a:p>
          <a:p>
            <a:pPr lvl="1" eaLnBrk="1" hangingPunct="1"/>
            <a:r>
              <a:rPr lang="en-US" altLang="en-US" dirty="0"/>
              <a:t>Programs refer to an external schema, and are mapped by the DBMS to the internal schema for execution.</a:t>
            </a:r>
            <a:endParaRPr lang="en-US" altLang="en-US" dirty="0"/>
          </a:p>
          <a:p>
            <a:pPr lvl="1" eaLnBrk="1" hangingPunct="1"/>
            <a:r>
              <a:rPr lang="en-US" altLang="en-US" dirty="0"/>
              <a:t>Data extracted from the internal DBMS level is reformatted to match the user’s external view (e.g. formatting the results of an SQL query for display in a Web page)</a:t>
            </a:r>
            <a:endParaRPr lang="en-US" altLang="en-US" dirty="0"/>
          </a:p>
        </p:txBody>
      </p:sp>
      <p:sp>
        <p:nvSpPr>
          <p:cNvPr id="3072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4"/>
          <p:cNvSpPr>
            <a:spLocks noGrp="1"/>
          </p:cNvSpPr>
          <p:nvPr>
            <p:ph type="title"/>
          </p:nvPr>
        </p:nvSpPr>
        <p:spPr>
          <a:xfrm>
            <a:off x="0" y="76200"/>
            <a:ext cx="9144000" cy="1325563"/>
          </a:xfrm>
        </p:spPr>
        <p:txBody>
          <a:bodyPr vert="horz" wrap="square" lIns="91440" tIns="45720" rIns="91440" bIns="45720" anchor="ctr" anchorCtr="0"/>
          <a:p>
            <a:pPr algn="ctr" eaLnBrk="1" hangingPunct="1"/>
            <a:r>
              <a:rPr lang="en-US" altLang="en-US" sz="4800" dirty="0">
                <a:solidFill>
                  <a:srgbClr val="FF0000"/>
                </a:solidFill>
              </a:rPr>
              <a:t>Data Independence</a:t>
            </a:r>
            <a:endParaRPr lang="en-US" altLang="en-US" sz="4800" dirty="0">
              <a:solidFill>
                <a:srgbClr val="FF0000"/>
              </a:solidFill>
            </a:endParaRPr>
          </a:p>
        </p:txBody>
      </p:sp>
      <p:sp>
        <p:nvSpPr>
          <p:cNvPr id="32771" name="Rectangle 5"/>
          <p:cNvSpPr>
            <a:spLocks noGrp="1"/>
          </p:cNvSpPr>
          <p:nvPr>
            <p:ph idx="1"/>
          </p:nvPr>
        </p:nvSpPr>
        <p:spPr>
          <a:xfrm>
            <a:off x="0" y="1825625"/>
            <a:ext cx="9144000" cy="4895850"/>
          </a:xfrm>
        </p:spPr>
        <p:txBody>
          <a:bodyPr vert="horz" wrap="square" lIns="91440" tIns="45720" rIns="91440" bIns="45720" anchor="t" anchorCtr="0"/>
          <a:p>
            <a:pPr eaLnBrk="1" hangingPunct="1"/>
            <a:r>
              <a:rPr lang="en-US" altLang="en-US" sz="3200" b="1" dirty="0"/>
              <a:t>Logical Data Independence: </a:t>
            </a:r>
            <a:endParaRPr lang="en-US" altLang="en-US" sz="3200" b="1" dirty="0"/>
          </a:p>
          <a:p>
            <a:pPr lvl="1" eaLnBrk="1" hangingPunct="1"/>
            <a:r>
              <a:rPr lang="en-US" altLang="en-US" sz="2800" dirty="0"/>
              <a:t>The capacity to change the conceptual schema without having to change the external schemas and their associated application programs.</a:t>
            </a:r>
            <a:endParaRPr lang="en-US" altLang="en-US" sz="2800" dirty="0"/>
          </a:p>
          <a:p>
            <a:pPr eaLnBrk="1" hangingPunct="1"/>
            <a:r>
              <a:rPr lang="en-US" altLang="en-US" sz="3200" b="1" dirty="0"/>
              <a:t>Physical Data Independence:</a:t>
            </a:r>
            <a:endParaRPr lang="en-US" altLang="en-US" sz="3200" b="1" dirty="0"/>
          </a:p>
          <a:p>
            <a:pPr lvl="1" eaLnBrk="1" hangingPunct="1"/>
            <a:r>
              <a:rPr lang="en-US" altLang="en-US" sz="2800" dirty="0"/>
              <a:t>The capacity to change the internal schema without having to change the conceptual schema.</a:t>
            </a:r>
            <a:endParaRPr lang="en-US" altLang="en-US" sz="2800" dirty="0"/>
          </a:p>
          <a:p>
            <a:pPr lvl="1" eaLnBrk="1" hangingPunct="1"/>
            <a:r>
              <a:rPr lang="en-US" altLang="en-US" sz="2800" dirty="0"/>
              <a:t>For example, the internal schema may be changed when certain file structures are reorganized or new indexes are created to improve database performance</a:t>
            </a:r>
            <a:endParaRPr lang="en-US" altLang="en-US" sz="2800" dirty="0"/>
          </a:p>
        </p:txBody>
      </p:sp>
      <p:sp>
        <p:nvSpPr>
          <p:cNvPr id="3277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4"/>
          <p:cNvSpPr>
            <a:spLocks noGrp="1"/>
          </p:cNvSpPr>
          <p:nvPr>
            <p:ph type="title"/>
          </p:nvPr>
        </p:nvSpPr>
        <p:spPr>
          <a:xfrm>
            <a:off x="19050" y="0"/>
            <a:ext cx="9124950" cy="1325563"/>
          </a:xfrm>
        </p:spPr>
        <p:txBody>
          <a:bodyPr vert="horz" wrap="square" lIns="91440" tIns="45720" rIns="91440" bIns="45720" anchor="ctr" anchorCtr="0"/>
          <a:p>
            <a:pPr algn="ctr" eaLnBrk="1" hangingPunct="1"/>
            <a:r>
              <a:rPr lang="en-US" altLang="en-US" sz="4400" dirty="0"/>
              <a:t>Data Independence (continued)</a:t>
            </a:r>
            <a:endParaRPr lang="en-US" altLang="en-US" sz="4400" dirty="0"/>
          </a:p>
        </p:txBody>
      </p:sp>
      <p:sp>
        <p:nvSpPr>
          <p:cNvPr id="36867" name="Rectangle 5"/>
          <p:cNvSpPr>
            <a:spLocks noGrp="1" noChangeArrowheads="1"/>
          </p:cNvSpPr>
          <p:nvPr>
            <p:ph idx="1"/>
          </p:nvPr>
        </p:nvSpPr>
        <p:spPr>
          <a:xfrm>
            <a:off x="76200" y="1447800"/>
            <a:ext cx="9067800" cy="5410200"/>
          </a:xfrm>
        </p:spPr>
        <p:txBody>
          <a:bodyPr vert="horz" wrap="square" lIns="91440" tIns="45720" rIns="91440" bIns="45720" numCol="1" rtlCol="0" anchor="t" anchorCtr="0" compatLnSpc="1">
            <a:normAutofit/>
          </a:bodyPr>
          <a:lstStyle/>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a:ln>
                  <a:noFill/>
                </a:ln>
                <a:solidFill>
                  <a:schemeClr val="tx1"/>
                </a:solidFill>
                <a:effectLst/>
                <a:uLnTx/>
                <a:uFillTx/>
                <a:latin typeface="+mn-lt"/>
                <a:ea typeface="+mn-ea"/>
                <a:cs typeface="+mn-cs"/>
              </a:rPr>
              <a:t>When a schema at a lower level is changed, only the </a:t>
            </a:r>
            <a:r>
              <a:rPr kumimoji="0" lang="en-US" altLang="en-US" sz="2800" b="1" i="0" u="none" strike="noStrike" kern="1200" cap="none" spc="0" normalizeH="0" baseline="0" noProof="0">
                <a:ln>
                  <a:noFill/>
                </a:ln>
                <a:solidFill>
                  <a:schemeClr val="tx1"/>
                </a:solidFill>
                <a:effectLst/>
                <a:uLnTx/>
                <a:uFillTx/>
                <a:latin typeface="+mn-lt"/>
                <a:ea typeface="+mn-ea"/>
                <a:cs typeface="+mn-cs"/>
              </a:rPr>
              <a:t>mappings</a:t>
            </a:r>
            <a:r>
              <a:rPr kumimoji="0" lang="en-US" altLang="en-US" sz="2800" b="0" i="0" u="none" strike="noStrike" kern="1200" cap="none" spc="0" normalizeH="0" baseline="0" noProof="0">
                <a:ln>
                  <a:noFill/>
                </a:ln>
                <a:solidFill>
                  <a:schemeClr val="tx1"/>
                </a:solidFill>
                <a:effectLst/>
                <a:uLnTx/>
                <a:uFillTx/>
                <a:latin typeface="+mn-lt"/>
                <a:ea typeface="+mn-ea"/>
                <a:cs typeface="+mn-cs"/>
              </a:rPr>
              <a:t> between this schema and higher-level schemas need to be changed in a DBMS that fully supports data independence.</a:t>
            </a:r>
            <a:endParaRPr kumimoji="0" lang="en-US" altLang="en-US" sz="2800" b="0" i="0" u="none" strike="noStrike" kern="1200" cap="none" spc="0" normalizeH="0" baseline="0" noProof="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Char char="•"/>
              <a:defRPr/>
            </a:pPr>
            <a:endParaRPr kumimoji="0" lang="en-US" altLang="en-US" sz="2800" b="0" i="0" u="none" strike="noStrike" kern="1200" cap="none" spc="0" normalizeH="0" baseline="0" noProof="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Char char="•"/>
              <a:defRPr/>
            </a:pPr>
            <a:r>
              <a:rPr kumimoji="0" lang="en-US" altLang="en-US" sz="2800" b="0" i="0" u="none" strike="noStrike" kern="1200" cap="none" spc="0" normalizeH="0" baseline="0" noProof="0">
                <a:ln>
                  <a:noFill/>
                </a:ln>
                <a:solidFill>
                  <a:schemeClr val="tx1"/>
                </a:solidFill>
                <a:effectLst/>
                <a:uLnTx/>
                <a:uFillTx/>
                <a:latin typeface="+mn-lt"/>
                <a:ea typeface="+mn-ea"/>
                <a:cs typeface="+mn-cs"/>
              </a:rPr>
              <a:t>The higher-level schemas themselves are </a:t>
            </a:r>
            <a:r>
              <a:rPr kumimoji="0" lang="en-US" altLang="en-US" sz="2800" b="1" i="0" u="none" strike="noStrike" kern="1200" cap="none" spc="0" normalizeH="0" baseline="0" noProof="0">
                <a:ln>
                  <a:noFill/>
                </a:ln>
                <a:solidFill>
                  <a:schemeClr val="tx1"/>
                </a:solidFill>
                <a:effectLst/>
                <a:uLnTx/>
                <a:uFillTx/>
                <a:latin typeface="+mn-lt"/>
                <a:ea typeface="+mn-ea"/>
                <a:cs typeface="+mn-cs"/>
              </a:rPr>
              <a:t>unchanged</a:t>
            </a:r>
            <a:r>
              <a:rPr kumimoji="0" lang="en-US" altLang="en-US" sz="2800" b="0" i="0" u="none" strike="noStrike" kern="1200" cap="none" spc="0" normalizeH="0" baseline="0" noProof="0">
                <a:ln>
                  <a:noFill/>
                </a:ln>
                <a:solidFill>
                  <a:schemeClr val="tx1"/>
                </a:solidFill>
                <a:effectLst/>
                <a:uLnTx/>
                <a:uFillTx/>
                <a:latin typeface="+mn-lt"/>
                <a:ea typeface="+mn-ea"/>
                <a:cs typeface="+mn-cs"/>
              </a:rPr>
              <a:t>.</a:t>
            </a:r>
            <a:endParaRPr kumimoji="0" lang="en-US" altLang="en-US" sz="2800" b="0" i="0" u="none" strike="noStrike" kern="1200" cap="none" spc="0" normalizeH="0" baseline="0" noProof="0">
              <a:ln>
                <a:noFill/>
              </a:ln>
              <a:solidFill>
                <a:schemeClr val="tx1"/>
              </a:solidFill>
              <a:effectLst/>
              <a:uLnTx/>
              <a:uFillTx/>
              <a:latin typeface="+mn-lt"/>
              <a:ea typeface="+mn-ea"/>
              <a:cs typeface="+mn-cs"/>
            </a:endParaRPr>
          </a:p>
          <a:p>
            <a:pPr marL="514350" marR="0" lvl="1" indent="-171450" algn="l" defTabSz="685800" rtl="0" eaLnBrk="1" fontAlgn="base" latinLnBrk="0" hangingPunct="1">
              <a:lnSpc>
                <a:spcPct val="90000"/>
              </a:lnSpc>
              <a:spcBef>
                <a:spcPts val="375"/>
              </a:spcBef>
              <a:spcAft>
                <a:spcPct val="0"/>
              </a:spcAft>
              <a:buClrTx/>
              <a:buSzTx/>
              <a:buFont typeface="Arial" panose="020B0604020202020204" pitchFamily="34" charset="0"/>
              <a:buChar char="•"/>
              <a:defRPr/>
            </a:pPr>
            <a:r>
              <a:rPr kumimoji="0" lang="en-US" altLang="en-US" sz="2400" b="0" i="0" u="none" strike="noStrike" kern="1200" cap="none" spc="0" normalizeH="0" baseline="0" noProof="0">
                <a:ln>
                  <a:noFill/>
                </a:ln>
                <a:solidFill>
                  <a:schemeClr val="tx1"/>
                </a:solidFill>
                <a:effectLst/>
                <a:uLnTx/>
                <a:uFillTx/>
                <a:latin typeface="+mn-lt"/>
                <a:ea typeface="+mn-ea"/>
                <a:cs typeface="+mn-cs"/>
              </a:rPr>
              <a:t>Hence, the application programs need not be changed since they refer to the external schemas.</a:t>
            </a:r>
            <a:endParaRPr kumimoji="0" lang="en-US"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482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4"/>
          <p:cNvSpPr>
            <a:spLocks noGrp="1"/>
          </p:cNvSpPr>
          <p:nvPr>
            <p:ph type="title"/>
          </p:nvPr>
        </p:nvSpPr>
        <p:spPr>
          <a:xfrm>
            <a:off x="0" y="76200"/>
            <a:ext cx="9144000" cy="1325563"/>
          </a:xfrm>
        </p:spPr>
        <p:txBody>
          <a:bodyPr vert="horz" wrap="square" lIns="91440" tIns="45720" rIns="91440" bIns="45720" anchor="ctr" anchorCtr="0"/>
          <a:p>
            <a:pPr algn="ctr" eaLnBrk="1" hangingPunct="1"/>
            <a:r>
              <a:rPr lang="en-US" altLang="en-US" sz="4400" dirty="0"/>
              <a:t>DBMS Languages</a:t>
            </a:r>
            <a:endParaRPr lang="en-US" altLang="en-US" sz="4400" dirty="0"/>
          </a:p>
        </p:txBody>
      </p:sp>
      <p:sp>
        <p:nvSpPr>
          <p:cNvPr id="36867" name="Rectangle 5"/>
          <p:cNvSpPr>
            <a:spLocks noGrp="1"/>
          </p:cNvSpPr>
          <p:nvPr>
            <p:ph idx="1"/>
          </p:nvPr>
        </p:nvSpPr>
        <p:spPr>
          <a:xfrm>
            <a:off x="0" y="1462088"/>
            <a:ext cx="9144000" cy="5319712"/>
          </a:xfrm>
        </p:spPr>
        <p:txBody>
          <a:bodyPr vert="horz" wrap="square" lIns="91440" tIns="45720" rIns="91440" bIns="45720" anchor="t" anchorCtr="0"/>
          <a:p>
            <a:pPr eaLnBrk="1" hangingPunct="1"/>
            <a:r>
              <a:rPr lang="en-US" altLang="en-US" sz="3200" dirty="0"/>
              <a:t>Data Definition Language (DDL)</a:t>
            </a:r>
            <a:endParaRPr lang="en-US" altLang="en-US" sz="3200" dirty="0"/>
          </a:p>
          <a:p>
            <a:pPr eaLnBrk="1" hangingPunct="1"/>
            <a:r>
              <a:rPr lang="en-US" altLang="en-US" sz="3200" dirty="0"/>
              <a:t>Data Manipulation Language (DML)</a:t>
            </a:r>
            <a:endParaRPr lang="en-US" altLang="en-US" sz="3200" dirty="0"/>
          </a:p>
          <a:p>
            <a:pPr lvl="1" eaLnBrk="1" hangingPunct="1"/>
            <a:r>
              <a:rPr lang="en-US" altLang="en-US" sz="2800" dirty="0"/>
              <a:t>High-Level or Non-procedural Languages: These include the relational language SQL</a:t>
            </a:r>
            <a:endParaRPr lang="en-US" altLang="en-US" sz="2800" dirty="0"/>
          </a:p>
          <a:p>
            <a:pPr lvl="2" eaLnBrk="1" hangingPunct="1"/>
            <a:r>
              <a:rPr lang="en-US" altLang="en-US" sz="2000" dirty="0"/>
              <a:t>May be used in a standalone way or may be embedded in a programming language</a:t>
            </a:r>
            <a:endParaRPr lang="en-US" altLang="en-US" sz="2000" dirty="0"/>
          </a:p>
          <a:p>
            <a:pPr lvl="1" eaLnBrk="1" hangingPunct="1"/>
            <a:r>
              <a:rPr lang="en-US" altLang="en-US" sz="2800" dirty="0"/>
              <a:t>Low Level or Procedural Languages:</a:t>
            </a:r>
            <a:endParaRPr lang="en-US" altLang="en-US" sz="2800" dirty="0"/>
          </a:p>
          <a:p>
            <a:pPr lvl="2" eaLnBrk="1" hangingPunct="1"/>
            <a:r>
              <a:rPr lang="en-US" altLang="en-US" sz="2000" dirty="0"/>
              <a:t>These must be embedded in a programming language</a:t>
            </a:r>
            <a:endParaRPr lang="en-US" altLang="en-US" sz="2000" dirty="0"/>
          </a:p>
          <a:p>
            <a:pPr eaLnBrk="1" hangingPunct="1"/>
            <a:endParaRPr lang="en-US" altLang="en-US" sz="3200" dirty="0"/>
          </a:p>
          <a:p>
            <a:pPr eaLnBrk="1" hangingPunct="1"/>
            <a:endParaRPr lang="en-US" altLang="en-US" sz="3200" dirty="0"/>
          </a:p>
        </p:txBody>
      </p:sp>
      <p:sp>
        <p:nvSpPr>
          <p:cNvPr id="3686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4"/>
          <p:cNvSpPr>
            <a:spLocks noGrp="1"/>
          </p:cNvSpPr>
          <p:nvPr>
            <p:ph type="title"/>
          </p:nvPr>
        </p:nvSpPr>
        <p:spPr>
          <a:xfrm>
            <a:off x="0" y="30163"/>
            <a:ext cx="9144000" cy="1325562"/>
          </a:xfrm>
        </p:spPr>
        <p:txBody>
          <a:bodyPr vert="horz" wrap="square" lIns="91440" tIns="45720" rIns="91440" bIns="45720" anchor="ctr" anchorCtr="0"/>
          <a:p>
            <a:pPr algn="ctr" eaLnBrk="1" hangingPunct="1"/>
            <a:r>
              <a:rPr lang="en-US" altLang="en-US" sz="4000" dirty="0"/>
              <a:t>DBMS Languages</a:t>
            </a:r>
            <a:endParaRPr lang="en-US" altLang="en-US" sz="4000" dirty="0"/>
          </a:p>
        </p:txBody>
      </p:sp>
      <p:sp>
        <p:nvSpPr>
          <p:cNvPr id="38915" name="Rectangle 5"/>
          <p:cNvSpPr>
            <a:spLocks noGrp="1"/>
          </p:cNvSpPr>
          <p:nvPr>
            <p:ph idx="1"/>
          </p:nvPr>
        </p:nvSpPr>
        <p:spPr>
          <a:xfrm>
            <a:off x="0" y="1447800"/>
            <a:ext cx="9144000" cy="4729163"/>
          </a:xfrm>
        </p:spPr>
        <p:txBody>
          <a:bodyPr vert="horz" wrap="square" lIns="91440" tIns="45720" rIns="91440" bIns="45720" anchor="t" anchorCtr="0"/>
          <a:p>
            <a:pPr eaLnBrk="1" hangingPunct="1"/>
            <a:r>
              <a:rPr lang="en-US" altLang="en-US" sz="3200" b="1" dirty="0"/>
              <a:t>Data Definition Language (DDL): </a:t>
            </a:r>
            <a:endParaRPr lang="en-US" altLang="en-US" sz="3200" b="1" dirty="0"/>
          </a:p>
          <a:p>
            <a:pPr lvl="1" eaLnBrk="1" hangingPunct="1"/>
            <a:r>
              <a:rPr lang="en-US" altLang="en-US" sz="2800" dirty="0"/>
              <a:t>Used by the DBA and database designers to specify the conceptual schema of a database.</a:t>
            </a:r>
            <a:endParaRPr lang="en-US" altLang="en-US" sz="2800" dirty="0"/>
          </a:p>
          <a:p>
            <a:pPr lvl="1" eaLnBrk="1" hangingPunct="1"/>
            <a:r>
              <a:rPr lang="en-US" altLang="en-US" sz="2800" dirty="0"/>
              <a:t>In many DBMSs, the DDL is also used to define internal and external schemas (views).</a:t>
            </a:r>
            <a:endParaRPr lang="en-US" altLang="en-US" sz="2800" dirty="0"/>
          </a:p>
          <a:p>
            <a:pPr lvl="1" eaLnBrk="1" hangingPunct="1"/>
            <a:r>
              <a:rPr lang="en-US" altLang="en-US" sz="2800" dirty="0"/>
              <a:t>In some DBMSs, separate </a:t>
            </a:r>
            <a:r>
              <a:rPr lang="en-US" altLang="en-US" sz="2800" b="1" dirty="0"/>
              <a:t>storage definition language (SDL) </a:t>
            </a:r>
            <a:r>
              <a:rPr lang="en-US" altLang="en-US" sz="2800" dirty="0"/>
              <a:t>and</a:t>
            </a:r>
            <a:r>
              <a:rPr lang="en-US" altLang="en-US" sz="2800" b="1" dirty="0"/>
              <a:t> view definition language (VDL)</a:t>
            </a:r>
            <a:r>
              <a:rPr lang="en-US" altLang="en-US" sz="2800" dirty="0"/>
              <a:t> are used to define internal and external schemas.</a:t>
            </a:r>
            <a:endParaRPr lang="en-US" altLang="en-US" sz="2800" dirty="0"/>
          </a:p>
          <a:p>
            <a:pPr lvl="2" eaLnBrk="1" hangingPunct="1"/>
            <a:r>
              <a:rPr lang="en-US" altLang="en-US" sz="2000" dirty="0"/>
              <a:t>SDL is typically realized via DBMS commands provided to the DBA and database designers</a:t>
            </a:r>
            <a:endParaRPr lang="en-US" altLang="en-US" sz="2000" dirty="0"/>
          </a:p>
          <a:p>
            <a:pPr eaLnBrk="1" hangingPunct="1"/>
            <a:endParaRPr lang="en-US" altLang="en-US" sz="3200" dirty="0"/>
          </a:p>
          <a:p>
            <a:pPr eaLnBrk="1" hangingPunct="1"/>
            <a:endParaRPr lang="en-US" altLang="en-US" sz="3200" dirty="0"/>
          </a:p>
        </p:txBody>
      </p:sp>
      <p:sp>
        <p:nvSpPr>
          <p:cNvPr id="38916"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4"/>
          <p:cNvSpPr>
            <a:spLocks noGrp="1"/>
          </p:cNvSpPr>
          <p:nvPr>
            <p:ph type="title"/>
          </p:nvPr>
        </p:nvSpPr>
        <p:spPr/>
        <p:txBody>
          <a:bodyPr vert="horz" wrap="square" lIns="91440" tIns="45720" rIns="91440" bIns="45720" anchor="ctr" anchorCtr="0"/>
          <a:p>
            <a:pPr eaLnBrk="1" hangingPunct="1"/>
            <a:r>
              <a:rPr lang="en-US" altLang="en-US" dirty="0"/>
              <a:t>Outline</a:t>
            </a:r>
            <a:endParaRPr lang="en-US" altLang="en-US" dirty="0"/>
          </a:p>
        </p:txBody>
      </p:sp>
      <p:sp>
        <p:nvSpPr>
          <p:cNvPr id="7171" name="Rectangle 5"/>
          <p:cNvSpPr>
            <a:spLocks noGrp="1"/>
          </p:cNvSpPr>
          <p:nvPr>
            <p:ph idx="1"/>
          </p:nvPr>
        </p:nvSpPr>
        <p:spPr/>
        <p:txBody>
          <a:bodyPr vert="horz" wrap="square" lIns="91440" tIns="45720" rIns="91440" bIns="45720" anchor="t" anchorCtr="0"/>
          <a:p>
            <a:pPr eaLnBrk="1" hangingPunct="1"/>
            <a:r>
              <a:rPr lang="en-US" altLang="en-US" dirty="0"/>
              <a:t>Data Models and Their Categories</a:t>
            </a:r>
            <a:endParaRPr lang="en-US" altLang="en-US" dirty="0"/>
          </a:p>
          <a:p>
            <a:pPr eaLnBrk="1" hangingPunct="1"/>
            <a:r>
              <a:rPr lang="en-US" altLang="en-US" dirty="0"/>
              <a:t>History of Data Models</a:t>
            </a:r>
            <a:endParaRPr lang="en-US" altLang="en-US" dirty="0"/>
          </a:p>
          <a:p>
            <a:pPr eaLnBrk="1" hangingPunct="1"/>
            <a:r>
              <a:rPr lang="en-US" altLang="en-US" dirty="0"/>
              <a:t>Schemas, Instances, and States</a:t>
            </a:r>
            <a:endParaRPr lang="en-US" altLang="en-US" dirty="0"/>
          </a:p>
          <a:p>
            <a:pPr eaLnBrk="1" hangingPunct="1"/>
            <a:r>
              <a:rPr lang="en-US" altLang="en-US" dirty="0"/>
              <a:t>Three-Schema Architecture</a:t>
            </a:r>
            <a:endParaRPr lang="en-US" altLang="en-US" dirty="0"/>
          </a:p>
          <a:p>
            <a:pPr eaLnBrk="1" hangingPunct="1"/>
            <a:r>
              <a:rPr lang="en-US" altLang="en-US" dirty="0"/>
              <a:t>Data Independence</a:t>
            </a:r>
            <a:endParaRPr lang="en-US" altLang="en-US" dirty="0"/>
          </a:p>
          <a:p>
            <a:pPr eaLnBrk="1" hangingPunct="1"/>
            <a:r>
              <a:rPr lang="en-US" altLang="en-US" dirty="0"/>
              <a:t>DBMS Languages and Interfaces</a:t>
            </a:r>
            <a:endParaRPr lang="en-US" altLang="en-US" dirty="0"/>
          </a:p>
          <a:p>
            <a:pPr eaLnBrk="1" hangingPunct="1"/>
            <a:r>
              <a:rPr lang="en-US" altLang="en-US" dirty="0"/>
              <a:t>Database System Utilities and Tools</a:t>
            </a:r>
            <a:endParaRPr lang="en-US" altLang="en-US" dirty="0"/>
          </a:p>
          <a:p>
            <a:pPr eaLnBrk="1" hangingPunct="1"/>
            <a:r>
              <a:rPr lang="en-US" altLang="en-US" dirty="0"/>
              <a:t>Centralized and Client-Server Architectures</a:t>
            </a:r>
            <a:endParaRPr lang="en-US" altLang="en-US" dirty="0"/>
          </a:p>
          <a:p>
            <a:pPr eaLnBrk="1" hangingPunct="1"/>
            <a:r>
              <a:rPr lang="en-US" altLang="en-US" dirty="0"/>
              <a:t>Classification of DBMSs</a:t>
            </a:r>
            <a:endParaRPr lang="en-US" altLang="en-US" dirty="0"/>
          </a:p>
        </p:txBody>
      </p:sp>
      <p:sp>
        <p:nvSpPr>
          <p:cNvPr id="717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4"/>
          <p:cNvSpPr>
            <a:spLocks noGrp="1"/>
          </p:cNvSpPr>
          <p:nvPr>
            <p:ph type="title"/>
          </p:nvPr>
        </p:nvSpPr>
        <p:spPr>
          <a:xfrm>
            <a:off x="628650" y="0"/>
            <a:ext cx="7886700" cy="1325563"/>
          </a:xfrm>
        </p:spPr>
        <p:txBody>
          <a:bodyPr vert="horz" wrap="square" lIns="91440" tIns="45720" rIns="91440" bIns="45720" anchor="ctr" anchorCtr="0"/>
          <a:p>
            <a:pPr algn="ctr" eaLnBrk="1" hangingPunct="1"/>
            <a:r>
              <a:rPr lang="en-US" altLang="en-US" sz="4000" dirty="0"/>
              <a:t>DBMS Languages</a:t>
            </a:r>
            <a:endParaRPr lang="en-US" altLang="en-US" sz="4000" dirty="0"/>
          </a:p>
        </p:txBody>
      </p:sp>
      <p:sp>
        <p:nvSpPr>
          <p:cNvPr id="40963" name="Rectangle 5"/>
          <p:cNvSpPr>
            <a:spLocks noGrp="1"/>
          </p:cNvSpPr>
          <p:nvPr>
            <p:ph idx="1"/>
          </p:nvPr>
        </p:nvSpPr>
        <p:spPr/>
        <p:txBody>
          <a:bodyPr vert="horz" wrap="square" lIns="91440" tIns="45720" rIns="91440" bIns="45720" anchor="t" anchorCtr="0"/>
          <a:p>
            <a:pPr eaLnBrk="1" hangingPunct="1"/>
            <a:r>
              <a:rPr lang="en-US" altLang="en-US" b="1" dirty="0"/>
              <a:t>Data Manipulation Language (DML):</a:t>
            </a:r>
            <a:endParaRPr lang="en-US" altLang="en-US" dirty="0"/>
          </a:p>
          <a:p>
            <a:pPr lvl="1" eaLnBrk="1" hangingPunct="1"/>
            <a:r>
              <a:rPr lang="en-US" altLang="en-US" dirty="0"/>
              <a:t>Used to specify database retrievals and updates</a:t>
            </a:r>
            <a:endParaRPr lang="en-US" altLang="en-US" dirty="0"/>
          </a:p>
          <a:p>
            <a:pPr lvl="1" eaLnBrk="1" hangingPunct="1"/>
            <a:r>
              <a:rPr lang="en-US" altLang="en-US" dirty="0"/>
              <a:t>DML commands (data sublanguage) can be </a:t>
            </a:r>
            <a:r>
              <a:rPr lang="en-US" altLang="en-US" i="1" dirty="0"/>
              <a:t>embedded</a:t>
            </a:r>
            <a:r>
              <a:rPr lang="en-US" altLang="en-US" dirty="0"/>
              <a:t> in a general-purpose programming language (host language), such as COBOL, C, C++, or Java.</a:t>
            </a:r>
            <a:endParaRPr lang="en-US" altLang="en-US" dirty="0"/>
          </a:p>
          <a:p>
            <a:pPr lvl="2" eaLnBrk="1" hangingPunct="1"/>
            <a:r>
              <a:rPr lang="en-US" altLang="en-US" dirty="0"/>
              <a:t>A library of functions can also be provided to access the DBMS from a programming language</a:t>
            </a:r>
            <a:endParaRPr lang="en-US" altLang="en-US" dirty="0"/>
          </a:p>
          <a:p>
            <a:pPr lvl="1" eaLnBrk="1" hangingPunct="1"/>
            <a:r>
              <a:rPr lang="en-US" altLang="en-US" dirty="0"/>
              <a:t>Alternatively, stand-alone DML commands can be applied directly (called a </a:t>
            </a:r>
            <a:r>
              <a:rPr lang="en-US" altLang="en-US" i="1" dirty="0"/>
              <a:t>query language</a:t>
            </a:r>
            <a:r>
              <a:rPr lang="en-US" altLang="en-US" dirty="0"/>
              <a:t>).</a:t>
            </a:r>
            <a:endParaRPr lang="en-US" altLang="en-US" dirty="0"/>
          </a:p>
        </p:txBody>
      </p:sp>
      <p:sp>
        <p:nvSpPr>
          <p:cNvPr id="4096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4"/>
          <p:cNvSpPr>
            <a:spLocks noGrp="1"/>
          </p:cNvSpPr>
          <p:nvPr>
            <p:ph type="title"/>
          </p:nvPr>
        </p:nvSpPr>
        <p:spPr/>
        <p:txBody>
          <a:bodyPr vert="horz" wrap="square" lIns="91440" tIns="45720" rIns="91440" bIns="45720" anchor="ctr" anchorCtr="0"/>
          <a:p>
            <a:pPr eaLnBrk="1" hangingPunct="1"/>
            <a:r>
              <a:rPr lang="en-US" altLang="en-US" dirty="0"/>
              <a:t>Types of DML</a:t>
            </a:r>
            <a:endParaRPr lang="en-US" altLang="en-US" dirty="0"/>
          </a:p>
        </p:txBody>
      </p:sp>
      <p:sp>
        <p:nvSpPr>
          <p:cNvPr id="43011" name="Rectangle 5"/>
          <p:cNvSpPr>
            <a:spLocks noGrp="1"/>
          </p:cNvSpPr>
          <p:nvPr>
            <p:ph idx="1"/>
          </p:nvPr>
        </p:nvSpPr>
        <p:spPr/>
        <p:txBody>
          <a:bodyPr vert="horz" wrap="square" lIns="91440" tIns="45720" rIns="91440" bIns="45720" anchor="t" anchorCtr="0"/>
          <a:p>
            <a:pPr eaLnBrk="1" hangingPunct="1"/>
            <a:r>
              <a:rPr lang="en-US" altLang="en-US" b="1" dirty="0"/>
              <a:t>High Level or Non-procedural Language:</a:t>
            </a:r>
            <a:endParaRPr lang="en-US" altLang="en-US" b="1" dirty="0"/>
          </a:p>
          <a:p>
            <a:pPr lvl="1" eaLnBrk="1" hangingPunct="1"/>
            <a:r>
              <a:rPr lang="en-US" altLang="en-US" dirty="0"/>
              <a:t>For example, the SQL relational language</a:t>
            </a:r>
            <a:endParaRPr lang="en-US" altLang="en-US" dirty="0"/>
          </a:p>
          <a:p>
            <a:pPr lvl="1" eaLnBrk="1" hangingPunct="1"/>
            <a:r>
              <a:rPr lang="en-US" altLang="en-US" dirty="0"/>
              <a:t>Are “set”-oriented and specify what data to retrieve rather than how to retrieve it. </a:t>
            </a:r>
            <a:endParaRPr lang="en-US" altLang="en-US" dirty="0"/>
          </a:p>
          <a:p>
            <a:pPr lvl="1" eaLnBrk="1" hangingPunct="1"/>
            <a:r>
              <a:rPr lang="en-US" altLang="en-US" dirty="0"/>
              <a:t>Also called </a:t>
            </a:r>
            <a:r>
              <a:rPr lang="en-US" altLang="en-US" b="1" dirty="0"/>
              <a:t>declarative</a:t>
            </a:r>
            <a:r>
              <a:rPr lang="en-US" altLang="en-US" dirty="0"/>
              <a:t> languages.</a:t>
            </a:r>
            <a:endParaRPr lang="en-US" altLang="en-US" dirty="0"/>
          </a:p>
          <a:p>
            <a:pPr lvl="1" eaLnBrk="1" hangingPunct="1"/>
            <a:endParaRPr lang="en-US" altLang="en-US" dirty="0"/>
          </a:p>
          <a:p>
            <a:pPr eaLnBrk="1" hangingPunct="1"/>
            <a:r>
              <a:rPr lang="en-US" altLang="en-US" b="1" dirty="0"/>
              <a:t>Low Level or Procedural Language:</a:t>
            </a:r>
            <a:endParaRPr lang="en-US" altLang="en-US" b="1" dirty="0"/>
          </a:p>
          <a:p>
            <a:pPr lvl="1" eaLnBrk="1" hangingPunct="1"/>
            <a:r>
              <a:rPr lang="en-US" altLang="en-US" dirty="0"/>
              <a:t>Retrieve data one record-at-a-time; </a:t>
            </a:r>
            <a:endParaRPr lang="en-US" altLang="en-US" dirty="0"/>
          </a:p>
          <a:p>
            <a:pPr lvl="1" eaLnBrk="1" hangingPunct="1"/>
            <a:r>
              <a:rPr lang="en-US" altLang="en-US" dirty="0"/>
              <a:t>Constructs such as looping are needed to retrieve multiple records, along with positioning pointers.</a:t>
            </a:r>
            <a:endParaRPr lang="en-US" altLang="en-US" dirty="0"/>
          </a:p>
        </p:txBody>
      </p:sp>
      <p:sp>
        <p:nvSpPr>
          <p:cNvPr id="4301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4"/>
          <p:cNvSpPr>
            <a:spLocks noGrp="1"/>
          </p:cNvSpPr>
          <p:nvPr>
            <p:ph type="title"/>
          </p:nvPr>
        </p:nvSpPr>
        <p:spPr/>
        <p:txBody>
          <a:bodyPr vert="horz" wrap="square" lIns="91440" tIns="45720" rIns="91440" bIns="45720" anchor="ctr" anchorCtr="0"/>
          <a:p>
            <a:pPr eaLnBrk="1" hangingPunct="1"/>
            <a:r>
              <a:rPr lang="en-US" altLang="en-US" dirty="0"/>
              <a:t>DBMS Interfaces</a:t>
            </a:r>
            <a:endParaRPr lang="en-US" altLang="en-US" dirty="0"/>
          </a:p>
        </p:txBody>
      </p:sp>
      <p:sp>
        <p:nvSpPr>
          <p:cNvPr id="45059" name="Rectangle 5"/>
          <p:cNvSpPr>
            <a:spLocks noGrp="1"/>
          </p:cNvSpPr>
          <p:nvPr>
            <p:ph idx="1"/>
          </p:nvPr>
        </p:nvSpPr>
        <p:spPr/>
        <p:txBody>
          <a:bodyPr vert="horz" wrap="square" lIns="91440" tIns="45720" rIns="91440" bIns="45720" anchor="t" anchorCtr="0"/>
          <a:p>
            <a:pPr eaLnBrk="1" hangingPunct="1"/>
            <a:r>
              <a:rPr lang="en-US" altLang="en-US" dirty="0"/>
              <a:t>Stand-alone query language interfaces</a:t>
            </a:r>
            <a:endParaRPr lang="en-US" altLang="en-US" dirty="0"/>
          </a:p>
          <a:p>
            <a:pPr lvl="1" eaLnBrk="1" hangingPunct="1"/>
            <a:r>
              <a:rPr lang="en-US" altLang="en-US" dirty="0"/>
              <a:t>Example: Entering SQL queries at the DBMS interactive SQL interface (e.g. SQL*Plus in ORACLE)</a:t>
            </a:r>
            <a:endParaRPr lang="en-US" altLang="en-US" dirty="0"/>
          </a:p>
          <a:p>
            <a:pPr eaLnBrk="1" hangingPunct="1"/>
            <a:r>
              <a:rPr lang="en-US" altLang="en-US" dirty="0"/>
              <a:t>Programmer interfaces for embedding DML in programming languages</a:t>
            </a:r>
            <a:endParaRPr lang="en-US" altLang="en-US" dirty="0"/>
          </a:p>
          <a:p>
            <a:pPr eaLnBrk="1" hangingPunct="1"/>
            <a:r>
              <a:rPr lang="en-US" altLang="en-US" dirty="0"/>
              <a:t>User-friendly interfaces</a:t>
            </a:r>
            <a:endParaRPr lang="en-US" altLang="en-US" dirty="0"/>
          </a:p>
          <a:p>
            <a:pPr lvl="1" eaLnBrk="1" hangingPunct="1"/>
            <a:r>
              <a:rPr lang="en-US" altLang="en-US" dirty="0"/>
              <a:t>Menu-based, forms-based, graphics-based, etc.</a:t>
            </a:r>
            <a:endParaRPr lang="en-US" altLang="en-US" dirty="0"/>
          </a:p>
        </p:txBody>
      </p:sp>
      <p:sp>
        <p:nvSpPr>
          <p:cNvPr id="4506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4"/>
          <p:cNvSpPr>
            <a:spLocks noGrp="1"/>
          </p:cNvSpPr>
          <p:nvPr>
            <p:ph type="title"/>
          </p:nvPr>
        </p:nvSpPr>
        <p:spPr>
          <a:xfrm>
            <a:off x="0" y="76200"/>
            <a:ext cx="9144000" cy="1325563"/>
          </a:xfrm>
        </p:spPr>
        <p:txBody>
          <a:bodyPr vert="horz" wrap="square" lIns="91440" tIns="45720" rIns="91440" bIns="45720" anchor="ctr" anchorCtr="0"/>
          <a:p>
            <a:pPr algn="ctr" eaLnBrk="1" hangingPunct="1"/>
            <a:r>
              <a:rPr lang="en-US" altLang="en-US" sz="4000" dirty="0"/>
              <a:t>DBMS Programming Language Interfaces</a:t>
            </a:r>
            <a:endParaRPr lang="en-US" altLang="en-US" sz="4000" dirty="0"/>
          </a:p>
        </p:txBody>
      </p:sp>
      <p:sp>
        <p:nvSpPr>
          <p:cNvPr id="47107" name="Rectangle 5"/>
          <p:cNvSpPr>
            <a:spLocks noGrp="1"/>
          </p:cNvSpPr>
          <p:nvPr>
            <p:ph idx="1"/>
          </p:nvPr>
        </p:nvSpPr>
        <p:spPr/>
        <p:txBody>
          <a:bodyPr vert="horz" wrap="square" lIns="91440" tIns="45720" rIns="91440" bIns="45720" anchor="t" anchorCtr="0"/>
          <a:p>
            <a:pPr eaLnBrk="1" hangingPunct="1"/>
            <a:r>
              <a:rPr lang="en-US" altLang="en-US" dirty="0"/>
              <a:t>Programmer interfaces for embedding DML in a programming languages:</a:t>
            </a:r>
            <a:endParaRPr lang="en-US" altLang="en-US" dirty="0"/>
          </a:p>
          <a:p>
            <a:pPr lvl="1" eaLnBrk="1" hangingPunct="1"/>
            <a:r>
              <a:rPr lang="en-US" altLang="en-US" b="1" dirty="0"/>
              <a:t>Embedded Approach</a:t>
            </a:r>
            <a:r>
              <a:rPr lang="en-US" altLang="en-US" dirty="0"/>
              <a:t>: e.g embedded SQL (for C, C++, etc.), SQLJ (for Java)</a:t>
            </a:r>
            <a:endParaRPr lang="en-US" altLang="en-US" dirty="0"/>
          </a:p>
          <a:p>
            <a:pPr lvl="1" eaLnBrk="1" hangingPunct="1"/>
            <a:r>
              <a:rPr lang="en-US" altLang="en-US" b="1" dirty="0"/>
              <a:t>Procedure Call Approach</a:t>
            </a:r>
            <a:r>
              <a:rPr lang="en-US" altLang="en-US" dirty="0"/>
              <a:t>: e.g. JDBC for Java, ODBC for other programming languages</a:t>
            </a:r>
            <a:endParaRPr lang="en-US" altLang="en-US" dirty="0"/>
          </a:p>
          <a:p>
            <a:pPr lvl="1" eaLnBrk="1" hangingPunct="1"/>
            <a:r>
              <a:rPr lang="en-US" altLang="en-US" b="1" dirty="0"/>
              <a:t>Database Programming Language Approach</a:t>
            </a:r>
            <a:r>
              <a:rPr lang="en-US" altLang="en-US" dirty="0"/>
              <a:t>: e.g. ORACLE has PL/SQL, a programming language based on SQL; language incorporates SQL and its data types as integral components</a:t>
            </a:r>
            <a:endParaRPr lang="en-US" altLang="en-US" dirty="0"/>
          </a:p>
          <a:p>
            <a:pPr eaLnBrk="1" hangingPunct="1"/>
            <a:endParaRPr lang="en-US" altLang="en-US" dirty="0"/>
          </a:p>
        </p:txBody>
      </p:sp>
      <p:sp>
        <p:nvSpPr>
          <p:cNvPr id="4710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4"/>
          <p:cNvSpPr>
            <a:spLocks noGrp="1"/>
          </p:cNvSpPr>
          <p:nvPr>
            <p:ph type="title"/>
          </p:nvPr>
        </p:nvSpPr>
        <p:spPr>
          <a:xfrm>
            <a:off x="628650" y="76200"/>
            <a:ext cx="7886700" cy="1325563"/>
          </a:xfrm>
        </p:spPr>
        <p:txBody>
          <a:bodyPr vert="horz" wrap="square" lIns="91440" tIns="45720" rIns="91440" bIns="45720" anchor="ctr" anchorCtr="0"/>
          <a:p>
            <a:pPr algn="ctr" eaLnBrk="1" hangingPunct="1"/>
            <a:r>
              <a:rPr lang="en-US" altLang="en-US" sz="4000" dirty="0"/>
              <a:t>User-Friendly DBMS Interfaces</a:t>
            </a:r>
            <a:endParaRPr lang="en-US" altLang="en-US" sz="4000" dirty="0"/>
          </a:p>
        </p:txBody>
      </p:sp>
      <p:sp>
        <p:nvSpPr>
          <p:cNvPr id="49155" name="Rectangle 5"/>
          <p:cNvSpPr>
            <a:spLocks noGrp="1"/>
          </p:cNvSpPr>
          <p:nvPr>
            <p:ph idx="1"/>
          </p:nvPr>
        </p:nvSpPr>
        <p:spPr/>
        <p:txBody>
          <a:bodyPr vert="horz" wrap="square" lIns="91440" tIns="45720" rIns="91440" bIns="45720" anchor="t" anchorCtr="0"/>
          <a:p>
            <a:pPr eaLnBrk="1" hangingPunct="1">
              <a:buFont typeface="Wingdings" panose="05000000000000000000" pitchFamily="2" charset="2"/>
              <a:buNone/>
            </a:pPr>
            <a:endParaRPr lang="en-US" altLang="en-US" dirty="0"/>
          </a:p>
          <a:p>
            <a:pPr lvl="1" eaLnBrk="1" hangingPunct="1"/>
            <a:r>
              <a:rPr lang="en-US" altLang="en-US" dirty="0"/>
              <a:t>Menu-based, popular for browsing on the web</a:t>
            </a:r>
            <a:endParaRPr lang="en-US" altLang="en-US" dirty="0"/>
          </a:p>
          <a:p>
            <a:pPr lvl="1" eaLnBrk="1" hangingPunct="1"/>
            <a:r>
              <a:rPr lang="en-US" altLang="en-US" dirty="0"/>
              <a:t>Forms-based, designed for naïve users</a:t>
            </a:r>
            <a:endParaRPr lang="en-US" altLang="en-US" dirty="0"/>
          </a:p>
          <a:p>
            <a:pPr lvl="1" eaLnBrk="1" hangingPunct="1"/>
            <a:r>
              <a:rPr lang="en-US" altLang="en-US" dirty="0"/>
              <a:t>Graphics-based </a:t>
            </a:r>
            <a:endParaRPr lang="en-US" altLang="en-US" dirty="0"/>
          </a:p>
          <a:p>
            <a:pPr lvl="2" eaLnBrk="1" hangingPunct="1"/>
            <a:r>
              <a:rPr lang="en-US" altLang="en-US" dirty="0"/>
              <a:t>(Point and Click, Drag and Drop, etc.)</a:t>
            </a:r>
            <a:endParaRPr lang="en-US" altLang="en-US" dirty="0"/>
          </a:p>
          <a:p>
            <a:pPr lvl="1" eaLnBrk="1" hangingPunct="1"/>
            <a:r>
              <a:rPr lang="en-US" altLang="en-US" dirty="0"/>
              <a:t>Natural language: requests in written English</a:t>
            </a:r>
            <a:endParaRPr lang="en-US" altLang="en-US" dirty="0"/>
          </a:p>
          <a:p>
            <a:pPr lvl="1" eaLnBrk="1" hangingPunct="1"/>
            <a:r>
              <a:rPr lang="en-US" altLang="en-US" dirty="0"/>
              <a:t>Combinations of the above:</a:t>
            </a:r>
            <a:endParaRPr lang="en-US" altLang="en-US" dirty="0"/>
          </a:p>
          <a:p>
            <a:pPr lvl="2" eaLnBrk="1" hangingPunct="1"/>
            <a:r>
              <a:rPr lang="en-US" altLang="en-US" dirty="0"/>
              <a:t>For example, both menus and forms used extensively in Web database interfaces</a:t>
            </a:r>
            <a:endParaRPr lang="en-US" altLang="en-US" dirty="0"/>
          </a:p>
        </p:txBody>
      </p:sp>
      <p:sp>
        <p:nvSpPr>
          <p:cNvPr id="49156"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4"/>
          <p:cNvSpPr>
            <a:spLocks noGrp="1"/>
          </p:cNvSpPr>
          <p:nvPr>
            <p:ph type="title"/>
          </p:nvPr>
        </p:nvSpPr>
        <p:spPr>
          <a:xfrm>
            <a:off x="628650" y="76200"/>
            <a:ext cx="7886700" cy="1325563"/>
          </a:xfrm>
        </p:spPr>
        <p:txBody>
          <a:bodyPr vert="horz" wrap="square" lIns="91440" tIns="45720" rIns="91440" bIns="45720" anchor="ctr" anchorCtr="0"/>
          <a:p>
            <a:pPr algn="ctr" eaLnBrk="1" hangingPunct="1"/>
            <a:r>
              <a:rPr lang="en-US" altLang="en-US" sz="4400" dirty="0"/>
              <a:t>Other DBMS Interfaces</a:t>
            </a:r>
            <a:endParaRPr lang="en-US" altLang="en-US" sz="4400" dirty="0"/>
          </a:p>
        </p:txBody>
      </p:sp>
      <p:sp>
        <p:nvSpPr>
          <p:cNvPr id="51203" name="Rectangle 5"/>
          <p:cNvSpPr>
            <a:spLocks noGrp="1"/>
          </p:cNvSpPr>
          <p:nvPr>
            <p:ph idx="1"/>
          </p:nvPr>
        </p:nvSpPr>
        <p:spPr/>
        <p:txBody>
          <a:bodyPr vert="horz" wrap="square" lIns="91440" tIns="45720" rIns="91440" bIns="45720" anchor="t" anchorCtr="0"/>
          <a:p>
            <a:pPr lvl="1" eaLnBrk="1" hangingPunct="1"/>
            <a:r>
              <a:rPr lang="en-US" altLang="en-US" dirty="0"/>
              <a:t>Speech as Input and Output</a:t>
            </a:r>
            <a:endParaRPr lang="en-US" altLang="en-US" dirty="0"/>
          </a:p>
          <a:p>
            <a:pPr lvl="1" eaLnBrk="1" hangingPunct="1"/>
            <a:r>
              <a:rPr lang="en-US" altLang="en-US" dirty="0"/>
              <a:t>Web Browser as an interface</a:t>
            </a:r>
            <a:endParaRPr lang="en-US" altLang="en-US" dirty="0"/>
          </a:p>
          <a:p>
            <a:pPr lvl="1" eaLnBrk="1" hangingPunct="1"/>
            <a:r>
              <a:rPr lang="en-US" altLang="en-US" dirty="0"/>
              <a:t>Parametric interfaces, e.g., bank tellers using function keys.</a:t>
            </a:r>
            <a:endParaRPr lang="en-US" altLang="en-US" dirty="0"/>
          </a:p>
          <a:p>
            <a:pPr lvl="1" eaLnBrk="1" hangingPunct="1"/>
            <a:r>
              <a:rPr lang="en-US" altLang="en-US" dirty="0"/>
              <a:t>Interfaces for the DBA:</a:t>
            </a:r>
            <a:endParaRPr lang="en-US" altLang="en-US" dirty="0"/>
          </a:p>
          <a:p>
            <a:pPr lvl="2" eaLnBrk="1" hangingPunct="1"/>
            <a:r>
              <a:rPr lang="en-US" altLang="en-US" dirty="0"/>
              <a:t>Creating user accounts, granting authorizations</a:t>
            </a:r>
            <a:endParaRPr lang="en-US" altLang="en-US" dirty="0"/>
          </a:p>
          <a:p>
            <a:pPr lvl="2" eaLnBrk="1" hangingPunct="1"/>
            <a:r>
              <a:rPr lang="en-US" altLang="en-US" dirty="0"/>
              <a:t>Setting system parameters</a:t>
            </a:r>
            <a:endParaRPr lang="en-US" altLang="en-US" dirty="0"/>
          </a:p>
          <a:p>
            <a:pPr lvl="2" eaLnBrk="1" hangingPunct="1"/>
            <a:r>
              <a:rPr lang="en-US" altLang="en-US" dirty="0"/>
              <a:t>Changing schemas or access paths</a:t>
            </a:r>
            <a:endParaRPr lang="en-US" altLang="en-US" dirty="0"/>
          </a:p>
        </p:txBody>
      </p:sp>
      <p:sp>
        <p:nvSpPr>
          <p:cNvPr id="5120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4"/>
          <p:cNvSpPr>
            <a:spLocks noGrp="1"/>
          </p:cNvSpPr>
          <p:nvPr>
            <p:ph type="title"/>
          </p:nvPr>
        </p:nvSpPr>
        <p:spPr>
          <a:xfrm>
            <a:off x="628650" y="0"/>
            <a:ext cx="7886700" cy="1325563"/>
          </a:xfrm>
        </p:spPr>
        <p:txBody>
          <a:bodyPr vert="horz" wrap="square" lIns="91440" tIns="45720" rIns="91440" bIns="45720" anchor="ctr" anchorCtr="0"/>
          <a:p>
            <a:pPr algn="ctr" eaLnBrk="1" hangingPunct="1"/>
            <a:r>
              <a:rPr lang="en-US" altLang="en-US" sz="4800" dirty="0"/>
              <a:t>Database System Utilities</a:t>
            </a:r>
            <a:endParaRPr lang="en-US" altLang="en-US" sz="4800" dirty="0"/>
          </a:p>
        </p:txBody>
      </p:sp>
      <p:sp>
        <p:nvSpPr>
          <p:cNvPr id="53251" name="Rectangle 5"/>
          <p:cNvSpPr>
            <a:spLocks noGrp="1"/>
          </p:cNvSpPr>
          <p:nvPr>
            <p:ph idx="1"/>
          </p:nvPr>
        </p:nvSpPr>
        <p:spPr/>
        <p:txBody>
          <a:bodyPr vert="horz" wrap="square" lIns="91440" tIns="45720" rIns="91440" bIns="45720" anchor="t" anchorCtr="0"/>
          <a:p>
            <a:pPr eaLnBrk="1" hangingPunct="1"/>
            <a:r>
              <a:rPr lang="en-US" altLang="en-US" dirty="0"/>
              <a:t>To perform certain functions such as:</a:t>
            </a:r>
            <a:endParaRPr lang="en-US" altLang="en-US" dirty="0"/>
          </a:p>
          <a:p>
            <a:pPr lvl="1" eaLnBrk="1" hangingPunct="1"/>
            <a:r>
              <a:rPr lang="en-US" altLang="en-US" dirty="0"/>
              <a:t>Loading data stored in files into a database. Includes data conversion tools.</a:t>
            </a:r>
            <a:endParaRPr lang="en-US" altLang="en-US" dirty="0"/>
          </a:p>
          <a:p>
            <a:pPr lvl="1" eaLnBrk="1" hangingPunct="1"/>
            <a:r>
              <a:rPr lang="en-US" altLang="en-US" dirty="0"/>
              <a:t>Backing up the database periodically on tape.</a:t>
            </a:r>
            <a:endParaRPr lang="en-US" altLang="en-US" dirty="0"/>
          </a:p>
          <a:p>
            <a:pPr lvl="1" eaLnBrk="1" hangingPunct="1"/>
            <a:r>
              <a:rPr lang="en-US" altLang="en-US" dirty="0"/>
              <a:t>Reorganizing database file structures.</a:t>
            </a:r>
            <a:endParaRPr lang="en-US" altLang="en-US" dirty="0"/>
          </a:p>
          <a:p>
            <a:pPr lvl="1" eaLnBrk="1" hangingPunct="1"/>
            <a:r>
              <a:rPr lang="en-US" altLang="en-US" dirty="0"/>
              <a:t>Report generation utilities.</a:t>
            </a:r>
            <a:endParaRPr lang="en-US" altLang="en-US" dirty="0"/>
          </a:p>
          <a:p>
            <a:pPr lvl="1" eaLnBrk="1" hangingPunct="1"/>
            <a:r>
              <a:rPr lang="en-US" altLang="en-US" dirty="0"/>
              <a:t>Performance monitoring utilities.</a:t>
            </a:r>
            <a:endParaRPr lang="en-US" altLang="en-US" dirty="0"/>
          </a:p>
          <a:p>
            <a:pPr lvl="1" eaLnBrk="1" hangingPunct="1"/>
            <a:r>
              <a:rPr lang="en-US" altLang="en-US" dirty="0"/>
              <a:t>Other functions, such as sorting, user monitoring, data compression, etc.</a:t>
            </a:r>
            <a:endParaRPr lang="en-US" altLang="en-US" dirty="0"/>
          </a:p>
        </p:txBody>
      </p:sp>
      <p:sp>
        <p:nvSpPr>
          <p:cNvPr id="5325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4"/>
          <p:cNvSpPr>
            <a:spLocks noGrp="1"/>
          </p:cNvSpPr>
          <p:nvPr>
            <p:ph type="title"/>
          </p:nvPr>
        </p:nvSpPr>
        <p:spPr>
          <a:xfrm>
            <a:off x="628650" y="0"/>
            <a:ext cx="7886700" cy="1325563"/>
          </a:xfrm>
        </p:spPr>
        <p:txBody>
          <a:bodyPr vert="horz" wrap="square" lIns="91440" tIns="45720" rIns="91440" bIns="45720" anchor="ctr" anchorCtr="0"/>
          <a:p>
            <a:pPr algn="ctr" eaLnBrk="1" hangingPunct="1"/>
            <a:r>
              <a:rPr lang="en-US" altLang="en-US" dirty="0"/>
              <a:t>Other Tools</a:t>
            </a:r>
            <a:endParaRPr lang="en-US" altLang="en-US" dirty="0"/>
          </a:p>
        </p:txBody>
      </p:sp>
      <p:sp>
        <p:nvSpPr>
          <p:cNvPr id="55299" name="Rectangle 5"/>
          <p:cNvSpPr>
            <a:spLocks noGrp="1"/>
          </p:cNvSpPr>
          <p:nvPr>
            <p:ph idx="1"/>
          </p:nvPr>
        </p:nvSpPr>
        <p:spPr/>
        <p:txBody>
          <a:bodyPr vert="horz" wrap="square" lIns="91440" tIns="45720" rIns="91440" bIns="45720" anchor="t" anchorCtr="0"/>
          <a:p>
            <a:pPr eaLnBrk="1" hangingPunct="1"/>
            <a:r>
              <a:rPr lang="en-US" altLang="en-US" dirty="0"/>
              <a:t>Data dictionary / repository:</a:t>
            </a:r>
            <a:endParaRPr lang="en-US" altLang="en-US" dirty="0"/>
          </a:p>
          <a:p>
            <a:pPr lvl="1" eaLnBrk="1" hangingPunct="1"/>
            <a:r>
              <a:rPr lang="en-US" altLang="en-US" dirty="0"/>
              <a:t>Used to store schema descriptions and other information such as design decisions, application program descriptions, user information, usage standards, etc.</a:t>
            </a:r>
            <a:endParaRPr lang="en-US" altLang="en-US" dirty="0"/>
          </a:p>
          <a:p>
            <a:pPr lvl="1" eaLnBrk="1" hangingPunct="1"/>
            <a:r>
              <a:rPr lang="en-US" altLang="en-US" b="1" dirty="0"/>
              <a:t>Active data dictionary</a:t>
            </a:r>
            <a:r>
              <a:rPr lang="en-US" altLang="en-US" dirty="0"/>
              <a:t> is accessed by DBMS software and users/DBA.</a:t>
            </a:r>
            <a:endParaRPr lang="en-US" altLang="en-US" dirty="0"/>
          </a:p>
          <a:p>
            <a:pPr lvl="1" eaLnBrk="1" hangingPunct="1"/>
            <a:r>
              <a:rPr lang="en-US" altLang="en-US" b="1" dirty="0"/>
              <a:t>Passive data dictionary</a:t>
            </a:r>
            <a:r>
              <a:rPr lang="en-US" altLang="en-US" dirty="0"/>
              <a:t> is accessed by users/DBA only.</a:t>
            </a:r>
            <a:endParaRPr lang="en-US" altLang="en-US" dirty="0"/>
          </a:p>
        </p:txBody>
      </p:sp>
      <p:sp>
        <p:nvSpPr>
          <p:cNvPr id="5530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4"/>
          <p:cNvSpPr>
            <a:spLocks noGrp="1"/>
          </p:cNvSpPr>
          <p:nvPr>
            <p:ph type="title"/>
          </p:nvPr>
        </p:nvSpPr>
        <p:spPr>
          <a:xfrm>
            <a:off x="628650" y="0"/>
            <a:ext cx="7886700" cy="1325563"/>
          </a:xfrm>
        </p:spPr>
        <p:txBody>
          <a:bodyPr vert="horz" wrap="square" lIns="91440" tIns="45720" rIns="91440" bIns="45720" anchor="ctr" anchorCtr="0"/>
          <a:p>
            <a:pPr algn="ctr" eaLnBrk="1" hangingPunct="1"/>
            <a:r>
              <a:rPr lang="en-US" altLang="en-US" sz="4800" dirty="0"/>
              <a:t>Other Tools</a:t>
            </a:r>
            <a:endParaRPr lang="en-US" altLang="en-US" sz="4800" dirty="0"/>
          </a:p>
        </p:txBody>
      </p:sp>
      <p:sp>
        <p:nvSpPr>
          <p:cNvPr id="57347" name="Rectangle 5"/>
          <p:cNvSpPr>
            <a:spLocks noGrp="1"/>
          </p:cNvSpPr>
          <p:nvPr>
            <p:ph idx="1"/>
          </p:nvPr>
        </p:nvSpPr>
        <p:spPr/>
        <p:txBody>
          <a:bodyPr vert="horz" wrap="square" lIns="91440" tIns="45720" rIns="91440" bIns="45720" anchor="t" anchorCtr="0"/>
          <a:p>
            <a:pPr eaLnBrk="1" hangingPunct="1"/>
            <a:r>
              <a:rPr lang="en-US" altLang="en-US" dirty="0"/>
              <a:t>Application Development Environments and CASE (computer-aided software engineering) tools:</a:t>
            </a:r>
            <a:endParaRPr lang="en-US" altLang="en-US" dirty="0"/>
          </a:p>
          <a:p>
            <a:pPr eaLnBrk="1" hangingPunct="1"/>
            <a:r>
              <a:rPr lang="en-US" altLang="en-US" dirty="0"/>
              <a:t>Examples:</a:t>
            </a:r>
            <a:endParaRPr lang="en-US" altLang="en-US" dirty="0"/>
          </a:p>
          <a:p>
            <a:pPr lvl="1" eaLnBrk="1" hangingPunct="1"/>
            <a:r>
              <a:rPr lang="en-US" altLang="en-US" dirty="0"/>
              <a:t>PowerBuilder (Sybase)</a:t>
            </a:r>
            <a:endParaRPr lang="en-US" altLang="en-US" dirty="0"/>
          </a:p>
          <a:p>
            <a:pPr lvl="1" eaLnBrk="1" hangingPunct="1"/>
            <a:r>
              <a:rPr lang="en-US" altLang="en-US" dirty="0"/>
              <a:t>JBuilder (Borland)</a:t>
            </a:r>
            <a:endParaRPr lang="en-US" altLang="en-US" dirty="0"/>
          </a:p>
          <a:p>
            <a:pPr lvl="1" eaLnBrk="1" hangingPunct="1"/>
            <a:r>
              <a:rPr lang="en-US" altLang="en-US" dirty="0"/>
              <a:t>JDeveloper 10G (Oracle)</a:t>
            </a:r>
            <a:endParaRPr lang="en-US" altLang="en-US" dirty="0"/>
          </a:p>
        </p:txBody>
      </p:sp>
      <p:sp>
        <p:nvSpPr>
          <p:cNvPr id="5734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xfrm>
            <a:off x="628650" y="76200"/>
            <a:ext cx="7886700" cy="996315"/>
          </a:xfrm>
        </p:spPr>
        <p:txBody>
          <a:bodyPr vert="horz" wrap="square" lIns="91440" tIns="45720" rIns="91440" bIns="45720" anchor="ctr" anchorCtr="0"/>
          <a:p>
            <a:pPr algn="ctr" eaLnBrk="1" hangingPunct="1"/>
            <a:r>
              <a:rPr lang="en-US" altLang="en-US" sz="3200" dirty="0"/>
              <a:t>Typical DBMS Component Modules</a:t>
            </a:r>
            <a:endParaRPr lang="en-US" altLang="en-US" sz="3200" dirty="0"/>
          </a:p>
        </p:txBody>
      </p:sp>
      <p:sp>
        <p:nvSpPr>
          <p:cNvPr id="59395"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59396" name="Picture 4" descr="fig02_03"/>
          <p:cNvPicPr>
            <a:picLocks noChangeAspect="1"/>
          </p:cNvPicPr>
          <p:nvPr/>
        </p:nvPicPr>
        <p:blipFill>
          <a:blip r:embed="rId1"/>
          <a:stretch>
            <a:fillRect/>
          </a:stretch>
        </p:blipFill>
        <p:spPr>
          <a:xfrm>
            <a:off x="0" y="990600"/>
            <a:ext cx="9144000" cy="5867400"/>
          </a:xfrm>
          <a:prstGeom prst="rect">
            <a:avLst/>
          </a:prstGeom>
          <a:noFill/>
          <a:ln w="9525">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4"/>
          <p:cNvSpPr>
            <a:spLocks noGrp="1"/>
          </p:cNvSpPr>
          <p:nvPr>
            <p:ph type="title"/>
          </p:nvPr>
        </p:nvSpPr>
        <p:spPr/>
        <p:txBody>
          <a:bodyPr vert="horz" wrap="square" lIns="91440" tIns="45720" rIns="91440" bIns="45720" anchor="ctr" anchorCtr="0"/>
          <a:p>
            <a:pPr eaLnBrk="1" hangingPunct="1"/>
            <a:r>
              <a:rPr lang="en-US" altLang="en-US" dirty="0"/>
              <a:t>Data Models</a:t>
            </a:r>
            <a:endParaRPr lang="en-US" altLang="en-US" dirty="0"/>
          </a:p>
        </p:txBody>
      </p:sp>
      <p:sp>
        <p:nvSpPr>
          <p:cNvPr id="9219" name="Rectangle 5"/>
          <p:cNvSpPr>
            <a:spLocks noGrp="1"/>
          </p:cNvSpPr>
          <p:nvPr>
            <p:ph idx="1"/>
          </p:nvPr>
        </p:nvSpPr>
        <p:spPr/>
        <p:txBody>
          <a:bodyPr vert="horz" wrap="square" lIns="91440" tIns="45720" rIns="91440" bIns="45720" anchor="t" anchorCtr="0"/>
          <a:p>
            <a:pPr eaLnBrk="1" hangingPunct="1"/>
            <a:r>
              <a:rPr lang="en-US" altLang="en-US" sz="2400" b="1" dirty="0"/>
              <a:t>Data Model:</a:t>
            </a:r>
            <a:endParaRPr lang="en-US" altLang="en-US" sz="2400" b="1" dirty="0"/>
          </a:p>
          <a:p>
            <a:pPr lvl="1" eaLnBrk="1" hangingPunct="1"/>
            <a:r>
              <a:rPr lang="en-US" altLang="en-US" sz="2200" dirty="0"/>
              <a:t>A set of concepts to describe the </a:t>
            </a:r>
            <a:r>
              <a:rPr lang="en-US" altLang="en-US" sz="2200" b="1" i="1" dirty="0"/>
              <a:t>structure</a:t>
            </a:r>
            <a:r>
              <a:rPr lang="en-US" altLang="en-US" sz="2200" dirty="0"/>
              <a:t> of a database, the </a:t>
            </a:r>
            <a:r>
              <a:rPr lang="en-US" altLang="en-US" sz="2200" b="1" i="1" dirty="0"/>
              <a:t>operations </a:t>
            </a:r>
            <a:r>
              <a:rPr lang="en-US" altLang="en-US" sz="2200" dirty="0"/>
              <a:t>for manipulating these structures, and certain </a:t>
            </a:r>
            <a:r>
              <a:rPr lang="en-US" altLang="en-US" sz="2200" b="1" i="1" dirty="0"/>
              <a:t>constraints</a:t>
            </a:r>
            <a:r>
              <a:rPr lang="en-US" altLang="en-US" sz="2200" dirty="0"/>
              <a:t> that the database should obey.</a:t>
            </a:r>
            <a:endParaRPr lang="en-US" altLang="en-US" sz="2200" dirty="0"/>
          </a:p>
          <a:p>
            <a:pPr eaLnBrk="1" hangingPunct="1"/>
            <a:r>
              <a:rPr lang="en-US" altLang="en-US" sz="2400" b="1" dirty="0"/>
              <a:t>Data Model Structure and Constraints:</a:t>
            </a:r>
            <a:endParaRPr lang="en-US" altLang="en-US" sz="2400" b="1" dirty="0"/>
          </a:p>
          <a:p>
            <a:pPr lvl="1" eaLnBrk="1" hangingPunct="1"/>
            <a:r>
              <a:rPr lang="en-US" altLang="en-US" sz="2200" dirty="0"/>
              <a:t>Constructs are used to define the database structure</a:t>
            </a:r>
            <a:endParaRPr lang="en-US" altLang="en-US" sz="2200" dirty="0"/>
          </a:p>
          <a:p>
            <a:pPr lvl="1" eaLnBrk="1" hangingPunct="1"/>
            <a:r>
              <a:rPr lang="en-US" altLang="en-US" sz="2200" dirty="0"/>
              <a:t>Constructs typically include </a:t>
            </a:r>
            <a:r>
              <a:rPr lang="en-US" altLang="en-US" sz="2200" b="1" i="1" dirty="0"/>
              <a:t>elements </a:t>
            </a:r>
            <a:r>
              <a:rPr lang="en-US" altLang="en-US" sz="2200" dirty="0"/>
              <a:t>(and their </a:t>
            </a:r>
            <a:r>
              <a:rPr lang="en-US" altLang="en-US" sz="2200" b="1" i="1" dirty="0"/>
              <a:t>data types</a:t>
            </a:r>
            <a:r>
              <a:rPr lang="en-US" altLang="en-US" sz="2200" dirty="0"/>
              <a:t>) as well as groups of elements (e.g. </a:t>
            </a:r>
            <a:r>
              <a:rPr lang="en-US" altLang="en-US" sz="2200" b="1" i="1" dirty="0"/>
              <a:t>entity, record, table</a:t>
            </a:r>
            <a:r>
              <a:rPr lang="en-US" altLang="en-US" sz="2200" dirty="0"/>
              <a:t>), and </a:t>
            </a:r>
            <a:r>
              <a:rPr lang="en-US" altLang="en-US" sz="2200" b="1" i="1" dirty="0"/>
              <a:t>relationships</a:t>
            </a:r>
            <a:r>
              <a:rPr lang="en-US" altLang="en-US" sz="2200" dirty="0"/>
              <a:t> among such groups</a:t>
            </a:r>
            <a:endParaRPr lang="en-US" altLang="en-US" sz="2200" dirty="0"/>
          </a:p>
          <a:p>
            <a:pPr lvl="1" eaLnBrk="1" hangingPunct="1"/>
            <a:r>
              <a:rPr lang="en-US" altLang="en-US" sz="2200" dirty="0"/>
              <a:t>Constraints specify some restrictions on valid data; these constraints must be enforced at all times</a:t>
            </a:r>
            <a:endParaRPr lang="en-US" altLang="en-US" sz="2200" dirty="0"/>
          </a:p>
        </p:txBody>
      </p:sp>
      <p:sp>
        <p:nvSpPr>
          <p:cNvPr id="922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4"/>
          <p:cNvSpPr>
            <a:spLocks noGrp="1"/>
          </p:cNvSpPr>
          <p:nvPr>
            <p:ph type="title"/>
          </p:nvPr>
        </p:nvSpPr>
        <p:spPr>
          <a:xfrm>
            <a:off x="0" y="76200"/>
            <a:ext cx="9144000" cy="1325563"/>
          </a:xfrm>
        </p:spPr>
        <p:txBody>
          <a:bodyPr vert="horz" wrap="square" lIns="91440" tIns="45720" rIns="91440" bIns="45720" anchor="ctr" anchorCtr="0"/>
          <a:p>
            <a:pPr algn="ctr" eaLnBrk="1" hangingPunct="1"/>
            <a:r>
              <a:rPr lang="en-US" altLang="en-US" sz="4400" dirty="0"/>
              <a:t>Centralized and Client-Server DBMS Architectures </a:t>
            </a:r>
            <a:endParaRPr lang="en-US" altLang="en-US" sz="4400" dirty="0"/>
          </a:p>
        </p:txBody>
      </p:sp>
      <p:sp>
        <p:nvSpPr>
          <p:cNvPr id="60419" name="Rectangle 5"/>
          <p:cNvSpPr>
            <a:spLocks noGrp="1"/>
          </p:cNvSpPr>
          <p:nvPr>
            <p:ph idx="1"/>
          </p:nvPr>
        </p:nvSpPr>
        <p:spPr/>
        <p:txBody>
          <a:bodyPr vert="horz" wrap="square" lIns="91440" tIns="45720" rIns="91440" bIns="45720" anchor="t" anchorCtr="0"/>
          <a:p>
            <a:pPr eaLnBrk="1" hangingPunct="1"/>
            <a:r>
              <a:rPr lang="en-US" altLang="en-US" dirty="0"/>
              <a:t>Centralized DBMS:</a:t>
            </a:r>
            <a:endParaRPr lang="en-US" altLang="en-US" dirty="0"/>
          </a:p>
          <a:p>
            <a:pPr lvl="1" eaLnBrk="1" hangingPunct="1"/>
            <a:r>
              <a:rPr lang="en-US" altLang="en-US" dirty="0"/>
              <a:t>Combines everything into single system including- DBMS software, hardware, application programs, and user interface processing software.</a:t>
            </a:r>
            <a:endParaRPr lang="en-US" altLang="en-US" dirty="0"/>
          </a:p>
          <a:p>
            <a:pPr lvl="1" eaLnBrk="1" hangingPunct="1"/>
            <a:r>
              <a:rPr lang="en-US" altLang="en-US" dirty="0"/>
              <a:t>User can still connect through a remote terminal – however, all processing is done at centralized site.</a:t>
            </a:r>
            <a:endParaRPr lang="en-US" altLang="en-US" dirty="0"/>
          </a:p>
        </p:txBody>
      </p:sp>
      <p:sp>
        <p:nvSpPr>
          <p:cNvPr id="6042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a:xfrm>
            <a:off x="0" y="33338"/>
            <a:ext cx="9144000" cy="1325562"/>
          </a:xfrm>
        </p:spPr>
        <p:txBody>
          <a:bodyPr vert="horz" wrap="square" lIns="91440" tIns="45720" rIns="91440" bIns="45720" anchor="ctr" anchorCtr="0"/>
          <a:p>
            <a:pPr algn="ctr" eaLnBrk="1" hangingPunct="1"/>
            <a:r>
              <a:rPr lang="en-US" altLang="en-US" sz="4000" dirty="0"/>
              <a:t>A Physical Centralized Architecture</a:t>
            </a:r>
            <a:endParaRPr lang="en-US" altLang="en-US" sz="4000" dirty="0"/>
          </a:p>
        </p:txBody>
      </p:sp>
      <p:sp>
        <p:nvSpPr>
          <p:cNvPr id="62467"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62468" name="Picture 4" descr="fig02_04"/>
          <p:cNvPicPr>
            <a:picLocks noChangeAspect="1"/>
          </p:cNvPicPr>
          <p:nvPr/>
        </p:nvPicPr>
        <p:blipFill>
          <a:blip r:embed="rId1"/>
          <a:stretch>
            <a:fillRect/>
          </a:stretch>
        </p:blipFill>
        <p:spPr>
          <a:xfrm>
            <a:off x="0" y="1066800"/>
            <a:ext cx="9144000" cy="5791200"/>
          </a:xfrm>
          <a:prstGeom prst="rect">
            <a:avLst/>
          </a:prstGeom>
          <a:noFill/>
          <a:ln w="9525">
            <a:noFill/>
          </a:ln>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1028"/>
          <p:cNvSpPr>
            <a:spLocks noGrp="1"/>
          </p:cNvSpPr>
          <p:nvPr>
            <p:ph type="title"/>
          </p:nvPr>
        </p:nvSpPr>
        <p:spPr>
          <a:xfrm>
            <a:off x="0" y="0"/>
            <a:ext cx="9144000" cy="1325563"/>
          </a:xfrm>
        </p:spPr>
        <p:txBody>
          <a:bodyPr vert="horz" wrap="square" lIns="91440" tIns="45720" rIns="91440" bIns="45720" anchor="ctr" anchorCtr="0"/>
          <a:p>
            <a:pPr algn="ctr" eaLnBrk="1" hangingPunct="1"/>
            <a:r>
              <a:rPr lang="en-US" altLang="en-US" sz="4000" dirty="0"/>
              <a:t>Basic 2-tier Client-Server Architectures</a:t>
            </a:r>
            <a:endParaRPr lang="en-US" altLang="en-US" sz="4000" dirty="0"/>
          </a:p>
        </p:txBody>
      </p:sp>
      <p:sp>
        <p:nvSpPr>
          <p:cNvPr id="63491" name="Rectangle 1029"/>
          <p:cNvSpPr>
            <a:spLocks noGrp="1"/>
          </p:cNvSpPr>
          <p:nvPr>
            <p:ph idx="1"/>
          </p:nvPr>
        </p:nvSpPr>
        <p:spPr>
          <a:xfrm>
            <a:off x="76200" y="1825625"/>
            <a:ext cx="8991600" cy="4351338"/>
          </a:xfrm>
        </p:spPr>
        <p:txBody>
          <a:bodyPr vert="horz" wrap="square" lIns="91440" tIns="45720" rIns="91440" bIns="45720" anchor="t" anchorCtr="0"/>
          <a:p>
            <a:pPr eaLnBrk="1" hangingPunct="1"/>
            <a:r>
              <a:rPr lang="en-US" altLang="en-US" sz="3200" dirty="0"/>
              <a:t>Specialized Servers with Specialized functions</a:t>
            </a:r>
            <a:endParaRPr lang="en-US" altLang="en-US" sz="3200" dirty="0"/>
          </a:p>
          <a:p>
            <a:pPr lvl="1" eaLnBrk="1" hangingPunct="1"/>
            <a:r>
              <a:rPr lang="en-US" altLang="en-US" sz="2800" dirty="0"/>
              <a:t>Print server</a:t>
            </a:r>
            <a:endParaRPr lang="en-US" altLang="en-US" sz="2800" dirty="0"/>
          </a:p>
          <a:p>
            <a:pPr lvl="1" eaLnBrk="1" hangingPunct="1"/>
            <a:r>
              <a:rPr lang="en-US" altLang="en-US" sz="2800" dirty="0"/>
              <a:t>File server</a:t>
            </a:r>
            <a:endParaRPr lang="en-US" altLang="en-US" sz="2800" dirty="0"/>
          </a:p>
          <a:p>
            <a:pPr lvl="1" eaLnBrk="1" hangingPunct="1"/>
            <a:r>
              <a:rPr lang="en-US" altLang="en-US" sz="2800" dirty="0"/>
              <a:t>DBMS server</a:t>
            </a:r>
            <a:endParaRPr lang="en-US" altLang="en-US" sz="2800" dirty="0"/>
          </a:p>
          <a:p>
            <a:pPr lvl="1" eaLnBrk="1" hangingPunct="1"/>
            <a:r>
              <a:rPr lang="en-US" altLang="en-US" sz="2800" dirty="0"/>
              <a:t>Web server</a:t>
            </a:r>
            <a:endParaRPr lang="en-US" altLang="en-US" sz="2800" dirty="0"/>
          </a:p>
          <a:p>
            <a:pPr lvl="1" eaLnBrk="1" hangingPunct="1"/>
            <a:r>
              <a:rPr lang="en-US" altLang="en-US" sz="2800" dirty="0"/>
              <a:t>Email server</a:t>
            </a:r>
            <a:endParaRPr lang="en-US" altLang="en-US" sz="2800" dirty="0"/>
          </a:p>
          <a:p>
            <a:pPr eaLnBrk="1" hangingPunct="1"/>
            <a:r>
              <a:rPr lang="en-US" altLang="en-US" sz="3200" dirty="0"/>
              <a:t>Clients can access the specialized servers as needed</a:t>
            </a:r>
            <a:endParaRPr lang="en-US" altLang="en-US" sz="3200" dirty="0"/>
          </a:p>
        </p:txBody>
      </p:sp>
      <p:sp>
        <p:nvSpPr>
          <p:cNvPr id="6349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a:xfrm>
            <a:off x="-57150" y="0"/>
            <a:ext cx="9144000" cy="1325563"/>
          </a:xfrm>
        </p:spPr>
        <p:txBody>
          <a:bodyPr vert="horz" wrap="square" lIns="91440" tIns="45720" rIns="91440" bIns="45720" anchor="ctr" anchorCtr="0"/>
          <a:p>
            <a:pPr algn="ctr" eaLnBrk="1" hangingPunct="1"/>
            <a:r>
              <a:rPr lang="en-US" altLang="en-US" sz="4000" dirty="0"/>
              <a:t>Logical two-tier client server architecture</a:t>
            </a:r>
            <a:endParaRPr lang="en-US" altLang="en-US" sz="4000" dirty="0"/>
          </a:p>
        </p:txBody>
      </p:sp>
      <p:sp>
        <p:nvSpPr>
          <p:cNvPr id="65539"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65540" name="Picture 4" descr="fig02_05"/>
          <p:cNvPicPr>
            <a:picLocks noChangeAspect="1"/>
          </p:cNvPicPr>
          <p:nvPr/>
        </p:nvPicPr>
        <p:blipFill>
          <a:blip r:embed="rId1"/>
          <a:stretch>
            <a:fillRect/>
          </a:stretch>
        </p:blipFill>
        <p:spPr>
          <a:xfrm>
            <a:off x="0" y="1905000"/>
            <a:ext cx="8991600" cy="3276600"/>
          </a:xfrm>
          <a:prstGeom prst="rect">
            <a:avLst/>
          </a:prstGeom>
          <a:noFill/>
          <a:ln w="9525">
            <a:noFill/>
          </a:ln>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1028"/>
          <p:cNvSpPr>
            <a:spLocks noGrp="1"/>
          </p:cNvSpPr>
          <p:nvPr>
            <p:ph type="title"/>
          </p:nvPr>
        </p:nvSpPr>
        <p:spPr>
          <a:xfrm>
            <a:off x="628650" y="0"/>
            <a:ext cx="7886700" cy="1325563"/>
          </a:xfrm>
        </p:spPr>
        <p:txBody>
          <a:bodyPr vert="horz" wrap="square" lIns="91440" tIns="45720" rIns="91440" bIns="45720" anchor="ctr" anchorCtr="0"/>
          <a:p>
            <a:pPr algn="ctr" eaLnBrk="1" hangingPunct="1"/>
            <a:r>
              <a:rPr lang="en-US" altLang="en-US" dirty="0"/>
              <a:t>Clients</a:t>
            </a:r>
            <a:endParaRPr lang="en-US" altLang="en-US" dirty="0"/>
          </a:p>
        </p:txBody>
      </p:sp>
      <p:sp>
        <p:nvSpPr>
          <p:cNvPr id="66563" name="Rectangle 1029"/>
          <p:cNvSpPr>
            <a:spLocks noGrp="1"/>
          </p:cNvSpPr>
          <p:nvPr>
            <p:ph idx="1"/>
          </p:nvPr>
        </p:nvSpPr>
        <p:spPr>
          <a:xfrm>
            <a:off x="0" y="1825625"/>
            <a:ext cx="8515350" cy="4351338"/>
          </a:xfrm>
        </p:spPr>
        <p:txBody>
          <a:bodyPr vert="horz" wrap="square" lIns="91440" tIns="45720" rIns="91440" bIns="45720" anchor="t" anchorCtr="0"/>
          <a:p>
            <a:pPr eaLnBrk="1" hangingPunct="1"/>
            <a:r>
              <a:rPr lang="en-US" altLang="en-US" sz="2400" dirty="0"/>
              <a:t>Provide appropriate interfaces through a client software module to access and utilize the various server resources. </a:t>
            </a:r>
            <a:endParaRPr lang="en-US" altLang="en-US" sz="2400" dirty="0"/>
          </a:p>
          <a:p>
            <a:pPr eaLnBrk="1" hangingPunct="1"/>
            <a:endParaRPr lang="en-US" altLang="en-US" sz="2400" dirty="0"/>
          </a:p>
          <a:p>
            <a:pPr eaLnBrk="1" hangingPunct="1"/>
            <a:r>
              <a:rPr lang="en-US" altLang="en-US" sz="2400" dirty="0"/>
              <a:t>Clients may be diskless machines or PCs or Workstations with disks with only the client software installed.</a:t>
            </a:r>
            <a:endParaRPr lang="en-US" altLang="en-US" sz="2400" dirty="0"/>
          </a:p>
          <a:p>
            <a:pPr eaLnBrk="1" hangingPunct="1"/>
            <a:endParaRPr lang="en-US" altLang="en-US" sz="2400" dirty="0"/>
          </a:p>
          <a:p>
            <a:pPr eaLnBrk="1" hangingPunct="1"/>
            <a:r>
              <a:rPr lang="en-US" altLang="en-US" sz="2400" dirty="0"/>
              <a:t>Connected to the servers via some form of a network.</a:t>
            </a:r>
            <a:endParaRPr lang="en-US" altLang="en-US" sz="2400" dirty="0"/>
          </a:p>
          <a:p>
            <a:pPr lvl="1" eaLnBrk="1" hangingPunct="1"/>
            <a:r>
              <a:rPr lang="en-US" altLang="en-US" sz="2000" dirty="0"/>
              <a:t>(LAN: local area network, wireless network, etc.)</a:t>
            </a:r>
            <a:endParaRPr lang="en-US" altLang="en-US" sz="2000" dirty="0"/>
          </a:p>
        </p:txBody>
      </p:sp>
      <p:sp>
        <p:nvSpPr>
          <p:cNvPr id="6656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4"/>
          <p:cNvSpPr>
            <a:spLocks noGrp="1"/>
          </p:cNvSpPr>
          <p:nvPr>
            <p:ph type="title"/>
          </p:nvPr>
        </p:nvSpPr>
        <p:spPr>
          <a:xfrm>
            <a:off x="0" y="74613"/>
            <a:ext cx="9144000" cy="1325562"/>
          </a:xfrm>
        </p:spPr>
        <p:txBody>
          <a:bodyPr vert="horz" wrap="square" lIns="91440" tIns="45720" rIns="91440" bIns="45720" anchor="ctr" anchorCtr="0"/>
          <a:p>
            <a:pPr algn="ctr" eaLnBrk="1" hangingPunct="1"/>
            <a:r>
              <a:rPr lang="en-US" altLang="en-US" sz="4400" dirty="0"/>
              <a:t>DBMS Server</a:t>
            </a:r>
            <a:endParaRPr lang="en-US" altLang="en-US" sz="4400" dirty="0"/>
          </a:p>
        </p:txBody>
      </p:sp>
      <p:sp>
        <p:nvSpPr>
          <p:cNvPr id="70660" name="Rectangle 5"/>
          <p:cNvSpPr>
            <a:spLocks noGrp="1" noChangeArrowheads="1"/>
          </p:cNvSpPr>
          <p:nvPr>
            <p:ph idx="1"/>
          </p:nvPr>
        </p:nvSpPr>
        <p:spPr/>
        <p:txBody>
          <a:bodyPr vert="horz" wrap="square" lIns="91440" tIns="45720" rIns="91440" bIns="45720" numCol="1" rtlCol="0" anchor="t" anchorCtr="0" compatLnSpc="1">
            <a:normAutofit fontScale="70000"/>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Provides database query and transaction services to the clients</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Relational DBMS servers are often called SQL servers, query servers, or transaction servers</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Applications running on clients utilize an Application Program Interface (</a:t>
            </a:r>
            <a:r>
              <a:rPr kumimoji="0" lang="en-US" altLang="en-US" sz="2400" b="1" i="0" u="none" strike="noStrike" kern="1200" cap="none" spc="0" normalizeH="0" baseline="0" noProof="0" dirty="0">
                <a:ln>
                  <a:noFill/>
                </a:ln>
                <a:solidFill>
                  <a:schemeClr val="tx1"/>
                </a:solidFill>
                <a:effectLst/>
                <a:uLnTx/>
                <a:uFillTx/>
                <a:latin typeface="+mn-lt"/>
                <a:ea typeface="+mn-ea"/>
                <a:cs typeface="+mn-cs"/>
              </a:rPr>
              <a:t>API</a:t>
            </a:r>
            <a:r>
              <a:rPr kumimoji="0" lang="en-US" altLang="en-US" sz="2400" b="0" i="0" u="none" strike="noStrike" kern="1200" cap="none" spc="0" normalizeH="0" baseline="0" noProof="0" dirty="0">
                <a:ln>
                  <a:noFill/>
                </a:ln>
                <a:solidFill>
                  <a:schemeClr val="tx1"/>
                </a:solidFill>
                <a:effectLst/>
                <a:uLnTx/>
                <a:uFillTx/>
                <a:latin typeface="+mn-lt"/>
                <a:ea typeface="+mn-ea"/>
                <a:cs typeface="+mn-cs"/>
              </a:rPr>
              <a:t>) to access server databases via standard interface such as:</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en-US" altLang="en-US" sz="2200" b="0" i="0" u="none" strike="noStrike" kern="1200" cap="none" spc="0" normalizeH="0" baseline="0" noProof="0" dirty="0">
                <a:ln>
                  <a:noFill/>
                </a:ln>
                <a:solidFill>
                  <a:schemeClr val="tx1"/>
                </a:solidFill>
                <a:effectLst/>
                <a:uLnTx/>
                <a:uFillTx/>
                <a:latin typeface="+mn-lt"/>
                <a:ea typeface="+mn-ea"/>
                <a:cs typeface="+mn-cs"/>
              </a:rPr>
              <a:t>ODBC: Open Database Connectivity standard</a:t>
            </a:r>
            <a:endParaRPr kumimoji="0" lang="en-US" altLang="en-US" sz="2200" b="0" i="0" u="none" strike="noStrike" kern="1200" cap="none" spc="0" normalizeH="0" baseline="0" noProof="0" dirty="0">
              <a:ln>
                <a:noFill/>
              </a:ln>
              <a:solidFill>
                <a:schemeClr val="tx1"/>
              </a:solidFill>
              <a:effectLst/>
              <a:uLnTx/>
              <a:uFillTx/>
              <a:latin typeface="+mn-lt"/>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en-US" altLang="en-US" sz="2200" b="0" i="0" u="none" strike="noStrike" kern="1200" cap="none" spc="0" normalizeH="0" baseline="0" noProof="0" dirty="0">
                <a:ln>
                  <a:noFill/>
                </a:ln>
                <a:solidFill>
                  <a:schemeClr val="tx1"/>
                </a:solidFill>
                <a:effectLst/>
                <a:uLnTx/>
                <a:uFillTx/>
                <a:latin typeface="+mn-lt"/>
                <a:ea typeface="+mn-ea"/>
                <a:cs typeface="+mn-cs"/>
              </a:rPr>
              <a:t>JDBC: for Java programming access</a:t>
            </a:r>
            <a:endParaRPr kumimoji="0" lang="en-US" altLang="en-US" sz="2200" b="0" i="0" u="none" strike="noStrike" kern="1200" cap="none" spc="0" normalizeH="0" baseline="0" noProof="0" dirty="0">
              <a:ln>
                <a:noFill/>
              </a:ln>
              <a:solidFill>
                <a:schemeClr val="tx1"/>
              </a:solidFill>
              <a:effectLst/>
              <a:uLnTx/>
              <a:uFillTx/>
              <a:latin typeface="+mn-lt"/>
              <a:ea typeface="+mn-ea"/>
              <a:cs typeface="+mn-cs"/>
            </a:endParaRPr>
          </a:p>
          <a:p>
            <a:pPr marL="34290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defRPr/>
            </a:pPr>
            <a:endParaRPr kumimoji="0" lang="en-US" altLang="en-US" sz="22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Client and server must install appropriate client module and server module software for ODBC or JDBC</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defRPr/>
            </a:pP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861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1028"/>
          <p:cNvSpPr>
            <a:spLocks noGrp="1"/>
          </p:cNvSpPr>
          <p:nvPr>
            <p:ph type="title"/>
          </p:nvPr>
        </p:nvSpPr>
        <p:spPr>
          <a:xfrm>
            <a:off x="0" y="76200"/>
            <a:ext cx="9144000" cy="1325563"/>
          </a:xfrm>
        </p:spPr>
        <p:txBody>
          <a:bodyPr vert="horz" wrap="square" lIns="91440" tIns="45720" rIns="91440" bIns="45720" anchor="ctr" anchorCtr="0"/>
          <a:p>
            <a:pPr algn="ctr" eaLnBrk="1" hangingPunct="1"/>
            <a:r>
              <a:rPr lang="en-US" altLang="en-US" sz="4000" dirty="0"/>
              <a:t>Two Tier Client-Server Architecture</a:t>
            </a:r>
            <a:endParaRPr lang="en-US" altLang="en-US" sz="4000" dirty="0"/>
          </a:p>
        </p:txBody>
      </p:sp>
      <p:sp>
        <p:nvSpPr>
          <p:cNvPr id="70659" name="Rectangle 1029"/>
          <p:cNvSpPr>
            <a:spLocks noGrp="1"/>
          </p:cNvSpPr>
          <p:nvPr>
            <p:ph idx="1"/>
          </p:nvPr>
        </p:nvSpPr>
        <p:spPr/>
        <p:txBody>
          <a:bodyPr vert="horz" wrap="square" lIns="91440" tIns="45720" rIns="91440" bIns="45720" anchor="t" anchorCtr="0"/>
          <a:p>
            <a:pPr eaLnBrk="1" hangingPunct="1"/>
            <a:r>
              <a:rPr lang="en-US" altLang="en-US" dirty="0"/>
              <a:t>A client program may connect to several DBMSs, sometimes called the data sources.</a:t>
            </a:r>
            <a:endParaRPr lang="en-US" altLang="en-US" dirty="0"/>
          </a:p>
          <a:p>
            <a:pPr eaLnBrk="1" hangingPunct="1"/>
            <a:endParaRPr lang="en-US" altLang="en-US" dirty="0"/>
          </a:p>
          <a:p>
            <a:pPr eaLnBrk="1" hangingPunct="1"/>
            <a:r>
              <a:rPr lang="en-US" altLang="en-US" dirty="0"/>
              <a:t>In general, data sources can be files or other non-DBMS software that manages data.</a:t>
            </a:r>
            <a:endParaRPr lang="en-US" altLang="en-US" dirty="0"/>
          </a:p>
          <a:p>
            <a:pPr eaLnBrk="1" hangingPunct="1"/>
            <a:endParaRPr lang="en-US" altLang="en-US" dirty="0"/>
          </a:p>
          <a:p>
            <a:pPr eaLnBrk="1" hangingPunct="1"/>
            <a:r>
              <a:rPr lang="en-US" altLang="en-US" dirty="0"/>
              <a:t>Other variations of clients are possible: e.g., in some object DBMSs, more functionality is transferred to clients including data dictionary functions, optimization and recovery across multiple servers, etc.</a:t>
            </a:r>
            <a:endParaRPr lang="en-US" altLang="en-US" dirty="0"/>
          </a:p>
        </p:txBody>
      </p:sp>
      <p:sp>
        <p:nvSpPr>
          <p:cNvPr id="7066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4"/>
          <p:cNvSpPr>
            <a:spLocks noGrp="1"/>
          </p:cNvSpPr>
          <p:nvPr>
            <p:ph type="title"/>
          </p:nvPr>
        </p:nvSpPr>
        <p:spPr>
          <a:xfrm>
            <a:off x="0" y="52388"/>
            <a:ext cx="9144000" cy="1325562"/>
          </a:xfrm>
        </p:spPr>
        <p:txBody>
          <a:bodyPr vert="horz" wrap="square" lIns="91440" tIns="45720" rIns="91440" bIns="45720" anchor="ctr" anchorCtr="0"/>
          <a:p>
            <a:pPr algn="ctr" eaLnBrk="1" hangingPunct="1"/>
            <a:r>
              <a:rPr lang="en-US" altLang="en-US" sz="4000" dirty="0"/>
              <a:t>Three Tier Client-Server Architecture</a:t>
            </a:r>
            <a:endParaRPr lang="en-US" altLang="en-US" sz="4000" dirty="0"/>
          </a:p>
        </p:txBody>
      </p:sp>
      <p:sp>
        <p:nvSpPr>
          <p:cNvPr id="72707" name="Rectangle 5"/>
          <p:cNvSpPr>
            <a:spLocks noGrp="1"/>
          </p:cNvSpPr>
          <p:nvPr>
            <p:ph idx="1"/>
          </p:nvPr>
        </p:nvSpPr>
        <p:spPr/>
        <p:txBody>
          <a:bodyPr vert="horz" wrap="square" lIns="91440" tIns="45720" rIns="91440" bIns="45720" anchor="t" anchorCtr="0"/>
          <a:p>
            <a:pPr eaLnBrk="1" hangingPunct="1"/>
            <a:r>
              <a:rPr lang="en-US" altLang="en-US" sz="2400" dirty="0"/>
              <a:t>Common for Web applications</a:t>
            </a:r>
            <a:endParaRPr lang="en-US" altLang="en-US" sz="2400" dirty="0"/>
          </a:p>
          <a:p>
            <a:pPr eaLnBrk="1" hangingPunct="1"/>
            <a:r>
              <a:rPr lang="en-US" altLang="en-US" sz="2400" dirty="0"/>
              <a:t>Intermediate Layer called Application Server or Web Server: </a:t>
            </a:r>
            <a:endParaRPr lang="en-US" altLang="en-US" sz="2400" dirty="0"/>
          </a:p>
          <a:p>
            <a:pPr lvl="1" eaLnBrk="1" hangingPunct="1"/>
            <a:r>
              <a:rPr lang="en-US" altLang="en-US" sz="2200" dirty="0"/>
              <a:t>Stores the web connectivity software and the business logic part of the application used to access the corresponding data from the database server</a:t>
            </a:r>
            <a:endParaRPr lang="en-US" altLang="en-US" sz="2200" dirty="0"/>
          </a:p>
          <a:p>
            <a:pPr lvl="1" eaLnBrk="1" hangingPunct="1"/>
            <a:r>
              <a:rPr lang="en-US" altLang="en-US" sz="2200" dirty="0"/>
              <a:t>Acts like a conduit for sending partially processed data between the database server and the client.</a:t>
            </a:r>
            <a:endParaRPr lang="en-US" altLang="en-US" sz="2200" dirty="0"/>
          </a:p>
          <a:p>
            <a:pPr eaLnBrk="1" hangingPunct="1"/>
            <a:r>
              <a:rPr lang="en-US" altLang="en-US" sz="2400" dirty="0"/>
              <a:t>Three-tier Architecture Can Enhance Security: </a:t>
            </a:r>
            <a:endParaRPr lang="en-US" altLang="en-US" sz="2400" dirty="0"/>
          </a:p>
          <a:p>
            <a:pPr lvl="1" eaLnBrk="1" hangingPunct="1"/>
            <a:r>
              <a:rPr lang="en-US" altLang="en-US" sz="2200" dirty="0"/>
              <a:t>Database server only accessible via middle tier</a:t>
            </a:r>
            <a:endParaRPr lang="en-US" altLang="en-US" sz="2200" dirty="0"/>
          </a:p>
          <a:p>
            <a:pPr lvl="1" eaLnBrk="1" hangingPunct="1"/>
            <a:r>
              <a:rPr lang="en-US" altLang="en-US" sz="2200" dirty="0"/>
              <a:t>Clients cannot directly access database server</a:t>
            </a:r>
            <a:endParaRPr lang="en-US" altLang="en-US" sz="2200" dirty="0"/>
          </a:p>
        </p:txBody>
      </p:sp>
      <p:sp>
        <p:nvSpPr>
          <p:cNvPr id="7270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xfrm>
            <a:off x="628650" y="76200"/>
            <a:ext cx="7886700" cy="1325563"/>
          </a:xfrm>
        </p:spPr>
        <p:txBody>
          <a:bodyPr vert="horz" wrap="square" lIns="91440" tIns="45720" rIns="91440" bIns="45720" anchor="ctr" anchorCtr="0"/>
          <a:p>
            <a:pPr algn="ctr" eaLnBrk="1" hangingPunct="1"/>
            <a:r>
              <a:rPr lang="en-US" altLang="en-US" sz="4000" dirty="0"/>
              <a:t>Three-tier client-server architecture</a:t>
            </a:r>
            <a:endParaRPr lang="en-US" altLang="en-US" sz="4000" dirty="0"/>
          </a:p>
        </p:txBody>
      </p:sp>
      <p:sp>
        <p:nvSpPr>
          <p:cNvPr id="74755"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74756" name="Picture 4" descr="fig02_07"/>
          <p:cNvPicPr>
            <a:picLocks noChangeAspect="1"/>
          </p:cNvPicPr>
          <p:nvPr/>
        </p:nvPicPr>
        <p:blipFill>
          <a:blip r:embed="rId1"/>
          <a:stretch>
            <a:fillRect/>
          </a:stretch>
        </p:blipFill>
        <p:spPr>
          <a:xfrm>
            <a:off x="339725" y="1847850"/>
            <a:ext cx="8194675" cy="4400550"/>
          </a:xfrm>
          <a:prstGeom prst="rect">
            <a:avLst/>
          </a:prstGeom>
          <a:noFill/>
          <a:ln w="9525">
            <a:noFill/>
          </a:ln>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1028"/>
          <p:cNvSpPr>
            <a:spLocks noGrp="1"/>
          </p:cNvSpPr>
          <p:nvPr>
            <p:ph type="title"/>
          </p:nvPr>
        </p:nvSpPr>
        <p:spPr>
          <a:xfrm>
            <a:off x="0" y="41275"/>
            <a:ext cx="9144000" cy="1325563"/>
          </a:xfrm>
        </p:spPr>
        <p:txBody>
          <a:bodyPr vert="horz" wrap="square" lIns="91440" tIns="45720" rIns="91440" bIns="45720" anchor="ctr" anchorCtr="0"/>
          <a:p>
            <a:pPr algn="ctr" eaLnBrk="1" hangingPunct="1"/>
            <a:r>
              <a:rPr lang="en-US" altLang="en-US" sz="4000" dirty="0"/>
              <a:t>Classification of DBMSs</a:t>
            </a:r>
            <a:endParaRPr lang="en-US" altLang="en-US" sz="4000" dirty="0"/>
          </a:p>
        </p:txBody>
      </p:sp>
      <p:sp>
        <p:nvSpPr>
          <p:cNvPr id="75779" name="Rectangle 1029"/>
          <p:cNvSpPr>
            <a:spLocks noGrp="1"/>
          </p:cNvSpPr>
          <p:nvPr>
            <p:ph idx="1"/>
          </p:nvPr>
        </p:nvSpPr>
        <p:spPr/>
        <p:txBody>
          <a:bodyPr vert="horz" wrap="square" lIns="91440" tIns="45720" rIns="91440" bIns="45720" anchor="t" anchorCtr="0"/>
          <a:p>
            <a:pPr eaLnBrk="1" hangingPunct="1"/>
            <a:r>
              <a:rPr lang="en-US" altLang="en-US" dirty="0"/>
              <a:t>Based on the data model used</a:t>
            </a:r>
            <a:endParaRPr lang="en-US" altLang="en-US" dirty="0"/>
          </a:p>
          <a:p>
            <a:pPr lvl="1" eaLnBrk="1" hangingPunct="1"/>
            <a:r>
              <a:rPr lang="en-US" altLang="en-US" dirty="0"/>
              <a:t>Traditional: Relational, Network, Hierarchical.</a:t>
            </a:r>
            <a:endParaRPr lang="en-US" altLang="en-US" dirty="0"/>
          </a:p>
          <a:p>
            <a:pPr lvl="1" eaLnBrk="1" hangingPunct="1"/>
            <a:r>
              <a:rPr lang="en-US" altLang="en-US" dirty="0"/>
              <a:t>Emerging: Object-oriented, Object-relational.</a:t>
            </a:r>
            <a:endParaRPr lang="en-US" altLang="en-US" dirty="0"/>
          </a:p>
          <a:p>
            <a:pPr eaLnBrk="1" hangingPunct="1"/>
            <a:r>
              <a:rPr lang="en-US" altLang="en-US" dirty="0"/>
              <a:t>Other classifications</a:t>
            </a:r>
            <a:endParaRPr lang="en-US" altLang="en-US" dirty="0"/>
          </a:p>
          <a:p>
            <a:pPr lvl="1" eaLnBrk="1" hangingPunct="1"/>
            <a:r>
              <a:rPr lang="en-US" altLang="en-US" dirty="0"/>
              <a:t>Single-user (typically used with personal computers)</a:t>
            </a:r>
            <a:br>
              <a:rPr lang="en-US" altLang="en-US" dirty="0"/>
            </a:br>
            <a:r>
              <a:rPr lang="en-US" altLang="en-US" dirty="0"/>
              <a:t>vs. multi-user (most DBMSs).</a:t>
            </a:r>
            <a:endParaRPr lang="en-US" altLang="en-US" dirty="0"/>
          </a:p>
          <a:p>
            <a:pPr lvl="1" eaLnBrk="1" hangingPunct="1"/>
            <a:r>
              <a:rPr lang="en-US" altLang="en-US" dirty="0"/>
              <a:t>Centralized (uses a single computer with one database) </a:t>
            </a:r>
            <a:br>
              <a:rPr lang="en-US" altLang="en-US" dirty="0"/>
            </a:br>
            <a:r>
              <a:rPr lang="en-US" altLang="en-US" dirty="0"/>
              <a:t>vs. distributed (uses multiple computers, multiple databases) </a:t>
            </a:r>
            <a:endParaRPr lang="en-US" altLang="en-US" dirty="0"/>
          </a:p>
        </p:txBody>
      </p:sp>
      <p:sp>
        <p:nvSpPr>
          <p:cNvPr id="7578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p:txBody>
          <a:bodyPr vert="horz" wrap="square" lIns="91440" tIns="45720" rIns="91440" bIns="45720" anchor="ctr" anchorCtr="0"/>
          <a:p>
            <a:pPr eaLnBrk="1" hangingPunct="1"/>
            <a:r>
              <a:rPr lang="en-US" altLang="en-US" dirty="0"/>
              <a:t>Data Models (continued)</a:t>
            </a:r>
            <a:endParaRPr lang="en-US" altLang="en-US" dirty="0"/>
          </a:p>
        </p:txBody>
      </p:sp>
      <p:sp>
        <p:nvSpPr>
          <p:cNvPr id="11267" name="Rectangle 3"/>
          <p:cNvSpPr>
            <a:spLocks noGrp="1"/>
          </p:cNvSpPr>
          <p:nvPr>
            <p:ph idx="1"/>
          </p:nvPr>
        </p:nvSpPr>
        <p:spPr/>
        <p:txBody>
          <a:bodyPr vert="horz" wrap="square" lIns="91440" tIns="45720" rIns="91440" bIns="45720" anchor="t" anchorCtr="0"/>
          <a:p>
            <a:pPr eaLnBrk="1" hangingPunct="1"/>
            <a:r>
              <a:rPr lang="en-US" altLang="en-US" b="1" dirty="0"/>
              <a:t>Data Model Operations:</a:t>
            </a:r>
            <a:endParaRPr lang="en-US" altLang="en-US" b="1" dirty="0"/>
          </a:p>
          <a:p>
            <a:pPr lvl="1" eaLnBrk="1" hangingPunct="1"/>
            <a:r>
              <a:rPr lang="en-US" altLang="en-US" dirty="0"/>
              <a:t>These operations are used for specifying database </a:t>
            </a:r>
            <a:r>
              <a:rPr lang="en-US" altLang="en-US" i="1" dirty="0"/>
              <a:t>retrievals</a:t>
            </a:r>
            <a:r>
              <a:rPr lang="en-US" altLang="en-US" dirty="0"/>
              <a:t> and </a:t>
            </a:r>
            <a:r>
              <a:rPr lang="en-US" altLang="en-US" i="1" dirty="0"/>
              <a:t>updates</a:t>
            </a:r>
            <a:r>
              <a:rPr lang="en-US" altLang="en-US" dirty="0"/>
              <a:t> by referring to the constructs of the data model.</a:t>
            </a:r>
            <a:endParaRPr lang="en-US" altLang="en-US" dirty="0"/>
          </a:p>
          <a:p>
            <a:pPr lvl="1" eaLnBrk="1" hangingPunct="1"/>
            <a:r>
              <a:rPr lang="en-US" altLang="en-US" dirty="0"/>
              <a:t>Operations on the data model may include </a:t>
            </a:r>
            <a:r>
              <a:rPr lang="en-US" altLang="en-US" b="1" i="1" dirty="0"/>
              <a:t>basic model operations </a:t>
            </a:r>
            <a:r>
              <a:rPr lang="en-US" altLang="en-US" dirty="0"/>
              <a:t>(e.g. generic insert, delete, update) and</a:t>
            </a:r>
            <a:r>
              <a:rPr lang="en-US" altLang="en-US" b="1" i="1" dirty="0"/>
              <a:t> user-defined operations </a:t>
            </a:r>
            <a:r>
              <a:rPr lang="en-US" altLang="en-US" dirty="0"/>
              <a:t>(e.g. compute_student_gpa, update_inventory)</a:t>
            </a:r>
            <a:endParaRPr lang="en-US" altLang="en-US" b="1" i="1" dirty="0"/>
          </a:p>
        </p:txBody>
      </p:sp>
      <p:sp>
        <p:nvSpPr>
          <p:cNvPr id="1126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p:txBody>
          <a:bodyPr vert="horz" wrap="square" lIns="91440" tIns="45720" rIns="91440" bIns="45720" anchor="ctr" anchorCtr="0"/>
          <a:p>
            <a:pPr eaLnBrk="1" hangingPunct="1"/>
            <a:r>
              <a:rPr lang="en-US" altLang="en-US" dirty="0"/>
              <a:t>Variations of Distributed DBMSs (DDBMSs)</a:t>
            </a:r>
            <a:endParaRPr lang="en-US" altLang="en-US" dirty="0"/>
          </a:p>
        </p:txBody>
      </p:sp>
      <p:sp>
        <p:nvSpPr>
          <p:cNvPr id="77827" name="Rectangle 3"/>
          <p:cNvSpPr>
            <a:spLocks noGrp="1"/>
          </p:cNvSpPr>
          <p:nvPr>
            <p:ph idx="1"/>
          </p:nvPr>
        </p:nvSpPr>
        <p:spPr/>
        <p:txBody>
          <a:bodyPr vert="horz" wrap="square" lIns="91440" tIns="45720" rIns="91440" bIns="45720" anchor="t" anchorCtr="0"/>
          <a:p>
            <a:pPr eaLnBrk="1" hangingPunct="1"/>
            <a:r>
              <a:rPr lang="en-US" altLang="en-US" dirty="0"/>
              <a:t>Homogeneous DDBMS</a:t>
            </a:r>
            <a:endParaRPr lang="en-US" altLang="en-US" dirty="0"/>
          </a:p>
          <a:p>
            <a:pPr eaLnBrk="1" hangingPunct="1"/>
            <a:r>
              <a:rPr lang="en-US" altLang="en-US" dirty="0"/>
              <a:t>Heterogeneous DDBMS</a:t>
            </a:r>
            <a:endParaRPr lang="en-US" altLang="en-US" dirty="0"/>
          </a:p>
          <a:p>
            <a:pPr eaLnBrk="1" hangingPunct="1"/>
            <a:r>
              <a:rPr lang="en-US" altLang="en-US" dirty="0"/>
              <a:t>Federated or Multidatabase Systems</a:t>
            </a:r>
            <a:endParaRPr lang="en-US" altLang="en-US" dirty="0"/>
          </a:p>
          <a:p>
            <a:pPr eaLnBrk="1" hangingPunct="1"/>
            <a:r>
              <a:rPr lang="en-US" altLang="en-US" dirty="0"/>
              <a:t>Distributed Database Systems have now come to be known as client-server based database systems because:</a:t>
            </a:r>
            <a:endParaRPr lang="en-US" altLang="en-US" dirty="0"/>
          </a:p>
          <a:p>
            <a:pPr lvl="1" eaLnBrk="1" hangingPunct="1"/>
            <a:r>
              <a:rPr lang="en-US" altLang="en-US" dirty="0"/>
              <a:t>They do not support a totally distributed environment, but rather a set of database servers supporting a set of clients.</a:t>
            </a:r>
            <a:endParaRPr lang="en-US" altLang="en-US" dirty="0"/>
          </a:p>
          <a:p>
            <a:pPr eaLnBrk="1" hangingPunct="1"/>
            <a:endParaRPr lang="en-US" altLang="en-US" dirty="0"/>
          </a:p>
        </p:txBody>
      </p:sp>
      <p:sp>
        <p:nvSpPr>
          <p:cNvPr id="7782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1026"/>
          <p:cNvSpPr>
            <a:spLocks noGrp="1"/>
          </p:cNvSpPr>
          <p:nvPr>
            <p:ph type="title"/>
          </p:nvPr>
        </p:nvSpPr>
        <p:spPr/>
        <p:txBody>
          <a:bodyPr vert="horz" wrap="square" lIns="91440" tIns="45720" rIns="91440" bIns="45720" anchor="ctr" anchorCtr="0"/>
          <a:p>
            <a:pPr eaLnBrk="1" hangingPunct="1"/>
            <a:r>
              <a:rPr lang="en-US" altLang="en-US" dirty="0"/>
              <a:t>Cost considerations for DBMSs</a:t>
            </a:r>
            <a:endParaRPr lang="en-US" altLang="en-US" dirty="0"/>
          </a:p>
        </p:txBody>
      </p:sp>
      <p:sp>
        <p:nvSpPr>
          <p:cNvPr id="81924" name="Rectangle 1027"/>
          <p:cNvSpPr>
            <a:spLocks noGrp="1" noChangeArrowheads="1"/>
          </p:cNvSpPr>
          <p:nvPr>
            <p:ph idx="1"/>
          </p:nvPr>
        </p:nvSpPr>
        <p:spPr/>
        <p:txBody>
          <a:bodyPr vert="horz" wrap="square" lIns="91440" tIns="45720" rIns="91440" bIns="45720" numCol="1" rtlCol="0" anchor="t" anchorCtr="0" compatLnSpc="1">
            <a:normAutofit lnSpcReduction="10000"/>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400" b="0" i="0" u="none" strike="noStrike" kern="1200" cap="none" spc="0" normalizeH="0" baseline="0" noProof="0">
                <a:ln>
                  <a:noFill/>
                </a:ln>
                <a:solidFill>
                  <a:schemeClr val="tx1"/>
                </a:solidFill>
                <a:effectLst/>
                <a:uLnTx/>
                <a:uFillTx/>
                <a:latin typeface="+mn-lt"/>
                <a:ea typeface="+mn-ea"/>
                <a:cs typeface="+mn-cs"/>
              </a:rPr>
              <a:t>Cost Range: from free open-source systems to configurations costing millions of dollars</a:t>
            </a:r>
            <a:endParaRPr kumimoji="0" lang="en-US" altLang="en-US" sz="2400" b="0" i="0" u="none" strike="noStrike" kern="1200" cap="none" spc="0" normalizeH="0" baseline="0" noProof="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400" b="0" i="0" u="none" strike="noStrike" kern="1200" cap="none" spc="0" normalizeH="0" baseline="0" noProof="0">
                <a:ln>
                  <a:noFill/>
                </a:ln>
                <a:solidFill>
                  <a:schemeClr val="tx1"/>
                </a:solidFill>
                <a:effectLst/>
                <a:uLnTx/>
                <a:uFillTx/>
                <a:latin typeface="+mn-lt"/>
                <a:ea typeface="+mn-ea"/>
                <a:cs typeface="+mn-cs"/>
              </a:rPr>
              <a:t>Examples of free relational DBMSs: MySQL, PostgreSQL, others</a:t>
            </a:r>
            <a:endParaRPr kumimoji="0" lang="en-US" altLang="en-US" sz="2400" b="0" i="0" u="none" strike="noStrike" kern="1200" cap="none" spc="0" normalizeH="0" baseline="0" noProof="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400" b="0" i="0" u="none" strike="noStrike" kern="1200" cap="none" spc="0" normalizeH="0" baseline="0" noProof="0">
                <a:ln>
                  <a:noFill/>
                </a:ln>
                <a:solidFill>
                  <a:schemeClr val="tx1"/>
                </a:solidFill>
                <a:effectLst/>
                <a:uLnTx/>
                <a:uFillTx/>
                <a:latin typeface="+mn-lt"/>
                <a:ea typeface="+mn-ea"/>
                <a:cs typeface="+mn-cs"/>
              </a:rPr>
              <a:t>Commercial DBMS offer additional specialized modules, e.g. time-series module, spatial data module, document module, XML module</a:t>
            </a:r>
            <a:endParaRPr kumimoji="0" lang="en-US" altLang="en-US" sz="2400" b="0" i="0" u="none" strike="noStrike" kern="1200" cap="none" spc="0" normalizeH="0" baseline="0" noProof="0">
              <a:ln>
                <a:noFill/>
              </a:ln>
              <a:solidFill>
                <a:schemeClr val="tx1"/>
              </a:solidFill>
              <a:effectLst/>
              <a:uLnTx/>
              <a:uFillTx/>
              <a:latin typeface="+mn-lt"/>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en-US" altLang="en-US" sz="2200" b="0" i="0" u="none" strike="noStrike" kern="1200" cap="none" spc="0" normalizeH="0" baseline="0" noProof="0">
                <a:ln>
                  <a:noFill/>
                </a:ln>
                <a:solidFill>
                  <a:schemeClr val="tx1"/>
                </a:solidFill>
                <a:effectLst/>
                <a:uLnTx/>
                <a:uFillTx/>
                <a:latin typeface="+mn-lt"/>
                <a:ea typeface="+mn-ea"/>
                <a:cs typeface="+mn-cs"/>
              </a:rPr>
              <a:t>These offer additional specialized functionality when purchased separately</a:t>
            </a:r>
            <a:endParaRPr kumimoji="0" lang="en-US" altLang="en-US" sz="2200" b="0" i="0" u="none" strike="noStrike" kern="1200" cap="none" spc="0" normalizeH="0" baseline="0" noProof="0">
              <a:ln>
                <a:noFill/>
              </a:ln>
              <a:solidFill>
                <a:schemeClr val="tx1"/>
              </a:solidFill>
              <a:effectLst/>
              <a:uLnTx/>
              <a:uFillTx/>
              <a:latin typeface="+mn-lt"/>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defRPr/>
            </a:pPr>
            <a:r>
              <a:rPr kumimoji="0" lang="en-US" altLang="en-US" sz="2200" b="0" i="0" u="none" strike="noStrike" kern="1200" cap="none" spc="0" normalizeH="0" baseline="0" noProof="0">
                <a:ln>
                  <a:noFill/>
                </a:ln>
                <a:solidFill>
                  <a:schemeClr val="tx1"/>
                </a:solidFill>
                <a:effectLst/>
                <a:uLnTx/>
                <a:uFillTx/>
                <a:latin typeface="+mn-lt"/>
                <a:ea typeface="+mn-ea"/>
                <a:cs typeface="+mn-cs"/>
              </a:rPr>
              <a:t>Sometimes called cartridges (e.g., in Oracle) or blades</a:t>
            </a:r>
            <a:endParaRPr kumimoji="0" lang="en-US" altLang="en-US" sz="2200" b="0" i="0" u="none" strike="noStrike" kern="1200" cap="none" spc="0" normalizeH="0" baseline="0" noProof="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400" b="0" i="0" u="none" strike="noStrike" kern="1200" cap="none" spc="0" normalizeH="0" baseline="0" noProof="0">
                <a:ln>
                  <a:noFill/>
                </a:ln>
                <a:solidFill>
                  <a:schemeClr val="tx1"/>
                </a:solidFill>
                <a:effectLst/>
                <a:uLnTx/>
                <a:uFillTx/>
                <a:latin typeface="+mn-lt"/>
                <a:ea typeface="+mn-ea"/>
                <a:cs typeface="+mn-cs"/>
              </a:rPr>
              <a:t>Different licensing options: site license, maximum number of concurrent users (seat license), single user, etc.</a:t>
            </a:r>
            <a:endParaRPr kumimoji="0" lang="en-US"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79876"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p:nvPr>
        </p:nvSpPr>
        <p:spPr/>
        <p:txBody>
          <a:bodyPr vert="horz" wrap="square" lIns="91440" tIns="45720" rIns="91440" bIns="45720" anchor="ctr" anchorCtr="0"/>
          <a:p>
            <a:pPr eaLnBrk="1" hangingPunct="1"/>
            <a:r>
              <a:rPr lang="en-US" altLang="en-US" dirty="0"/>
              <a:t>History of Data Models </a:t>
            </a:r>
            <a:endParaRPr lang="en-US" altLang="en-US" dirty="0"/>
          </a:p>
        </p:txBody>
      </p:sp>
      <p:sp>
        <p:nvSpPr>
          <p:cNvPr id="82947" name="Rectangle 3"/>
          <p:cNvSpPr>
            <a:spLocks noGrp="1"/>
          </p:cNvSpPr>
          <p:nvPr>
            <p:ph idx="1"/>
          </p:nvPr>
        </p:nvSpPr>
        <p:spPr/>
        <p:txBody>
          <a:bodyPr vert="horz" wrap="square" lIns="91440" tIns="45720" rIns="91440" bIns="45720" numCol="1" anchor="t" anchorCtr="0" compatLnSpc="1"/>
          <a:lstStyle/>
          <a:p>
            <a:pPr marL="171450" marR="0" lvl="0" indent="-171450" algn="l" defTabSz="685800" rtl="0" eaLnBrk="1" fontAlgn="base" latinLnBrk="0" hangingPunct="1">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rgbClr val="000000"/>
                </a:solidFill>
                <a:effectLst/>
                <a:uLnTx/>
                <a:uFillTx/>
                <a:ea typeface="+mn-ea"/>
                <a:cs typeface="+mn-lt"/>
              </a:rPr>
              <a:t>The chronological order of the development of DBMS is as follows</a:t>
            </a:r>
            <a:endParaRPr kumimoji="0" lang="en-US" sz="2100" b="0" i="0" u="none" strike="noStrike" kern="1200" cap="none" spc="0" normalizeH="0" baseline="0" noProof="0" dirty="0">
              <a:ln>
                <a:noFill/>
              </a:ln>
              <a:solidFill>
                <a:srgbClr val="000000"/>
              </a:solidFill>
              <a:effectLst/>
              <a:uLnTx/>
              <a:uFillTx/>
              <a:ea typeface="+mn-ea"/>
              <a:cs typeface="+mn-lt"/>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sz="2100" b="0" i="0" u="none" strike="noStrike" kern="1200" cap="none" spc="0" normalizeH="0" baseline="0" noProof="0" dirty="0">
                <a:ln>
                  <a:noFill/>
                </a:ln>
                <a:solidFill>
                  <a:srgbClr val="000000"/>
                </a:solidFill>
                <a:effectLst/>
                <a:uLnTx/>
                <a:uFillTx/>
                <a:ea typeface="+mn-ea"/>
                <a:cs typeface="+mn-lt"/>
              </a:rPr>
              <a:t> 1. Flat Files models (1970s-1990s) </a:t>
            </a:r>
            <a:endParaRPr kumimoji="0" lang="en-US" sz="2100" b="0" i="0" u="none" strike="noStrike" kern="1200" cap="none" spc="0" normalizeH="0" baseline="0" noProof="0" dirty="0">
              <a:ln>
                <a:noFill/>
              </a:ln>
              <a:solidFill>
                <a:srgbClr val="000000"/>
              </a:solidFill>
              <a:effectLst/>
              <a:uLnTx/>
              <a:uFillTx/>
              <a:ea typeface="+mn-ea"/>
              <a:cs typeface="+mn-lt"/>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sz="2100" b="0" i="0" u="none" strike="noStrike" kern="1200" cap="none" spc="0" normalizeH="0" baseline="0" noProof="0" dirty="0">
                <a:ln>
                  <a:noFill/>
                </a:ln>
                <a:solidFill>
                  <a:srgbClr val="000000"/>
                </a:solidFill>
                <a:effectLst/>
                <a:uLnTx/>
                <a:uFillTx/>
                <a:ea typeface="+mn-ea"/>
                <a:cs typeface="+mn-lt"/>
              </a:rPr>
              <a:t>2. Hierarchical models (1970s-1990s) </a:t>
            </a:r>
            <a:endParaRPr kumimoji="0" lang="en-US" sz="2100" b="0" i="0" u="none" strike="noStrike" kern="1200" cap="none" spc="0" normalizeH="0" baseline="0" noProof="0" dirty="0">
              <a:ln>
                <a:noFill/>
              </a:ln>
              <a:solidFill>
                <a:srgbClr val="000000"/>
              </a:solidFill>
              <a:effectLst/>
              <a:uLnTx/>
              <a:uFillTx/>
              <a:ea typeface="+mn-ea"/>
              <a:cs typeface="+mn-lt"/>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sz="2100" b="0" i="0" u="none" strike="noStrike" kern="1200" cap="none" spc="0" normalizeH="0" baseline="0" noProof="0" dirty="0">
                <a:ln>
                  <a:noFill/>
                </a:ln>
                <a:solidFill>
                  <a:srgbClr val="000000"/>
                </a:solidFill>
                <a:effectLst/>
                <a:uLnTx/>
                <a:uFillTx/>
                <a:ea typeface="+mn-ea"/>
                <a:cs typeface="+mn-lt"/>
              </a:rPr>
              <a:t>3. Network models (1970s- 1990s) </a:t>
            </a:r>
            <a:endParaRPr kumimoji="0" lang="en-US" sz="2100" b="0" i="0" u="none" strike="noStrike" kern="1200" cap="none" spc="0" normalizeH="0" baseline="0" noProof="0" dirty="0">
              <a:ln>
                <a:noFill/>
              </a:ln>
              <a:solidFill>
                <a:srgbClr val="000000"/>
              </a:solidFill>
              <a:effectLst/>
              <a:uLnTx/>
              <a:uFillTx/>
              <a:ea typeface="+mn-ea"/>
              <a:cs typeface="+mn-lt"/>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sz="2100" b="0" i="0" u="none" strike="noStrike" kern="1200" cap="none" spc="0" normalizeH="0" baseline="0" noProof="0" dirty="0">
                <a:ln>
                  <a:noFill/>
                </a:ln>
                <a:solidFill>
                  <a:srgbClr val="000000"/>
                </a:solidFill>
                <a:effectLst/>
                <a:uLnTx/>
                <a:uFillTx/>
                <a:ea typeface="+mn-ea"/>
                <a:cs typeface="+mn-lt"/>
              </a:rPr>
              <a:t>4. Relational models (1980s-present) </a:t>
            </a:r>
            <a:endParaRPr kumimoji="0" lang="en-US" sz="2100" b="0" i="0" u="none" strike="noStrike" kern="1200" cap="none" spc="0" normalizeH="0" baseline="0" noProof="0" dirty="0">
              <a:ln>
                <a:noFill/>
              </a:ln>
              <a:solidFill>
                <a:srgbClr val="000000"/>
              </a:solidFill>
              <a:effectLst/>
              <a:uLnTx/>
              <a:uFillTx/>
              <a:ea typeface="+mn-ea"/>
              <a:cs typeface="+mn-lt"/>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sz="2100" b="0" i="0" u="none" strike="noStrike" kern="1200" cap="none" spc="0" normalizeH="0" baseline="0" noProof="0" dirty="0">
                <a:ln>
                  <a:noFill/>
                </a:ln>
                <a:solidFill>
                  <a:srgbClr val="000000"/>
                </a:solidFill>
                <a:effectLst/>
                <a:uLnTx/>
                <a:uFillTx/>
                <a:ea typeface="+mn-ea"/>
                <a:cs typeface="+mn-lt"/>
              </a:rPr>
              <a:t>5. Object-Oriented models (1990s- present) </a:t>
            </a:r>
            <a:endParaRPr kumimoji="0" lang="en-US" sz="2100" b="0" i="0" u="none" strike="noStrike" kern="1200" cap="none" spc="0" normalizeH="0" baseline="0" noProof="0" dirty="0">
              <a:ln>
                <a:noFill/>
              </a:ln>
              <a:solidFill>
                <a:srgbClr val="000000"/>
              </a:solidFill>
              <a:effectLst/>
              <a:uLnTx/>
              <a:uFillTx/>
              <a:ea typeface="+mn-ea"/>
              <a:cs typeface="+mn-lt"/>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sz="2100" b="0" i="0" u="none" strike="noStrike" kern="1200" cap="none" spc="0" normalizeH="0" baseline="0" noProof="0" dirty="0">
                <a:ln>
                  <a:noFill/>
                </a:ln>
                <a:solidFill>
                  <a:srgbClr val="000000"/>
                </a:solidFill>
                <a:effectLst/>
                <a:uLnTx/>
                <a:uFillTx/>
                <a:ea typeface="+mn-ea"/>
                <a:cs typeface="+mn-lt"/>
              </a:rPr>
              <a:t>6. Object-Relational models (1990s-present) </a:t>
            </a:r>
            <a:endParaRPr kumimoji="0" lang="en-US" sz="2100" b="0" i="0" u="none" strike="noStrike" kern="1200" cap="none" spc="0" normalizeH="0" baseline="0" noProof="0" dirty="0">
              <a:ln>
                <a:noFill/>
              </a:ln>
              <a:solidFill>
                <a:srgbClr val="000000"/>
              </a:solidFill>
              <a:effectLst/>
              <a:uLnTx/>
              <a:uFillTx/>
              <a:ea typeface="+mn-ea"/>
              <a:cs typeface="+mn-lt"/>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sz="2100" b="0" i="0" u="none" strike="noStrike" kern="1200" cap="none" spc="0" normalizeH="0" baseline="0" noProof="0" dirty="0">
                <a:ln>
                  <a:noFill/>
                </a:ln>
                <a:solidFill>
                  <a:srgbClr val="000000"/>
                </a:solidFill>
                <a:effectLst/>
                <a:uLnTx/>
                <a:uFillTx/>
                <a:ea typeface="+mn-ea"/>
                <a:cs typeface="+mn-lt"/>
              </a:rPr>
              <a:t>7. Web enabled models(1990s-present) </a:t>
            </a:r>
            <a:endParaRPr kumimoji="0" lang="en-US" sz="2100" b="0" i="0" u="none" strike="noStrike" kern="1200" cap="none" spc="0" normalizeH="0" baseline="0" noProof="0" dirty="0">
              <a:ln>
                <a:noFill/>
              </a:ln>
              <a:solidFill>
                <a:srgbClr val="000000"/>
              </a:solidFill>
              <a:effectLst/>
              <a:uLnTx/>
              <a:uFillTx/>
              <a:ea typeface="+mn-ea"/>
              <a:cs typeface="+mn-lt"/>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en-US" sz="2100" b="0" i="0" u="none" strike="noStrike" kern="1200" cap="none" spc="0" normalizeH="0" baseline="0" noProof="0" dirty="0">
                <a:ln>
                  <a:noFill/>
                </a:ln>
                <a:solidFill>
                  <a:srgbClr val="000000"/>
                </a:solidFill>
                <a:effectLst/>
                <a:uLnTx/>
                <a:uFillTx/>
                <a:ea typeface="+mn-ea"/>
                <a:cs typeface="+mn-lt"/>
              </a:rPr>
              <a:t>8. NoSQL models</a:t>
            </a:r>
            <a:endParaRPr kumimoji="0" lang="en-US" altLang="en-US" sz="2100" b="0" i="0" u="none" strike="noStrike" kern="1200" cap="none" spc="0" normalizeH="0" baseline="0" noProof="0" dirty="0">
              <a:ln>
                <a:noFill/>
              </a:ln>
              <a:solidFill>
                <a:schemeClr val="tx1"/>
              </a:solidFill>
              <a:effectLst/>
              <a:uLnTx/>
              <a:uFillTx/>
              <a:ea typeface="+mn-ea"/>
              <a:cs typeface="+mn-lt"/>
            </a:endParaRPr>
          </a:p>
        </p:txBody>
      </p:sp>
      <p:sp>
        <p:nvSpPr>
          <p:cNvPr id="8192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1026"/>
          <p:cNvSpPr>
            <a:spLocks noGrp="1"/>
          </p:cNvSpPr>
          <p:nvPr>
            <p:ph type="title"/>
          </p:nvPr>
        </p:nvSpPr>
        <p:spPr/>
        <p:txBody>
          <a:bodyPr vert="horz" wrap="square" lIns="91440" tIns="45720" rIns="91440" bIns="45720" anchor="ctr" anchorCtr="0"/>
          <a:p>
            <a:pPr eaLnBrk="1" hangingPunct="1"/>
            <a:r>
              <a:rPr lang="en-US" altLang="en-US" dirty="0"/>
              <a:t>History of Data Models </a:t>
            </a:r>
            <a:endParaRPr lang="en-US" altLang="en-US" dirty="0"/>
          </a:p>
        </p:txBody>
      </p:sp>
      <p:sp>
        <p:nvSpPr>
          <p:cNvPr id="83971" name="Rectangle 1027"/>
          <p:cNvSpPr>
            <a:spLocks noGrp="1"/>
          </p:cNvSpPr>
          <p:nvPr>
            <p:ph idx="1"/>
          </p:nvPr>
        </p:nvSpPr>
        <p:spPr>
          <a:xfrm>
            <a:off x="304800" y="1447800"/>
            <a:ext cx="8534400" cy="5410200"/>
          </a:xfrm>
        </p:spPr>
        <p:txBody>
          <a:bodyPr vert="horz" wrap="square" lIns="91440" tIns="45720" rIns="91440" bIns="45720" anchor="t" anchorCtr="0"/>
          <a:p>
            <a:pPr marL="0" indent="0" eaLnBrk="1" hangingPunct="1">
              <a:buNone/>
            </a:pPr>
            <a:r>
              <a:rPr lang="en-US" altLang="en-US" b="1" dirty="0">
                <a:cs typeface="+mn-lt"/>
              </a:rPr>
              <a:t>1. </a:t>
            </a:r>
            <a:r>
              <a:rPr lang="en-US" altLang="en-US" b="1" dirty="0">
                <a:solidFill>
                  <a:srgbClr val="000000"/>
                </a:solidFill>
                <a:cs typeface="+mn-lt"/>
              </a:rPr>
              <a:t>Flat Files (1970s-1990s) : </a:t>
            </a:r>
            <a:r>
              <a:rPr lang="en-US" altLang="en-US" dirty="0">
                <a:solidFill>
                  <a:srgbClr val="000000"/>
                </a:solidFill>
                <a:cs typeface="+mn-lt"/>
              </a:rPr>
              <a:t>Flat files database is a database that stores information in a single file or table. In text file, every line contains one record where fields either have fixed length or they are separated by commas, whitespaces, tabs or any records and they cannot contain multiple tables as well.</a:t>
            </a:r>
            <a:endParaRPr lang="en-US" altLang="en-US" b="1" dirty="0">
              <a:cs typeface="+mn-lt"/>
            </a:endParaRPr>
          </a:p>
          <a:p>
            <a:pPr marL="0" indent="0" eaLnBrk="1" hangingPunct="1">
              <a:buNone/>
            </a:pPr>
            <a:endParaRPr lang="en-US" altLang="en-US" b="1" dirty="0">
              <a:cs typeface="+mn-lt"/>
            </a:endParaRPr>
          </a:p>
          <a:p>
            <a:pPr marL="0" indent="0" eaLnBrk="1" hangingPunct="1">
              <a:buNone/>
            </a:pPr>
            <a:r>
              <a:rPr lang="en-US" altLang="en-US" b="1" dirty="0">
                <a:cs typeface="+mn-lt"/>
              </a:rPr>
              <a:t>2. </a:t>
            </a:r>
            <a:r>
              <a:rPr lang="en-US" altLang="en-US" b="1" dirty="0">
                <a:solidFill>
                  <a:srgbClr val="000000"/>
                </a:solidFill>
                <a:cs typeface="+mn-lt"/>
              </a:rPr>
              <a:t>Network database (1970s -1990s) : </a:t>
            </a:r>
            <a:endParaRPr lang="en-US" altLang="en-US" b="1" dirty="0">
              <a:solidFill>
                <a:srgbClr val="000000"/>
              </a:solidFill>
              <a:cs typeface="+mn-lt"/>
            </a:endParaRPr>
          </a:p>
          <a:p>
            <a:pPr marL="0" indent="0" eaLnBrk="1" hangingPunct="1">
              <a:buNone/>
            </a:pPr>
            <a:r>
              <a:rPr lang="en-US" altLang="en-US" dirty="0">
                <a:solidFill>
                  <a:srgbClr val="000000"/>
                </a:solidFill>
                <a:cs typeface="+mn-lt"/>
              </a:rPr>
              <a:t>The inventor of network model is Charles Bachmann. Unlike hierarchical database model, network database allows multiple parent and child relationships i. e., it maintains many-to many relationship. </a:t>
            </a:r>
            <a:endParaRPr lang="en-US" altLang="en-US" dirty="0">
              <a:solidFill>
                <a:srgbClr val="000000"/>
              </a:solidFill>
              <a:cs typeface="+mn-lt"/>
            </a:endParaRPr>
          </a:p>
          <a:p>
            <a:pPr marL="0" indent="0" eaLnBrk="1" hangingPunct="1">
              <a:buNone/>
            </a:pPr>
            <a:r>
              <a:rPr lang="en-US" altLang="en-US" dirty="0">
                <a:solidFill>
                  <a:srgbClr val="000000"/>
                </a:solidFill>
                <a:cs typeface="+mn-lt"/>
              </a:rPr>
              <a:t>Network database is basically a graph structure. </a:t>
            </a:r>
            <a:endParaRPr lang="en-US" altLang="en-US" dirty="0">
              <a:solidFill>
                <a:srgbClr val="000000"/>
              </a:solidFill>
              <a:cs typeface="+mn-lt"/>
            </a:endParaRPr>
          </a:p>
          <a:p>
            <a:pPr marL="0" indent="0" eaLnBrk="1" hangingPunct="1">
              <a:buNone/>
            </a:pPr>
            <a:r>
              <a:rPr lang="en-US" altLang="en-US" dirty="0">
                <a:solidFill>
                  <a:srgbClr val="000000"/>
                </a:solidFill>
                <a:cs typeface="+mn-lt"/>
              </a:rPr>
              <a:t>The network database model was created to achieve three main objectives: </a:t>
            </a:r>
            <a:endParaRPr lang="en-US" altLang="en-US" dirty="0">
              <a:solidFill>
                <a:srgbClr val="000000"/>
              </a:solidFill>
              <a:cs typeface="+mn-lt"/>
            </a:endParaRPr>
          </a:p>
          <a:p>
            <a:pPr lvl="1" eaLnBrk="1" hangingPunct="1">
              <a:buFont typeface="Wingdings" panose="05000000000000000000" pitchFamily="2" charset="2"/>
              <a:buChar char="v"/>
            </a:pPr>
            <a:r>
              <a:rPr lang="en-US" altLang="en-US" sz="2400" dirty="0">
                <a:solidFill>
                  <a:srgbClr val="000000"/>
                </a:solidFill>
                <a:cs typeface="+mn-lt"/>
              </a:rPr>
              <a:t>To represent complex data relationship more effectively. </a:t>
            </a:r>
            <a:endParaRPr lang="en-US" altLang="en-US" sz="2400" dirty="0">
              <a:solidFill>
                <a:srgbClr val="000000"/>
              </a:solidFill>
              <a:cs typeface="+mn-lt"/>
            </a:endParaRPr>
          </a:p>
          <a:p>
            <a:pPr lvl="1" eaLnBrk="1" hangingPunct="1">
              <a:buFont typeface="Wingdings" panose="05000000000000000000" pitchFamily="2" charset="2"/>
              <a:buChar char="v"/>
            </a:pPr>
            <a:r>
              <a:rPr lang="en-US" altLang="en-US" sz="2400" dirty="0">
                <a:solidFill>
                  <a:srgbClr val="000000"/>
                </a:solidFill>
                <a:cs typeface="+mn-lt"/>
              </a:rPr>
              <a:t>To improve the performance of the database. </a:t>
            </a:r>
            <a:endParaRPr lang="en-US" altLang="en-US" sz="2400" dirty="0">
              <a:solidFill>
                <a:srgbClr val="000000"/>
              </a:solidFill>
              <a:cs typeface="+mn-lt"/>
            </a:endParaRPr>
          </a:p>
          <a:p>
            <a:pPr lvl="1" eaLnBrk="1" hangingPunct="1">
              <a:buFont typeface="Wingdings" panose="05000000000000000000" pitchFamily="2" charset="2"/>
              <a:buChar char="v"/>
            </a:pPr>
            <a:r>
              <a:rPr lang="en-US" altLang="en-US" sz="2400" dirty="0">
                <a:solidFill>
                  <a:srgbClr val="000000"/>
                </a:solidFill>
                <a:cs typeface="+mn-lt"/>
              </a:rPr>
              <a:t>To improve a database standard.</a:t>
            </a:r>
            <a:endParaRPr lang="en-US" altLang="en-US" sz="2400" b="1" dirty="0">
              <a:cs typeface="+mn-lt"/>
            </a:endParaRPr>
          </a:p>
        </p:txBody>
      </p:sp>
      <p:sp>
        <p:nvSpPr>
          <p:cNvPr id="8397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p:nvPr>
        </p:nvSpPr>
        <p:spPr/>
        <p:txBody>
          <a:bodyPr vert="horz" wrap="square" lIns="91440" tIns="45720" rIns="91440" bIns="45720" anchor="ctr" anchorCtr="0"/>
          <a:p>
            <a:pPr eaLnBrk="1" hangingPunct="1"/>
            <a:r>
              <a:rPr lang="en-US" altLang="en-US" dirty="0"/>
              <a:t>Example of Network Model Schema</a:t>
            </a:r>
            <a:endParaRPr lang="en-US" altLang="en-US" dirty="0"/>
          </a:p>
        </p:txBody>
      </p:sp>
      <p:sp>
        <p:nvSpPr>
          <p:cNvPr id="86019"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86020" name="Picture 4" descr="fig02_08"/>
          <p:cNvPicPr>
            <a:picLocks noChangeAspect="1"/>
          </p:cNvPicPr>
          <p:nvPr/>
        </p:nvPicPr>
        <p:blipFill>
          <a:blip r:embed="rId1"/>
          <a:stretch>
            <a:fillRect/>
          </a:stretch>
        </p:blipFill>
        <p:spPr>
          <a:xfrm>
            <a:off x="315913" y="2224088"/>
            <a:ext cx="8294687" cy="3065462"/>
          </a:xfrm>
          <a:prstGeom prst="rect">
            <a:avLst/>
          </a:prstGeom>
          <a:noFill/>
          <a:ln w="9525">
            <a:noFill/>
          </a:ln>
        </p:spPr>
      </p:pic>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type="title"/>
          </p:nvPr>
        </p:nvSpPr>
        <p:spPr/>
        <p:txBody>
          <a:bodyPr vert="horz" wrap="square" lIns="91440" tIns="45720" rIns="91440" bIns="45720" anchor="ctr" anchorCtr="0"/>
          <a:p>
            <a:pPr eaLnBrk="1" hangingPunct="1"/>
            <a:r>
              <a:rPr lang="en-US" altLang="en-US" dirty="0"/>
              <a:t>Network Model</a:t>
            </a:r>
            <a:endParaRPr lang="en-US" altLang="en-US" dirty="0"/>
          </a:p>
        </p:txBody>
      </p:sp>
      <p:sp>
        <p:nvSpPr>
          <p:cNvPr id="87043" name="Rectangle 3"/>
          <p:cNvSpPr>
            <a:spLocks noGrp="1"/>
          </p:cNvSpPr>
          <p:nvPr>
            <p:ph idx="1"/>
          </p:nvPr>
        </p:nvSpPr>
        <p:spPr/>
        <p:txBody>
          <a:bodyPr vert="horz" wrap="square" lIns="91440" tIns="45720" rIns="91440" bIns="45720" anchor="t" anchorCtr="0"/>
          <a:p>
            <a:pPr eaLnBrk="1" hangingPunct="1"/>
            <a:r>
              <a:rPr lang="en-US" altLang="en-US" dirty="0"/>
              <a:t>Advantages:</a:t>
            </a:r>
            <a:endParaRPr lang="en-US" altLang="en-US" dirty="0"/>
          </a:p>
          <a:p>
            <a:pPr lvl="1" eaLnBrk="1" hangingPunct="1"/>
            <a:r>
              <a:rPr lang="en-US" altLang="en-US" dirty="0"/>
              <a:t>Network Model is able to model complex relationships and represents semantics of add/delete on the relationships.</a:t>
            </a:r>
            <a:endParaRPr lang="en-US" altLang="en-US" dirty="0"/>
          </a:p>
          <a:p>
            <a:pPr lvl="1" eaLnBrk="1" hangingPunct="1"/>
            <a:r>
              <a:rPr lang="en-US" altLang="en-US" dirty="0"/>
              <a:t>Can handle most situations for modeling using record types and relationship types.</a:t>
            </a:r>
            <a:endParaRPr lang="en-US" altLang="en-US" dirty="0"/>
          </a:p>
          <a:p>
            <a:pPr lvl="1" eaLnBrk="1" hangingPunct="1"/>
            <a:r>
              <a:rPr lang="en-US" altLang="en-US" dirty="0"/>
              <a:t>Language is navigational; uses constructs like FIND, FIND member, FIND owner, FIND NEXT within set, GET, etc. </a:t>
            </a:r>
            <a:endParaRPr lang="en-US" altLang="en-US" dirty="0"/>
          </a:p>
          <a:p>
            <a:pPr lvl="2" eaLnBrk="1" hangingPunct="1"/>
            <a:r>
              <a:rPr lang="en-US" altLang="en-US" dirty="0"/>
              <a:t>Programmers can do optimal navigation through the database.</a:t>
            </a:r>
            <a:endParaRPr lang="en-US" altLang="en-US" dirty="0"/>
          </a:p>
        </p:txBody>
      </p:sp>
      <p:sp>
        <p:nvSpPr>
          <p:cNvPr id="8704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1026"/>
          <p:cNvSpPr>
            <a:spLocks noGrp="1"/>
          </p:cNvSpPr>
          <p:nvPr>
            <p:ph type="title"/>
          </p:nvPr>
        </p:nvSpPr>
        <p:spPr/>
        <p:txBody>
          <a:bodyPr vert="horz" wrap="square" lIns="91440" tIns="45720" rIns="91440" bIns="45720" anchor="ctr" anchorCtr="0"/>
          <a:p>
            <a:pPr eaLnBrk="1" hangingPunct="1"/>
            <a:r>
              <a:rPr lang="en-US" altLang="en-US" dirty="0"/>
              <a:t>Network Model</a:t>
            </a:r>
            <a:endParaRPr lang="en-US" altLang="en-US" dirty="0"/>
          </a:p>
        </p:txBody>
      </p:sp>
      <p:sp>
        <p:nvSpPr>
          <p:cNvPr id="89091" name="Rectangle 1027"/>
          <p:cNvSpPr>
            <a:spLocks noGrp="1"/>
          </p:cNvSpPr>
          <p:nvPr>
            <p:ph idx="1"/>
          </p:nvPr>
        </p:nvSpPr>
        <p:spPr/>
        <p:txBody>
          <a:bodyPr vert="horz" wrap="square" lIns="91440" tIns="45720" rIns="91440" bIns="45720" anchor="t" anchorCtr="0"/>
          <a:p>
            <a:pPr eaLnBrk="1" hangingPunct="1"/>
            <a:r>
              <a:rPr lang="en-US" altLang="en-US" dirty="0"/>
              <a:t>Disadvantages:</a:t>
            </a:r>
            <a:endParaRPr lang="en-US" altLang="en-US" dirty="0"/>
          </a:p>
          <a:p>
            <a:pPr lvl="1" eaLnBrk="1" hangingPunct="1"/>
            <a:r>
              <a:rPr lang="en-US" altLang="en-US" dirty="0"/>
              <a:t>Navigational and procedural nature of processing</a:t>
            </a:r>
            <a:endParaRPr lang="en-US" altLang="en-US" dirty="0"/>
          </a:p>
          <a:p>
            <a:pPr lvl="1" eaLnBrk="1" hangingPunct="1"/>
            <a:r>
              <a:rPr lang="en-US" altLang="en-US" dirty="0"/>
              <a:t>Database contains a complex array of pointers that thread through a set of records.</a:t>
            </a:r>
            <a:endParaRPr lang="en-US" altLang="en-US" dirty="0"/>
          </a:p>
          <a:p>
            <a:pPr lvl="2" eaLnBrk="1" hangingPunct="1"/>
            <a:r>
              <a:rPr lang="en-US" altLang="en-US" dirty="0"/>
              <a:t>Little scope for automated “query optimization”</a:t>
            </a:r>
            <a:endParaRPr lang="en-US" altLang="en-US" dirty="0"/>
          </a:p>
        </p:txBody>
      </p:sp>
      <p:sp>
        <p:nvSpPr>
          <p:cNvPr id="8909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p:cNvSpPr>
          <p:nvPr>
            <p:ph type="title"/>
          </p:nvPr>
        </p:nvSpPr>
        <p:spPr/>
        <p:txBody>
          <a:bodyPr vert="horz" wrap="square" lIns="91440" tIns="45720" rIns="91440" bIns="45720" anchor="ctr" anchorCtr="0"/>
          <a:p>
            <a:pPr eaLnBrk="1" hangingPunct="1"/>
            <a:r>
              <a:rPr lang="en-US" altLang="en-US" dirty="0"/>
              <a:t>History of Data Models </a:t>
            </a:r>
            <a:endParaRPr lang="en-US" altLang="en-US" dirty="0"/>
          </a:p>
        </p:txBody>
      </p:sp>
      <p:sp>
        <p:nvSpPr>
          <p:cNvPr id="92163" name="Rectangle 3"/>
          <p:cNvSpPr>
            <a:spLocks noGrp="1"/>
          </p:cNvSpPr>
          <p:nvPr>
            <p:ph idx="1"/>
          </p:nvPr>
        </p:nvSpPr>
        <p:spPr>
          <a:xfrm>
            <a:off x="0" y="1524000"/>
            <a:ext cx="4876800" cy="5197475"/>
          </a:xfrm>
        </p:spPr>
        <p:txBody>
          <a:bodyPr vert="horz" wrap="square" lIns="91440" tIns="45720" rIns="91440" bIns="45720" numCol="1" anchor="t" anchorCtr="0" compatLnSpc="1"/>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r>
              <a:rPr kumimoji="0" lang="en-US" altLang="en-US" sz="1900" b="1" i="0" u="none" strike="noStrike" kern="1200" cap="none" spc="0" normalizeH="0" baseline="0" noProof="0" dirty="0">
                <a:ln>
                  <a:noFill/>
                </a:ln>
                <a:solidFill>
                  <a:schemeClr val="tx1"/>
                </a:solidFill>
                <a:effectLst/>
                <a:uLnTx/>
                <a:uFillTx/>
                <a:ea typeface="+mn-ea"/>
                <a:cs typeface="+mn-lt"/>
              </a:rPr>
              <a:t>3. </a:t>
            </a:r>
            <a:r>
              <a:rPr kumimoji="0" lang="en-US" sz="1900" b="1" i="0" u="none" strike="noStrike" kern="1200" cap="none" spc="0" normalizeH="0" baseline="0" noProof="0" dirty="0">
                <a:ln>
                  <a:noFill/>
                </a:ln>
                <a:solidFill>
                  <a:srgbClr val="000000"/>
                </a:solidFill>
                <a:effectLst/>
                <a:uLnTx/>
                <a:uFillTx/>
                <a:ea typeface="+mn-ea"/>
                <a:cs typeface="+mn-lt"/>
              </a:rPr>
              <a:t>Hierarchical (1970s-1990s) : </a:t>
            </a:r>
            <a:endParaRPr kumimoji="0" lang="en-US" sz="1900" b="1" i="0" u="none" strike="noStrike" kern="1200" cap="none" spc="0" normalizeH="0" baseline="0" noProof="0" dirty="0">
              <a:ln>
                <a:noFill/>
              </a:ln>
              <a:solidFill>
                <a:srgbClr val="000000"/>
              </a:solidFill>
              <a:effectLst/>
              <a:uLnTx/>
              <a:uFillTx/>
              <a:ea typeface="+mn-ea"/>
              <a:cs typeface="+mn-lt"/>
            </a:endParaRPr>
          </a:p>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en-US" sz="1900" b="1" i="0" u="none" strike="noStrike" kern="1200" cap="none" spc="0" normalizeH="0" baseline="0" noProof="0" dirty="0">
              <a:ln>
                <a:noFill/>
              </a:ln>
              <a:solidFill>
                <a:srgbClr val="000000"/>
              </a:solidFill>
              <a:effectLst/>
              <a:uLnTx/>
              <a:uFillTx/>
              <a:ea typeface="+mn-ea"/>
              <a:cs typeface="+mn-lt"/>
            </a:endParaRPr>
          </a:p>
          <a:p>
            <a:pPr marL="171450" marR="0" lvl="0" indent="-171450" algn="l" defTabSz="685800" rtl="0" eaLnBrk="1" fontAlgn="base" latinLnBrk="0" hangingPunct="1">
              <a:lnSpc>
                <a:spcPct val="90000"/>
              </a:lnSpc>
              <a:spcBef>
                <a:spcPts val="750"/>
              </a:spcBef>
              <a:spcAft>
                <a:spcPct val="0"/>
              </a:spcAft>
              <a:buClrTx/>
              <a:buSzTx/>
              <a:buFont typeface="Wingdings" panose="05000000000000000000" pitchFamily="2" charset="2"/>
              <a:buChar char="ü"/>
              <a:defRPr/>
            </a:pPr>
            <a:r>
              <a:rPr kumimoji="0" lang="en-US" sz="1900" b="0" i="0" u="none" strike="noStrike" kern="1200" cap="none" spc="0" normalizeH="0" baseline="0" noProof="0" dirty="0">
                <a:ln>
                  <a:noFill/>
                </a:ln>
                <a:solidFill>
                  <a:srgbClr val="000000"/>
                </a:solidFill>
                <a:effectLst/>
                <a:uLnTx/>
                <a:uFillTx/>
                <a:ea typeface="+mn-ea"/>
                <a:cs typeface="+mn-lt"/>
              </a:rPr>
              <a:t>As the name indicates, hierarchical database contains data in a hierarchically-arranged data. </a:t>
            </a:r>
            <a:endParaRPr kumimoji="0" lang="en-US" sz="1900" b="0" i="0" u="none" strike="noStrike" kern="1200" cap="none" spc="0" normalizeH="0" baseline="0" noProof="0" dirty="0">
              <a:ln>
                <a:noFill/>
              </a:ln>
              <a:solidFill>
                <a:srgbClr val="000000"/>
              </a:solidFill>
              <a:effectLst/>
              <a:uLnTx/>
              <a:uFillTx/>
              <a:ea typeface="+mn-ea"/>
              <a:cs typeface="+mn-lt"/>
            </a:endParaRPr>
          </a:p>
          <a:p>
            <a:pPr marL="0" marR="0" lvl="0" indent="0" algn="l" defTabSz="685800" rtl="0" eaLnBrk="1" fontAlgn="base" latinLnBrk="0" hangingPunct="1">
              <a:lnSpc>
                <a:spcPct val="90000"/>
              </a:lnSpc>
              <a:spcBef>
                <a:spcPts val="750"/>
              </a:spcBef>
              <a:spcAft>
                <a:spcPct val="0"/>
              </a:spcAft>
              <a:buClrTx/>
              <a:buSzTx/>
              <a:buFont typeface="Wingdings" panose="05000000000000000000" pitchFamily="2" charset="2"/>
              <a:buNone/>
              <a:defRPr/>
            </a:pPr>
            <a:endParaRPr kumimoji="0" lang="en-US" sz="1900" b="0" i="0" u="none" strike="noStrike" kern="1200" cap="none" spc="0" normalizeH="0" baseline="0" noProof="0" dirty="0">
              <a:ln>
                <a:noFill/>
              </a:ln>
              <a:solidFill>
                <a:srgbClr val="000000"/>
              </a:solidFill>
              <a:effectLst/>
              <a:uLnTx/>
              <a:uFillTx/>
              <a:ea typeface="+mn-ea"/>
              <a:cs typeface="+mn-lt"/>
            </a:endParaRPr>
          </a:p>
          <a:p>
            <a:pPr marL="171450" marR="0" lvl="0" indent="-171450" algn="l" defTabSz="685800" rtl="0" eaLnBrk="1" fontAlgn="base" latinLnBrk="0" hangingPunct="1">
              <a:lnSpc>
                <a:spcPct val="90000"/>
              </a:lnSpc>
              <a:spcBef>
                <a:spcPts val="750"/>
              </a:spcBef>
              <a:spcAft>
                <a:spcPct val="0"/>
              </a:spcAft>
              <a:buClrTx/>
              <a:buSzTx/>
              <a:buFont typeface="Wingdings" panose="05000000000000000000" pitchFamily="2" charset="2"/>
              <a:buChar char="ü"/>
              <a:defRPr/>
            </a:pPr>
            <a:r>
              <a:rPr kumimoji="0" lang="en-US" sz="1900" b="0" i="0" u="none" strike="noStrike" kern="1200" cap="none" spc="0" normalizeH="0" baseline="0" noProof="0" dirty="0">
                <a:ln>
                  <a:noFill/>
                </a:ln>
                <a:solidFill>
                  <a:srgbClr val="000000"/>
                </a:solidFill>
                <a:effectLst/>
                <a:uLnTx/>
                <a:uFillTx/>
                <a:ea typeface="+mn-ea"/>
                <a:cs typeface="+mn-lt"/>
              </a:rPr>
              <a:t>More Perceptively it can parent can have many children but one child can only have one parent </a:t>
            </a:r>
            <a:r>
              <a:rPr kumimoji="0" lang="en-US" sz="1900" b="0" i="0" u="none" strike="noStrike" kern="1200" cap="none" spc="0" normalizeH="0" baseline="0" noProof="0" dirty="0" err="1">
                <a:ln>
                  <a:noFill/>
                </a:ln>
                <a:solidFill>
                  <a:srgbClr val="000000"/>
                </a:solidFill>
                <a:effectLst/>
                <a:uLnTx/>
                <a:uFillTx/>
                <a:ea typeface="+mn-ea"/>
                <a:cs typeface="+mn-lt"/>
              </a:rPr>
              <a:t>i</a:t>
            </a:r>
            <a:r>
              <a:rPr kumimoji="0" lang="en-US" sz="1900" b="0" i="0" u="none" strike="noStrike" kern="1200" cap="none" spc="0" normalizeH="0" baseline="0" noProof="0" dirty="0">
                <a:ln>
                  <a:noFill/>
                </a:ln>
                <a:solidFill>
                  <a:srgbClr val="000000"/>
                </a:solidFill>
                <a:effectLst/>
                <a:uLnTx/>
                <a:uFillTx/>
                <a:ea typeface="+mn-ea"/>
                <a:cs typeface="+mn-lt"/>
              </a:rPr>
              <a:t>. e.,; one-to-many relationship.</a:t>
            </a:r>
            <a:endParaRPr kumimoji="0" lang="en-US" sz="1900" b="0" i="0" u="none" strike="noStrike" kern="1200" cap="none" spc="0" normalizeH="0" baseline="0" noProof="0" dirty="0">
              <a:ln>
                <a:noFill/>
              </a:ln>
              <a:solidFill>
                <a:srgbClr val="000000"/>
              </a:solidFill>
              <a:effectLst/>
              <a:uLnTx/>
              <a:uFillTx/>
              <a:ea typeface="+mn-ea"/>
              <a:cs typeface="+mn-lt"/>
            </a:endParaRPr>
          </a:p>
          <a:p>
            <a:pPr marL="0" marR="0" lvl="0" indent="0" algn="l" defTabSz="685800" rtl="0" eaLnBrk="1" fontAlgn="base" latinLnBrk="0" hangingPunct="1">
              <a:lnSpc>
                <a:spcPct val="90000"/>
              </a:lnSpc>
              <a:spcBef>
                <a:spcPts val="750"/>
              </a:spcBef>
              <a:spcAft>
                <a:spcPct val="0"/>
              </a:spcAft>
              <a:buClrTx/>
              <a:buSzTx/>
              <a:buFont typeface="Wingdings" panose="05000000000000000000" pitchFamily="2" charset="2"/>
              <a:buNone/>
              <a:defRPr/>
            </a:pPr>
            <a:r>
              <a:rPr kumimoji="0" lang="en-US" sz="1900" b="0" i="0" u="none" strike="noStrike" kern="1200" cap="none" spc="0" normalizeH="0" baseline="0" noProof="0" dirty="0">
                <a:ln>
                  <a:noFill/>
                </a:ln>
                <a:solidFill>
                  <a:srgbClr val="000000"/>
                </a:solidFill>
                <a:effectLst/>
                <a:uLnTx/>
                <a:uFillTx/>
                <a:ea typeface="+mn-ea"/>
                <a:cs typeface="+mn-lt"/>
              </a:rPr>
              <a:t> </a:t>
            </a:r>
            <a:endParaRPr kumimoji="0" lang="en-US" sz="1900" b="0" i="0" u="none" strike="noStrike" kern="1200" cap="none" spc="0" normalizeH="0" baseline="0" noProof="0" dirty="0">
              <a:ln>
                <a:noFill/>
              </a:ln>
              <a:solidFill>
                <a:srgbClr val="000000"/>
              </a:solidFill>
              <a:effectLst/>
              <a:uLnTx/>
              <a:uFillTx/>
              <a:ea typeface="+mn-ea"/>
              <a:cs typeface="+mn-lt"/>
            </a:endParaRPr>
          </a:p>
          <a:p>
            <a:pPr marL="171450" marR="0" lvl="0" indent="-171450" algn="l" defTabSz="685800" rtl="0" eaLnBrk="1" fontAlgn="base" latinLnBrk="0" hangingPunct="1">
              <a:lnSpc>
                <a:spcPct val="90000"/>
              </a:lnSpc>
              <a:spcBef>
                <a:spcPts val="750"/>
              </a:spcBef>
              <a:spcAft>
                <a:spcPct val="0"/>
              </a:spcAft>
              <a:buClrTx/>
              <a:buSzTx/>
              <a:buFont typeface="Wingdings" panose="05000000000000000000" pitchFamily="2" charset="2"/>
              <a:buChar char="ü"/>
              <a:defRPr/>
            </a:pPr>
            <a:r>
              <a:rPr kumimoji="0" lang="en-US" sz="1900" b="0" i="0" u="none" strike="noStrike" kern="1200" cap="none" spc="0" normalizeH="0" baseline="0" noProof="0" dirty="0">
                <a:ln>
                  <a:noFill/>
                </a:ln>
                <a:solidFill>
                  <a:srgbClr val="000000"/>
                </a:solidFill>
                <a:effectLst/>
                <a:uLnTx/>
                <a:uFillTx/>
                <a:ea typeface="+mn-ea"/>
                <a:cs typeface="+mn-lt"/>
              </a:rPr>
              <a:t>Its hierarchical structure contains levels or segments which are equivalent to the file system’s record type.</a:t>
            </a:r>
            <a:endParaRPr kumimoji="0" lang="en-US" sz="1900" b="0" i="0" u="none" strike="noStrike" kern="1200" cap="none" spc="0" normalizeH="0" baseline="0" noProof="0" dirty="0">
              <a:ln>
                <a:noFill/>
              </a:ln>
              <a:solidFill>
                <a:srgbClr val="000000"/>
              </a:solidFill>
              <a:effectLst/>
              <a:uLnTx/>
              <a:uFillTx/>
              <a:ea typeface="+mn-ea"/>
              <a:cs typeface="+mn-lt"/>
            </a:endParaRPr>
          </a:p>
          <a:p>
            <a:pPr marL="0" marR="0" lvl="0" indent="0" algn="l" defTabSz="685800" rtl="0" eaLnBrk="1" fontAlgn="base" latinLnBrk="0" hangingPunct="1">
              <a:lnSpc>
                <a:spcPct val="90000"/>
              </a:lnSpc>
              <a:spcBef>
                <a:spcPts val="750"/>
              </a:spcBef>
              <a:spcAft>
                <a:spcPct val="0"/>
              </a:spcAft>
              <a:buClrTx/>
              <a:buSzTx/>
              <a:buFont typeface="Wingdings" panose="05000000000000000000" pitchFamily="2" charset="2"/>
              <a:buNone/>
              <a:defRPr/>
            </a:pPr>
            <a:endParaRPr kumimoji="0" lang="en-US" sz="1900" b="0" i="0" u="none" strike="noStrike" kern="1200" cap="none" spc="0" normalizeH="0" baseline="0" noProof="0" dirty="0">
              <a:ln>
                <a:noFill/>
              </a:ln>
              <a:solidFill>
                <a:srgbClr val="000000"/>
              </a:solidFill>
              <a:effectLst/>
              <a:uLnTx/>
              <a:uFillTx/>
              <a:ea typeface="+mn-ea"/>
              <a:cs typeface="+mn-lt"/>
            </a:endParaRPr>
          </a:p>
          <a:p>
            <a:pPr marL="171450" marR="0" lvl="0" indent="-171450" algn="l" defTabSz="685800" rtl="0" eaLnBrk="1" fontAlgn="base" latinLnBrk="0" hangingPunct="1">
              <a:lnSpc>
                <a:spcPct val="90000"/>
              </a:lnSpc>
              <a:spcBef>
                <a:spcPts val="750"/>
              </a:spcBef>
              <a:spcAft>
                <a:spcPct val="0"/>
              </a:spcAft>
              <a:buClrTx/>
              <a:buSzTx/>
              <a:buFont typeface="Wingdings" panose="05000000000000000000" pitchFamily="2" charset="2"/>
              <a:buChar char="ü"/>
              <a:defRPr/>
            </a:pPr>
            <a:r>
              <a:rPr kumimoji="0" lang="en-US" sz="1900" b="0" i="0" u="none" strike="noStrike" kern="1200" cap="none" spc="0" normalizeH="0" baseline="0" noProof="0" dirty="0">
                <a:ln>
                  <a:noFill/>
                </a:ln>
                <a:solidFill>
                  <a:srgbClr val="000000"/>
                </a:solidFill>
                <a:effectLst/>
                <a:uLnTx/>
                <a:uFillTx/>
                <a:ea typeface="+mn-ea"/>
                <a:cs typeface="+mn-lt"/>
              </a:rPr>
              <a:t>All attributes of a specific record are listed under the entity type.</a:t>
            </a:r>
            <a:endParaRPr kumimoji="0" lang="en-US" altLang="en-US" sz="1900" b="0" i="0" u="none" strike="noStrike" kern="1200" cap="none" spc="0" normalizeH="0" baseline="0" noProof="0" dirty="0">
              <a:ln>
                <a:noFill/>
              </a:ln>
              <a:solidFill>
                <a:srgbClr val="000000"/>
              </a:solidFill>
              <a:effectLst/>
              <a:uLnTx/>
              <a:uFillTx/>
              <a:ea typeface="+mn-ea"/>
              <a:cs typeface="+mn-lt"/>
            </a:endParaRPr>
          </a:p>
        </p:txBody>
      </p:sp>
      <p:sp>
        <p:nvSpPr>
          <p:cNvPr id="9114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91141" name="Picture 2"/>
          <p:cNvPicPr>
            <a:picLocks noChangeAspect="1"/>
          </p:cNvPicPr>
          <p:nvPr/>
        </p:nvPicPr>
        <p:blipFill>
          <a:blip r:embed="rId1"/>
          <a:stretch>
            <a:fillRect/>
          </a:stretch>
        </p:blipFill>
        <p:spPr>
          <a:xfrm>
            <a:off x="4876800" y="1447800"/>
            <a:ext cx="4267200" cy="5273675"/>
          </a:xfrm>
          <a:prstGeom prst="rect">
            <a:avLst/>
          </a:prstGeom>
          <a:noFill/>
          <a:ln w="9525">
            <a:noFill/>
          </a:ln>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1026"/>
          <p:cNvSpPr>
            <a:spLocks noGrp="1"/>
          </p:cNvSpPr>
          <p:nvPr>
            <p:ph type="title"/>
          </p:nvPr>
        </p:nvSpPr>
        <p:spPr/>
        <p:txBody>
          <a:bodyPr vert="horz" wrap="square" lIns="91440" tIns="45720" rIns="91440" bIns="45720" anchor="ctr" anchorCtr="0"/>
          <a:p>
            <a:pPr eaLnBrk="1" hangingPunct="1"/>
            <a:r>
              <a:rPr lang="en-US" altLang="en-US" dirty="0"/>
              <a:t>Hierarchical Model</a:t>
            </a:r>
            <a:endParaRPr lang="en-US" altLang="en-US" dirty="0"/>
          </a:p>
        </p:txBody>
      </p:sp>
      <p:sp>
        <p:nvSpPr>
          <p:cNvPr id="93187" name="Rectangle 1027"/>
          <p:cNvSpPr>
            <a:spLocks noGrp="1"/>
          </p:cNvSpPr>
          <p:nvPr>
            <p:ph idx="1"/>
          </p:nvPr>
        </p:nvSpPr>
        <p:spPr/>
        <p:txBody>
          <a:bodyPr vert="horz" wrap="square" lIns="91440" tIns="45720" rIns="91440" bIns="45720" anchor="t" anchorCtr="0"/>
          <a:p>
            <a:pPr eaLnBrk="1" hangingPunct="1"/>
            <a:r>
              <a:rPr lang="en-US" altLang="en-US" sz="2400" dirty="0"/>
              <a:t>Advantages:</a:t>
            </a:r>
            <a:endParaRPr lang="en-US" altLang="en-US" sz="2400" dirty="0"/>
          </a:p>
          <a:p>
            <a:pPr lvl="1" eaLnBrk="1" hangingPunct="1"/>
            <a:r>
              <a:rPr lang="en-US" altLang="en-US" sz="2200" dirty="0"/>
              <a:t>Simple to construct and operate</a:t>
            </a:r>
            <a:endParaRPr lang="en-US" altLang="en-US" sz="2200" dirty="0"/>
          </a:p>
          <a:p>
            <a:pPr lvl="1" eaLnBrk="1" hangingPunct="1"/>
            <a:r>
              <a:rPr lang="en-US" altLang="en-US" sz="2200" dirty="0"/>
              <a:t>Corresponds to a number of natural hierarchically organized domains, e.g., organization (“org”) chart</a:t>
            </a:r>
            <a:endParaRPr lang="en-US" altLang="en-US" sz="2200" dirty="0"/>
          </a:p>
          <a:p>
            <a:pPr lvl="1" eaLnBrk="1" hangingPunct="1"/>
            <a:r>
              <a:rPr lang="en-US" altLang="en-US" sz="2200" dirty="0"/>
              <a:t>Language is simple: </a:t>
            </a:r>
            <a:endParaRPr lang="en-US" altLang="en-US" sz="2200" dirty="0"/>
          </a:p>
          <a:p>
            <a:pPr lvl="2" eaLnBrk="1" hangingPunct="1"/>
            <a:r>
              <a:rPr lang="en-US" altLang="en-US" sz="2000" dirty="0"/>
              <a:t>Uses constructs like GET, GET UNIQUE, GET NEXT, GET NEXT WITHIN PARENT, etc.</a:t>
            </a:r>
            <a:endParaRPr lang="en-US" altLang="en-US" sz="2000" dirty="0"/>
          </a:p>
          <a:p>
            <a:pPr eaLnBrk="1" hangingPunct="1"/>
            <a:r>
              <a:rPr lang="en-US" altLang="en-US" sz="2400" dirty="0"/>
              <a:t>Disadvantages:</a:t>
            </a:r>
            <a:endParaRPr lang="en-US" altLang="en-US" sz="2400" dirty="0"/>
          </a:p>
          <a:p>
            <a:pPr lvl="1" eaLnBrk="1" hangingPunct="1"/>
            <a:r>
              <a:rPr lang="en-US" altLang="en-US" sz="2200" dirty="0"/>
              <a:t>Navigational and procedural nature of processing</a:t>
            </a:r>
            <a:endParaRPr lang="en-US" altLang="en-US" sz="2200" dirty="0"/>
          </a:p>
          <a:p>
            <a:pPr lvl="1" eaLnBrk="1" hangingPunct="1"/>
            <a:r>
              <a:rPr lang="en-US" altLang="en-US" sz="2200" dirty="0"/>
              <a:t>Database is visualized as a linear arrangement of records</a:t>
            </a:r>
            <a:endParaRPr lang="en-US" altLang="en-US" sz="2200" dirty="0"/>
          </a:p>
          <a:p>
            <a:pPr lvl="1" eaLnBrk="1" hangingPunct="1"/>
            <a:r>
              <a:rPr lang="en-US" altLang="en-US" sz="2200" dirty="0"/>
              <a:t>Little scope for "query optimization"</a:t>
            </a:r>
            <a:endParaRPr lang="en-US" altLang="en-US" sz="2200" dirty="0"/>
          </a:p>
        </p:txBody>
      </p:sp>
      <p:sp>
        <p:nvSpPr>
          <p:cNvPr id="9318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p:cNvSpPr>
          <p:nvPr>
            <p:ph type="title"/>
          </p:nvPr>
        </p:nvSpPr>
        <p:spPr/>
        <p:txBody>
          <a:bodyPr vert="horz" wrap="square" lIns="91440" tIns="45720" rIns="91440" bIns="45720" anchor="ctr" anchorCtr="0"/>
          <a:p>
            <a:pPr eaLnBrk="1" hangingPunct="1"/>
            <a:r>
              <a:rPr lang="en-US" altLang="en-US" dirty="0"/>
              <a:t>History of Data Models </a:t>
            </a:r>
            <a:endParaRPr lang="en-US" altLang="en-US" dirty="0"/>
          </a:p>
        </p:txBody>
      </p:sp>
      <p:sp>
        <p:nvSpPr>
          <p:cNvPr id="95235" name="Rectangle 3"/>
          <p:cNvSpPr>
            <a:spLocks noGrp="1"/>
          </p:cNvSpPr>
          <p:nvPr>
            <p:ph idx="1"/>
          </p:nvPr>
        </p:nvSpPr>
        <p:spPr/>
        <p:txBody>
          <a:bodyPr vert="horz" wrap="square" lIns="91440" tIns="45720" rIns="91440" bIns="45720" anchor="t" anchorCtr="0"/>
          <a:p>
            <a:pPr marL="0" indent="0" eaLnBrk="1" hangingPunct="1">
              <a:buNone/>
            </a:pPr>
            <a:r>
              <a:rPr lang="en-US" altLang="en-US" sz="2400" b="1" dirty="0">
                <a:cs typeface="+mn-lt"/>
              </a:rPr>
              <a:t>4. </a:t>
            </a:r>
            <a:r>
              <a:rPr lang="en-US" altLang="en-US" sz="2000" b="1" dirty="0">
                <a:solidFill>
                  <a:srgbClr val="000000"/>
                </a:solidFill>
                <a:cs typeface="+mn-lt"/>
              </a:rPr>
              <a:t>Relational database (1980s-present) :</a:t>
            </a:r>
            <a:r>
              <a:rPr lang="en-US" altLang="en-US" sz="2000" dirty="0">
                <a:solidFill>
                  <a:srgbClr val="000000"/>
                </a:solidFill>
                <a:cs typeface="+mn-lt"/>
              </a:rPr>
              <a:t> </a:t>
            </a:r>
            <a:endParaRPr lang="en-US" altLang="en-US" sz="2000" dirty="0">
              <a:solidFill>
                <a:srgbClr val="000000"/>
              </a:solidFill>
              <a:cs typeface="+mn-lt"/>
            </a:endParaRPr>
          </a:p>
          <a:p>
            <a:pPr marL="0" indent="0" eaLnBrk="1" hangingPunct="1">
              <a:buNone/>
            </a:pPr>
            <a:r>
              <a:rPr lang="en-US" altLang="en-US" sz="2000" dirty="0">
                <a:solidFill>
                  <a:srgbClr val="000000"/>
                </a:solidFill>
                <a:cs typeface="+mn-lt"/>
              </a:rPr>
              <a:t>Relationship database model was proposed by E. F. Codd. </a:t>
            </a:r>
            <a:endParaRPr lang="en-US" altLang="en-US" sz="2000" dirty="0">
              <a:solidFill>
                <a:srgbClr val="000000"/>
              </a:solidFill>
              <a:cs typeface="+mn-lt"/>
            </a:endParaRPr>
          </a:p>
          <a:p>
            <a:pPr marL="0" indent="0" eaLnBrk="1" hangingPunct="1">
              <a:buNone/>
            </a:pPr>
            <a:r>
              <a:rPr lang="en-US" altLang="en-US" sz="2000" dirty="0">
                <a:solidFill>
                  <a:srgbClr val="000000"/>
                </a:solidFill>
                <a:cs typeface="+mn-lt"/>
              </a:rPr>
              <a:t>After the hierarchical and network model the birth of this model was huge step ahead. It allows the entities to be related through a common attribute. In the table there are alternative keys. This property makes this model extremely flexible</a:t>
            </a:r>
            <a:endParaRPr lang="en-US" altLang="en-US" sz="2400" b="1" dirty="0">
              <a:cs typeface="+mn-lt"/>
            </a:endParaRPr>
          </a:p>
        </p:txBody>
      </p:sp>
      <p:sp>
        <p:nvSpPr>
          <p:cNvPr id="95236"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4"/>
          <p:cNvSpPr>
            <a:spLocks noGrp="1"/>
          </p:cNvSpPr>
          <p:nvPr>
            <p:ph type="title"/>
          </p:nvPr>
        </p:nvSpPr>
        <p:spPr/>
        <p:txBody>
          <a:bodyPr vert="horz" wrap="square" lIns="91440" tIns="45720" rIns="91440" bIns="45720" anchor="ctr" anchorCtr="0"/>
          <a:p>
            <a:pPr eaLnBrk="1" hangingPunct="1"/>
            <a:r>
              <a:rPr lang="en-US" altLang="en-US" dirty="0"/>
              <a:t>Categories of Data Models</a:t>
            </a:r>
            <a:endParaRPr lang="en-US" altLang="en-US" dirty="0"/>
          </a:p>
        </p:txBody>
      </p:sp>
      <p:sp>
        <p:nvSpPr>
          <p:cNvPr id="13315" name="Rectangle 5"/>
          <p:cNvSpPr>
            <a:spLocks noGrp="1"/>
          </p:cNvSpPr>
          <p:nvPr>
            <p:ph idx="1"/>
          </p:nvPr>
        </p:nvSpPr>
        <p:spPr/>
        <p:txBody>
          <a:bodyPr vert="horz" wrap="square" lIns="91440" tIns="45720" rIns="91440" bIns="45720" anchor="t" anchorCtr="0"/>
          <a:p>
            <a:pPr eaLnBrk="1" hangingPunct="1"/>
            <a:r>
              <a:rPr lang="en-US" altLang="en-US" sz="2400" b="1" dirty="0"/>
              <a:t>Conceptual (high-level, semantic) data models:</a:t>
            </a:r>
            <a:endParaRPr lang="en-US" altLang="en-US" sz="2400" b="1" dirty="0"/>
          </a:p>
          <a:p>
            <a:pPr lvl="1" eaLnBrk="1" hangingPunct="1"/>
            <a:r>
              <a:rPr lang="en-US" altLang="en-US" sz="2200" dirty="0"/>
              <a:t>Provide concepts that are close to the way many users perceive data. </a:t>
            </a:r>
            <a:endParaRPr lang="en-US" altLang="en-US" sz="2200" dirty="0"/>
          </a:p>
          <a:p>
            <a:pPr lvl="2" eaLnBrk="1" hangingPunct="1"/>
            <a:r>
              <a:rPr lang="en-US" altLang="en-US" sz="2000" dirty="0"/>
              <a:t>(Also called </a:t>
            </a:r>
            <a:r>
              <a:rPr lang="en-US" altLang="en-US" sz="2000" b="1" i="1" dirty="0"/>
              <a:t>entity-based</a:t>
            </a:r>
            <a:r>
              <a:rPr lang="en-US" altLang="en-US" sz="2000" i="1" dirty="0"/>
              <a:t> </a:t>
            </a:r>
            <a:r>
              <a:rPr lang="en-US" altLang="en-US" sz="2000" dirty="0"/>
              <a:t>or</a:t>
            </a:r>
            <a:r>
              <a:rPr lang="en-US" altLang="en-US" sz="2000" i="1" dirty="0"/>
              <a:t> </a:t>
            </a:r>
            <a:r>
              <a:rPr lang="en-US" altLang="en-US" sz="2000" b="1" i="1" dirty="0"/>
              <a:t>object-based</a:t>
            </a:r>
            <a:r>
              <a:rPr lang="en-US" altLang="en-US" sz="2000" dirty="0"/>
              <a:t> data models.)</a:t>
            </a:r>
            <a:endParaRPr lang="en-US" altLang="en-US" sz="2000" dirty="0"/>
          </a:p>
          <a:p>
            <a:pPr eaLnBrk="1" hangingPunct="1"/>
            <a:r>
              <a:rPr lang="en-US" altLang="en-US" sz="2400" b="1" dirty="0"/>
              <a:t>Physical (low-level, internal) data models:</a:t>
            </a:r>
            <a:endParaRPr lang="en-US" altLang="en-US" sz="2400" b="1" dirty="0"/>
          </a:p>
          <a:p>
            <a:pPr lvl="1" eaLnBrk="1" hangingPunct="1"/>
            <a:r>
              <a:rPr lang="en-US" altLang="en-US" sz="2200" dirty="0"/>
              <a:t>Provide concepts that describe details of how data is stored in the computer. These are usually specified in an ad-hoc manner through DBMS design and administration manuals</a:t>
            </a:r>
            <a:endParaRPr lang="en-US" altLang="en-US" sz="2200" dirty="0"/>
          </a:p>
          <a:p>
            <a:pPr eaLnBrk="1" hangingPunct="1"/>
            <a:r>
              <a:rPr lang="en-US" altLang="en-US" sz="2400" b="1" dirty="0"/>
              <a:t>Implementation (representational) data models:</a:t>
            </a:r>
            <a:endParaRPr lang="en-US" altLang="en-US" sz="2400" b="1" dirty="0"/>
          </a:p>
          <a:p>
            <a:pPr lvl="1" eaLnBrk="1" hangingPunct="1"/>
            <a:r>
              <a:rPr lang="en-US" altLang="en-US" sz="2200" dirty="0"/>
              <a:t>Provide concepts that fall between the above two, used by many commercial DBMS implementations (e.g. relational data models used in many commercial systems).</a:t>
            </a:r>
            <a:endParaRPr lang="en-US" altLang="en-US" sz="2200" dirty="0"/>
          </a:p>
        </p:txBody>
      </p:sp>
      <p:sp>
        <p:nvSpPr>
          <p:cNvPr id="13316"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1026"/>
          <p:cNvSpPr>
            <a:spLocks noGrp="1"/>
          </p:cNvSpPr>
          <p:nvPr>
            <p:ph type="title"/>
          </p:nvPr>
        </p:nvSpPr>
        <p:spPr>
          <a:xfrm>
            <a:off x="639763" y="46038"/>
            <a:ext cx="7886700" cy="1325562"/>
          </a:xfrm>
        </p:spPr>
        <p:txBody>
          <a:bodyPr vert="horz" wrap="square" lIns="91440" tIns="45720" rIns="91440" bIns="45720" anchor="ctr" anchorCtr="0"/>
          <a:p>
            <a:pPr eaLnBrk="1" hangingPunct="1"/>
            <a:r>
              <a:rPr lang="en-US" altLang="en-US" dirty="0"/>
              <a:t>History of Data Models</a:t>
            </a:r>
            <a:endParaRPr lang="en-US" altLang="en-US" dirty="0"/>
          </a:p>
        </p:txBody>
      </p:sp>
      <p:sp>
        <p:nvSpPr>
          <p:cNvPr id="97283" name="Rectangle 1027"/>
          <p:cNvSpPr>
            <a:spLocks noGrp="1"/>
          </p:cNvSpPr>
          <p:nvPr>
            <p:ph idx="1"/>
          </p:nvPr>
        </p:nvSpPr>
        <p:spPr>
          <a:xfrm>
            <a:off x="628650" y="1371600"/>
            <a:ext cx="7886700" cy="5349875"/>
          </a:xfrm>
        </p:spPr>
        <p:txBody>
          <a:bodyPr vert="horz" wrap="square" lIns="91440" tIns="45720" rIns="91440" bIns="45720" anchor="t" anchorCtr="0"/>
          <a:p>
            <a:pPr marL="0" indent="0" eaLnBrk="1" hangingPunct="1">
              <a:buNone/>
            </a:pPr>
            <a:r>
              <a:rPr lang="en-US" altLang="en-US" sz="2000" b="1" dirty="0">
                <a:cs typeface="+mn-lt"/>
              </a:rPr>
              <a:t>5. </a:t>
            </a:r>
            <a:r>
              <a:rPr lang="en-US" altLang="en-US" sz="2000" b="1" dirty="0">
                <a:solidFill>
                  <a:srgbClr val="000000"/>
                </a:solidFill>
                <a:cs typeface="+mn-lt"/>
              </a:rPr>
              <a:t>Object- relationship models (1990s-present) : </a:t>
            </a:r>
            <a:endParaRPr lang="en-US" altLang="en-US" sz="2000" b="1" dirty="0">
              <a:solidFill>
                <a:srgbClr val="000000"/>
              </a:solidFill>
              <a:cs typeface="+mn-lt"/>
            </a:endParaRPr>
          </a:p>
          <a:p>
            <a:pPr marL="0" indent="0" eaLnBrk="1" hangingPunct="1">
              <a:buNone/>
            </a:pPr>
            <a:r>
              <a:rPr lang="en-US" altLang="en-US" sz="2000" dirty="0">
                <a:solidFill>
                  <a:srgbClr val="000000"/>
                </a:solidFill>
                <a:cs typeface="+mn-lt"/>
              </a:rPr>
              <a:t>Defined in simple teams, an object relationship database management system displays a modified object- oriented user- display over the already implemented relationship database management system. </a:t>
            </a:r>
            <a:endParaRPr lang="en-US" altLang="en-US" sz="2000" dirty="0">
              <a:solidFill>
                <a:srgbClr val="000000"/>
              </a:solidFill>
              <a:cs typeface="+mn-lt"/>
            </a:endParaRPr>
          </a:p>
          <a:p>
            <a:pPr marL="0" indent="0" eaLnBrk="1" hangingPunct="1">
              <a:buNone/>
            </a:pPr>
            <a:r>
              <a:rPr lang="en-US" altLang="en-US" sz="2000" dirty="0">
                <a:solidFill>
                  <a:srgbClr val="000000"/>
                </a:solidFill>
                <a:cs typeface="+mn-lt"/>
              </a:rPr>
              <a:t>When various software interact with this modified- database management system, they will customarily operate in a manner such that data is assumed to be saved as objects. </a:t>
            </a:r>
            <a:endParaRPr lang="en-US" altLang="en-US" sz="2000" dirty="0">
              <a:solidFill>
                <a:srgbClr val="000000"/>
              </a:solidFill>
              <a:cs typeface="+mn-lt"/>
            </a:endParaRPr>
          </a:p>
          <a:p>
            <a:pPr marL="0" indent="0" eaLnBrk="1" hangingPunct="1">
              <a:buNone/>
            </a:pPr>
            <a:r>
              <a:rPr lang="en-US" altLang="en-US" sz="2000" dirty="0">
                <a:solidFill>
                  <a:srgbClr val="000000"/>
                </a:solidFill>
                <a:cs typeface="+mn-lt"/>
              </a:rPr>
              <a:t>The basic working of this database management system is that is translated the useful data into organized tables distributed in rows and columns, and from then onwards, it manages data the same way done in the relational database system. </a:t>
            </a:r>
            <a:endParaRPr lang="en-US" altLang="en-US" sz="2000" dirty="0">
              <a:solidFill>
                <a:srgbClr val="000000"/>
              </a:solidFill>
              <a:cs typeface="+mn-lt"/>
            </a:endParaRPr>
          </a:p>
          <a:p>
            <a:pPr marL="0" indent="0" eaLnBrk="1" hangingPunct="1">
              <a:buNone/>
            </a:pPr>
            <a:r>
              <a:rPr lang="en-US" altLang="en-US" sz="2000" dirty="0">
                <a:solidFill>
                  <a:srgbClr val="000000"/>
                </a:solidFill>
                <a:cs typeface="+mn-lt"/>
              </a:rPr>
              <a:t>Similarly, when the data is to be accessed by the user, it is again translated from processed to complex form.</a:t>
            </a:r>
            <a:endParaRPr lang="en-US" altLang="en-US" sz="2000" dirty="0">
              <a:solidFill>
                <a:srgbClr val="000000"/>
              </a:solidFill>
              <a:cs typeface="+mn-lt"/>
            </a:endParaRPr>
          </a:p>
        </p:txBody>
      </p:sp>
      <p:sp>
        <p:nvSpPr>
          <p:cNvPr id="9728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1026"/>
          <p:cNvSpPr>
            <a:spLocks noGrp="1"/>
          </p:cNvSpPr>
          <p:nvPr>
            <p:ph type="title"/>
          </p:nvPr>
        </p:nvSpPr>
        <p:spPr>
          <a:xfrm>
            <a:off x="639763" y="46038"/>
            <a:ext cx="7886700" cy="1325562"/>
          </a:xfrm>
        </p:spPr>
        <p:txBody>
          <a:bodyPr vert="horz" wrap="square" lIns="91440" tIns="45720" rIns="91440" bIns="45720" anchor="ctr" anchorCtr="0"/>
          <a:p>
            <a:pPr eaLnBrk="1" hangingPunct="1"/>
            <a:r>
              <a:rPr lang="en-US" altLang="en-US" dirty="0"/>
              <a:t>History of Data Models</a:t>
            </a:r>
            <a:endParaRPr lang="en-US" altLang="en-US" dirty="0"/>
          </a:p>
        </p:txBody>
      </p:sp>
      <p:sp>
        <p:nvSpPr>
          <p:cNvPr id="99331" name="Rectangle 1027"/>
          <p:cNvSpPr>
            <a:spLocks noGrp="1"/>
          </p:cNvSpPr>
          <p:nvPr>
            <p:ph idx="1"/>
          </p:nvPr>
        </p:nvSpPr>
        <p:spPr>
          <a:xfrm>
            <a:off x="628650" y="1371600"/>
            <a:ext cx="7886700" cy="5349875"/>
          </a:xfrm>
        </p:spPr>
        <p:txBody>
          <a:bodyPr vert="horz" wrap="square" lIns="91440" tIns="45720" rIns="91440" bIns="45720" anchor="t" anchorCtr="0"/>
          <a:p>
            <a:pPr marL="0" indent="0" eaLnBrk="1" hangingPunct="1">
              <a:buNone/>
            </a:pPr>
            <a:r>
              <a:rPr lang="en-US" altLang="en-US" sz="2400" b="1" dirty="0">
                <a:cs typeface="+mn-lt"/>
              </a:rPr>
              <a:t>6. </a:t>
            </a:r>
            <a:r>
              <a:rPr lang="en-US" altLang="en-US" sz="2400" dirty="0">
                <a:solidFill>
                  <a:srgbClr val="000000"/>
                </a:solidFill>
                <a:cs typeface="+mn-lt"/>
              </a:rPr>
              <a:t>Web enabled (1990s-present)</a:t>
            </a:r>
            <a:endParaRPr lang="en-US" altLang="en-US" sz="2400" dirty="0">
              <a:solidFill>
                <a:srgbClr val="000000"/>
              </a:solidFill>
              <a:cs typeface="+mn-lt"/>
            </a:endParaRPr>
          </a:p>
          <a:p>
            <a:pPr marL="0" indent="0" eaLnBrk="1" hangingPunct="1">
              <a:buNone/>
            </a:pPr>
            <a:r>
              <a:rPr lang="en-US" altLang="en-US" sz="2000" dirty="0">
                <a:solidFill>
                  <a:srgbClr val="464646"/>
                </a:solidFill>
                <a:cs typeface="+mn-lt"/>
              </a:rPr>
              <a:t>The graph wave began with The Semantic Web stack from the Worldwide Web Consortium in 1999, with property graphs appearing around 2008</a:t>
            </a:r>
            <a:endParaRPr lang="en-US" altLang="en-US" sz="2000" dirty="0">
              <a:solidFill>
                <a:srgbClr val="464646"/>
              </a:solidFill>
              <a:cs typeface="+mn-lt"/>
            </a:endParaRPr>
          </a:p>
          <a:p>
            <a:pPr marL="0" indent="0" eaLnBrk="1" hangingPunct="1">
              <a:buNone/>
            </a:pPr>
            <a:r>
              <a:rPr lang="en-US" altLang="en-US" sz="2400" dirty="0">
                <a:solidFill>
                  <a:srgbClr val="000000"/>
                </a:solidFill>
                <a:cs typeface="+mn-lt"/>
              </a:rPr>
              <a:t> </a:t>
            </a:r>
            <a:endParaRPr lang="en-US" altLang="en-US" sz="2400" dirty="0">
              <a:solidFill>
                <a:srgbClr val="000000"/>
              </a:solidFill>
              <a:cs typeface="+mn-lt"/>
            </a:endParaRPr>
          </a:p>
          <a:p>
            <a:pPr marL="0" indent="0" eaLnBrk="1" hangingPunct="1">
              <a:buNone/>
            </a:pPr>
            <a:r>
              <a:rPr lang="en-US" altLang="en-US" sz="2400" b="1" dirty="0">
                <a:cs typeface="+mn-lt"/>
              </a:rPr>
              <a:t> </a:t>
            </a:r>
            <a:endParaRPr lang="en-US" altLang="en-US" sz="2200" dirty="0">
              <a:cs typeface="+mn-lt"/>
            </a:endParaRPr>
          </a:p>
        </p:txBody>
      </p:sp>
      <p:sp>
        <p:nvSpPr>
          <p:cNvPr id="9933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1026"/>
          <p:cNvSpPr>
            <a:spLocks noGrp="1"/>
          </p:cNvSpPr>
          <p:nvPr>
            <p:ph type="title"/>
          </p:nvPr>
        </p:nvSpPr>
        <p:spPr>
          <a:xfrm>
            <a:off x="639763" y="46038"/>
            <a:ext cx="7886700" cy="1325562"/>
          </a:xfrm>
        </p:spPr>
        <p:txBody>
          <a:bodyPr vert="horz" wrap="square" lIns="91440" tIns="45720" rIns="91440" bIns="45720" anchor="ctr" anchorCtr="0"/>
          <a:p>
            <a:pPr eaLnBrk="1" hangingPunct="1"/>
            <a:r>
              <a:rPr lang="en-US" altLang="en-US" dirty="0"/>
              <a:t>History of Data Models</a:t>
            </a:r>
            <a:endParaRPr lang="en-US" altLang="en-US" dirty="0"/>
          </a:p>
        </p:txBody>
      </p:sp>
      <p:sp>
        <p:nvSpPr>
          <p:cNvPr id="101379" name="Rectangle 1027"/>
          <p:cNvSpPr>
            <a:spLocks noGrp="1"/>
          </p:cNvSpPr>
          <p:nvPr>
            <p:ph idx="1"/>
          </p:nvPr>
        </p:nvSpPr>
        <p:spPr>
          <a:xfrm>
            <a:off x="628650" y="1371600"/>
            <a:ext cx="7886700" cy="5349875"/>
          </a:xfrm>
        </p:spPr>
        <p:txBody>
          <a:bodyPr vert="horz" wrap="square" lIns="91440" tIns="45720" rIns="91440" bIns="45720" anchor="t" anchorCtr="0"/>
          <a:p>
            <a:pPr marL="0" indent="0" eaLnBrk="1" hangingPunct="1">
              <a:buNone/>
            </a:pPr>
            <a:r>
              <a:rPr lang="en-US" altLang="en-US" sz="2400" b="1" dirty="0"/>
              <a:t>6. NoSQL Models</a:t>
            </a:r>
            <a:endParaRPr lang="en-US" altLang="en-US" sz="2400" b="1" dirty="0"/>
          </a:p>
          <a:p>
            <a:pPr marL="0" indent="0" eaLnBrk="1" hangingPunct="1">
              <a:buNone/>
            </a:pPr>
            <a:r>
              <a:rPr lang="en-US" altLang="en-US" sz="2000" dirty="0">
                <a:solidFill>
                  <a:srgbClr val="464646"/>
                </a:solidFill>
                <a:latin typeface="Lucida Grande"/>
              </a:rPr>
              <a:t>The NoSQL wave includes big data and much more; it began in 2008.</a:t>
            </a:r>
            <a:endParaRPr lang="en-US" altLang="en-US" sz="2000" dirty="0">
              <a:solidFill>
                <a:srgbClr val="464646"/>
              </a:solidFill>
              <a:latin typeface="Lucida Grande"/>
            </a:endParaRPr>
          </a:p>
          <a:p>
            <a:pPr marL="0" indent="0" eaLnBrk="1" hangingPunct="1">
              <a:buNone/>
            </a:pPr>
            <a:r>
              <a:rPr lang="en-US" altLang="en-US" sz="2400" dirty="0">
                <a:solidFill>
                  <a:srgbClr val="000000"/>
                </a:solidFill>
                <a:latin typeface="Lora"/>
              </a:rPr>
              <a:t> </a:t>
            </a:r>
            <a:endParaRPr lang="en-US" altLang="en-US" sz="2400" dirty="0">
              <a:solidFill>
                <a:srgbClr val="000000"/>
              </a:solidFill>
              <a:latin typeface="Lora"/>
            </a:endParaRPr>
          </a:p>
          <a:p>
            <a:pPr marL="0" indent="0" eaLnBrk="1" hangingPunct="1">
              <a:buNone/>
            </a:pPr>
            <a:r>
              <a:rPr lang="en-US" altLang="en-US" sz="2400" b="1" dirty="0"/>
              <a:t> </a:t>
            </a:r>
            <a:endParaRPr lang="en-US" altLang="en-US" sz="2200" dirty="0"/>
          </a:p>
        </p:txBody>
      </p:sp>
      <p:sp>
        <p:nvSpPr>
          <p:cNvPr id="10138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type="title"/>
          </p:nvPr>
        </p:nvSpPr>
        <p:spPr/>
        <p:txBody>
          <a:bodyPr vert="horz" wrap="square" lIns="91440" tIns="45720" rIns="91440" bIns="45720" anchor="ctr" anchorCtr="0"/>
          <a:p>
            <a:pPr eaLnBrk="1" hangingPunct="1"/>
            <a:r>
              <a:rPr lang="en-US" altLang="en-US" dirty="0"/>
              <a:t>History of Data Models</a:t>
            </a:r>
            <a:endParaRPr lang="en-US" altLang="en-US" dirty="0"/>
          </a:p>
        </p:txBody>
      </p:sp>
      <p:sp>
        <p:nvSpPr>
          <p:cNvPr id="103427" name="Rectangle 3"/>
          <p:cNvSpPr>
            <a:spLocks noGrp="1"/>
          </p:cNvSpPr>
          <p:nvPr>
            <p:ph idx="1"/>
          </p:nvPr>
        </p:nvSpPr>
        <p:spPr/>
        <p:txBody>
          <a:bodyPr vert="horz" wrap="square" lIns="91440" tIns="45720" rIns="91440" bIns="45720" anchor="t" anchorCtr="0"/>
          <a:p>
            <a:pPr marL="0" indent="0" eaLnBrk="1" hangingPunct="1">
              <a:buNone/>
            </a:pPr>
            <a:r>
              <a:rPr lang="en-US" altLang="en-US" b="1" dirty="0"/>
              <a:t>6. Object-Relational Models: </a:t>
            </a:r>
            <a:endParaRPr lang="en-US" altLang="en-US" b="1" dirty="0"/>
          </a:p>
          <a:p>
            <a:pPr lvl="1" eaLnBrk="1" hangingPunct="1"/>
            <a:r>
              <a:rPr lang="en-US" altLang="en-US" dirty="0"/>
              <a:t>Most Recent Trend. Started with Informix Universal Server.</a:t>
            </a:r>
            <a:endParaRPr lang="en-US" altLang="en-US" dirty="0"/>
          </a:p>
          <a:p>
            <a:pPr lvl="1" eaLnBrk="1" hangingPunct="1"/>
            <a:r>
              <a:rPr lang="en-US" altLang="en-US" dirty="0"/>
              <a:t>Relational systems incorporate concepts from object databases leading to object-relational.</a:t>
            </a:r>
            <a:endParaRPr lang="en-US" altLang="en-US" dirty="0"/>
          </a:p>
          <a:p>
            <a:pPr lvl="1" eaLnBrk="1" hangingPunct="1"/>
            <a:r>
              <a:rPr lang="en-US" altLang="en-US" dirty="0"/>
              <a:t>Exemplified in the latest versions of Oracle-10i, DB2, and SQL Server and other DBMSs.</a:t>
            </a:r>
            <a:endParaRPr lang="en-US" altLang="en-US" dirty="0"/>
          </a:p>
          <a:p>
            <a:pPr lvl="1" eaLnBrk="1" hangingPunct="1"/>
            <a:r>
              <a:rPr lang="en-US" altLang="en-US" dirty="0"/>
              <a:t>Standards included in SQL-99 and expected to be enhanced in future SQL standards.</a:t>
            </a:r>
            <a:endParaRPr lang="en-US" altLang="en-US" dirty="0"/>
          </a:p>
          <a:p>
            <a:pPr lvl="1" eaLnBrk="1" hangingPunct="1"/>
            <a:r>
              <a:rPr lang="en-US" altLang="en-US" dirty="0"/>
              <a:t>Chapter 22 describes this model.</a:t>
            </a:r>
            <a:endParaRPr lang="en-US" altLang="en-US" dirty="0"/>
          </a:p>
        </p:txBody>
      </p:sp>
      <p:sp>
        <p:nvSpPr>
          <p:cNvPr id="10342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1028"/>
          <p:cNvSpPr>
            <a:spLocks noGrp="1"/>
          </p:cNvSpPr>
          <p:nvPr>
            <p:ph type="title"/>
          </p:nvPr>
        </p:nvSpPr>
        <p:spPr/>
        <p:txBody>
          <a:bodyPr vert="horz" wrap="square" lIns="91440" tIns="45720" rIns="91440" bIns="45720" anchor="ctr" anchorCtr="0"/>
          <a:p>
            <a:pPr eaLnBrk="1" hangingPunct="1"/>
            <a:r>
              <a:rPr lang="en-US" altLang="en-US" dirty="0"/>
              <a:t>Summary</a:t>
            </a:r>
            <a:endParaRPr lang="en-US" altLang="en-US" dirty="0"/>
          </a:p>
        </p:txBody>
      </p:sp>
      <p:sp>
        <p:nvSpPr>
          <p:cNvPr id="105475" name="Rectangle 1029"/>
          <p:cNvSpPr>
            <a:spLocks noGrp="1"/>
          </p:cNvSpPr>
          <p:nvPr>
            <p:ph idx="1"/>
          </p:nvPr>
        </p:nvSpPr>
        <p:spPr/>
        <p:txBody>
          <a:bodyPr vert="horz" wrap="square" lIns="91440" tIns="45720" rIns="91440" bIns="45720" anchor="t" anchorCtr="0"/>
          <a:p>
            <a:pPr eaLnBrk="1" hangingPunct="1"/>
            <a:r>
              <a:rPr lang="en-US" altLang="en-US" dirty="0"/>
              <a:t>Data Models and Their Categories</a:t>
            </a:r>
            <a:endParaRPr lang="en-US" altLang="en-US" dirty="0"/>
          </a:p>
          <a:p>
            <a:pPr eaLnBrk="1" hangingPunct="1"/>
            <a:r>
              <a:rPr lang="en-US" altLang="en-US" dirty="0"/>
              <a:t>History of Data Models</a:t>
            </a:r>
            <a:endParaRPr lang="en-US" altLang="en-US" dirty="0"/>
          </a:p>
          <a:p>
            <a:pPr eaLnBrk="1" hangingPunct="1"/>
            <a:r>
              <a:rPr lang="en-US" altLang="en-US" dirty="0"/>
              <a:t>Schemas, Instances, and States</a:t>
            </a:r>
            <a:endParaRPr lang="en-US" altLang="en-US" dirty="0"/>
          </a:p>
          <a:p>
            <a:pPr eaLnBrk="1" hangingPunct="1"/>
            <a:r>
              <a:rPr lang="en-US" altLang="en-US" dirty="0"/>
              <a:t>Three-Schema Architecture</a:t>
            </a:r>
            <a:endParaRPr lang="en-US" altLang="en-US" dirty="0"/>
          </a:p>
          <a:p>
            <a:pPr eaLnBrk="1" hangingPunct="1"/>
            <a:r>
              <a:rPr lang="en-US" altLang="en-US" dirty="0"/>
              <a:t>Data Independence</a:t>
            </a:r>
            <a:endParaRPr lang="en-US" altLang="en-US" dirty="0"/>
          </a:p>
          <a:p>
            <a:pPr eaLnBrk="1" hangingPunct="1"/>
            <a:r>
              <a:rPr lang="en-US" altLang="en-US" dirty="0"/>
              <a:t>DBMS Languages and Interfaces</a:t>
            </a:r>
            <a:endParaRPr lang="en-US" altLang="en-US" dirty="0"/>
          </a:p>
          <a:p>
            <a:pPr eaLnBrk="1" hangingPunct="1"/>
            <a:r>
              <a:rPr lang="en-US" altLang="en-US" dirty="0"/>
              <a:t>Database System Utilities and Tools</a:t>
            </a:r>
            <a:endParaRPr lang="en-US" altLang="en-US" dirty="0"/>
          </a:p>
          <a:p>
            <a:pPr eaLnBrk="1" hangingPunct="1"/>
            <a:r>
              <a:rPr lang="en-US" altLang="en-US" dirty="0"/>
              <a:t>Centralized and Client-Server Architectures</a:t>
            </a:r>
            <a:endParaRPr lang="en-US" altLang="en-US" dirty="0"/>
          </a:p>
          <a:p>
            <a:pPr eaLnBrk="1" hangingPunct="1"/>
            <a:r>
              <a:rPr lang="en-US" altLang="en-US" dirty="0"/>
              <a:t>Classification of DBMSs</a:t>
            </a:r>
            <a:endParaRPr lang="en-US" altLang="en-US" dirty="0"/>
          </a:p>
        </p:txBody>
      </p:sp>
      <p:sp>
        <p:nvSpPr>
          <p:cNvPr id="105476"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itle 1"/>
          <p:cNvSpPr>
            <a:spLocks noGrp="1"/>
          </p:cNvSpPr>
          <p:nvPr>
            <p:ph type="title"/>
          </p:nvPr>
        </p:nvSpPr>
        <p:spPr>
          <a:noFill/>
        </p:spPr>
        <p:txBody>
          <a:bodyPr vert="horz" wrap="square" lIns="91440" tIns="45720" rIns="91440" bIns="45720" anchor="ctr" anchorCtr="0"/>
          <a:p>
            <a:pPr algn="ctr"/>
            <a:r>
              <a:rPr lang="en-US" altLang="en-US" dirty="0"/>
              <a:t>Practice: Table creation, insert, update data</a:t>
            </a:r>
            <a:endParaRPr lang="en-US" altLang="en-US" dirty="0"/>
          </a:p>
        </p:txBody>
      </p:sp>
      <p:sp>
        <p:nvSpPr>
          <p:cNvPr id="3" name="Text Placeholder 2"/>
          <p:cNvSpPr>
            <a:spLocks noGrp="1"/>
          </p:cNvSpPr>
          <p:nvPr>
            <p:ph type="body" idx="1"/>
          </p:nvPr>
        </p:nvSpPr>
        <p:spPr>
          <a:xfrm>
            <a:off x="629920" y="1681480"/>
            <a:ext cx="3868420" cy="530860"/>
          </a:xfrm>
        </p:spPr>
        <p:txBody>
          <a:bodyPr/>
          <a:p>
            <a:r>
              <a:rPr lang="en-GB" altLang="en-US"/>
              <a:t>CREATING TABLES</a:t>
            </a:r>
            <a:endParaRPr lang="en-GB" altLang="en-US"/>
          </a:p>
        </p:txBody>
      </p:sp>
      <p:sp>
        <p:nvSpPr>
          <p:cNvPr id="107523"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900" dirty="0">
                <a:solidFill>
                  <a:srgbClr val="898989"/>
                </a:solidFill>
              </a:rPr>
              <a:t>Slide 2- </a:t>
            </a:r>
            <a:fld id="{9A0DB2DC-4C9A-4742-B13C-FB6460FD3503}" type="slidenum">
              <a:rPr lang="en-US" altLang="en-US" sz="900" dirty="0">
                <a:solidFill>
                  <a:srgbClr val="898989"/>
                </a:solidFill>
              </a:rPr>
            </a:fld>
            <a:endParaRPr lang="en-US" altLang="en-US" sz="900" dirty="0">
              <a:solidFill>
                <a:srgbClr val="898989"/>
              </a:solidFill>
            </a:endParaRPr>
          </a:p>
        </p:txBody>
      </p:sp>
      <p:sp>
        <p:nvSpPr>
          <p:cNvPr id="4" name="Text Placeholder 3"/>
          <p:cNvSpPr>
            <a:spLocks noGrp="1"/>
          </p:cNvSpPr>
          <p:nvPr>
            <p:ph type="body" sz="quarter" idx="3"/>
          </p:nvPr>
        </p:nvSpPr>
        <p:spPr>
          <a:xfrm>
            <a:off x="4629150" y="1681480"/>
            <a:ext cx="3887470" cy="572770"/>
          </a:xfrm>
        </p:spPr>
        <p:txBody>
          <a:bodyPr/>
          <a:p>
            <a:r>
              <a:rPr lang="en-GB" altLang="en-US"/>
              <a:t>ENTERING VALUES IN TABLES</a:t>
            </a:r>
            <a:endParaRPr lang="en-GB" altLang="en-US"/>
          </a:p>
        </p:txBody>
      </p:sp>
      <p:sp>
        <p:nvSpPr>
          <p:cNvPr id="5" name="Content Placeholder 4"/>
          <p:cNvSpPr>
            <a:spLocks noGrp="1"/>
          </p:cNvSpPr>
          <p:nvPr>
            <p:ph sz="quarter" idx="4"/>
          </p:nvPr>
        </p:nvSpPr>
        <p:spPr/>
        <p:txBody>
          <a:bodyPr/>
          <a:p>
            <a:pPr marL="0" lvl="0" indent="0">
              <a:buNone/>
            </a:pPr>
            <a:r>
              <a:rPr lang="en-US" altLang="en-US" sz="1200" dirty="0">
                <a:sym typeface="+mn-ea"/>
              </a:rPr>
              <a:t>INSERT INTO departments</a:t>
            </a:r>
            <a:endParaRPr lang="en-US" altLang="en-US" sz="1200" dirty="0"/>
          </a:p>
          <a:p>
            <a:pPr marL="0" lvl="0" indent="0">
              <a:buNone/>
            </a:pPr>
            <a:r>
              <a:rPr lang="en-US" altLang="en-US" sz="1200" dirty="0">
                <a:sym typeface="+mn-ea"/>
              </a:rPr>
              <a:t>(deptno,name,loc)</a:t>
            </a:r>
            <a:endParaRPr lang="en-US" altLang="en-US" sz="1200" dirty="0"/>
          </a:p>
          <a:p>
            <a:pPr marL="0" lvl="0" indent="0">
              <a:buNone/>
            </a:pPr>
            <a:r>
              <a:rPr lang="en-US" altLang="en-US" sz="1200" dirty="0">
                <a:sym typeface="+mn-ea"/>
              </a:rPr>
              <a:t>VALUES</a:t>
            </a:r>
            <a:endParaRPr lang="en-US" altLang="en-US" sz="1200" dirty="0"/>
          </a:p>
          <a:p>
            <a:pPr marL="0" lvl="0" indent="0">
              <a:buNone/>
            </a:pPr>
            <a:r>
              <a:rPr lang="en-US" altLang="en-US" sz="1200" dirty="0">
                <a:sym typeface="+mn-ea"/>
              </a:rPr>
              <a:t>(123,'Accounts','US');</a:t>
            </a:r>
            <a:endParaRPr lang="en-US" altLang="en-US" sz="1200" dirty="0"/>
          </a:p>
          <a:p>
            <a:pPr marL="0" lvl="0" indent="0">
              <a:buNone/>
            </a:pPr>
            <a:endParaRPr lang="en-US" altLang="en-US" sz="1200" dirty="0"/>
          </a:p>
          <a:p>
            <a:pPr marL="0" lvl="0" indent="0">
              <a:buNone/>
            </a:pPr>
            <a:r>
              <a:rPr lang="en-US" altLang="en-US" sz="1200" dirty="0">
                <a:sym typeface="+mn-ea"/>
              </a:rPr>
              <a:t>SELECT fname, lname, deptno</a:t>
            </a:r>
            <a:endParaRPr lang="en-US" altLang="en-US" sz="1200" dirty="0"/>
          </a:p>
          <a:p>
            <a:pPr marL="0" lvl="0" indent="0">
              <a:buNone/>
            </a:pPr>
            <a:r>
              <a:rPr lang="en-US" altLang="en-US" sz="1200" dirty="0">
                <a:sym typeface="+mn-ea"/>
              </a:rPr>
              <a:t>FROM employees</a:t>
            </a:r>
            <a:endParaRPr lang="en-US" altLang="en-US" sz="1200" dirty="0"/>
          </a:p>
          <a:p>
            <a:pPr marL="0" lvl="0" indent="0">
              <a:buNone/>
            </a:pPr>
            <a:r>
              <a:rPr lang="en-US" altLang="en-US" sz="1200" dirty="0">
                <a:sym typeface="+mn-ea"/>
              </a:rPr>
              <a:t>WHERE deptno = 123;</a:t>
            </a:r>
            <a:endParaRPr lang="en-US" altLang="en-US" sz="1200" dirty="0"/>
          </a:p>
          <a:p>
            <a:pPr marL="0" lvl="0" indent="0">
              <a:buNone/>
            </a:pPr>
            <a:endParaRPr lang="en-US" altLang="en-US" sz="1200" dirty="0"/>
          </a:p>
          <a:p>
            <a:pPr marL="0" lvl="0" indent="0">
              <a:buNone/>
            </a:pPr>
            <a:r>
              <a:rPr lang="en-US" altLang="en-US" sz="1200" dirty="0">
                <a:sym typeface="+mn-ea"/>
              </a:rPr>
              <a:t>UPDATE departments</a:t>
            </a:r>
            <a:endParaRPr lang="en-US" altLang="en-US" sz="1200" dirty="0"/>
          </a:p>
          <a:p>
            <a:pPr marL="0" lvl="0" indent="0">
              <a:buNone/>
            </a:pPr>
            <a:r>
              <a:rPr lang="en-US" altLang="en-US" sz="1200" dirty="0">
                <a:sym typeface="+mn-ea"/>
              </a:rPr>
              <a:t>SET name = 'marketing'</a:t>
            </a:r>
            <a:endParaRPr lang="en-US" altLang="en-US" sz="1200" dirty="0"/>
          </a:p>
          <a:p>
            <a:pPr marL="0" lvl="0" indent="0">
              <a:buNone/>
            </a:pPr>
            <a:r>
              <a:rPr lang="en-US" altLang="en-US" sz="1200" dirty="0">
                <a:sym typeface="+mn-ea"/>
              </a:rPr>
              <a:t>WHERE deptno=123</a:t>
            </a:r>
            <a:endParaRPr lang="en-US" altLang="en-US" sz="1200" dirty="0">
              <a:sym typeface="+mn-ea"/>
            </a:endParaRPr>
          </a:p>
        </p:txBody>
      </p:sp>
      <p:sp>
        <p:nvSpPr>
          <p:cNvPr id="6" name="Content Placeholder 5"/>
          <p:cNvSpPr>
            <a:spLocks noGrp="1"/>
          </p:cNvSpPr>
          <p:nvPr>
            <p:ph sz="half" idx="2"/>
          </p:nvPr>
        </p:nvSpPr>
        <p:spPr>
          <a:xfrm>
            <a:off x="629920" y="2211705"/>
            <a:ext cx="3868420" cy="3978275"/>
          </a:xfrm>
        </p:spPr>
        <p:txBody>
          <a:bodyPr vert="horz" wrap="square" lIns="91440" tIns="45720" rIns="91440" bIns="45720" numCol="1" anchor="t" anchorCtr="0" compatLnSpc="1"/>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lang="en-US" sz="900" noProof="0" dirty="0">
                <a:ln>
                  <a:noFill/>
                </a:ln>
                <a:effectLst/>
                <a:uLnTx/>
                <a:uFillTx/>
                <a:sym typeface="+mn-ea"/>
              </a:rPr>
              <a:t>CREATE TABLE departments</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lang="en-US" sz="900" noProof="0" dirty="0">
                <a:ln>
                  <a:noFill/>
                </a:ln>
                <a:effectLst/>
                <a:uLnTx/>
                <a:uFillTx/>
                <a:sym typeface="+mn-ea"/>
              </a:rPr>
              <a:t>(</a:t>
            </a:r>
            <a:r>
              <a:rPr lang="en-US" sz="900" noProof="0" dirty="0" err="1">
                <a:ln>
                  <a:noFill/>
                </a:ln>
                <a:effectLst/>
                <a:uLnTx/>
                <a:uFillTx/>
                <a:sym typeface="+mn-ea"/>
              </a:rPr>
              <a:t>deptno</a:t>
            </a:r>
            <a:r>
              <a:rPr lang="en-US" sz="900" noProof="0" dirty="0">
                <a:ln>
                  <a:noFill/>
                </a:ln>
                <a:effectLst/>
                <a:uLnTx/>
                <a:uFillTx/>
                <a:sym typeface="+mn-ea"/>
              </a:rPr>
              <a:t> NUMBER(5) CONSTRAINT </a:t>
            </a:r>
            <a:r>
              <a:rPr lang="en-US" sz="900" noProof="0" dirty="0" err="1">
                <a:ln>
                  <a:noFill/>
                </a:ln>
                <a:effectLst/>
                <a:uLnTx/>
                <a:uFillTx/>
                <a:sym typeface="+mn-ea"/>
              </a:rPr>
              <a:t>depts_deptno_PK</a:t>
            </a:r>
            <a:r>
              <a:rPr lang="en-US" sz="900" noProof="0" dirty="0">
                <a:ln>
                  <a:noFill/>
                </a:ln>
                <a:effectLst/>
                <a:uLnTx/>
                <a:uFillTx/>
                <a:sym typeface="+mn-ea"/>
              </a:rPr>
              <a:t> PRIMARY KEY,</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lang="en-US" sz="900" noProof="0" dirty="0">
                <a:ln>
                  <a:noFill/>
                </a:ln>
                <a:effectLst/>
                <a:uLnTx/>
                <a:uFillTx/>
                <a:sym typeface="+mn-ea"/>
              </a:rPr>
              <a:t>name VARCHAR2(25) CONSTRAINT </a:t>
            </a:r>
            <a:r>
              <a:rPr lang="en-US" sz="900" noProof="0" dirty="0" err="1">
                <a:ln>
                  <a:noFill/>
                </a:ln>
                <a:effectLst/>
                <a:uLnTx/>
                <a:uFillTx/>
                <a:sym typeface="+mn-ea"/>
              </a:rPr>
              <a:t>depts_name_NN</a:t>
            </a:r>
            <a:r>
              <a:rPr lang="en-US" sz="900" noProof="0" dirty="0">
                <a:ln>
                  <a:noFill/>
                </a:ln>
                <a:effectLst/>
                <a:uLnTx/>
                <a:uFillTx/>
                <a:sym typeface="+mn-ea"/>
              </a:rPr>
              <a:t> NOT NULL,</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lang="en-US" sz="900" noProof="0" dirty="0">
                <a:ln>
                  <a:noFill/>
                </a:ln>
                <a:effectLst/>
                <a:uLnTx/>
                <a:uFillTx/>
                <a:sym typeface="+mn-ea"/>
              </a:rPr>
              <a:t>loc VARCHAR2(30) CONSTRAINT </a:t>
            </a:r>
            <a:r>
              <a:rPr lang="en-US" sz="900" noProof="0" dirty="0" err="1">
                <a:ln>
                  <a:noFill/>
                </a:ln>
                <a:effectLst/>
                <a:uLnTx/>
                <a:uFillTx/>
                <a:sym typeface="+mn-ea"/>
              </a:rPr>
              <a:t>depts_loc_NN</a:t>
            </a:r>
            <a:r>
              <a:rPr lang="en-US" sz="900" noProof="0" dirty="0">
                <a:ln>
                  <a:noFill/>
                </a:ln>
                <a:effectLst/>
                <a:uLnTx/>
                <a:uFillTx/>
                <a:sym typeface="+mn-ea"/>
              </a:rPr>
              <a:t> NOT NULL);</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lang="en-US" sz="900" noProof="0" dirty="0">
                <a:ln>
                  <a:noFill/>
                </a:ln>
                <a:effectLst/>
                <a:uLnTx/>
                <a:uFillTx/>
                <a:sym typeface="+mn-ea"/>
              </a:rPr>
              <a:t>CREATE TABLE employees</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lang="en-US" sz="900" noProof="0" dirty="0">
                <a:ln>
                  <a:noFill/>
                </a:ln>
                <a:effectLst/>
                <a:uLnTx/>
                <a:uFillTx/>
                <a:sym typeface="+mn-ea"/>
              </a:rPr>
              <a:t>(</a:t>
            </a:r>
            <a:r>
              <a:rPr lang="en-US" sz="900" noProof="0" dirty="0" err="1">
                <a:ln>
                  <a:noFill/>
                </a:ln>
                <a:effectLst/>
                <a:uLnTx/>
                <a:uFillTx/>
                <a:sym typeface="+mn-ea"/>
              </a:rPr>
              <a:t>empno</a:t>
            </a:r>
            <a:r>
              <a:rPr lang="en-US" sz="900" noProof="0" dirty="0">
                <a:ln>
                  <a:noFill/>
                </a:ln>
                <a:effectLst/>
                <a:uLnTx/>
                <a:uFillTx/>
                <a:sym typeface="+mn-ea"/>
              </a:rPr>
              <a:t> NUMBER(9) CONSTRAINT </a:t>
            </a:r>
            <a:r>
              <a:rPr lang="en-US" sz="900" noProof="0" dirty="0" err="1">
                <a:ln>
                  <a:noFill/>
                </a:ln>
                <a:effectLst/>
                <a:uLnTx/>
                <a:uFillTx/>
                <a:sym typeface="+mn-ea"/>
              </a:rPr>
              <a:t>emps_empno_PK</a:t>
            </a:r>
            <a:r>
              <a:rPr lang="en-US" sz="900" noProof="0" dirty="0">
                <a:ln>
                  <a:noFill/>
                </a:ln>
                <a:effectLst/>
                <a:uLnTx/>
                <a:uFillTx/>
                <a:sym typeface="+mn-ea"/>
              </a:rPr>
              <a:t> PRIMARY KEY,</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lang="en-US" sz="900" noProof="0" dirty="0" err="1">
                <a:ln>
                  <a:noFill/>
                </a:ln>
                <a:effectLst/>
                <a:uLnTx/>
                <a:uFillTx/>
                <a:sym typeface="+mn-ea"/>
              </a:rPr>
              <a:t>fname</a:t>
            </a:r>
            <a:r>
              <a:rPr lang="en-US" sz="900" noProof="0" dirty="0">
                <a:ln>
                  <a:noFill/>
                </a:ln>
                <a:effectLst/>
                <a:uLnTx/>
                <a:uFillTx/>
                <a:sym typeface="+mn-ea"/>
              </a:rPr>
              <a:t> VARCHAR2(15) CONSTRAINT </a:t>
            </a:r>
            <a:r>
              <a:rPr lang="en-US" sz="900" noProof="0" dirty="0" err="1">
                <a:ln>
                  <a:noFill/>
                </a:ln>
                <a:effectLst/>
                <a:uLnTx/>
                <a:uFillTx/>
                <a:sym typeface="+mn-ea"/>
              </a:rPr>
              <a:t>emps_fname_NN</a:t>
            </a:r>
            <a:r>
              <a:rPr lang="en-US" sz="900" noProof="0" dirty="0">
                <a:ln>
                  <a:noFill/>
                </a:ln>
                <a:effectLst/>
                <a:uLnTx/>
                <a:uFillTx/>
                <a:sym typeface="+mn-ea"/>
              </a:rPr>
              <a:t> NOT NULL,</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lang="en-US" sz="900" noProof="0" dirty="0" err="1">
                <a:ln>
                  <a:noFill/>
                </a:ln>
                <a:effectLst/>
                <a:uLnTx/>
                <a:uFillTx/>
                <a:sym typeface="+mn-ea"/>
              </a:rPr>
              <a:t>lname</a:t>
            </a:r>
            <a:r>
              <a:rPr lang="en-US" sz="900" noProof="0" dirty="0">
                <a:ln>
                  <a:noFill/>
                </a:ln>
                <a:effectLst/>
                <a:uLnTx/>
                <a:uFillTx/>
                <a:sym typeface="+mn-ea"/>
              </a:rPr>
              <a:t> VARCHAR2(20) CONSTRAINT </a:t>
            </a:r>
            <a:r>
              <a:rPr lang="en-US" sz="900" noProof="0" dirty="0" err="1">
                <a:ln>
                  <a:noFill/>
                </a:ln>
                <a:effectLst/>
                <a:uLnTx/>
                <a:uFillTx/>
                <a:sym typeface="+mn-ea"/>
              </a:rPr>
              <a:t>emps_lname_NN</a:t>
            </a:r>
            <a:r>
              <a:rPr lang="en-US" sz="900" noProof="0" dirty="0">
                <a:ln>
                  <a:noFill/>
                </a:ln>
                <a:effectLst/>
                <a:uLnTx/>
                <a:uFillTx/>
                <a:sym typeface="+mn-ea"/>
              </a:rPr>
              <a:t> NOT NULL,</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lang="en-US" sz="900" noProof="0" dirty="0" err="1">
                <a:ln>
                  <a:noFill/>
                </a:ln>
                <a:effectLst/>
                <a:uLnTx/>
                <a:uFillTx/>
                <a:sym typeface="+mn-ea"/>
              </a:rPr>
              <a:t>hiredate</a:t>
            </a:r>
            <a:r>
              <a:rPr lang="en-US" sz="900" noProof="0" dirty="0">
                <a:ln>
                  <a:noFill/>
                </a:ln>
                <a:effectLst/>
                <a:uLnTx/>
                <a:uFillTx/>
                <a:sym typeface="+mn-ea"/>
              </a:rPr>
              <a:t> DATE CONSTRAINT </a:t>
            </a:r>
            <a:r>
              <a:rPr lang="en-US" sz="900" noProof="0" dirty="0" err="1">
                <a:ln>
                  <a:noFill/>
                </a:ln>
                <a:effectLst/>
                <a:uLnTx/>
                <a:uFillTx/>
                <a:sym typeface="+mn-ea"/>
              </a:rPr>
              <a:t>emps_hiredt_NN</a:t>
            </a:r>
            <a:r>
              <a:rPr lang="en-US" sz="900" noProof="0" dirty="0">
                <a:ln>
                  <a:noFill/>
                </a:ln>
                <a:effectLst/>
                <a:uLnTx/>
                <a:uFillTx/>
                <a:sym typeface="+mn-ea"/>
              </a:rPr>
              <a:t> NOT NULL,</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lang="en-US" sz="900" noProof="0" dirty="0">
                <a:ln>
                  <a:noFill/>
                </a:ln>
                <a:effectLst/>
                <a:uLnTx/>
                <a:uFillTx/>
                <a:sym typeface="+mn-ea"/>
              </a:rPr>
              <a:t>salary NUMBER(9,2),</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lang="en-US" sz="900" noProof="0" dirty="0">
                <a:ln>
                  <a:noFill/>
                </a:ln>
                <a:effectLst/>
                <a:uLnTx/>
                <a:uFillTx/>
                <a:sym typeface="+mn-ea"/>
              </a:rPr>
              <a:t>commission NUMBER(9,2),</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lang="en-US" sz="900" noProof="0" dirty="0" err="1">
                <a:ln>
                  <a:noFill/>
                </a:ln>
                <a:effectLst/>
                <a:uLnTx/>
                <a:uFillTx/>
                <a:sym typeface="+mn-ea"/>
              </a:rPr>
              <a:t>mgr</a:t>
            </a:r>
            <a:r>
              <a:rPr lang="en-US" sz="900" noProof="0" dirty="0">
                <a:ln>
                  <a:noFill/>
                </a:ln>
                <a:effectLst/>
                <a:uLnTx/>
                <a:uFillTx/>
                <a:sym typeface="+mn-ea"/>
              </a:rPr>
              <a:t> NUMBER(9) CONSTRAINT </a:t>
            </a:r>
            <a:r>
              <a:rPr lang="en-US" sz="900" noProof="0" dirty="0" err="1">
                <a:ln>
                  <a:noFill/>
                </a:ln>
                <a:effectLst/>
                <a:uLnTx/>
                <a:uFillTx/>
                <a:sym typeface="+mn-ea"/>
              </a:rPr>
              <a:t>emps_mgr_FK</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lang="en-US" sz="900" noProof="0" dirty="0">
                <a:ln>
                  <a:noFill/>
                </a:ln>
                <a:effectLst/>
                <a:uLnTx/>
                <a:uFillTx/>
                <a:sym typeface="+mn-ea"/>
              </a:rPr>
              <a:t>REFERENCES employees(</a:t>
            </a:r>
            <a:r>
              <a:rPr lang="en-US" sz="900" noProof="0" dirty="0" err="1">
                <a:ln>
                  <a:noFill/>
                </a:ln>
                <a:effectLst/>
                <a:uLnTx/>
                <a:uFillTx/>
                <a:sym typeface="+mn-ea"/>
              </a:rPr>
              <a:t>empno</a:t>
            </a:r>
            <a:r>
              <a:rPr lang="en-US" sz="900" noProof="0" dirty="0">
                <a:ln>
                  <a:noFill/>
                </a:ln>
                <a:effectLst/>
                <a:uLnTx/>
                <a:uFillTx/>
                <a:sym typeface="+mn-ea"/>
              </a:rPr>
              <a:t>),</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lang="en-US" sz="900" noProof="0" dirty="0" err="1">
                <a:ln>
                  <a:noFill/>
                </a:ln>
                <a:effectLst/>
                <a:uLnTx/>
                <a:uFillTx/>
                <a:sym typeface="+mn-ea"/>
              </a:rPr>
              <a:t>deptno</a:t>
            </a:r>
            <a:r>
              <a:rPr lang="en-US" sz="900" noProof="0" dirty="0">
                <a:ln>
                  <a:noFill/>
                </a:ln>
                <a:effectLst/>
                <a:uLnTx/>
                <a:uFillTx/>
                <a:sym typeface="+mn-ea"/>
              </a:rPr>
              <a:t> NUMBER(5) CONSTRAINT </a:t>
            </a:r>
            <a:r>
              <a:rPr lang="en-US" sz="900" noProof="0" dirty="0" err="1">
                <a:ln>
                  <a:noFill/>
                </a:ln>
                <a:effectLst/>
                <a:uLnTx/>
                <a:uFillTx/>
                <a:sym typeface="+mn-ea"/>
              </a:rPr>
              <a:t>emps_deptno_FK</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lang="en-US" sz="900" noProof="0" dirty="0">
                <a:ln>
                  <a:noFill/>
                </a:ln>
                <a:effectLst/>
                <a:uLnTx/>
                <a:uFillTx/>
                <a:sym typeface="+mn-ea"/>
              </a:rPr>
              <a:t>REFERENCES departments(</a:t>
            </a:r>
            <a:r>
              <a:rPr lang="en-US" sz="900" noProof="0" dirty="0" err="1">
                <a:ln>
                  <a:noFill/>
                </a:ln>
                <a:effectLst/>
                <a:uLnTx/>
                <a:uFillTx/>
                <a:sym typeface="+mn-ea"/>
              </a:rPr>
              <a:t>deptno</a:t>
            </a:r>
            <a:r>
              <a:rPr lang="en-US" sz="900" noProof="0" dirty="0">
                <a:ln>
                  <a:noFill/>
                </a:ln>
                <a:effectLst/>
                <a:uLnTx/>
                <a:uFillTx/>
                <a:sym typeface="+mn-ea"/>
              </a:rPr>
              <a:t>));</a:t>
            </a:r>
            <a:endParaRPr kumimoji="0" lang="en-US" sz="900" b="0" i="0" u="none" strike="noStrike" kern="1200" cap="none" spc="0" normalizeH="0" baseline="0" noProof="0" dirty="0">
              <a:ln>
                <a:noFill/>
              </a:ln>
              <a:solidFill>
                <a:schemeClr val="tx1"/>
              </a:solidFill>
              <a:effectLst/>
              <a:uLnTx/>
              <a:uFillTx/>
              <a:latin typeface="+mn-lt"/>
              <a:ea typeface="+mn-ea"/>
              <a:cs typeface="+mn-c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4"/>
          <p:cNvSpPr>
            <a:spLocks noGrp="1"/>
          </p:cNvSpPr>
          <p:nvPr>
            <p:ph type="title"/>
          </p:nvPr>
        </p:nvSpPr>
        <p:spPr/>
        <p:txBody>
          <a:bodyPr vert="horz" wrap="square" lIns="91440" tIns="45720" rIns="91440" bIns="45720" anchor="ctr" anchorCtr="0"/>
          <a:p>
            <a:pPr eaLnBrk="1" hangingPunct="1"/>
            <a:r>
              <a:rPr lang="en-US" altLang="en-US" dirty="0"/>
              <a:t>Schemas versus Instances</a:t>
            </a:r>
            <a:endParaRPr lang="en-US" altLang="en-US" dirty="0"/>
          </a:p>
        </p:txBody>
      </p:sp>
      <p:sp>
        <p:nvSpPr>
          <p:cNvPr id="15363" name="Rectangle 5"/>
          <p:cNvSpPr>
            <a:spLocks noGrp="1"/>
          </p:cNvSpPr>
          <p:nvPr>
            <p:ph idx="1"/>
          </p:nvPr>
        </p:nvSpPr>
        <p:spPr/>
        <p:txBody>
          <a:bodyPr vert="horz" wrap="square" lIns="91440" tIns="45720" rIns="91440" bIns="45720" anchor="t" anchorCtr="0"/>
          <a:p>
            <a:pPr eaLnBrk="1" hangingPunct="1"/>
            <a:r>
              <a:rPr lang="en-US" altLang="en-US" dirty="0"/>
              <a:t>Database Schema:</a:t>
            </a:r>
            <a:endParaRPr lang="en-US" altLang="en-US" dirty="0"/>
          </a:p>
          <a:p>
            <a:pPr lvl="1" eaLnBrk="1" hangingPunct="1"/>
            <a:r>
              <a:rPr lang="en-US" altLang="en-US" dirty="0"/>
              <a:t>The </a:t>
            </a:r>
            <a:r>
              <a:rPr lang="en-US" altLang="en-US" b="1" i="1" dirty="0"/>
              <a:t>description</a:t>
            </a:r>
            <a:r>
              <a:rPr lang="en-US" altLang="en-US" dirty="0"/>
              <a:t> of a database.</a:t>
            </a:r>
            <a:endParaRPr lang="en-US" altLang="en-US" dirty="0"/>
          </a:p>
          <a:p>
            <a:pPr lvl="1" eaLnBrk="1" hangingPunct="1"/>
            <a:r>
              <a:rPr lang="en-US" altLang="en-US" dirty="0"/>
              <a:t>Includes descriptions of the database structure, data types, and the constraints on the database.</a:t>
            </a:r>
            <a:endParaRPr lang="en-US" altLang="en-US" dirty="0"/>
          </a:p>
          <a:p>
            <a:pPr eaLnBrk="1" hangingPunct="1"/>
            <a:r>
              <a:rPr lang="en-US" altLang="en-US" dirty="0"/>
              <a:t>Schema Diagram:</a:t>
            </a:r>
            <a:endParaRPr lang="en-US" altLang="en-US" dirty="0"/>
          </a:p>
          <a:p>
            <a:pPr lvl="1" eaLnBrk="1" hangingPunct="1"/>
            <a:r>
              <a:rPr lang="en-US" altLang="en-US" dirty="0"/>
              <a:t>An </a:t>
            </a:r>
            <a:r>
              <a:rPr lang="en-US" altLang="en-US" b="1" i="1" dirty="0"/>
              <a:t>illustrative</a:t>
            </a:r>
            <a:r>
              <a:rPr lang="en-US" altLang="en-US" dirty="0"/>
              <a:t> display of (most aspects of) a database schema.</a:t>
            </a:r>
            <a:endParaRPr lang="en-US" altLang="en-US" dirty="0"/>
          </a:p>
          <a:p>
            <a:pPr eaLnBrk="1" hangingPunct="1"/>
            <a:r>
              <a:rPr lang="en-US" altLang="en-US" dirty="0"/>
              <a:t>Schema Construct:</a:t>
            </a:r>
            <a:endParaRPr lang="en-US" altLang="en-US" dirty="0"/>
          </a:p>
          <a:p>
            <a:pPr lvl="1" eaLnBrk="1" hangingPunct="1"/>
            <a:r>
              <a:rPr lang="en-US" altLang="en-US" dirty="0"/>
              <a:t>A </a:t>
            </a:r>
            <a:r>
              <a:rPr lang="en-US" altLang="en-US" b="1" i="1" dirty="0"/>
              <a:t>component</a:t>
            </a:r>
            <a:r>
              <a:rPr lang="en-US" altLang="en-US" dirty="0"/>
              <a:t> of the schema or an object within the schema, e.g., STUDENT, COURSE.</a:t>
            </a:r>
            <a:endParaRPr lang="en-US" altLang="en-US" dirty="0"/>
          </a:p>
        </p:txBody>
      </p:sp>
      <p:sp>
        <p:nvSpPr>
          <p:cNvPr id="1536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4"/>
          <p:cNvSpPr>
            <a:spLocks noGrp="1"/>
          </p:cNvSpPr>
          <p:nvPr>
            <p:ph type="title"/>
          </p:nvPr>
        </p:nvSpPr>
        <p:spPr/>
        <p:txBody>
          <a:bodyPr vert="horz" wrap="square" lIns="91440" tIns="45720" rIns="91440" bIns="45720" anchor="ctr" anchorCtr="0"/>
          <a:p>
            <a:pPr eaLnBrk="1" hangingPunct="1"/>
            <a:r>
              <a:rPr lang="en-US" altLang="en-US" dirty="0"/>
              <a:t>Schemas versus Instances</a:t>
            </a:r>
            <a:endParaRPr lang="en-US" altLang="en-US" dirty="0"/>
          </a:p>
        </p:txBody>
      </p:sp>
      <p:sp>
        <p:nvSpPr>
          <p:cNvPr id="17411" name="Rectangle 5"/>
          <p:cNvSpPr>
            <a:spLocks noGrp="1"/>
          </p:cNvSpPr>
          <p:nvPr>
            <p:ph idx="1"/>
          </p:nvPr>
        </p:nvSpPr>
        <p:spPr/>
        <p:txBody>
          <a:bodyPr vert="horz" wrap="square" lIns="91440" tIns="45720" rIns="91440" bIns="45720" anchor="t" anchorCtr="0"/>
          <a:p>
            <a:pPr eaLnBrk="1" hangingPunct="1"/>
            <a:r>
              <a:rPr lang="en-US" altLang="en-US" dirty="0"/>
              <a:t>Database State:</a:t>
            </a:r>
            <a:endParaRPr lang="en-US" altLang="en-US" dirty="0"/>
          </a:p>
          <a:p>
            <a:pPr lvl="1" eaLnBrk="1" hangingPunct="1"/>
            <a:r>
              <a:rPr lang="en-US" altLang="en-US" dirty="0"/>
              <a:t>The actual data stored in a database at a </a:t>
            </a:r>
            <a:r>
              <a:rPr lang="en-US" altLang="en-US" b="1" i="1" dirty="0"/>
              <a:t>particular moment in time</a:t>
            </a:r>
            <a:r>
              <a:rPr lang="en-US" altLang="en-US" dirty="0"/>
              <a:t>. This includes the collection of all the data in the database.</a:t>
            </a:r>
            <a:endParaRPr lang="en-US" altLang="en-US" dirty="0"/>
          </a:p>
          <a:p>
            <a:pPr lvl="1" eaLnBrk="1" hangingPunct="1"/>
            <a:r>
              <a:rPr lang="en-US" altLang="en-US" dirty="0"/>
              <a:t>Also called database instance (or occurrence or snapshot).</a:t>
            </a:r>
            <a:endParaRPr lang="en-US" altLang="en-US" dirty="0"/>
          </a:p>
          <a:p>
            <a:pPr lvl="2" eaLnBrk="1" hangingPunct="1"/>
            <a:r>
              <a:rPr lang="en-US" altLang="en-US" dirty="0"/>
              <a:t>The term </a:t>
            </a:r>
            <a:r>
              <a:rPr lang="en-US" altLang="en-US" i="1" dirty="0"/>
              <a:t>instance </a:t>
            </a:r>
            <a:r>
              <a:rPr lang="en-US" altLang="en-US" dirty="0"/>
              <a:t> is also applied to individual database components, e.g. </a:t>
            </a:r>
            <a:r>
              <a:rPr lang="en-US" altLang="en-US" i="1" dirty="0"/>
              <a:t>record instance, table instance, entity instance</a:t>
            </a:r>
            <a:endParaRPr lang="en-US" altLang="en-US" dirty="0"/>
          </a:p>
        </p:txBody>
      </p:sp>
      <p:sp>
        <p:nvSpPr>
          <p:cNvPr id="1741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4"/>
          <p:cNvSpPr>
            <a:spLocks noGrp="1"/>
          </p:cNvSpPr>
          <p:nvPr>
            <p:ph type="title"/>
          </p:nvPr>
        </p:nvSpPr>
        <p:spPr>
          <a:xfrm>
            <a:off x="-31750" y="0"/>
            <a:ext cx="9144000" cy="1325563"/>
          </a:xfrm>
        </p:spPr>
        <p:txBody>
          <a:bodyPr vert="horz" wrap="square" lIns="91440" tIns="45720" rIns="91440" bIns="45720" anchor="ctr" anchorCtr="0"/>
          <a:p>
            <a:pPr algn="ctr" eaLnBrk="1" hangingPunct="1"/>
            <a:r>
              <a:rPr lang="en-US" altLang="en-US" sz="4000" dirty="0"/>
              <a:t>Database Schema vs. Database State</a:t>
            </a:r>
            <a:endParaRPr lang="en-US" altLang="en-US" sz="4000" dirty="0"/>
          </a:p>
        </p:txBody>
      </p:sp>
      <p:sp>
        <p:nvSpPr>
          <p:cNvPr id="19459" name="Rectangle 5"/>
          <p:cNvSpPr>
            <a:spLocks noGrp="1"/>
          </p:cNvSpPr>
          <p:nvPr>
            <p:ph idx="1"/>
          </p:nvPr>
        </p:nvSpPr>
        <p:spPr/>
        <p:txBody>
          <a:bodyPr vert="horz" wrap="square" lIns="91440" tIns="45720" rIns="91440" bIns="45720" anchor="t" anchorCtr="0"/>
          <a:p>
            <a:pPr eaLnBrk="1" hangingPunct="1"/>
            <a:r>
              <a:rPr lang="en-US" altLang="en-US" dirty="0"/>
              <a:t>Database State: </a:t>
            </a:r>
            <a:endParaRPr lang="en-US" altLang="en-US" dirty="0"/>
          </a:p>
          <a:p>
            <a:pPr lvl="1" eaLnBrk="1" hangingPunct="1"/>
            <a:r>
              <a:rPr lang="en-US" altLang="en-US" dirty="0"/>
              <a:t>Refers to the </a:t>
            </a:r>
            <a:r>
              <a:rPr lang="en-US" altLang="en-US" b="1" i="1" dirty="0"/>
              <a:t>content</a:t>
            </a:r>
            <a:r>
              <a:rPr lang="en-US" altLang="en-US" dirty="0"/>
              <a:t> of a database at a moment in time.</a:t>
            </a:r>
            <a:endParaRPr lang="en-US" altLang="en-US" dirty="0"/>
          </a:p>
          <a:p>
            <a:pPr eaLnBrk="1" hangingPunct="1"/>
            <a:r>
              <a:rPr lang="en-US" altLang="en-US" dirty="0"/>
              <a:t>Initial Database State:</a:t>
            </a:r>
            <a:endParaRPr lang="en-US" altLang="en-US" dirty="0"/>
          </a:p>
          <a:p>
            <a:pPr lvl="1" eaLnBrk="1" hangingPunct="1"/>
            <a:r>
              <a:rPr lang="en-US" altLang="en-US" dirty="0"/>
              <a:t>Refers to the database state when it is initially loaded into the system.</a:t>
            </a:r>
            <a:endParaRPr lang="en-US" altLang="en-US" dirty="0"/>
          </a:p>
          <a:p>
            <a:pPr eaLnBrk="1" hangingPunct="1"/>
            <a:r>
              <a:rPr lang="en-US" altLang="en-US" dirty="0"/>
              <a:t>Valid State:</a:t>
            </a:r>
            <a:endParaRPr lang="en-US" altLang="en-US" dirty="0"/>
          </a:p>
          <a:p>
            <a:pPr lvl="1" eaLnBrk="1" hangingPunct="1"/>
            <a:r>
              <a:rPr lang="en-US" altLang="en-US" dirty="0"/>
              <a:t>A state that satisfies the structure and constraints of the database.</a:t>
            </a:r>
            <a:endParaRPr lang="en-US" altLang="en-US" dirty="0"/>
          </a:p>
        </p:txBody>
      </p:sp>
      <p:sp>
        <p:nvSpPr>
          <p:cNvPr id="1946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4"/>
          <p:cNvSpPr>
            <a:spLocks noGrp="1"/>
          </p:cNvSpPr>
          <p:nvPr>
            <p:ph type="title"/>
          </p:nvPr>
        </p:nvSpPr>
        <p:spPr>
          <a:xfrm>
            <a:off x="0" y="76200"/>
            <a:ext cx="9220200" cy="1325563"/>
          </a:xfrm>
        </p:spPr>
        <p:txBody>
          <a:bodyPr vert="horz" wrap="square" lIns="91440" tIns="45720" rIns="91440" bIns="45720" anchor="ctr" anchorCtr="0"/>
          <a:p>
            <a:pPr algn="ctr" eaLnBrk="1" hangingPunct="1"/>
            <a:r>
              <a:rPr lang="en-US" altLang="en-US" sz="3600" dirty="0"/>
              <a:t>Database Schema vs. Database State (continued)</a:t>
            </a:r>
            <a:endParaRPr lang="en-US" altLang="en-US" sz="3600" dirty="0"/>
          </a:p>
        </p:txBody>
      </p:sp>
      <p:sp>
        <p:nvSpPr>
          <p:cNvPr id="21507" name="Rectangle 5"/>
          <p:cNvSpPr>
            <a:spLocks noGrp="1"/>
          </p:cNvSpPr>
          <p:nvPr>
            <p:ph idx="1"/>
          </p:nvPr>
        </p:nvSpPr>
        <p:spPr/>
        <p:txBody>
          <a:bodyPr vert="horz" wrap="square" lIns="91440" tIns="45720" rIns="91440" bIns="45720" anchor="t" anchorCtr="0"/>
          <a:p>
            <a:pPr eaLnBrk="1" hangingPunct="1"/>
            <a:r>
              <a:rPr lang="en-US" altLang="en-US" dirty="0"/>
              <a:t>Distinction</a:t>
            </a:r>
            <a:endParaRPr lang="en-US" altLang="en-US" dirty="0"/>
          </a:p>
          <a:p>
            <a:pPr lvl="1" eaLnBrk="1" hangingPunct="1"/>
            <a:r>
              <a:rPr lang="en-US" altLang="en-US" dirty="0"/>
              <a:t>The </a:t>
            </a:r>
            <a:r>
              <a:rPr lang="en-US" altLang="en-US" b="1" i="1" dirty="0"/>
              <a:t>database schema</a:t>
            </a:r>
            <a:r>
              <a:rPr lang="en-US" altLang="en-US" dirty="0"/>
              <a:t> changes very infrequently. </a:t>
            </a:r>
            <a:endParaRPr lang="en-US" altLang="en-US" dirty="0"/>
          </a:p>
          <a:p>
            <a:pPr lvl="1" eaLnBrk="1" hangingPunct="1"/>
            <a:r>
              <a:rPr lang="en-US" altLang="en-US" dirty="0"/>
              <a:t>The </a:t>
            </a:r>
            <a:r>
              <a:rPr lang="en-US" altLang="en-US" b="1" i="1" dirty="0"/>
              <a:t>database state</a:t>
            </a:r>
            <a:r>
              <a:rPr lang="en-US" altLang="en-US" dirty="0"/>
              <a:t> changes every time the database is updated. </a:t>
            </a:r>
            <a:endParaRPr lang="en-US" altLang="en-US" dirty="0"/>
          </a:p>
          <a:p>
            <a:pPr lvl="1" eaLnBrk="1" hangingPunct="1"/>
            <a:endParaRPr lang="en-US" altLang="en-US" dirty="0"/>
          </a:p>
          <a:p>
            <a:pPr eaLnBrk="1" hangingPunct="1"/>
            <a:r>
              <a:rPr lang="en-US" altLang="en-US" b="1" dirty="0"/>
              <a:t>Schema</a:t>
            </a:r>
            <a:r>
              <a:rPr lang="en-US" altLang="en-US" dirty="0"/>
              <a:t> is also called </a:t>
            </a:r>
            <a:r>
              <a:rPr lang="en-US" altLang="en-US" b="1" dirty="0"/>
              <a:t>intension</a:t>
            </a:r>
            <a:r>
              <a:rPr lang="en-US" altLang="en-US" dirty="0"/>
              <a:t>.</a:t>
            </a:r>
            <a:endParaRPr lang="en-US" altLang="en-US" dirty="0"/>
          </a:p>
          <a:p>
            <a:pPr eaLnBrk="1" hangingPunct="1"/>
            <a:r>
              <a:rPr lang="en-US" altLang="en-US" b="1" dirty="0"/>
              <a:t>State</a:t>
            </a:r>
            <a:r>
              <a:rPr lang="en-US" altLang="en-US" dirty="0"/>
              <a:t> is also called </a:t>
            </a:r>
            <a:r>
              <a:rPr lang="en-US" altLang="en-US" b="1" dirty="0"/>
              <a:t>extension</a:t>
            </a:r>
            <a:r>
              <a:rPr lang="en-US" altLang="en-US" dirty="0"/>
              <a:t>.</a:t>
            </a:r>
            <a:endParaRPr lang="en-US" altLang="en-US" dirty="0"/>
          </a:p>
        </p:txBody>
      </p:sp>
      <p:sp>
        <p:nvSpPr>
          <p:cNvPr id="2150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18481</Words>
  <Application>WPS Presentation</Application>
  <PresentationFormat>Letter Paper (8.5x11 in)</PresentationFormat>
  <Paragraphs>579</Paragraphs>
  <Slides>55</Slides>
  <Notes>46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55</vt:i4>
      </vt:variant>
    </vt:vector>
  </HeadingPairs>
  <TitlesOfParts>
    <vt:vector size="68" baseType="lpstr">
      <vt:lpstr>Arial</vt:lpstr>
      <vt:lpstr>SimSun</vt:lpstr>
      <vt:lpstr>Wingdings</vt:lpstr>
      <vt:lpstr>Tahoma</vt:lpstr>
      <vt:lpstr>Calibri Light</vt:lpstr>
      <vt:lpstr>Calibri</vt:lpstr>
      <vt:lpstr>Microsoft YaHei</vt:lpstr>
      <vt:lpstr>Arial Unicode MS</vt:lpstr>
      <vt:lpstr>Lora</vt:lpstr>
      <vt:lpstr>Segoe Print</vt:lpstr>
      <vt:lpstr>Times New Roman</vt:lpstr>
      <vt:lpstr>Lucida Grande</vt:lpstr>
      <vt:lpstr>Office Theme</vt:lpstr>
      <vt:lpstr>PowerPoint 演示文稿</vt:lpstr>
      <vt:lpstr>Outline</vt:lpstr>
      <vt:lpstr>Data Models</vt:lpstr>
      <vt:lpstr>Data Models (continued)</vt:lpstr>
      <vt:lpstr>Categories of Data Models</vt:lpstr>
      <vt:lpstr>Schemas versus Instances</vt:lpstr>
      <vt:lpstr>Schemas versus Instances</vt:lpstr>
      <vt:lpstr>Database Schema vs. Database State</vt:lpstr>
      <vt:lpstr>Database Schema vs. Database State (continued)</vt:lpstr>
      <vt:lpstr>Example of a Database Schema</vt:lpstr>
      <vt:lpstr>Example of a database state</vt:lpstr>
      <vt:lpstr>Three-Schema Architecture</vt:lpstr>
      <vt:lpstr>Three-Schema Architecture</vt:lpstr>
      <vt:lpstr>The three-schema architecture</vt:lpstr>
      <vt:lpstr>Three-Schema Architecture</vt:lpstr>
      <vt:lpstr>Data Independence</vt:lpstr>
      <vt:lpstr>Data Independence (continued)</vt:lpstr>
      <vt:lpstr>DBMS Languages</vt:lpstr>
      <vt:lpstr>DBMS Languages</vt:lpstr>
      <vt:lpstr>DBMS Languages</vt:lpstr>
      <vt:lpstr>Types of DML</vt:lpstr>
      <vt:lpstr>DBMS Interfaces</vt:lpstr>
      <vt:lpstr>DBMS Programming Language Interfaces</vt:lpstr>
      <vt:lpstr>User-Friendly DBMS Interfaces</vt:lpstr>
      <vt:lpstr>Other DBMS Interfaces</vt:lpstr>
      <vt:lpstr>Database System Utilities</vt:lpstr>
      <vt:lpstr>Other Tools</vt:lpstr>
      <vt:lpstr>Other Tools</vt:lpstr>
      <vt:lpstr>Typical DBMS Component Modules</vt:lpstr>
      <vt:lpstr>Centralized and Client-Server DBMS Architectures </vt:lpstr>
      <vt:lpstr>A Physical Centralized Architecture</vt:lpstr>
      <vt:lpstr>Basic 2-tier Client-Server Architectures</vt:lpstr>
      <vt:lpstr>Logical two-tier client server architecture</vt:lpstr>
      <vt:lpstr>Clients</vt:lpstr>
      <vt:lpstr>DBMS Server</vt:lpstr>
      <vt:lpstr>Two Tier Client-Server Architecture</vt:lpstr>
      <vt:lpstr>Three Tier Client-Server Architecture</vt:lpstr>
      <vt:lpstr>Three-tier client-server architecture</vt:lpstr>
      <vt:lpstr>Classification of DBMSs</vt:lpstr>
      <vt:lpstr>Variations of Distributed DBMSs (DDBMSs)</vt:lpstr>
      <vt:lpstr>Cost considerations for DBMSs</vt:lpstr>
      <vt:lpstr>History of Data Models </vt:lpstr>
      <vt:lpstr>History of Data Models </vt:lpstr>
      <vt:lpstr>Example of Network Model Schema</vt:lpstr>
      <vt:lpstr>Network Model</vt:lpstr>
      <vt:lpstr>Network Model</vt:lpstr>
      <vt:lpstr>History of Data Models </vt:lpstr>
      <vt:lpstr>Hierarchical Model</vt:lpstr>
      <vt:lpstr>History of Data Models </vt:lpstr>
      <vt:lpstr>History of Data Models</vt:lpstr>
      <vt:lpstr>History of Data Models</vt:lpstr>
      <vt:lpstr>History of Data Models</vt:lpstr>
      <vt:lpstr>History of Data Models</vt:lpstr>
      <vt:lpstr>Summary</vt:lpstr>
      <vt:lpstr>Practice: Table creation, insert, update data</vt:lpstr>
    </vt:vector>
  </TitlesOfParts>
  <Company>©2007 Pearson Addison-Wesley. All rights reserved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Elmasri/Navathe</dc:creator>
  <dc:subject>Database System Concepts and Architecture</dc:subject>
  <cp:lastModifiedBy>Mutangana Joseph</cp:lastModifiedBy>
  <cp:revision>95</cp:revision>
  <cp:lastPrinted>2025-06-19T22:09:00Z</cp:lastPrinted>
  <dcterms:created xsi:type="dcterms:W3CDTF">2025-06-19T22:09:00Z</dcterms:created>
  <dcterms:modified xsi:type="dcterms:W3CDTF">2025-07-11T11:00:35Z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2057-12.2.0.21931</vt:lpwstr>
  </property>
</Properties>
</file>