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83" r:id="rId4"/>
    <p:sldId id="284" r:id="rId5"/>
    <p:sldId id="285" r:id="rId6"/>
    <p:sldId id="28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6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9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5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30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83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88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06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925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39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BAB2-C07D-48C3-A9E7-A2050A8AA9E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9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BAB2-C07D-48C3-A9E7-A2050A8AA9EB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463B5-379C-4B12-A62E-7F474FE5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35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16200000">
            <a:off x="8861199" y="3384220"/>
            <a:ext cx="5665506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566300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84763" y="2149310"/>
            <a:ext cx="377856" cy="38649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8476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72641" y="335280"/>
            <a:ext cx="8391112" cy="5037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h="25400" prst="softRound"/>
            </a:sp3d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&lt;</a:t>
            </a:r>
            <a:r>
              <a:rPr lang="en-US" sz="3600" b="1" dirty="0" smtClean="0">
                <a:solidFill>
                  <a:schemeClr val="accent2"/>
                </a:solidFill>
                <a:sym typeface="Wingdings" panose="05000000000000000000" pitchFamily="2" charset="2"/>
              </a:rPr>
              <a:t>\</a:t>
            </a:r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  </a:t>
            </a:r>
            <a:r>
              <a:rPr lang="en-US" sz="3600" b="1" dirty="0" smtClean="0">
                <a:solidFill>
                  <a:schemeClr val="accent4"/>
                </a:solidFill>
              </a:rPr>
              <a:t>CONTROL STRUCTURE    </a:t>
            </a:r>
            <a:r>
              <a:rPr lang="en-US" sz="3600" b="1" dirty="0" smtClean="0">
                <a:solidFill>
                  <a:srgbClr val="00B050"/>
                </a:solidFill>
              </a:rPr>
              <a:t>--</a:t>
            </a:r>
            <a:r>
              <a:rPr lang="en-US" sz="3600" b="1" dirty="0" smtClean="0">
                <a:solidFill>
                  <a:schemeClr val="accent2"/>
                </a:solidFill>
              </a:rPr>
              <a:t>/</a:t>
            </a:r>
            <a:r>
              <a:rPr lang="en-US" sz="3600" b="1" dirty="0" smtClean="0">
                <a:solidFill>
                  <a:srgbClr val="00B050"/>
                </a:solidFill>
              </a:rPr>
              <a:t>&gt;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3477706" y="932463"/>
            <a:ext cx="5601092" cy="46977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2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 </a:t>
            </a:r>
            <a:r>
              <a:rPr lang="en-US" sz="7200" dirty="0" smtClean="0">
                <a:solidFill>
                  <a:schemeClr val="accent2"/>
                </a:solidFill>
              </a:rPr>
              <a:t>-</a:t>
            </a:r>
            <a:r>
              <a:rPr lang="en-US" sz="7200" dirty="0" smtClean="0">
                <a:solidFill>
                  <a:srgbClr val="00B050"/>
                </a:solidFill>
              </a:rPr>
              <a:t> -- - </a:t>
            </a:r>
            <a:r>
              <a:rPr lang="en-US" sz="7200" dirty="0" smtClean="0">
                <a:solidFill>
                  <a:schemeClr val="accent2"/>
                </a:solidFill>
              </a:rPr>
              <a:t>--</a:t>
            </a:r>
            <a:endParaRPr lang="en-US" sz="4400" dirty="0">
              <a:solidFill>
                <a:schemeClr val="accent2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693952" y="6166702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707701" y="1056581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2" name="Title 4"/>
          <p:cNvSpPr txBox="1">
            <a:spLocks/>
          </p:cNvSpPr>
          <p:nvPr/>
        </p:nvSpPr>
        <p:spPr>
          <a:xfrm>
            <a:off x="1465479" y="1384640"/>
            <a:ext cx="9456521" cy="887213"/>
          </a:xfrm>
          <a:prstGeom prst="rect">
            <a:avLst/>
          </a:prstGeom>
        </p:spPr>
        <p:txBody>
          <a:bodyPr>
            <a:scene3d>
              <a:camera prst="orthographicFront"/>
              <a:lightRig rig="threePt" dir="t"/>
            </a:scene3d>
            <a:sp3d extrusionH="57150">
              <a:bevelT h="25400" prst="softRound"/>
            </a:sp3d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GROUP-4 PARTICIPATED MEMBERS</a:t>
            </a:r>
            <a:r>
              <a:rPr lang="en-US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--</a:t>
            </a:r>
            <a:r>
              <a:rPr lang="en-US" b="1" dirty="0" smtClean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&gt;</a:t>
            </a:r>
            <a: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b="1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b="1" dirty="0"/>
          </a:p>
        </p:txBody>
      </p:sp>
      <p:sp>
        <p:nvSpPr>
          <p:cNvPr id="23" name="Content Placeholder 5"/>
          <p:cNvSpPr txBox="1">
            <a:spLocks/>
          </p:cNvSpPr>
          <p:nvPr/>
        </p:nvSpPr>
        <p:spPr>
          <a:xfrm>
            <a:off x="1013613" y="2663057"/>
            <a:ext cx="5389553" cy="3319819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Joseph MUTANGANA 29061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IRAKOZE Nicole </a:t>
            </a:r>
            <a:r>
              <a:rPr lang="en-US" sz="2000" dirty="0" err="1" smtClean="0">
                <a:solidFill>
                  <a:schemeClr val="bg1"/>
                </a:solidFill>
              </a:rPr>
              <a:t>Promesse</a:t>
            </a:r>
            <a:r>
              <a:rPr lang="en-US" sz="2000" dirty="0">
                <a:solidFill>
                  <a:schemeClr val="bg1"/>
                </a:solidFill>
              </a:rPr>
              <a:t> 29185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</a:rPr>
              <a:t>Tumusabire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E</a:t>
            </a:r>
            <a:r>
              <a:rPr lang="en-US" sz="2000" dirty="0" err="1" smtClean="0">
                <a:solidFill>
                  <a:schemeClr val="bg1"/>
                </a:solidFill>
              </a:rPr>
              <a:t>mmerance</a:t>
            </a:r>
            <a:r>
              <a:rPr lang="en-US" sz="2000" dirty="0" smtClean="0">
                <a:solidFill>
                  <a:schemeClr val="bg1"/>
                </a:solidFill>
              </a:rPr>
              <a:t> 28425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</a:rPr>
              <a:t>Ikirezi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Gloria 29118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 err="1" smtClean="0">
                <a:solidFill>
                  <a:schemeClr val="bg1"/>
                </a:solidFill>
              </a:rPr>
              <a:t>Ishimwe</a:t>
            </a:r>
            <a:r>
              <a:rPr lang="en-US" sz="2000" dirty="0" smtClean="0">
                <a:solidFill>
                  <a:schemeClr val="bg1"/>
                </a:solidFill>
              </a:rPr>
              <a:t> Shema </a:t>
            </a:r>
            <a:r>
              <a:rPr lang="en-US" sz="2000" dirty="0" err="1" smtClean="0">
                <a:solidFill>
                  <a:schemeClr val="bg1"/>
                </a:solidFill>
              </a:rPr>
              <a:t>Gentil</a:t>
            </a:r>
            <a:r>
              <a:rPr lang="en-US" sz="2000" dirty="0">
                <a:solidFill>
                  <a:schemeClr val="bg1"/>
                </a:solidFill>
              </a:rPr>
              <a:t> 29760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NISHIMWE Prosper </a:t>
            </a:r>
            <a:r>
              <a:rPr lang="en-US" sz="2000" dirty="0" smtClean="0">
                <a:solidFill>
                  <a:schemeClr val="bg1"/>
                </a:solidFill>
              </a:rPr>
              <a:t>28926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144846" y="6429077"/>
            <a:ext cx="1645920" cy="860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</a:t>
            </a:r>
            <a:r>
              <a:rPr lang="en-US" b="1" dirty="0" smtClean="0">
                <a:solidFill>
                  <a:schemeClr val="accent5"/>
                </a:solidFill>
              </a:rPr>
              <a:t>/</a:t>
            </a:r>
            <a:r>
              <a:rPr lang="en-US" b="1" dirty="0" smtClean="0">
                <a:solidFill>
                  <a:schemeClr val="accent4"/>
                </a:solidFill>
              </a:rPr>
              <a:t>&gt;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1" name="Content Placeholder 5"/>
          <p:cNvSpPr txBox="1">
            <a:spLocks/>
          </p:cNvSpPr>
          <p:nvPr/>
        </p:nvSpPr>
        <p:spPr>
          <a:xfrm>
            <a:off x="6385401" y="2846884"/>
            <a:ext cx="5389553" cy="3206696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sz="2000" dirty="0" smtClean="0">
                <a:solidFill>
                  <a:schemeClr val="bg1"/>
                </a:solidFill>
              </a:rPr>
              <a:t>⁠</a:t>
            </a:r>
            <a:r>
              <a:rPr lang="en-US" sz="2000" dirty="0" err="1" smtClean="0">
                <a:solidFill>
                  <a:schemeClr val="bg1"/>
                </a:solidFill>
              </a:rPr>
              <a:t>Abijuru</a:t>
            </a:r>
            <a:r>
              <a:rPr lang="en-US" sz="2000" dirty="0" smtClean="0">
                <a:solidFill>
                  <a:schemeClr val="bg1"/>
                </a:solidFill>
              </a:rPr>
              <a:t> Annabelle Marie </a:t>
            </a:r>
            <a:r>
              <a:rPr lang="en-US" sz="2000" dirty="0">
                <a:solidFill>
                  <a:schemeClr val="bg1"/>
                </a:solidFill>
              </a:rPr>
              <a:t>Pierre 28929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bg1"/>
                </a:solidFill>
              </a:rPr>
              <a:t>Mbonizana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Augustin 28862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smtClean="0">
                <a:solidFill>
                  <a:schemeClr val="bg1"/>
                </a:solidFill>
              </a:rPr>
              <a:t>⁠</a:t>
            </a:r>
            <a:r>
              <a:rPr lang="en-US" sz="2000" dirty="0" err="1" smtClean="0">
                <a:solidFill>
                  <a:schemeClr val="bg1"/>
                </a:solidFill>
              </a:rPr>
              <a:t>Mucyo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Fabrice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27565</a:t>
            </a:r>
            <a:endParaRPr lang="en-US" sz="2000" dirty="0" smtClean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bg1"/>
                </a:solidFill>
              </a:rPr>
              <a:t>Kayonde</a:t>
            </a:r>
            <a:r>
              <a:rPr lang="en-US" sz="2000" dirty="0" smtClean="0">
                <a:solidFill>
                  <a:schemeClr val="bg1"/>
                </a:solidFill>
              </a:rPr>
              <a:t> Dan Brian 29107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smtClean="0">
                <a:solidFill>
                  <a:schemeClr val="bg1"/>
                </a:solidFill>
              </a:rPr>
              <a:t>⁠</a:t>
            </a:r>
            <a:r>
              <a:rPr lang="en-US" sz="2000" dirty="0" err="1" smtClean="0">
                <a:solidFill>
                  <a:schemeClr val="bg1"/>
                </a:solidFill>
              </a:rPr>
              <a:t>Uwera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Mubiligi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Josiane</a:t>
            </a:r>
            <a:r>
              <a:rPr lang="en-US" sz="2000" dirty="0" smtClean="0">
                <a:solidFill>
                  <a:schemeClr val="bg1"/>
                </a:solidFill>
              </a:rPr>
              <a:t> 28205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826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47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950" fill="hold">
                                          <p:stCondLst>
                                            <p:cond delay="9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950" fill="hold">
                                          <p:stCondLst>
                                            <p:cond delay="19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950" fill="hold">
                                          <p:stCondLst>
                                            <p:cond delay="285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950" fill="hold">
                                          <p:stCondLst>
                                            <p:cond delay="380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3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8861199" y="3384220"/>
            <a:ext cx="5665506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566300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84763" y="2149310"/>
            <a:ext cx="377856" cy="38649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8476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92751" y="282804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&lt;</a:t>
            </a:r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\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  </a:t>
            </a:r>
            <a:r>
              <a:rPr lang="en-US" sz="3600" b="1" dirty="0" smtClean="0">
                <a:solidFill>
                  <a:schemeClr val="accent4"/>
                </a:solidFill>
              </a:rPr>
              <a:t>CONTROL STRUCTURE    </a:t>
            </a:r>
            <a:r>
              <a:rPr lang="en-US" sz="3600" b="1" dirty="0" smtClean="0">
                <a:solidFill>
                  <a:srgbClr val="00B050"/>
                </a:solidFill>
              </a:rPr>
              <a:t>/</a:t>
            </a:r>
            <a:r>
              <a:rPr lang="en-US" sz="3600" b="1" dirty="0" smtClean="0">
                <a:solidFill>
                  <a:schemeClr val="accent4"/>
                </a:solidFill>
              </a:rPr>
              <a:t>&gt;</a:t>
            </a:r>
            <a:endParaRPr lang="en-US" sz="3600" b="1" dirty="0">
              <a:solidFill>
                <a:schemeClr val="accent4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3444240" y="904240"/>
            <a:ext cx="5634558" cy="49799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70C0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</a:t>
            </a:r>
            <a:r>
              <a:rPr lang="en-US" sz="7200" dirty="0" smtClean="0">
                <a:solidFill>
                  <a:srgbClr val="0070C0"/>
                </a:solidFill>
              </a:rPr>
              <a:t>--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693952" y="6166702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707701" y="1056581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" name="Snip Same Side Corner Rectangle 3"/>
          <p:cNvSpPr/>
          <p:nvPr/>
        </p:nvSpPr>
        <p:spPr>
          <a:xfrm>
            <a:off x="1012644" y="2564090"/>
            <a:ext cx="4912448" cy="2322870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slope"/>
            </a:sp3d>
          </a:bodyPr>
          <a:lstStyle/>
          <a:p>
            <a:r>
              <a:rPr lang="en-US" b="1" dirty="0" smtClean="0">
                <a:solidFill>
                  <a:schemeClr val="accent4"/>
                </a:solidFill>
              </a:rPr>
              <a:t>A </a:t>
            </a:r>
            <a:r>
              <a:rPr lang="en-US" b="1" dirty="0">
                <a:solidFill>
                  <a:schemeClr val="accent4"/>
                </a:solidFill>
              </a:rPr>
              <a:t>control </a:t>
            </a:r>
            <a:r>
              <a:rPr lang="en-US" b="1" dirty="0" smtClean="0">
                <a:solidFill>
                  <a:schemeClr val="accent4"/>
                </a:solidFill>
              </a:rPr>
              <a:t>structure: </a:t>
            </a:r>
            <a:r>
              <a:rPr lang="en-US" dirty="0"/>
              <a:t>is a programming </a:t>
            </a:r>
            <a:r>
              <a:rPr lang="en-US" dirty="0" smtClean="0"/>
              <a:t>  concept </a:t>
            </a:r>
            <a:r>
              <a:rPr lang="en-US" dirty="0"/>
              <a:t>that </a:t>
            </a:r>
            <a:r>
              <a:rPr lang="en-US" dirty="0" smtClean="0"/>
              <a:t>determines </a:t>
            </a:r>
            <a:r>
              <a:rPr lang="en-US" dirty="0"/>
              <a:t>the order in which instructions are </a:t>
            </a:r>
            <a:r>
              <a:rPr lang="en-US" dirty="0" smtClean="0"/>
              <a:t>executed </a:t>
            </a:r>
            <a:r>
              <a:rPr lang="en-US" dirty="0"/>
              <a:t>in a program</a:t>
            </a:r>
            <a:r>
              <a:rPr lang="en-US" dirty="0" smtClean="0"/>
              <a:t>.</a:t>
            </a:r>
          </a:p>
          <a:p>
            <a:pPr algn="ctr"/>
            <a:endParaRPr lang="en-US" dirty="0" smtClean="0"/>
          </a:p>
          <a:p>
            <a:r>
              <a:rPr lang="en-US" b="1" dirty="0" smtClean="0"/>
              <a:t>Control </a:t>
            </a:r>
            <a:r>
              <a:rPr lang="en-US" b="1" dirty="0"/>
              <a:t>structures </a:t>
            </a:r>
            <a:r>
              <a:rPr lang="en-US" dirty="0"/>
              <a:t>guide what happens next in </a:t>
            </a:r>
            <a:r>
              <a:rPr lang="en-US" dirty="0" smtClean="0"/>
              <a:t>programming --like: Do </a:t>
            </a:r>
            <a:r>
              <a:rPr lang="en-US" dirty="0"/>
              <a:t>something </a:t>
            </a:r>
            <a:r>
              <a:rPr lang="en-US" dirty="0" smtClean="0"/>
              <a:t>once,</a:t>
            </a:r>
            <a:endParaRPr lang="en-US" dirty="0"/>
          </a:p>
          <a:p>
            <a:r>
              <a:rPr lang="en-US" dirty="0"/>
              <a:t>Repeat </a:t>
            </a:r>
            <a:r>
              <a:rPr lang="en-US" dirty="0" smtClean="0"/>
              <a:t>something or Make </a:t>
            </a:r>
            <a:r>
              <a:rPr lang="en-US" dirty="0"/>
              <a:t>a </a:t>
            </a:r>
            <a:r>
              <a:rPr lang="en-US" dirty="0" smtClean="0"/>
              <a:t>decision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27279" y="1807803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What is a </a:t>
            </a:r>
            <a:r>
              <a:rPr lang="en-US" dirty="0" smtClean="0">
                <a:solidFill>
                  <a:schemeClr val="accent4"/>
                </a:solidFill>
              </a:rPr>
              <a:t>Control structure?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6348" y="1693744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convex"/>
            </a:sp3d>
          </a:bodyPr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Types Of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Snip Same Side Corner Rectangle 25"/>
          <p:cNvSpPr/>
          <p:nvPr/>
        </p:nvSpPr>
        <p:spPr>
          <a:xfrm>
            <a:off x="6191606" y="2542878"/>
            <a:ext cx="5161308" cy="2365294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convex"/>
            </a:sp3d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Sequence </a:t>
            </a:r>
            <a:r>
              <a:rPr lang="en-US" dirty="0">
                <a:solidFill>
                  <a:schemeClr val="bg1"/>
                </a:solidFill>
              </a:rPr>
              <a:t>control </a:t>
            </a:r>
            <a:r>
              <a:rPr lang="en-US" dirty="0" smtClean="0">
                <a:solidFill>
                  <a:schemeClr val="bg1"/>
                </a:solidFill>
              </a:rPr>
              <a:t>structure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Selection/Decision making </a:t>
            </a:r>
            <a:r>
              <a:rPr lang="en-US" dirty="0">
                <a:solidFill>
                  <a:schemeClr val="bg1"/>
                </a:solidFill>
              </a:rPr>
              <a:t>control </a:t>
            </a:r>
            <a:r>
              <a:rPr lang="en-US" dirty="0" smtClean="0">
                <a:solidFill>
                  <a:schemeClr val="bg1"/>
                </a:solidFill>
              </a:rPr>
              <a:t>structure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solidFill>
                  <a:schemeClr val="bg1"/>
                </a:solidFill>
              </a:rPr>
              <a:t>Iteration (Looping) </a:t>
            </a:r>
            <a:r>
              <a:rPr lang="en-US" dirty="0">
                <a:solidFill>
                  <a:schemeClr val="bg1"/>
                </a:solidFill>
              </a:rPr>
              <a:t>control structure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1601882" y="2233458"/>
            <a:ext cx="3861936" cy="246483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 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V="1">
            <a:off x="7316338" y="2091671"/>
            <a:ext cx="3861936" cy="29857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 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346960" y="5638800"/>
            <a:ext cx="6898640" cy="4147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&lt;\</a:t>
            </a:r>
            <a:r>
              <a:rPr lang="en-US" dirty="0" smtClean="0"/>
              <a:t> Control Structures, they </a:t>
            </a:r>
            <a:r>
              <a:rPr lang="en-US" dirty="0"/>
              <a:t>make programs </a:t>
            </a:r>
            <a:r>
              <a:rPr lang="en-US" b="1" dirty="0"/>
              <a:t>dynamic</a:t>
            </a:r>
            <a:r>
              <a:rPr lang="en-US" dirty="0"/>
              <a:t> and </a:t>
            </a:r>
            <a:r>
              <a:rPr lang="en-US" b="1" dirty="0"/>
              <a:t>intelligent</a:t>
            </a:r>
            <a:r>
              <a:rPr lang="en-US" dirty="0" smtClean="0"/>
              <a:t>.  </a:t>
            </a:r>
            <a:r>
              <a:rPr lang="en-US" dirty="0" smtClean="0">
                <a:solidFill>
                  <a:schemeClr val="accent4"/>
                </a:solidFill>
              </a:rPr>
              <a:t>/&gt;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102132" y="6304597"/>
            <a:ext cx="1645920" cy="16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</a:t>
            </a:r>
            <a:r>
              <a:rPr lang="en-US" b="1" dirty="0" smtClean="0">
                <a:solidFill>
                  <a:schemeClr val="accent5"/>
                </a:solidFill>
              </a:rPr>
              <a:t>/</a:t>
            </a:r>
            <a:r>
              <a:rPr lang="en-US" b="1" dirty="0" smtClean="0">
                <a:solidFill>
                  <a:schemeClr val="accent4"/>
                </a:solidFill>
              </a:rPr>
              <a:t>&gt;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455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  <p:bldP spid="26" grpId="0" animBg="1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8861199" y="3384220"/>
            <a:ext cx="5665506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566300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84763" y="2149310"/>
            <a:ext cx="377856" cy="38649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8476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92751" y="282804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&lt;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\</a:t>
            </a:r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  </a:t>
            </a:r>
            <a:r>
              <a:rPr lang="en-US" sz="3600" b="1" dirty="0" smtClean="0">
                <a:solidFill>
                  <a:schemeClr val="accent4"/>
                </a:solidFill>
              </a:rPr>
              <a:t>CONTROL STRUCTURE  </a:t>
            </a:r>
            <a:r>
              <a:rPr lang="en-US" sz="3600" b="1" dirty="0" err="1" smtClean="0">
                <a:solidFill>
                  <a:schemeClr val="accent4"/>
                </a:solidFill>
              </a:rPr>
              <a:t>Cont</a:t>
            </a:r>
            <a:r>
              <a:rPr lang="en-US" sz="3600" b="1" dirty="0" smtClean="0">
                <a:solidFill>
                  <a:schemeClr val="accent4"/>
                </a:solidFill>
              </a:rPr>
              <a:t>…   </a:t>
            </a:r>
            <a:r>
              <a:rPr lang="en-US" sz="3600" b="1" dirty="0" smtClean="0">
                <a:solidFill>
                  <a:srgbClr val="00B050"/>
                </a:solidFill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</a:rPr>
              <a:t>/</a:t>
            </a:r>
            <a:r>
              <a:rPr lang="en-US" sz="3600" b="1" dirty="0" smtClean="0">
                <a:solidFill>
                  <a:srgbClr val="00B050"/>
                </a:solidFill>
              </a:rPr>
              <a:t>&gt;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3477706" y="932463"/>
            <a:ext cx="5601092" cy="46977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-- - -- - --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693952" y="6166702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707701" y="1056581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" name="Snip Same Side Corner Rectangle 3"/>
          <p:cNvSpPr/>
          <p:nvPr/>
        </p:nvSpPr>
        <p:spPr>
          <a:xfrm>
            <a:off x="1197401" y="2564090"/>
            <a:ext cx="4506012" cy="1997750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A</a:t>
            </a:r>
            <a:r>
              <a:rPr lang="en-US" b="1" dirty="0" smtClean="0">
                <a:solidFill>
                  <a:schemeClr val="accent4"/>
                </a:solidFill>
              </a:rPr>
              <a:t> Sequence Control Structure: </a:t>
            </a:r>
            <a:r>
              <a:rPr lang="en-US" dirty="0"/>
              <a:t>is </a:t>
            </a:r>
            <a:r>
              <a:rPr lang="en-US" dirty="0" smtClean="0"/>
              <a:t>a </a:t>
            </a:r>
            <a:r>
              <a:rPr lang="en-US" dirty="0"/>
              <a:t>control that Executes instructions one after another, in order</a:t>
            </a:r>
            <a:r>
              <a:rPr lang="en-US" dirty="0" smtClean="0"/>
              <a:t>.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A Sequence Control </a:t>
            </a:r>
            <a:r>
              <a:rPr lang="en-US" dirty="0" smtClean="0">
                <a:solidFill>
                  <a:schemeClr val="bg1"/>
                </a:solidFill>
              </a:rPr>
              <a:t>Structure it </a:t>
            </a:r>
            <a:r>
              <a:rPr lang="en-US" dirty="0">
                <a:solidFill>
                  <a:schemeClr val="bg1"/>
                </a:solidFill>
              </a:rPr>
              <a:t>is the default way code runs.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27279" y="1807803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Sequence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6348" y="1693744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Example of Sequence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Snip Same Side Corner Rectangle 25"/>
          <p:cNvSpPr/>
          <p:nvPr/>
        </p:nvSpPr>
        <p:spPr>
          <a:xfrm>
            <a:off x="6739366" y="2521666"/>
            <a:ext cx="4506012" cy="2040174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r>
              <a:rPr lang="en-US" dirty="0">
                <a:solidFill>
                  <a:srgbClr val="FFC000"/>
                </a:solidFill>
              </a:rPr>
              <a:t>print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00B050"/>
                </a:solidFill>
              </a:rPr>
              <a:t>"Hello“ 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>
                <a:solidFill>
                  <a:schemeClr val="accent4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"</a:t>
            </a:r>
            <a:r>
              <a:rPr lang="en-US" dirty="0">
                <a:solidFill>
                  <a:srgbClr val="00B050"/>
                </a:solidFill>
              </a:rPr>
              <a:t>Welcome to </a:t>
            </a:r>
            <a:r>
              <a:rPr lang="en-US" dirty="0" smtClean="0">
                <a:solidFill>
                  <a:srgbClr val="00B050"/>
                </a:solidFill>
              </a:rPr>
              <a:t>ICP session!“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1686560" y="2243055"/>
            <a:ext cx="3861936" cy="22729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 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V="1">
            <a:off x="7240562" y="2149310"/>
            <a:ext cx="3861936" cy="29144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 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1393" y="6107105"/>
            <a:ext cx="1645920" cy="16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</a:t>
            </a:r>
            <a:r>
              <a:rPr lang="en-US" b="1" dirty="0" smtClean="0">
                <a:solidFill>
                  <a:schemeClr val="accent5"/>
                </a:solidFill>
              </a:rPr>
              <a:t>/</a:t>
            </a:r>
            <a:r>
              <a:rPr lang="en-US" b="1" dirty="0" smtClean="0">
                <a:solidFill>
                  <a:schemeClr val="accent4"/>
                </a:solidFill>
              </a:rPr>
              <a:t>&gt;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21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  <p:bldP spid="26" grpId="0" animBg="1"/>
      <p:bldP spid="27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8861199" y="3384220"/>
            <a:ext cx="5665506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566300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84763" y="2149310"/>
            <a:ext cx="377856" cy="38649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8476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92751" y="282804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&lt;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\</a:t>
            </a:r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  </a:t>
            </a:r>
            <a:r>
              <a:rPr lang="en-US" sz="3600" b="1" dirty="0" smtClean="0">
                <a:solidFill>
                  <a:schemeClr val="accent4"/>
                </a:solidFill>
              </a:rPr>
              <a:t>CONTROL STRUCTURE  </a:t>
            </a:r>
            <a:r>
              <a:rPr lang="en-US" sz="3600" b="1" dirty="0" err="1" smtClean="0">
                <a:solidFill>
                  <a:schemeClr val="accent4"/>
                </a:solidFill>
              </a:rPr>
              <a:t>Cont</a:t>
            </a:r>
            <a:r>
              <a:rPr lang="en-US" sz="3600" b="1" dirty="0" smtClean="0">
                <a:solidFill>
                  <a:schemeClr val="accent4"/>
                </a:solidFill>
              </a:rPr>
              <a:t>…   </a:t>
            </a:r>
            <a:r>
              <a:rPr lang="en-US" sz="3600" b="1" dirty="0" smtClean="0">
                <a:solidFill>
                  <a:srgbClr val="00B050"/>
                </a:solidFill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</a:rPr>
              <a:t>/</a:t>
            </a:r>
            <a:r>
              <a:rPr lang="en-US" sz="3600" b="1" dirty="0" smtClean="0">
                <a:solidFill>
                  <a:srgbClr val="00B050"/>
                </a:solidFill>
              </a:rPr>
              <a:t>&gt;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3477706" y="932463"/>
            <a:ext cx="5601092" cy="46977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-- - -- - --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693952" y="6166702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707701" y="1056581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" name="Snip Same Side Corner Rectangle 3"/>
          <p:cNvSpPr/>
          <p:nvPr/>
        </p:nvSpPr>
        <p:spPr>
          <a:xfrm>
            <a:off x="1197401" y="2564090"/>
            <a:ext cx="4506012" cy="1997750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>
                <a:solidFill>
                  <a:schemeClr val="accent4"/>
                </a:solidFill>
              </a:rPr>
              <a:t>A</a:t>
            </a:r>
            <a:r>
              <a:rPr lang="en-US" b="1" dirty="0" smtClean="0">
                <a:solidFill>
                  <a:schemeClr val="accent4"/>
                </a:solidFill>
              </a:rPr>
              <a:t> Selection Control Structure: </a:t>
            </a:r>
            <a:r>
              <a:rPr lang="en-US" dirty="0" smtClean="0"/>
              <a:t>Execute Instructions based on condition.</a:t>
            </a:r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Selection </a:t>
            </a:r>
            <a:r>
              <a:rPr lang="en-US" dirty="0">
                <a:solidFill>
                  <a:schemeClr val="bg1"/>
                </a:solidFill>
              </a:rPr>
              <a:t>Control </a:t>
            </a:r>
            <a:r>
              <a:rPr lang="en-US" dirty="0" smtClean="0">
                <a:solidFill>
                  <a:schemeClr val="bg1"/>
                </a:solidFill>
              </a:rPr>
              <a:t>Structure </a:t>
            </a:r>
            <a:r>
              <a:rPr lang="en-US" dirty="0"/>
              <a:t>Uses</a:t>
            </a:r>
            <a:r>
              <a:rPr lang="en-US" b="1" dirty="0"/>
              <a:t> if, if-else</a:t>
            </a:r>
            <a:r>
              <a:rPr lang="en-US" dirty="0"/>
              <a:t>, or </a:t>
            </a:r>
            <a:r>
              <a:rPr lang="en-US" b="1" dirty="0" smtClean="0"/>
              <a:t>switch/case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27279" y="1807803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Selection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6348" y="1693744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Example of Selection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Snip Same Side Corner Rectangle 25"/>
          <p:cNvSpPr/>
          <p:nvPr/>
        </p:nvSpPr>
        <p:spPr>
          <a:xfrm>
            <a:off x="6463010" y="2521666"/>
            <a:ext cx="4782368" cy="2040174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isPassedICA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accent1"/>
                </a:solidFill>
              </a:rPr>
              <a:t>True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If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isPassedICA</a:t>
            </a:r>
            <a:r>
              <a:rPr lang="en-US" dirty="0" smtClean="0">
                <a:solidFill>
                  <a:schemeClr val="bg1"/>
                </a:solidFill>
              </a:rPr>
              <a:t>: then</a:t>
            </a:r>
          </a:p>
          <a:p>
            <a:r>
              <a:rPr lang="en-US" dirty="0" smtClean="0">
                <a:solidFill>
                  <a:srgbClr val="FFC000"/>
                </a:solidFill>
              </a:rPr>
              <a:t>print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00B050"/>
                </a:solidFill>
              </a:rPr>
              <a:t>“A student is allowed to take ICP“ 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Else: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4"/>
                </a:solidFill>
              </a:rPr>
              <a:t>print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00B050"/>
                </a:solidFill>
              </a:rPr>
              <a:t>“A student is not allowed to take ICP !“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1686560" y="2243055"/>
            <a:ext cx="3861936" cy="22729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 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V="1">
            <a:off x="7240562" y="2149310"/>
            <a:ext cx="3861936" cy="29144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 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44722" y="5405119"/>
            <a:ext cx="10021980" cy="5266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simple word, This condition if were applied on our marks, then we passed introduction to computer application(ICA) to be here learning ICP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336476" y="6223263"/>
            <a:ext cx="1645920" cy="16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</a:t>
            </a:r>
            <a:r>
              <a:rPr lang="en-US" b="1" dirty="0" smtClean="0">
                <a:solidFill>
                  <a:schemeClr val="accent5"/>
                </a:solidFill>
              </a:rPr>
              <a:t>/</a:t>
            </a:r>
            <a:r>
              <a:rPr lang="en-US" b="1" dirty="0" smtClean="0">
                <a:solidFill>
                  <a:schemeClr val="accent4"/>
                </a:solidFill>
              </a:rPr>
              <a:t>&gt;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363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  <p:bldP spid="26" grpId="0" animBg="1"/>
      <p:bldP spid="27" grpId="0"/>
      <p:bldP spid="28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8861199" y="3384220"/>
            <a:ext cx="5665506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566300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84763" y="2149310"/>
            <a:ext cx="377856" cy="38649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8476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092751" y="282804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&lt;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\</a:t>
            </a:r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  </a:t>
            </a:r>
            <a:r>
              <a:rPr lang="en-US" sz="3600" b="1" dirty="0" smtClean="0">
                <a:solidFill>
                  <a:schemeClr val="accent4"/>
                </a:solidFill>
              </a:rPr>
              <a:t>CONTROL STRUCTURE  </a:t>
            </a:r>
            <a:r>
              <a:rPr lang="en-US" sz="3600" b="1" dirty="0" err="1" smtClean="0">
                <a:solidFill>
                  <a:schemeClr val="accent4"/>
                </a:solidFill>
              </a:rPr>
              <a:t>Cont</a:t>
            </a:r>
            <a:r>
              <a:rPr lang="en-US" sz="3600" b="1" dirty="0" smtClean="0">
                <a:solidFill>
                  <a:schemeClr val="accent4"/>
                </a:solidFill>
              </a:rPr>
              <a:t>…   </a:t>
            </a:r>
            <a:r>
              <a:rPr lang="en-US" sz="3600" b="1" dirty="0" smtClean="0">
                <a:solidFill>
                  <a:srgbClr val="00B050"/>
                </a:solidFill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</a:rPr>
              <a:t>/</a:t>
            </a:r>
            <a:r>
              <a:rPr lang="en-US" sz="3600" b="1" dirty="0" smtClean="0">
                <a:solidFill>
                  <a:srgbClr val="00B050"/>
                </a:solidFill>
              </a:rPr>
              <a:t>&gt;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3477706" y="932463"/>
            <a:ext cx="5601092" cy="46977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-- - -- - --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693952" y="6166702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707701" y="1056581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4" name="Snip Same Side Corner Rectangle 3"/>
          <p:cNvSpPr/>
          <p:nvPr/>
        </p:nvSpPr>
        <p:spPr>
          <a:xfrm>
            <a:off x="1197401" y="2564090"/>
            <a:ext cx="4506012" cy="2507526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Iteration Control Structure: </a:t>
            </a:r>
            <a:r>
              <a:rPr lang="en-US" dirty="0" smtClean="0"/>
              <a:t>allows </a:t>
            </a:r>
            <a:r>
              <a:rPr lang="en-US" dirty="0"/>
              <a:t>a set of instructions to be executed repeatedly, usually based on a condition or a number of times.</a:t>
            </a:r>
            <a:endParaRPr lang="en-US" dirty="0" smtClean="0"/>
          </a:p>
          <a:p>
            <a:pPr algn="ctr"/>
            <a:endParaRPr lang="en-US" dirty="0"/>
          </a:p>
          <a:p>
            <a:pPr algn="ctr"/>
            <a:r>
              <a:rPr lang="en-US" dirty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chemeClr val="bg1"/>
                </a:solidFill>
              </a:rPr>
              <a:t>Iteration </a:t>
            </a:r>
            <a:r>
              <a:rPr lang="en-US" dirty="0">
                <a:solidFill>
                  <a:schemeClr val="bg1"/>
                </a:solidFill>
              </a:rPr>
              <a:t>Control </a:t>
            </a:r>
            <a:r>
              <a:rPr lang="en-US" dirty="0" smtClean="0">
                <a:solidFill>
                  <a:schemeClr val="bg1"/>
                </a:solidFill>
              </a:rPr>
              <a:t>Structure </a:t>
            </a:r>
            <a:r>
              <a:rPr lang="en-US" dirty="0"/>
              <a:t>Uses </a:t>
            </a:r>
            <a:r>
              <a:rPr lang="en-US" b="1" dirty="0"/>
              <a:t>for</a:t>
            </a:r>
            <a:r>
              <a:rPr lang="en-US" dirty="0"/>
              <a:t>, </a:t>
            </a:r>
            <a:r>
              <a:rPr lang="en-US" b="1" dirty="0"/>
              <a:t>while</a:t>
            </a:r>
            <a:r>
              <a:rPr lang="en-US" dirty="0"/>
              <a:t>, or </a:t>
            </a:r>
            <a:r>
              <a:rPr lang="en-US" b="1" dirty="0"/>
              <a:t>do-while</a:t>
            </a:r>
            <a:r>
              <a:rPr lang="en-US" dirty="0"/>
              <a:t> loops.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427279" y="1807803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Iteration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36348" y="1693744"/>
            <a:ext cx="3972560" cy="3415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Example of Iteration Control Structure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Snip Same Side Corner Rectangle 25"/>
          <p:cNvSpPr/>
          <p:nvPr/>
        </p:nvSpPr>
        <p:spPr>
          <a:xfrm>
            <a:off x="6231903" y="2521665"/>
            <a:ext cx="5013475" cy="2549951"/>
          </a:xfrm>
          <a:prstGeom prst="snip2SameRect">
            <a:avLst/>
          </a:prstGeom>
          <a:noFill/>
          <a:ln>
            <a:solidFill>
              <a:schemeClr val="accent4"/>
            </a:solidFill>
            <a:prstDash val="lgDashDotDot"/>
          </a:ln>
          <a:effectLst/>
          <a:scene3d>
            <a:camera prst="orthographicFront">
              <a:rot lat="0" lon="0" rev="0"/>
            </a:camera>
            <a:lightRig rig="glow" dir="t">
              <a:rot lat="0" lon="0" rev="14100000"/>
            </a:lightRig>
          </a:scene3d>
          <a:sp3d prstMaterial="softEdge">
            <a:bevelT w="127000"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isPassedICA</a:t>
            </a:r>
            <a:r>
              <a:rPr lang="en-US" dirty="0" smtClean="0">
                <a:solidFill>
                  <a:schemeClr val="bg1"/>
                </a:solidFill>
              </a:rPr>
              <a:t> = </a:t>
            </a:r>
            <a:r>
              <a:rPr lang="en-US" dirty="0" smtClean="0">
                <a:solidFill>
                  <a:schemeClr val="accent1"/>
                </a:solidFill>
              </a:rPr>
              <a:t>True</a:t>
            </a:r>
          </a:p>
          <a:p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While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isPassedICA</a:t>
            </a:r>
            <a:r>
              <a:rPr lang="en-US" dirty="0" smtClean="0">
                <a:solidFill>
                  <a:schemeClr val="bg1"/>
                </a:solidFill>
              </a:rPr>
              <a:t>: then</a:t>
            </a: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smtClean="0">
                <a:solidFill>
                  <a:schemeClr val="bg1"/>
                </a:solidFill>
              </a:rPr>
              <a:t>       </a:t>
            </a:r>
            <a:r>
              <a:rPr lang="en-US" dirty="0" smtClean="0">
                <a:solidFill>
                  <a:srgbClr val="FFC000"/>
                </a:solidFill>
              </a:rPr>
              <a:t>print</a:t>
            </a:r>
            <a:r>
              <a:rPr lang="en-US" dirty="0" smtClean="0"/>
              <a:t>( </a:t>
            </a:r>
            <a:r>
              <a:rPr lang="en-US" dirty="0" smtClean="0">
                <a:solidFill>
                  <a:srgbClr val="00B050"/>
                </a:solidFill>
              </a:rPr>
              <a:t>“A student is allowed to take ICP“ 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smtClean="0"/>
              <a:t>This will keep printing that message for infinite while true! unless you add break under the print function to make it print once and stop!</a:t>
            </a:r>
          </a:p>
        </p:txBody>
      </p:sp>
      <p:sp>
        <p:nvSpPr>
          <p:cNvPr id="27" name="Rectangle 26"/>
          <p:cNvSpPr/>
          <p:nvPr/>
        </p:nvSpPr>
        <p:spPr>
          <a:xfrm flipV="1">
            <a:off x="1686560" y="2243055"/>
            <a:ext cx="3861936" cy="22729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 flipV="1">
            <a:off x="7240562" y="2149310"/>
            <a:ext cx="3861936" cy="29144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rgbClr val="00B050"/>
                </a:solidFill>
              </a:rPr>
              <a:t> -- - </a:t>
            </a:r>
            <a:r>
              <a:rPr lang="en-US" sz="7200" dirty="0" smtClean="0">
                <a:solidFill>
                  <a:schemeClr val="accent4"/>
                </a:solidFill>
              </a:rPr>
              <a:t>--</a:t>
            </a:r>
            <a:r>
              <a:rPr lang="en-US" sz="7200" dirty="0" smtClean="0">
                <a:solidFill>
                  <a:srgbClr val="00B050"/>
                </a:solidFill>
              </a:rPr>
              <a:t> - --</a:t>
            </a:r>
            <a:endParaRPr lang="en-US" sz="4400" dirty="0">
              <a:solidFill>
                <a:srgbClr val="00B05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336476" y="6279825"/>
            <a:ext cx="1645920" cy="1625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</a:t>
            </a:r>
            <a:r>
              <a:rPr lang="en-US" b="1" dirty="0" smtClean="0">
                <a:solidFill>
                  <a:schemeClr val="accent5"/>
                </a:solidFill>
              </a:rPr>
              <a:t>/</a:t>
            </a:r>
            <a:r>
              <a:rPr lang="en-US" b="1" dirty="0" smtClean="0">
                <a:solidFill>
                  <a:schemeClr val="accent4"/>
                </a:solidFill>
              </a:rPr>
              <a:t>&gt;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12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/>
      <p:bldP spid="25" grpId="0"/>
      <p:bldP spid="26" grpId="0" animBg="1"/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068" y="1475683"/>
            <a:ext cx="3290054" cy="2834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22" name="Rectangle 21"/>
          <p:cNvSpPr/>
          <p:nvPr/>
        </p:nvSpPr>
        <p:spPr>
          <a:xfrm rot="16200000">
            <a:off x="-2485560" y="3562521"/>
            <a:ext cx="5687402" cy="45719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6200000">
            <a:off x="-2426958" y="3492189"/>
            <a:ext cx="5665509" cy="20827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 rot="16200000">
            <a:off x="8861199" y="3384220"/>
            <a:ext cx="5665506" cy="424207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 rot="16200000">
            <a:off x="-2455043" y="3520272"/>
            <a:ext cx="5665509" cy="152106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--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</a:t>
            </a:r>
            <a:r>
              <a:rPr lang="en-US" sz="7200" dirty="0" smtClean="0">
                <a:solidFill>
                  <a:srgbClr val="00B050"/>
                </a:solidFill>
              </a:rPr>
              <a:t>--</a:t>
            </a:r>
            <a:r>
              <a:rPr lang="en-US" sz="7200" dirty="0" smtClean="0">
                <a:solidFill>
                  <a:schemeClr val="accent4"/>
                </a:solidFill>
              </a:rPr>
              <a:t> - --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254132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54132" y="2149310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1566300" y="4656837"/>
            <a:ext cx="414779" cy="414780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1584763" y="2149310"/>
            <a:ext cx="377856" cy="386499"/>
          </a:xfrm>
          <a:prstGeom prst="ellipse">
            <a:avLst/>
          </a:prstGeom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1158476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4132" y="3405429"/>
            <a:ext cx="377857" cy="381788"/>
          </a:xfrm>
          <a:prstGeom prst="ellipse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848839" y="325481"/>
            <a:ext cx="8371002" cy="556182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&lt;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\</a:t>
            </a:r>
            <a:r>
              <a:rPr lang="en-US" sz="3600" b="1" dirty="0" smtClean="0">
                <a:solidFill>
                  <a:srgbClr val="00B050"/>
                </a:solidFill>
                <a:sym typeface="Wingdings" panose="05000000000000000000" pitchFamily="2" charset="2"/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  <a:sym typeface="Wingdings" panose="05000000000000000000" pitchFamily="2" charset="2"/>
              </a:rPr>
              <a:t>    </a:t>
            </a:r>
            <a:r>
              <a:rPr lang="en-US" sz="3600" b="1" dirty="0" smtClean="0">
                <a:solidFill>
                  <a:schemeClr val="accent4"/>
                </a:solidFill>
              </a:rPr>
              <a:t>CONTROL STRUCTURE  END   </a:t>
            </a:r>
            <a:r>
              <a:rPr lang="en-US" sz="3600" b="1" dirty="0" smtClean="0">
                <a:solidFill>
                  <a:srgbClr val="00B050"/>
                </a:solidFill>
              </a:rPr>
              <a:t>--</a:t>
            </a:r>
            <a:r>
              <a:rPr lang="en-US" sz="3600" b="1" dirty="0" smtClean="0">
                <a:solidFill>
                  <a:schemeClr val="accent4"/>
                </a:solidFill>
              </a:rPr>
              <a:t>/</a:t>
            </a:r>
            <a:r>
              <a:rPr lang="en-US" sz="3600" b="1" dirty="0" smtClean="0">
                <a:solidFill>
                  <a:srgbClr val="00B050"/>
                </a:solidFill>
              </a:rPr>
              <a:t>&gt;</a:t>
            </a:r>
            <a:endParaRPr lang="en-US" sz="36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 flipV="1">
            <a:off x="3274834" y="932463"/>
            <a:ext cx="5601092" cy="469770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r>
              <a:rPr lang="en-US" sz="7200" dirty="0" smtClean="0">
                <a:solidFill>
                  <a:schemeClr val="accent4"/>
                </a:solidFill>
              </a:rPr>
              <a:t>-</a:t>
            </a:r>
            <a:r>
              <a:rPr lang="en-US" sz="7200" dirty="0" smtClean="0">
                <a:solidFill>
                  <a:srgbClr val="00B050"/>
                </a:solidFill>
              </a:rPr>
              <a:t>- </a:t>
            </a:r>
            <a:r>
              <a:rPr lang="en-US" sz="7200" dirty="0" smtClean="0">
                <a:solidFill>
                  <a:schemeClr val="accent5"/>
                </a:solidFill>
              </a:rPr>
              <a:t>-</a:t>
            </a:r>
            <a:r>
              <a:rPr lang="en-US" sz="7200" dirty="0" smtClean="0">
                <a:solidFill>
                  <a:srgbClr val="00B050"/>
                </a:solidFill>
              </a:rPr>
              <a:t> -- </a:t>
            </a:r>
            <a:r>
              <a:rPr lang="en-US" sz="7200" dirty="0" smtClean="0">
                <a:solidFill>
                  <a:schemeClr val="accent4"/>
                </a:solidFill>
              </a:rPr>
              <a:t>-</a:t>
            </a:r>
            <a:r>
              <a:rPr lang="en-US" sz="7200" dirty="0" smtClean="0">
                <a:solidFill>
                  <a:srgbClr val="00B050"/>
                </a:solidFill>
              </a:rPr>
              <a:t> -- </a:t>
            </a:r>
            <a:r>
              <a:rPr lang="en-US" sz="7200" dirty="0" smtClean="0">
                <a:solidFill>
                  <a:schemeClr val="accent5"/>
                </a:solidFill>
              </a:rPr>
              <a:t>-</a:t>
            </a:r>
            <a:r>
              <a:rPr lang="en-US" sz="7200" dirty="0" smtClean="0">
                <a:solidFill>
                  <a:srgbClr val="00B050"/>
                </a:solidFill>
              </a:rPr>
              <a:t> -</a:t>
            </a:r>
            <a:r>
              <a:rPr lang="en-US" sz="7200" dirty="0" smtClean="0">
                <a:solidFill>
                  <a:schemeClr val="accent4"/>
                </a:solidFill>
              </a:rPr>
              <a:t>-</a:t>
            </a:r>
            <a:endParaRPr lang="en-US" sz="4400" dirty="0">
              <a:solidFill>
                <a:schemeClr val="accent4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397597" y="1054225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06731" y="6053579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1693952" y="6166702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1707701" y="1056581"/>
            <a:ext cx="112336" cy="113123"/>
          </a:xfrm>
          <a:prstGeom prst="ellips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02" y="96359"/>
            <a:ext cx="905168" cy="1014427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5354320" y="6299199"/>
            <a:ext cx="1628076" cy="1431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</a:t>
            </a:r>
            <a:r>
              <a:rPr lang="en-US" b="1" dirty="0" smtClean="0">
                <a:solidFill>
                  <a:schemeClr val="accent5"/>
                </a:solidFill>
              </a:rPr>
              <a:t>/</a:t>
            </a:r>
            <a:r>
              <a:rPr lang="en-US" b="1" dirty="0" smtClean="0">
                <a:solidFill>
                  <a:schemeClr val="accent4"/>
                </a:solidFill>
              </a:rPr>
              <a:t>&gt;</a:t>
            </a:r>
            <a:endParaRPr lang="en-US" b="1" dirty="0">
              <a:solidFill>
                <a:schemeClr val="accent4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232" y="3596323"/>
            <a:ext cx="1761382" cy="1737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scene3d>
            <a:camera prst="orthographicFront"/>
            <a:lightRig rig="threePt" dir="t"/>
          </a:scene3d>
          <a:sp3d>
            <a:bevelT prst="angle"/>
          </a:sp3d>
        </p:spPr>
      </p:pic>
      <p:sp>
        <p:nvSpPr>
          <p:cNvPr id="7" name="Rectangle 6"/>
          <p:cNvSpPr/>
          <p:nvPr/>
        </p:nvSpPr>
        <p:spPr>
          <a:xfrm>
            <a:off x="1176432" y="3596323"/>
            <a:ext cx="4409440" cy="11932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pPr algn="ctr"/>
            <a:r>
              <a:rPr lang="en-US" sz="4400" b="1" dirty="0" smtClean="0">
                <a:solidFill>
                  <a:schemeClr val="accent4"/>
                </a:solidFill>
              </a:rPr>
              <a:t>HAPPY PROGRAMMING !</a:t>
            </a:r>
            <a:endParaRPr lang="en-US" sz="4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915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639</Words>
  <Application>Microsoft Office PowerPoint</Application>
  <PresentationFormat>Widescreen</PresentationFormat>
  <Paragraphs>103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86</cp:revision>
  <dcterms:created xsi:type="dcterms:W3CDTF">2025-09-22T08:34:55Z</dcterms:created>
  <dcterms:modified xsi:type="dcterms:W3CDTF">2025-09-23T16:47:09Z</dcterms:modified>
</cp:coreProperties>
</file>