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1" r:id="rId6"/>
    <p:sldId id="262" r:id="rId7"/>
    <p:sldId id="259" r:id="rId8"/>
    <p:sldId id="257" r:id="rId9"/>
    <p:sldId id="258" r:id="rId10"/>
    <p:sldId id="263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2C0B-C603-4969-B01A-475E84C50A1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INTRODUCTION TO COMPUTER PROGRAMMING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3755119" y="524426"/>
            <a:ext cx="49195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1346" y="634921"/>
            <a:ext cx="8689307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PRESENTATION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19565" y="1482278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GROUP MEMBERS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4562573" y="1065226"/>
            <a:ext cx="3073138" cy="56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07436" y="1911377"/>
            <a:ext cx="21194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410269" y="2704237"/>
            <a:ext cx="5389553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accent4"/>
                </a:solidFill>
              </a:rPr>
              <a:t>IRAKOZE Nicole </a:t>
            </a:r>
            <a:r>
              <a:rPr lang="en-US" sz="2000" dirty="0" err="1" smtClean="0">
                <a:solidFill>
                  <a:schemeClr val="accent4"/>
                </a:solidFill>
              </a:rPr>
              <a:t>Promesse</a:t>
            </a:r>
            <a:r>
              <a:rPr lang="en-US" sz="2000" dirty="0">
                <a:solidFill>
                  <a:schemeClr val="accent4"/>
                </a:solidFill>
              </a:rPr>
              <a:t> 29185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Tumusabire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E</a:t>
            </a:r>
            <a:r>
              <a:rPr lang="en-US" sz="2000" dirty="0" err="1" smtClean="0">
                <a:solidFill>
                  <a:schemeClr val="accent4"/>
                </a:solidFill>
              </a:rPr>
              <a:t>mmerance</a:t>
            </a:r>
            <a:r>
              <a:rPr lang="en-US" sz="2000" dirty="0" smtClean="0">
                <a:solidFill>
                  <a:schemeClr val="accent4"/>
                </a:solidFill>
              </a:rPr>
              <a:t> 28425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Ikirezi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Gloria 29118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Ishimwe</a:t>
            </a:r>
            <a:r>
              <a:rPr lang="en-US" sz="2000" dirty="0" smtClean="0">
                <a:solidFill>
                  <a:schemeClr val="accent4"/>
                </a:solidFill>
              </a:rPr>
              <a:t> Shema </a:t>
            </a:r>
            <a:r>
              <a:rPr lang="en-US" sz="2000" dirty="0" err="1" smtClean="0">
                <a:solidFill>
                  <a:schemeClr val="accent4"/>
                </a:solidFill>
              </a:rPr>
              <a:t>Gentil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29760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accent4"/>
                </a:solidFill>
              </a:rPr>
              <a:t>⁠NISHIMWE Prosper </a:t>
            </a:r>
            <a:r>
              <a:rPr lang="en-US" sz="2000" dirty="0" smtClean="0">
                <a:solidFill>
                  <a:schemeClr val="accent4"/>
                </a:solidFill>
              </a:rPr>
              <a:t>28926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accent4"/>
                </a:solidFill>
              </a:rPr>
              <a:t>ISHIMWE </a:t>
            </a:r>
            <a:r>
              <a:rPr lang="en-US" sz="2000" dirty="0" err="1" smtClean="0">
                <a:solidFill>
                  <a:schemeClr val="accent4"/>
                </a:solidFill>
              </a:rPr>
              <a:t>Vainqueur</a:t>
            </a:r>
            <a:r>
              <a:rPr lang="en-US" sz="2000" dirty="0">
                <a:solidFill>
                  <a:schemeClr val="accent4"/>
                </a:solidFill>
              </a:rPr>
              <a:t> 29748</a:t>
            </a:r>
            <a:endParaRPr lang="en-US" sz="2000" dirty="0">
              <a:solidFill>
                <a:schemeClr val="accent4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dirty="0" smtClean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1241813" y="2760799"/>
            <a:ext cx="5389553" cy="3206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accent4"/>
                </a:solidFill>
              </a:rPr>
              <a:t>Mucyo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Fabrice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27565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Abijuru</a:t>
            </a:r>
            <a:r>
              <a:rPr lang="en-US" sz="2000" dirty="0" smtClean="0">
                <a:solidFill>
                  <a:schemeClr val="accent4"/>
                </a:solidFill>
              </a:rPr>
              <a:t> Annabelle Marie </a:t>
            </a:r>
            <a:r>
              <a:rPr lang="en-US" sz="2000" dirty="0">
                <a:solidFill>
                  <a:schemeClr val="accent4"/>
                </a:solidFill>
              </a:rPr>
              <a:t>Pierre 28929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Mbonizana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Augustin 28862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Kayonde</a:t>
            </a:r>
            <a:r>
              <a:rPr lang="en-US" sz="2000" dirty="0" smtClean="0">
                <a:solidFill>
                  <a:schemeClr val="accent4"/>
                </a:solidFill>
              </a:rPr>
              <a:t> Dan Brian 29107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4"/>
                </a:solidFill>
              </a:rPr>
              <a:t>⁠</a:t>
            </a:r>
            <a:r>
              <a:rPr lang="en-US" sz="2000" dirty="0" err="1" smtClean="0">
                <a:solidFill>
                  <a:schemeClr val="accent4"/>
                </a:solidFill>
              </a:rPr>
              <a:t>Uwera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Mubiligi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Josiane</a:t>
            </a:r>
            <a:r>
              <a:rPr lang="en-US" sz="2000" dirty="0" smtClean="0">
                <a:solidFill>
                  <a:schemeClr val="accent4"/>
                </a:solidFill>
              </a:rPr>
              <a:t> 28205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Joseph MUTANGANA 29061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1604" y="3230746"/>
            <a:ext cx="5292186" cy="142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Example </a:t>
            </a:r>
            <a:r>
              <a:rPr lang="en-US" b="1" dirty="0">
                <a:solidFill>
                  <a:schemeClr val="accent4"/>
                </a:solidFill>
              </a:rPr>
              <a:t>with Pseudocode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Write an algorithm to sort an array in ascending order.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4347" y="978286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Pseudocode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8719882" y="1421818"/>
            <a:ext cx="71643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5897" y="1595669"/>
            <a:ext cx="5153925" cy="4047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Start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Set n = length(A)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Repeat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 Set swapped = false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For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= 0 to n-2 do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If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 &gt;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+ 1] then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</a:rPr>
              <a:t>Swap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 and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+ 1]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</a:rPr>
              <a:t>Set </a:t>
            </a:r>
            <a:r>
              <a:rPr lang="en-US" b="1" dirty="0" err="1">
                <a:solidFill>
                  <a:schemeClr val="tx1"/>
                </a:solidFill>
              </a:rPr>
              <a:t>swaped</a:t>
            </a:r>
            <a:r>
              <a:rPr lang="en-US" b="1" dirty="0">
                <a:solidFill>
                  <a:schemeClr val="tx1"/>
                </a:solidFill>
              </a:rPr>
              <a:t> = true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End </a:t>
            </a:r>
            <a:r>
              <a:rPr lang="en-US" b="1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End </a:t>
            </a:r>
            <a:r>
              <a:rPr lang="en-US" b="1" dirty="0" smtClean="0">
                <a:solidFill>
                  <a:schemeClr val="tx1"/>
                </a:solidFill>
              </a:rPr>
              <a:t>For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Decrease n = n - 1 (Since the last element is sorted)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Until swapped = false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Stop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7307"/>
              </p:ext>
            </p:extLst>
          </p:nvPr>
        </p:nvGraphicFramePr>
        <p:xfrm>
          <a:off x="1011269" y="5625132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56475914"/>
                    </a:ext>
                  </a:extLst>
                </a:gridCol>
              </a:tblGrid>
              <a:tr h="3320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For </a:t>
                      </a:r>
                      <a:r>
                        <a:rPr lang="en-US" b="1" dirty="0" err="1" smtClean="0">
                          <a:solidFill>
                            <a:schemeClr val="accent4"/>
                          </a:solidFill>
                        </a:rPr>
                        <a:t>i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 = 0 to n-2 ,</a:t>
                      </a:r>
                      <a:r>
                        <a:rPr lang="en-US" b="1" baseline="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Compares </a:t>
                      </a:r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last valid pair A[n-2] &amp; A[n-1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] indices. A = 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[2,1,5,4,9,3], n = 6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Here, 9 in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index of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 n-2 [4]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while 3 is in index n-1 [5], then (n-2 &gt; n-1) true and swap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06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49507" y="2254384"/>
            <a:ext cx="7409469" cy="271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Summary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Bubble Sort is simple but slow for large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Dry-run helps visualize the sorting process and understand </a:t>
            </a:r>
            <a:r>
              <a:rPr lang="en-US" dirty="0" smtClean="0"/>
              <a:t>logic.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swapped flag + decreasing n makes it slightly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for educational purposes and small arrays.</a:t>
            </a:r>
          </a:p>
        </p:txBody>
      </p:sp>
    </p:spTree>
    <p:extLst>
      <p:ext uri="{BB962C8B-B14F-4D97-AF65-F5344CB8AC3E}">
        <p14:creationId xmlns:p14="http://schemas.microsoft.com/office/powerpoint/2010/main" val="17699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5572" y="2957254"/>
            <a:ext cx="180867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accent4"/>
                </a:solidFill>
              </a:rPr>
              <a:t>END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728864" y="308813"/>
            <a:ext cx="5267047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How it </a:t>
            </a:r>
            <a:r>
              <a:rPr lang="en-US" sz="2000" b="1" dirty="0" smtClean="0">
                <a:solidFill>
                  <a:schemeClr val="accent4"/>
                </a:solidFill>
              </a:rPr>
              <a:t>works:</a:t>
            </a:r>
          </a:p>
          <a:p>
            <a:pPr marL="0" indent="0">
              <a:buNone/>
            </a:pP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/>
              <a:t>It repeatedly steps through the list.</a:t>
            </a:r>
          </a:p>
          <a:p>
            <a:r>
              <a:rPr lang="en-US" sz="2000" dirty="0"/>
              <a:t>Compares neighboring elements.</a:t>
            </a:r>
          </a:p>
          <a:p>
            <a:r>
              <a:rPr lang="en-US" sz="2000" dirty="0"/>
              <a:t>Swaps them if they are in the wrong order.</a:t>
            </a:r>
          </a:p>
          <a:p>
            <a:r>
              <a:rPr lang="en-US" sz="2000" dirty="0"/>
              <a:t>Largest elements “bubble” to the end of the list after each pass.</a:t>
            </a: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510358" y="475111"/>
            <a:ext cx="5389553" cy="2563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What is Bubble sort?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Bubble Sort: </a:t>
            </a:r>
            <a:r>
              <a:rPr lang="en-US" sz="2000" dirty="0"/>
              <a:t>is a simple comparison-based sorting algorithm used to </a:t>
            </a:r>
            <a:r>
              <a:rPr lang="en-US" sz="2000" dirty="0" smtClean="0"/>
              <a:t>arrange </a:t>
            </a:r>
            <a:r>
              <a:rPr lang="en-US" sz="2000" dirty="0"/>
              <a:t>a list of elements (numbers, strings, etc.) in ascending or descending order.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002" y="3355127"/>
            <a:ext cx="5292186" cy="326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When Bubble Sort is Used</a:t>
            </a: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/>
              <a:t>Used in: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Teaching </a:t>
            </a:r>
            <a:r>
              <a:rPr lang="en-US" dirty="0"/>
              <a:t>algorithms and loops (educational purposes).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lists where performance is not critical.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Situations where </a:t>
            </a:r>
            <a:r>
              <a:rPr lang="en-US" b="1" dirty="0"/>
              <a:t>simplicity</a:t>
            </a:r>
            <a:r>
              <a:rPr lang="en-US" dirty="0"/>
              <a:t> is more important than </a:t>
            </a:r>
            <a:r>
              <a:rPr lang="en-US" dirty="0" smtClean="0"/>
              <a:t>speed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28864" y="3381185"/>
            <a:ext cx="5292186" cy="1974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Not </a:t>
            </a:r>
            <a:r>
              <a:rPr lang="en-US" b="1" dirty="0">
                <a:solidFill>
                  <a:schemeClr val="accent4"/>
                </a:solidFill>
              </a:rPr>
              <a:t>used in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smtClean="0"/>
              <a:t>datasets.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Performance-critical systems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Real-world </a:t>
            </a:r>
            <a:r>
              <a:rPr lang="en-US" dirty="0"/>
              <a:t>applications requiring fast sorting of thousands or millions of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314" y="3189342"/>
            <a:ext cx="111164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7134" y="1571391"/>
            <a:ext cx="4395482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CHARACTERISTICS OF BUBBLE SORT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555758" y="2067006"/>
            <a:ext cx="331823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01565"/>
              </p:ext>
            </p:extLst>
          </p:nvPr>
        </p:nvGraphicFramePr>
        <p:xfrm>
          <a:off x="1274355" y="2447925"/>
          <a:ext cx="98810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820">
                  <a:extLst>
                    <a:ext uri="{9D8B030D-6E8A-4147-A177-3AD203B41FA5}">
                      <a16:colId xmlns:a16="http://schemas.microsoft.com/office/drawing/2014/main" val="2333549895"/>
                    </a:ext>
                  </a:extLst>
                </a:gridCol>
                <a:gridCol w="6618222">
                  <a:extLst>
                    <a:ext uri="{9D8B030D-6E8A-4147-A177-3AD203B41FA5}">
                      <a16:colId xmlns:a16="http://schemas.microsoft.com/office/drawing/2014/main" val="30273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Comparison-Based Sorting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7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Swaps Adjacent/neighboring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elements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8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Ascending or Descending order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13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Stability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Stable (preserves order of equal elements)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77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Small lists, educational purposes, rarely in performance-critical task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5074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467547" y="475856"/>
            <a:ext cx="123491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0749" y="663329"/>
            <a:ext cx="2173346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7214095" y="1008669"/>
            <a:ext cx="4248899" cy="19044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Purpose of this example: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r>
              <a:rPr lang="en-US" sz="2000" dirty="0"/>
              <a:t>Check logic of algorithm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Understand how many passes or swaps happen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Learn why and when loops stop.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437556" y="1136183"/>
            <a:ext cx="5777320" cy="17769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Dry </a:t>
            </a:r>
            <a:r>
              <a:rPr lang="en-US" sz="2000" b="1" dirty="0" smtClean="0">
                <a:solidFill>
                  <a:schemeClr val="accent4"/>
                </a:solidFill>
              </a:rPr>
              <a:t>run Example: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/>
              <a:t>is a way to manually simulate an algorithm step by step to understand how it works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You pretend to be like computer executing logic behind the given instructions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260405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>
                <a:solidFill>
                  <a:schemeClr val="accent4"/>
                </a:solidFill>
              </a:rPr>
              <a:t>… Dry-run Example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873657" y="506730"/>
            <a:ext cx="2828041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45780" y="3227259"/>
            <a:ext cx="2409058" cy="41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1 </a:t>
            </a:r>
            <a:endParaRPr 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62438"/>
              </p:ext>
            </p:extLst>
          </p:nvPr>
        </p:nvGraphicFramePr>
        <p:xfrm>
          <a:off x="1959864" y="3665990"/>
          <a:ext cx="86556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2013636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044025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2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[2,9,1,5,4,3]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1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[2,1,9,5,4,3]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5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[2,1,5,9,4,3]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4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[2,1,5,4,9,3]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[2,1,5,4,3,9]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Element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[2,1,5,4,3,9]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5199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893924" y="3122863"/>
            <a:ext cx="2670658" cy="626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Array </a:t>
            </a:r>
            <a:r>
              <a:rPr lang="en-US" b="1" dirty="0">
                <a:solidFill>
                  <a:schemeClr val="accent4"/>
                </a:solidFill>
              </a:rPr>
              <a:t>A = [9,2,1,5,4,3]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65609"/>
              </p:ext>
            </p:extLst>
          </p:nvPr>
        </p:nvGraphicFramePr>
        <p:xfrm>
          <a:off x="1768187" y="3150804"/>
          <a:ext cx="86556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&gt; 1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&gt; 4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[1,2,4,5,3]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[1,2,4,3,5]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418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956224" y="2415874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2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018367" y="2892405"/>
            <a:ext cx="2290713" cy="46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02176" y="1544122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[2,1,5,4,3] by ignoring sorted number 9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50971"/>
              </p:ext>
            </p:extLst>
          </p:nvPr>
        </p:nvGraphicFramePr>
        <p:xfrm>
          <a:off x="1572098" y="1703835"/>
          <a:ext cx="865562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&gt; 2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&gt; 3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[1,2,3,4]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92104" y="1099089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3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93914" y="1073513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[1,2,4,3]</a:t>
            </a:r>
            <a:endParaRPr 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5154"/>
              </p:ext>
            </p:extLst>
          </p:nvPr>
        </p:nvGraphicFramePr>
        <p:xfrm>
          <a:off x="1572098" y="4111818"/>
          <a:ext cx="8655626" cy="124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41097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4166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&gt; 2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4166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6066016"/>
            <a:ext cx="7010400" cy="548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no swap in our test, we can merge this array to the Sorted elements we found earlier</a:t>
            </a:r>
            <a:r>
              <a:rPr lang="en-US" b="1" dirty="0">
                <a:solidFill>
                  <a:schemeClr val="accent4"/>
                </a:solidFill>
              </a:rPr>
              <a:t>,</a:t>
            </a:r>
            <a:r>
              <a:rPr lang="en-US" b="1" dirty="0" smtClean="0">
                <a:solidFill>
                  <a:schemeClr val="accent4"/>
                </a:solidFill>
              </a:rPr>
              <a:t> then we get: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0347" y="3633293"/>
            <a:ext cx="3847378" cy="56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4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72097" y="3611298"/>
            <a:ext cx="2955473" cy="56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[1,2,3]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34245" y="5723415"/>
            <a:ext cx="2044008" cy="644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 = [1,2,3,4,5,9]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396007" y="2940290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8990965" y="1785620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292022" y="2344420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686526" y="4293870"/>
            <a:ext cx="1137920" cy="1041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32263" y="3848100"/>
            <a:ext cx="843280" cy="820103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783589" y="4668203"/>
            <a:ext cx="1595120" cy="165608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3589" y="1102913"/>
            <a:ext cx="4976188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try another </a:t>
            </a:r>
            <a:r>
              <a:rPr lang="en-US" b="1" dirty="0">
                <a:solidFill>
                  <a:schemeClr val="accent4"/>
                </a:solidFill>
              </a:rPr>
              <a:t>v</a:t>
            </a:r>
            <a:r>
              <a:rPr lang="en-US" b="1" dirty="0" smtClean="0">
                <a:solidFill>
                  <a:schemeClr val="accent4"/>
                </a:solidFill>
              </a:rPr>
              <a:t>isualization comparison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175" y="1546081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PASS 1: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1349" y="4571999"/>
            <a:ext cx="4626645" cy="472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9 is big compared to that number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749" y="4724399"/>
            <a:ext cx="4626645" cy="472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9 is in correct order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1.11111E-6 L 0.13828 -0.09167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13724 0.0993 " pathEditMode="relative" rAng="0" ptsTypes="AA">
                                      <p:cBhvr>
                                        <p:cTn id="2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8 -0.09166 L 0.24752 -0.18148 " pathEditMode="relative" rAng="0" ptsTypes="AA">
                                      <p:cBhvr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651 0.08125 " pathEditMode="relative" rAng="0" ptsTypes="AA">
                                      <p:cBhvr>
                                        <p:cTn id="4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53 -0.18148 L 0.37578 -0.26389 " pathEditMode="relative" rAng="0" ptsTypes="AA">
                                      <p:cBhvr>
                                        <p:cTn id="5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13307 0.08125 " pathEditMode="relative" rAng="0" ptsTypes="AA">
                                      <p:cBhvr>
                                        <p:cTn id="6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9 -0.26389 L 0.525 -0.36181 " pathEditMode="relative" rAng="0" ptsTypes="AA">
                                      <p:cBhvr>
                                        <p:cTn id="7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-3.33333E-6 L -0.14805 0.1 " pathEditMode="relative" rAng="0" ptsTypes="AA">
                                      <p:cBhvr>
                                        <p:cTn id="9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5 -0.36181 L 0.65612 -0.44375 " pathEditMode="relative" rAng="0" ptsTypes="AA">
                                      <p:cBhvr>
                                        <p:cTn id="9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0 L -0.13125 0.08958 " pathEditMode="relative" rAng="0" ptsTypes="AA">
                                      <p:cBhvr>
                                        <p:cTn id="1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8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695565" y="2499042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910897" y="3113722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2551113" y="4593908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6095" y="3728402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005205" y="5089522"/>
            <a:ext cx="1137920" cy="114966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95565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2 &gt; 1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23135" y="4866145"/>
            <a:ext cx="2281287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 2 &lt; 5!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2486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5 is big!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3756" y="5730636"/>
            <a:ext cx="4881766" cy="866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5 is in </a:t>
            </a:r>
            <a:r>
              <a:rPr lang="en-US" b="1" dirty="0">
                <a:solidFill>
                  <a:schemeClr val="accent4"/>
                </a:solidFill>
              </a:rPr>
              <a:t>correct order </a:t>
            </a:r>
            <a:r>
              <a:rPr lang="en-US" b="1" dirty="0" smtClean="0">
                <a:solidFill>
                  <a:schemeClr val="accent4"/>
                </a:solidFill>
              </a:rPr>
              <a:t>no </a:t>
            </a:r>
            <a:r>
              <a:rPr lang="en-US" b="1" dirty="0">
                <a:solidFill>
                  <a:schemeClr val="accent4"/>
                </a:solidFill>
              </a:rPr>
              <a:t>need to compare it to 9, because 9 already sorted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9191" y="1277812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pass through it again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PASS 2: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787 L 0.11705 -0.07593 " pathEditMode="relative" rAng="0" ptsTypes="AA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1654 0.08148 " pathEditMode="relative" rAng="0" ptsTypes="AA">
                                      <p:cBhvr>
                                        <p:cTn id="4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5 -0.07593 L 0.26002 -0.16852 " pathEditMode="relative" rAng="0" ptsTypes="AA">
                                      <p:cBhvr>
                                        <p:cTn id="4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2 -0.16852 L 0.11653 -0.08149 " pathEditMode="relative" rAng="0" ptsTypes="AA">
                                      <p:cBhvr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0.15326 -0.09931 " pathEditMode="relative" rAng="0" ptsTypes="AA">
                                      <p:cBhvr>
                                        <p:cTn id="6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15221 0.10579 " pathEditMode="relative" rAng="0" ptsTypes="AA">
                                      <p:cBhvr>
                                        <p:cTn id="8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26 -0.09931 L 0.29466 -0.1956 " pathEditMode="relative" rAng="0" ptsTypes="AA">
                                      <p:cBhvr>
                                        <p:cTn id="9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13828 0.09768 " pathEditMode="relative" rAng="0" ptsTypes="AA">
                                      <p:cBhvr>
                                        <p:cTn id="10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2" grpId="1" animBg="1"/>
      <p:bldP spid="9" grpId="0" animBg="1"/>
      <p:bldP spid="9" grpId="1" animBg="1"/>
      <p:bldP spid="9" grpId="2" animBg="1"/>
      <p:bldP spid="21" grpId="0"/>
      <p:bldP spid="21" grpId="1"/>
      <p:bldP spid="22" grpId="0"/>
      <p:bldP spid="22" grpId="1"/>
      <p:bldP spid="23" grpId="0"/>
      <p:bldP spid="23" grpId="1"/>
      <p:bldP spid="26" grpId="0"/>
      <p:bldP spid="26" grpId="1"/>
      <p:bldP spid="26" grpId="2"/>
      <p:bldP spid="26" grpId="3"/>
      <p:bldP spid="19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783942" y="3191982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005646" y="3792748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3701" y="2491422"/>
            <a:ext cx="1559559" cy="1520825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219738" y="4667598"/>
            <a:ext cx="1140089" cy="116081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48636" y="5445150"/>
            <a:ext cx="6730738" cy="113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5 and 9 are already sorted, no need to compare to them again, it is wasting of time. 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</a:t>
            </a:r>
            <a:r>
              <a:rPr lang="en-US" b="1" dirty="0">
                <a:solidFill>
                  <a:schemeClr val="accent4"/>
                </a:solidFill>
              </a:rPr>
              <a:t>we have our list sorted In ascending order.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0528" y="1249265"/>
            <a:ext cx="1125348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3608" y="5371215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22114" y="1230412"/>
            <a:ext cx="1242175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Swap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5229" y="1281195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 pass through it again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PASS 3: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2006 -0.08148 " pathEditMode="relative" rAng="0" ptsTypes="AA">
                                      <p:cBhvr>
                                        <p:cTn id="2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-0.08148 L -4.16667E-6 1.48148E-6 " pathEditMode="relative" rAng="0" ptsTypes="AA">
                                      <p:cBhvr>
                                        <p:cTn id="2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0324 L 0.15494 -0.11644 " pathEditMode="relative" rAng="0" ptsTypes="AA">
                                      <p:cBhvr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4 -0.11644 L 3.95833E-6 3.7037E-6 " pathEditMode="relative" rAng="0" ptsTypes="AA">
                                      <p:cBhvr>
                                        <p:cTn id="4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1401 -0.09838 " pathEditMode="relative" rAng="0" ptsTypes="AA">
                                      <p:cBhvr>
                                        <p:cTn id="5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-49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13698 0.08982 " pathEditMode="relative" rAng="0" ptsTypes="AA">
                                      <p:cBhvr>
                                        <p:cTn id="7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2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20" grpId="0"/>
      <p:bldP spid="2" grpId="0"/>
      <p:bldP spid="2" grpId="1"/>
      <p:bldP spid="2" grpId="2"/>
      <p:bldP spid="10" grpId="0" animBg="1"/>
      <p:bldP spid="10" grpId="1" animBg="1"/>
      <p:bldP spid="15" grpId="0"/>
      <p:bldP spid="15" grpId="1"/>
      <p:bldP spid="23" grpId="0"/>
      <p:bldP spid="23" grpId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1001</Words>
  <Application>Microsoft Office PowerPoint</Application>
  <PresentationFormat>Widescreen</PresentationFormat>
  <Paragraphs>283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79</cp:revision>
  <dcterms:created xsi:type="dcterms:W3CDTF">2025-10-09T22:29:38Z</dcterms:created>
  <dcterms:modified xsi:type="dcterms:W3CDTF">2025-10-12T18:32:10Z</dcterms:modified>
</cp:coreProperties>
</file>