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BAB2-C07D-48C3-A9E7-A2050A8AA9EB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5400000">
            <a:off x="8921497" y="3518630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</a:t>
            </a:r>
            <a:r>
              <a:rPr lang="en-US" sz="1600" b="1" dirty="0">
                <a:solidFill>
                  <a:schemeClr val="accent4"/>
                </a:solidFill>
              </a:rPr>
              <a:t>COMPUTER </a:t>
            </a:r>
            <a:r>
              <a:rPr lang="en-US" sz="1600" b="1" dirty="0" smtClean="0">
                <a:solidFill>
                  <a:schemeClr val="accent4"/>
                </a:solidFill>
              </a:rPr>
              <a:t>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26590" y="725084"/>
            <a:ext cx="8391112" cy="5037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1429298" y="2690322"/>
            <a:ext cx="5389553" cy="3319819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Joseph MUTANGANA 29061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IRAKOZE Nicole </a:t>
            </a:r>
            <a:r>
              <a:rPr lang="en-US" sz="2000" dirty="0" err="1" smtClean="0">
                <a:solidFill>
                  <a:schemeClr val="bg1"/>
                </a:solidFill>
              </a:rPr>
              <a:t>Promesse</a:t>
            </a:r>
            <a:r>
              <a:rPr lang="en-US" sz="2000" dirty="0">
                <a:solidFill>
                  <a:schemeClr val="bg1"/>
                </a:solidFill>
              </a:rPr>
              <a:t> 29185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Tumusabire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</a:t>
            </a:r>
            <a:r>
              <a:rPr lang="en-US" sz="2000" dirty="0" err="1" smtClean="0">
                <a:solidFill>
                  <a:schemeClr val="bg1"/>
                </a:solidFill>
              </a:rPr>
              <a:t>mmerance</a:t>
            </a:r>
            <a:r>
              <a:rPr lang="en-US" sz="2000" dirty="0" smtClean="0">
                <a:solidFill>
                  <a:schemeClr val="bg1"/>
                </a:solidFill>
              </a:rPr>
              <a:t> 28425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Ikirezi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Gloria 29118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Ishimwe</a:t>
            </a:r>
            <a:r>
              <a:rPr lang="en-US" sz="2000" dirty="0" smtClean="0">
                <a:solidFill>
                  <a:schemeClr val="bg1"/>
                </a:solidFill>
              </a:rPr>
              <a:t> Shema </a:t>
            </a:r>
            <a:r>
              <a:rPr lang="en-US" sz="2000" dirty="0" err="1" smtClean="0">
                <a:solidFill>
                  <a:schemeClr val="bg1"/>
                </a:solidFill>
              </a:rPr>
              <a:t>Gentil</a:t>
            </a:r>
            <a:r>
              <a:rPr lang="en-US" sz="2000" dirty="0">
                <a:solidFill>
                  <a:schemeClr val="bg1"/>
                </a:solidFill>
              </a:rPr>
              <a:t> 29760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NISHIMWE Prosper </a:t>
            </a:r>
            <a:r>
              <a:rPr lang="en-US" sz="2000" dirty="0" smtClean="0">
                <a:solidFill>
                  <a:schemeClr val="bg1"/>
                </a:solidFill>
              </a:rPr>
              <a:t>28926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72931" y="6364650"/>
            <a:ext cx="1645920" cy="8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/>
        </p:nvSpPr>
        <p:spPr>
          <a:xfrm>
            <a:off x="6385401" y="2846884"/>
            <a:ext cx="5389553" cy="32066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bg1"/>
                </a:solidFill>
              </a:rPr>
              <a:t>⁠</a:t>
            </a:r>
            <a:r>
              <a:rPr lang="en-US" sz="2000" dirty="0" err="1" smtClean="0">
                <a:solidFill>
                  <a:schemeClr val="bg1"/>
                </a:solidFill>
              </a:rPr>
              <a:t>Abijuru</a:t>
            </a:r>
            <a:r>
              <a:rPr lang="en-US" sz="2000" dirty="0" smtClean="0">
                <a:solidFill>
                  <a:schemeClr val="bg1"/>
                </a:solidFill>
              </a:rPr>
              <a:t> Annabelle Marie </a:t>
            </a:r>
            <a:r>
              <a:rPr lang="en-US" sz="2000" dirty="0">
                <a:solidFill>
                  <a:schemeClr val="bg1"/>
                </a:solidFill>
              </a:rPr>
              <a:t>Pierre 28929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bg1"/>
                </a:solidFill>
              </a:rPr>
              <a:t>Mbonizana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Augustin 28862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bg1"/>
                </a:solidFill>
              </a:rPr>
              <a:t>⁠</a:t>
            </a:r>
            <a:r>
              <a:rPr lang="en-US" sz="2000" dirty="0" err="1" smtClean="0">
                <a:solidFill>
                  <a:schemeClr val="bg1"/>
                </a:solidFill>
              </a:rPr>
              <a:t>Mucyo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Fabrice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27565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bg1"/>
                </a:solidFill>
              </a:rPr>
              <a:t>Kayonde</a:t>
            </a:r>
            <a:r>
              <a:rPr lang="en-US" sz="2000" dirty="0" smtClean="0">
                <a:solidFill>
                  <a:schemeClr val="bg1"/>
                </a:solidFill>
              </a:rPr>
              <a:t> Dan Brian 29107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bg1"/>
                </a:solidFill>
              </a:rPr>
              <a:t>⁠</a:t>
            </a:r>
            <a:r>
              <a:rPr lang="en-US" sz="2000" dirty="0" err="1" smtClean="0">
                <a:solidFill>
                  <a:schemeClr val="bg1"/>
                </a:solidFill>
              </a:rPr>
              <a:t>Uwera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Mubiligi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Josiane</a:t>
            </a:r>
            <a:r>
              <a:rPr lang="en-US" sz="2000" dirty="0" smtClean="0">
                <a:solidFill>
                  <a:schemeClr val="bg1"/>
                </a:solidFill>
              </a:rPr>
              <a:t> 28205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Title 4"/>
          <p:cNvSpPr txBox="1">
            <a:spLocks/>
          </p:cNvSpPr>
          <p:nvPr/>
        </p:nvSpPr>
        <p:spPr>
          <a:xfrm>
            <a:off x="2007876" y="1584957"/>
            <a:ext cx="8384196" cy="887213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GROUP-4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PARTICIPATED 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MEMBERS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038267" y="460799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2800" b="1" dirty="0" smtClean="0">
                <a:solidFill>
                  <a:schemeClr val="accent4"/>
                </a:solidFill>
              </a:rPr>
              <a:t>[   CONTROL   </a:t>
            </a:r>
            <a:r>
              <a:rPr lang="en-US" sz="2800" b="1" dirty="0">
                <a:solidFill>
                  <a:schemeClr val="accent4"/>
                </a:solidFill>
              </a:rPr>
              <a:t>STRUCTURE </a:t>
            </a:r>
            <a:r>
              <a:rPr lang="en-US" sz="2800" b="1" dirty="0" smtClean="0">
                <a:solidFill>
                  <a:schemeClr val="accent4"/>
                </a:solidFill>
              </a:rPr>
              <a:t>  ]</a:t>
            </a:r>
            <a:endParaRPr lang="en-US" sz="28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550" fill="hold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550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550" fill="hold">
                                          <p:stCondLst>
                                            <p:cond delay="1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550" fill="hold">
                                          <p:stCondLst>
                                            <p:cond delay="2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3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>
                <a:solidFill>
                  <a:schemeClr val="accent4"/>
                </a:solidFill>
                <a:sym typeface="Wingdings" panose="05000000000000000000" pitchFamily="2" charset="2"/>
              </a:rPr>
              <a:t>{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</a:t>
            </a:r>
            <a:r>
              <a:rPr lang="en-US" sz="3600" b="1" dirty="0" smtClean="0">
                <a:solidFill>
                  <a:schemeClr val="accent4"/>
                </a:solidFill>
              </a:rPr>
              <a:t>CONTROL </a:t>
            </a:r>
            <a:r>
              <a:rPr lang="en-US" sz="3600" b="1" dirty="0" smtClean="0">
                <a:solidFill>
                  <a:schemeClr val="accent4"/>
                </a:solidFill>
              </a:rPr>
              <a:t>STRUCTURE  </a:t>
            </a:r>
            <a:r>
              <a:rPr lang="en-US" sz="3600" b="1" dirty="0" smtClean="0">
                <a:solidFill>
                  <a:schemeClr val="accent4"/>
                </a:solidFill>
              </a:rPr>
              <a:t>}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012644" y="2564090"/>
            <a:ext cx="4912448" cy="232287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slope"/>
            </a:sp3d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control </a:t>
            </a:r>
            <a:r>
              <a:rPr lang="en-US" b="1" dirty="0" smtClean="0">
                <a:solidFill>
                  <a:schemeClr val="accent4"/>
                </a:solidFill>
              </a:rPr>
              <a:t>structure: </a:t>
            </a:r>
            <a:r>
              <a:rPr lang="en-US" dirty="0"/>
              <a:t>is a programming </a:t>
            </a:r>
            <a:r>
              <a:rPr lang="en-US" dirty="0" smtClean="0"/>
              <a:t>  concept </a:t>
            </a:r>
            <a:r>
              <a:rPr lang="en-US" dirty="0"/>
              <a:t>that </a:t>
            </a:r>
            <a:r>
              <a:rPr lang="en-US" dirty="0" smtClean="0"/>
              <a:t>determines </a:t>
            </a:r>
            <a:r>
              <a:rPr lang="en-US" dirty="0"/>
              <a:t>the order in which instructions are </a:t>
            </a:r>
            <a:r>
              <a:rPr lang="en-US" dirty="0" smtClean="0"/>
              <a:t>executed </a:t>
            </a:r>
            <a:r>
              <a:rPr lang="en-US" dirty="0"/>
              <a:t>in a program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Control </a:t>
            </a:r>
            <a:r>
              <a:rPr lang="en-US" b="1" dirty="0"/>
              <a:t>structures </a:t>
            </a:r>
            <a:r>
              <a:rPr lang="en-US" dirty="0"/>
              <a:t>guide what happens next in </a:t>
            </a:r>
            <a:r>
              <a:rPr lang="en-US" dirty="0" smtClean="0"/>
              <a:t>programming --like: Do </a:t>
            </a:r>
            <a:r>
              <a:rPr lang="en-US" dirty="0"/>
              <a:t>something </a:t>
            </a:r>
            <a:r>
              <a:rPr lang="en-US" dirty="0" smtClean="0"/>
              <a:t>once,</a:t>
            </a:r>
            <a:endParaRPr lang="en-US" dirty="0"/>
          </a:p>
          <a:p>
            <a:r>
              <a:rPr lang="en-US" dirty="0"/>
              <a:t>Repeat </a:t>
            </a:r>
            <a:r>
              <a:rPr lang="en-US" dirty="0" smtClean="0"/>
              <a:t>something or Make </a:t>
            </a:r>
            <a:r>
              <a:rPr lang="en-US" dirty="0"/>
              <a:t>a </a:t>
            </a:r>
            <a:r>
              <a:rPr lang="en-US" dirty="0" smtClean="0"/>
              <a:t>decision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What is a </a:t>
            </a:r>
            <a:r>
              <a:rPr lang="en-US" dirty="0" smtClean="0">
                <a:solidFill>
                  <a:schemeClr val="accent4"/>
                </a:solidFill>
              </a:rPr>
              <a:t>Control structure?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97726" y="179135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Types Of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191606" y="2542878"/>
            <a:ext cx="5161308" cy="236529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Sequence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Selection/Decision making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Iteration (Looping) </a:t>
            </a:r>
            <a:r>
              <a:rPr lang="en-US" dirty="0">
                <a:solidFill>
                  <a:schemeClr val="bg1"/>
                </a:solidFill>
              </a:rPr>
              <a:t>control structure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46960" y="5638800"/>
            <a:ext cx="6898640" cy="41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__</a:t>
            </a:r>
            <a:r>
              <a:rPr lang="en-US" dirty="0" smtClean="0"/>
              <a:t>Control </a:t>
            </a:r>
            <a:r>
              <a:rPr lang="en-US" dirty="0" smtClean="0"/>
              <a:t>Structures, they </a:t>
            </a:r>
            <a:r>
              <a:rPr lang="en-US" dirty="0"/>
              <a:t>make programs </a:t>
            </a:r>
            <a:r>
              <a:rPr lang="en-US" b="1" dirty="0"/>
              <a:t>dynamic</a:t>
            </a:r>
            <a:r>
              <a:rPr lang="en-US" dirty="0"/>
              <a:t> and </a:t>
            </a:r>
            <a:r>
              <a:rPr lang="en-US" b="1" dirty="0" smtClean="0"/>
              <a:t>intelligent</a:t>
            </a:r>
            <a:r>
              <a:rPr lang="en-US" dirty="0" smtClean="0"/>
              <a:t>.__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72931" y="6285277"/>
            <a:ext cx="1645920" cy="2396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8921497" y="3518630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</a:t>
            </a:r>
            <a:r>
              <a:rPr lang="en-US" sz="1600" b="1" dirty="0">
                <a:solidFill>
                  <a:schemeClr val="accent4"/>
                </a:solidFill>
              </a:rPr>
              <a:t>COMPUTER </a:t>
            </a:r>
            <a:r>
              <a:rPr lang="en-US" sz="1600" b="1" dirty="0" smtClean="0">
                <a:solidFill>
                  <a:schemeClr val="accent4"/>
                </a:solidFill>
              </a:rPr>
              <a:t>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Sequence </a:t>
            </a:r>
            <a:r>
              <a:rPr lang="en-US" b="1" dirty="0" smtClean="0">
                <a:solidFill>
                  <a:schemeClr val="accent4"/>
                </a:solidFill>
              </a:rPr>
              <a:t>Control Structure: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control that Executes instructions one after another, in order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Sequence Control </a:t>
            </a:r>
            <a:r>
              <a:rPr lang="en-US" dirty="0" smtClean="0">
                <a:solidFill>
                  <a:schemeClr val="bg1"/>
                </a:solidFill>
              </a:rPr>
              <a:t>Structure it </a:t>
            </a:r>
            <a:r>
              <a:rPr lang="en-US" dirty="0">
                <a:solidFill>
                  <a:schemeClr val="bg1"/>
                </a:solidFill>
              </a:rPr>
              <a:t>is the default way code runs.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1. Sequence </a:t>
            </a:r>
            <a:r>
              <a:rPr lang="en-US" dirty="0" smtClean="0">
                <a:solidFill>
                  <a:schemeClr val="accent4"/>
                </a:solidFill>
              </a:rPr>
              <a:t>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Sequence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739366" y="2521666"/>
            <a:ext cx="4506012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"Hello“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rgbClr val="00B050"/>
                </a:solidFill>
              </a:rPr>
              <a:t>Welcome to </a:t>
            </a:r>
            <a:r>
              <a:rPr lang="en-US" dirty="0" smtClean="0">
                <a:solidFill>
                  <a:srgbClr val="00B050"/>
                </a:solidFill>
              </a:rPr>
              <a:t>ICP session!“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6476" y="627982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8921497" y="3518630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COMPUTER 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2870" y="22829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</a:rPr>
              <a:t>{  C</a:t>
            </a:r>
            <a:r>
              <a:rPr lang="en-US" sz="3600" b="1" dirty="0" smtClean="0">
                <a:solidFill>
                  <a:schemeClr val="accent4"/>
                </a:solidFill>
              </a:rPr>
              <a:t>ONTROL </a:t>
            </a:r>
            <a:r>
              <a:rPr lang="en-US" sz="3600" b="1" dirty="0" smtClean="0">
                <a:solidFill>
                  <a:schemeClr val="accent4"/>
                </a:solidFill>
              </a:rPr>
              <a:t>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}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Selection </a:t>
            </a:r>
            <a:r>
              <a:rPr lang="en-US" b="1" dirty="0" smtClean="0">
                <a:solidFill>
                  <a:schemeClr val="accent4"/>
                </a:solidFill>
              </a:rPr>
              <a:t>Control Structure: </a:t>
            </a:r>
            <a:r>
              <a:rPr lang="en-US" dirty="0" smtClean="0"/>
              <a:t>Execute Instructions based on condition.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Selection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</a:t>
            </a:r>
            <a:r>
              <a:rPr lang="en-US" b="1" dirty="0"/>
              <a:t> if, if-else</a:t>
            </a:r>
            <a:r>
              <a:rPr lang="en-US" dirty="0"/>
              <a:t>, or </a:t>
            </a:r>
            <a:r>
              <a:rPr lang="en-US" b="1" dirty="0" smtClean="0"/>
              <a:t>switch/case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2. Selection </a:t>
            </a:r>
            <a:r>
              <a:rPr lang="en-US" dirty="0" smtClean="0">
                <a:solidFill>
                  <a:schemeClr val="accent4"/>
                </a:solidFill>
              </a:rPr>
              <a:t>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Selection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463010" y="2521666"/>
            <a:ext cx="4782368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isPassedICA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Else: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“A student is not allowed to take ICP 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44722" y="5405119"/>
            <a:ext cx="10021980" cy="526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simple word, This condition if were applied on our marks, then we passed introduction to computer application(ICA) to be here learning </a:t>
            </a:r>
            <a:r>
              <a:rPr lang="en-US" dirty="0" smtClean="0"/>
              <a:t>ICP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6476" y="6281083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 rot="5400000">
            <a:off x="8921497" y="3518630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</a:t>
            </a:r>
            <a:r>
              <a:rPr lang="en-US" sz="1600" b="1" dirty="0">
                <a:solidFill>
                  <a:schemeClr val="accent4"/>
                </a:solidFill>
              </a:rPr>
              <a:t>COMPUTER </a:t>
            </a:r>
            <a:r>
              <a:rPr lang="en-US" sz="1600" b="1" dirty="0" smtClean="0">
                <a:solidFill>
                  <a:schemeClr val="accent4"/>
                </a:solidFill>
              </a:rPr>
              <a:t>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102870" y="22829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</a:rPr>
              <a:t>{  C</a:t>
            </a:r>
            <a:r>
              <a:rPr lang="en-US" sz="3600" b="1" dirty="0" smtClean="0">
                <a:solidFill>
                  <a:schemeClr val="accent4"/>
                </a:solidFill>
              </a:rPr>
              <a:t>ONTROL </a:t>
            </a:r>
            <a:r>
              <a:rPr lang="en-US" sz="3600" b="1" dirty="0" smtClean="0">
                <a:solidFill>
                  <a:schemeClr val="accent4"/>
                </a:solidFill>
              </a:rPr>
              <a:t>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}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2507526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h="25400" prst="softRound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Iteration Control Structure: </a:t>
            </a:r>
            <a:r>
              <a:rPr lang="en-US" dirty="0" smtClean="0"/>
              <a:t>allows </a:t>
            </a:r>
            <a:r>
              <a:rPr lang="en-US" dirty="0"/>
              <a:t>a set of instructions to be executed repeatedly, usually based on a condition or a number of times.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Iteration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 </a:t>
            </a:r>
            <a:r>
              <a:rPr lang="en-US" b="1" dirty="0"/>
              <a:t>for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, or </a:t>
            </a:r>
            <a:r>
              <a:rPr lang="en-US" b="1" dirty="0"/>
              <a:t>do-while</a:t>
            </a:r>
            <a:r>
              <a:rPr lang="en-US" dirty="0"/>
              <a:t> loops.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3. Iteration </a:t>
            </a:r>
            <a:r>
              <a:rPr lang="en-US" dirty="0" smtClean="0">
                <a:solidFill>
                  <a:schemeClr val="accent4"/>
                </a:solidFill>
              </a:rPr>
              <a:t>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Iteration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231903" y="2521665"/>
            <a:ext cx="5013475" cy="2549951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29" name="Rectangle 28"/>
          <p:cNvSpPr/>
          <p:nvPr/>
        </p:nvSpPr>
        <p:spPr>
          <a:xfrm>
            <a:off x="5336476" y="627982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 rot="5400000">
            <a:off x="8921497" y="3518630"/>
            <a:ext cx="5612998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1600" b="1" dirty="0" smtClean="0">
                <a:solidFill>
                  <a:schemeClr val="accent4"/>
                </a:solidFill>
              </a:rPr>
              <a:t>[ </a:t>
            </a:r>
            <a:r>
              <a:rPr lang="en-US" sz="1600" b="1" dirty="0">
                <a:solidFill>
                  <a:schemeClr val="accent4"/>
                </a:solidFill>
              </a:rPr>
              <a:t>INTRO </a:t>
            </a:r>
            <a:r>
              <a:rPr lang="en-US" sz="1600" b="1" dirty="0" smtClean="0">
                <a:solidFill>
                  <a:schemeClr val="accent4"/>
                </a:solidFill>
              </a:rPr>
              <a:t> TO   COMPUTER  PROGRAMMING  ]</a:t>
            </a:r>
            <a:endParaRPr lang="en-US" sz="1600" b="1" dirty="0">
              <a:solidFill>
                <a:schemeClr val="accent4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02870" y="22829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</a:rPr>
              <a:t>{  C</a:t>
            </a:r>
            <a:r>
              <a:rPr lang="en-US" sz="3600" b="1" dirty="0" smtClean="0">
                <a:solidFill>
                  <a:schemeClr val="accent4"/>
                </a:solidFill>
              </a:rPr>
              <a:t>ONTROL </a:t>
            </a:r>
            <a:r>
              <a:rPr lang="en-US" sz="3600" b="1" dirty="0" smtClean="0">
                <a:solidFill>
                  <a:schemeClr val="accent4"/>
                </a:solidFill>
              </a:rPr>
              <a:t>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}</a:t>
            </a:r>
            <a:endParaRPr lang="en-US" sz="3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68" y="1475683"/>
            <a:ext cx="3290054" cy="2834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8839" y="32548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{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</a:t>
            </a:r>
            <a:r>
              <a:rPr lang="en-US" sz="3600" b="1" dirty="0" smtClean="0">
                <a:solidFill>
                  <a:schemeClr val="accent4"/>
                </a:solidFill>
              </a:rPr>
              <a:t>CONTROL </a:t>
            </a:r>
            <a:r>
              <a:rPr lang="en-US" sz="3600" b="1" dirty="0" smtClean="0">
                <a:solidFill>
                  <a:schemeClr val="accent4"/>
                </a:solidFill>
              </a:rPr>
              <a:t>STRUCTURE  END  </a:t>
            </a:r>
            <a:r>
              <a:rPr lang="en-US" sz="3600" b="1" dirty="0" smtClean="0">
                <a:solidFill>
                  <a:schemeClr val="accent4"/>
                </a:solidFill>
              </a:rPr>
              <a:t>}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40775" y="6285892"/>
            <a:ext cx="1628076" cy="143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{}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32" y="3596323"/>
            <a:ext cx="1761382" cy="173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7" name="Rectangle 6"/>
          <p:cNvSpPr/>
          <p:nvPr/>
        </p:nvSpPr>
        <p:spPr>
          <a:xfrm>
            <a:off x="1176432" y="3596323"/>
            <a:ext cx="4409440" cy="1193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4400" b="1" dirty="0" smtClean="0">
                <a:solidFill>
                  <a:schemeClr val="accent4"/>
                </a:solidFill>
              </a:rPr>
              <a:t>HAPPY </a:t>
            </a:r>
            <a:r>
              <a:rPr lang="en-US" sz="4400" b="1" dirty="0" smtClean="0">
                <a:solidFill>
                  <a:schemeClr val="accent4"/>
                </a:solidFill>
              </a:rPr>
              <a:t>Pre-PROGRAMMING </a:t>
            </a:r>
            <a:r>
              <a:rPr lang="en-US" sz="4400" b="1" dirty="0" smtClean="0">
                <a:solidFill>
                  <a:schemeClr val="accent4"/>
                </a:solidFill>
              </a:rPr>
              <a:t>!</a:t>
            </a:r>
            <a:endParaRPr lang="en-US" sz="4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519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95</cp:revision>
  <dcterms:created xsi:type="dcterms:W3CDTF">2025-09-22T08:34:55Z</dcterms:created>
  <dcterms:modified xsi:type="dcterms:W3CDTF">2025-10-03T16:42:02Z</dcterms:modified>
</cp:coreProperties>
</file>