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73" r:id="rId26"/>
    <p:sldId id="274" r:id="rId27"/>
    <p:sldId id="275" r:id="rId28"/>
    <p:sldId id="276" r:id="rId29"/>
    <p:sldId id="287" r:id="rId30"/>
    <p:sldId id="288" r:id="rId31"/>
    <p:sldId id="289" r:id="rId32"/>
    <p:sldId id="277" r:id="rId33"/>
    <p:sldId id="278" r:id="rId34"/>
    <p:sldId id="27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p:scale>
          <a:sx n="95" d="100"/>
          <a:sy n="95" d="100"/>
        </p:scale>
        <p:origin x="-3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47F4D777-2785-CD4F-8350-F19070F646A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7F4D777-2785-CD4F-8350-F19070F646A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4D777-2785-CD4F-8350-F19070F646A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4D777-2785-CD4F-8350-F19070F646A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DBAA9-69BC-8F4D-9C2A-BC8198E562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a:t>
            </a:r>
            <a:endParaRPr lang="en-US" dirty="0"/>
          </a:p>
        </p:txBody>
      </p:sp>
      <p:sp>
        <p:nvSpPr>
          <p:cNvPr id="3" name="Subtitle 2"/>
          <p:cNvSpPr>
            <a:spLocks noGrp="1"/>
          </p:cNvSpPr>
          <p:nvPr>
            <p:ph type="subTitle" idx="1"/>
          </p:nvPr>
        </p:nvSpPr>
        <p:spPr/>
        <p:txBody>
          <a:bodyPr/>
          <a:lstStyle/>
          <a:p>
            <a:r>
              <a:rPr lang="en-US" dirty="0"/>
              <a:t>Dr. Charles Hategekimana</a:t>
            </a:r>
            <a:endParaRPr lang="en-US" dirty="0"/>
          </a:p>
          <a:p>
            <a:r>
              <a:rPr lang="en-US" dirty="0"/>
              <a:t>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effectLst/>
                <a:latin typeface="Times New Roman" panose="02020603050405020304" pitchFamily="18" charset="0"/>
                <a:ea typeface="PMingLiU" panose="02020500000000000000" pitchFamily="18" charset="-120"/>
              </a:rPr>
              <a:t>A good summary demands strict adherence to the following: </a:t>
            </a:r>
            <a:endParaRPr lang="en-US"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fundamental ideas be omitted;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new ideas be introduced;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general or editorial elements be attached to main ideas; </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point of view of the original text be maintained;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summary be put in the writer’s own vocabulary and not that of the original text</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effectLst/>
                <a:latin typeface="Times New Roman" panose="02020603050405020304" pitchFamily="18" charset="0"/>
                <a:ea typeface="PMingLiU" panose="02020500000000000000" pitchFamily="18" charset="-120"/>
              </a:rPr>
              <a:t>The ability to write a good summary will provide you (a student) with these advantages:</a:t>
            </a:r>
            <a:r>
              <a:rPr lang="en-US" sz="2800" dirty="0">
                <a:effectLst/>
              </a:rPr>
              <a:t> </a:t>
            </a:r>
            <a:endParaRPr lang="en-US" sz="2800"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Symbol" panose="05050102010706020507" pitchFamily="2" charset="2"/>
              <a:buChar char=""/>
            </a:pPr>
            <a:r>
              <a:rPr lang="en-GB" dirty="0">
                <a:effectLst/>
                <a:latin typeface="Times New Roman" panose="02020603050405020304" pitchFamily="18" charset="0"/>
                <a:ea typeface="PMingLiU" panose="02020500000000000000" pitchFamily="18" charset="-120"/>
              </a:rPr>
              <a:t>One of the best study methods for reviewing your work;</a:t>
            </a:r>
            <a:endParaRPr lang="en-US"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dirty="0">
                <a:effectLst/>
                <a:latin typeface="Times New Roman" panose="02020603050405020304" pitchFamily="18" charset="0"/>
                <a:ea typeface="PMingLiU" panose="02020500000000000000" pitchFamily="18" charset="-120"/>
              </a:rPr>
              <a:t>An improved ability to think and condense;</a:t>
            </a:r>
            <a:endParaRPr lang="en-US"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dirty="0">
                <a:effectLst/>
                <a:latin typeface="Times New Roman" panose="02020603050405020304" pitchFamily="18" charset="0"/>
                <a:ea typeface="PMingLiU" panose="02020500000000000000" pitchFamily="18" charset="-120"/>
              </a:rPr>
              <a:t>An aid to recalling the essentials of your work;</a:t>
            </a:r>
            <a:endParaRPr lang="en-US"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dirty="0">
                <a:effectLst/>
                <a:latin typeface="Times New Roman" panose="02020603050405020304" pitchFamily="18" charset="0"/>
                <a:ea typeface="PMingLiU" panose="02020500000000000000" pitchFamily="18" charset="-120"/>
              </a:rPr>
              <a:t>The skill to judge quickly between main points and contributing items;</a:t>
            </a:r>
            <a:endParaRPr lang="en-US"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dirty="0">
                <a:effectLst/>
                <a:latin typeface="Times New Roman" panose="02020603050405020304" pitchFamily="18" charset="0"/>
                <a:ea typeface="PMingLiU" panose="02020500000000000000" pitchFamily="18" charset="-120"/>
              </a:rPr>
              <a:t>The ability to organize and write smoother, more unified, and more complete answers on tests and examinations. </a:t>
            </a:r>
            <a:endParaRPr lang="en-GB"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effectLst/>
                <a:latin typeface="Times New Roman" panose="02020603050405020304" pitchFamily="18" charset="0"/>
                <a:ea typeface="PMingLiU" panose="02020500000000000000" pitchFamily="18" charset="-120"/>
              </a:rPr>
              <a:t>The inability to write a good summary results in the complaints such as: </a:t>
            </a:r>
            <a:br>
              <a:rPr lang="en-US" sz="3600" dirty="0">
                <a:effectLst/>
                <a:latin typeface="Times New Roman" panose="02020603050405020304" pitchFamily="18" charset="0"/>
                <a:ea typeface="PMingLiU" panose="02020500000000000000" pitchFamily="18" charset="-120"/>
              </a:rPr>
            </a:br>
            <a:endParaRPr lang="en-US" sz="3600"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couldn’t write the answer. I knew it, but when I started to write I couldn’t find the right words;</a:t>
            </a:r>
            <a:endParaRPr lang="en-US" sz="36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started with the first idea I thought of and then forgot to go back and put in the ones from the first part of the assignment, etc...</a:t>
            </a:r>
            <a:endParaRPr lang="en-US" sz="3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and outlining</a:t>
            </a: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dirty="0">
                <a:effectLst/>
                <a:latin typeface="Times New Roman" panose="02020603050405020304" pitchFamily="18" charset="0"/>
                <a:ea typeface="PMingLiU" panose="02020500000000000000" pitchFamily="18" charset="-120"/>
              </a:rPr>
              <a:t>Outlining is a learning skill which aids clear thinking, good organization, and the ability to recall more easily what has been learned. The outline is a plan – a blueprint of ideas- and not many solid structures have been built satisfactorily without a plan. </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GB" dirty="0">
                <a:effectLst/>
                <a:latin typeface="Times New Roman" panose="02020603050405020304" pitchFamily="18" charset="0"/>
                <a:ea typeface="PMingLiU" panose="02020500000000000000" pitchFamily="18" charset="-120"/>
              </a:rPr>
              <a:t>Both the summary and the outline reduce quantity to a refined quality of small dimension which aids understanding and memory. They help the learner to picture the basic meaning and structure of what he is studying. Both aim at compactness and clarity.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The Context of Application </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indent="0" algn="just">
              <a:lnSpc>
                <a:spcPct val="115000"/>
              </a:lnSpc>
              <a:buNone/>
            </a:pPr>
            <a:r>
              <a:rPr lang="en-US" dirty="0">
                <a:effectLst/>
                <a:latin typeface="Times New Roman" panose="02020603050405020304" pitchFamily="18" charset="0"/>
                <a:ea typeface="PMingLiU" panose="02020500000000000000" pitchFamily="18" charset="-120"/>
              </a:rPr>
              <a:t>The context may influence the acquisition in two ways:</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US" dirty="0">
                <a:effectLst/>
                <a:latin typeface="Times New Roman" panose="02020603050405020304" pitchFamily="18" charset="0"/>
                <a:ea typeface="PMingLiU" panose="02020500000000000000" pitchFamily="18" charset="-120"/>
              </a:rPr>
              <a:t>The meaning of the material to be learned can be connected to the use of this material in a particular context</a:t>
            </a:r>
            <a:endParaRPr lang="en-US"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dirty="0">
                <a:effectLst/>
                <a:latin typeface="Times New Roman" panose="02020603050405020304" pitchFamily="18" charset="0"/>
                <a:ea typeface="PMingLiU" panose="02020500000000000000" pitchFamily="18" charset="-120"/>
              </a:rPr>
              <a:t>The presentation of certain materials in a particular context can lead to associations that promote the acquisition of that material.</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effectLst/>
                <a:latin typeface="Times New Roman" panose="02020603050405020304" pitchFamily="18" charset="0"/>
                <a:ea typeface="PMingLiU" panose="02020500000000000000" pitchFamily="18" charset="-120"/>
              </a:rPr>
              <a:t>The use of notes</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000" dirty="0">
                <a:effectLst/>
                <a:latin typeface="Times New Roman" panose="02020603050405020304" pitchFamily="18" charset="0"/>
                <a:ea typeface="PMingLiU" panose="02020500000000000000" pitchFamily="18" charset="-120"/>
              </a:rPr>
              <a:t>The memory does not only depend on understanding the information.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It is also and primarily influenced by the frequency with which a student reviews the lessons learned and by the time that passes between the class session and the time of reviewing the notes</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In fact it is obvious that 50% of the material is forgotten during the following thirty minutes after the class even if you took notes during your course session</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Obviously you cannot always review your notes immediately after leaving the course. This can be done in the same day or in the evening at the latest because it is during this first day that a student forgets the biggest amount of information.</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Note that if you have a course that ends late at night and you're tired, the revision can wait until tomorrow evening</a:t>
            </a:r>
            <a:r>
              <a:rPr lang="en-US" sz="2000" dirty="0">
                <a:effectLst/>
              </a:rPr>
              <a:t> </a:t>
            </a:r>
            <a:endParaRPr lang="en-US" sz="2000" dirty="0">
              <a:effectLs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effectLst/>
                <a:latin typeface="Times New Roman" panose="02020603050405020304" pitchFamily="18" charset="0"/>
                <a:ea typeface="PMingLiU" panose="02020500000000000000" pitchFamily="18" charset="-120"/>
              </a:rPr>
              <a:t>The Assignments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r>
              <a:rPr lang="en-US" sz="3600" dirty="0">
                <a:effectLst/>
                <a:latin typeface="Times New Roman" panose="02020603050405020304" pitchFamily="18" charset="0"/>
                <a:ea typeface="PMingLiU" panose="02020500000000000000" pitchFamily="18" charset="-120"/>
              </a:rPr>
              <a:t>Always go to class prepared.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Complete all your reading and other assignments beforehand.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Instructors assume that their students have done what they’ve assigned, and their lectures are based upon assumption. </a:t>
            </a:r>
            <a:endParaRPr lang="en-US" sz="36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academic coursework papers</a:t>
            </a:r>
            <a:endParaRPr lang="en-US" b="1" dirty="0"/>
          </a:p>
        </p:txBody>
      </p:sp>
      <p:sp>
        <p:nvSpPr>
          <p:cNvPr id="3" name="Content Placeholder 2"/>
          <p:cNvSpPr>
            <a:spLocks noGrp="1"/>
          </p:cNvSpPr>
          <p:nvPr>
            <p:ph idx="1"/>
          </p:nvPr>
        </p:nvSpPr>
        <p:spPr/>
        <p:txBody>
          <a:bodyPr>
            <a:normAutofit lnSpcReduction="10000"/>
          </a:bodyPr>
          <a:lstStyle/>
          <a:p>
            <a:r>
              <a:rPr lang="en-GB" sz="3200" dirty="0">
                <a:effectLst/>
                <a:latin typeface="Times New Roman" panose="02020603050405020304" pitchFamily="18" charset="0"/>
                <a:ea typeface="PMingLiU" panose="02020500000000000000" pitchFamily="18" charset="-120"/>
              </a:rPr>
              <a:t>Essay</a:t>
            </a:r>
            <a:r>
              <a:rPr lang="en-US" sz="3200" dirty="0">
                <a:effectLst/>
              </a:rPr>
              <a:t> </a:t>
            </a:r>
            <a:endParaRPr lang="en-US" sz="3200" dirty="0">
              <a:effectLst/>
            </a:endParaRPr>
          </a:p>
          <a:p>
            <a:r>
              <a:rPr lang="en-GB" sz="3200" dirty="0">
                <a:effectLst/>
                <a:latin typeface="Times New Roman" panose="02020603050405020304" pitchFamily="18" charset="0"/>
                <a:ea typeface="PMingLiU" panose="02020500000000000000" pitchFamily="18" charset="-120"/>
              </a:rPr>
              <a:t>Sermon</a:t>
            </a:r>
            <a:r>
              <a:rPr lang="en-US" sz="3200" dirty="0">
                <a:effectLst/>
              </a:rPr>
              <a:t> </a:t>
            </a:r>
            <a:endParaRPr lang="en-US" sz="3200" dirty="0">
              <a:effectLst/>
            </a:endParaRPr>
          </a:p>
          <a:p>
            <a:r>
              <a:rPr lang="en-US" sz="3200" dirty="0"/>
              <a:t>Term paper</a:t>
            </a:r>
            <a:endParaRPr lang="en-US" sz="3200" dirty="0"/>
          </a:p>
          <a:p>
            <a:r>
              <a:rPr lang="en-US" sz="3200" dirty="0"/>
              <a:t>Critical book review</a:t>
            </a:r>
            <a:endParaRPr lang="en-US" sz="3200" dirty="0"/>
          </a:p>
          <a:p>
            <a:r>
              <a:rPr lang="en-US" sz="3200" dirty="0"/>
              <a:t>Case study</a:t>
            </a:r>
            <a:endParaRPr lang="en-US" sz="3200" dirty="0"/>
          </a:p>
          <a:p>
            <a:r>
              <a:rPr lang="en-US" sz="3200" dirty="0"/>
              <a:t>Project/paper for a class</a:t>
            </a:r>
            <a:endParaRPr lang="en-US" sz="3200" dirty="0"/>
          </a:p>
          <a:p>
            <a:r>
              <a:rPr lang="en-GB" sz="3200" dirty="0">
                <a:effectLst/>
                <a:latin typeface="Times New Roman" panose="02020603050405020304" pitchFamily="18" charset="0"/>
                <a:ea typeface="PMingLiU" panose="02020500000000000000" pitchFamily="18" charset="-120"/>
              </a:rPr>
              <a:t>Project/Thesis/Dissertations</a:t>
            </a:r>
            <a:r>
              <a:rPr lang="en-US" sz="3200" dirty="0">
                <a:effectLst/>
              </a:rPr>
              <a:t> </a:t>
            </a:r>
            <a:endParaRPr lang="en-US" sz="3200" dirty="0">
              <a:effectLst/>
            </a:endParaRPr>
          </a:p>
          <a:p>
            <a:pPr>
              <a:buFont typeface="Wingdings" panose="05000000000000000000" pitchFamily="2" charset="2"/>
              <a:buChar char="Ø"/>
            </a:pPr>
            <a:r>
              <a:rPr lang="en-US" sz="3200" b="1" dirty="0"/>
              <a:t>Follow the requirements</a:t>
            </a:r>
            <a:endParaRPr 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46" y="500062"/>
            <a:ext cx="10515600" cy="1325563"/>
          </a:xfrm>
        </p:spPr>
        <p:txBody>
          <a:bodyPr>
            <a:normAutofit/>
          </a:bodyPr>
          <a:lstStyle/>
          <a:p>
            <a:pPr algn="ctr"/>
            <a:r>
              <a:rPr lang="en-GB" sz="3200" b="1" dirty="0">
                <a:effectLst/>
                <a:latin typeface="Times New Roman" panose="02020603050405020304" pitchFamily="18" charset="0"/>
                <a:ea typeface="PMingLiU" panose="02020500000000000000" pitchFamily="18" charset="-120"/>
              </a:rPr>
              <a:t>Style Guidelines vs. AUCA Research Standards</a:t>
            </a:r>
            <a:br>
              <a:rPr lang="en-US" sz="3200" dirty="0">
                <a:effectLst/>
                <a:latin typeface="Times New Roman" panose="02020603050405020304" pitchFamily="18" charset="0"/>
                <a:ea typeface="PMingLiU" panose="02020500000000000000" pitchFamily="18" charset="-120"/>
              </a:rPr>
            </a:br>
            <a:endParaRPr lang="en-US" sz="3200"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The difference between style and format is important in order to understand how one Research Standards document can be used for the Faculty of Theology and other Faculties of AUCA. For example, the Faculty of Theology uses Turabian, and other Faculties use APA style.</a:t>
            </a:r>
            <a:r>
              <a:rPr lang="en-GB" sz="2400" dirty="0">
                <a:effectLst/>
                <a:latin typeface="Times New Roman" panose="02020603050405020304" pitchFamily="18" charset="0"/>
                <a:ea typeface="PMingLiU" panose="02020500000000000000" pitchFamily="18" charset="-120"/>
              </a:rPr>
              <a: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a:t>
            </a:r>
            <a:endParaRPr lang="en-US" b="1" dirty="0"/>
          </a:p>
        </p:txBody>
      </p:sp>
      <p:sp>
        <p:nvSpPr>
          <p:cNvPr id="3" name="Content Placeholder 2"/>
          <p:cNvSpPr>
            <a:spLocks noGrp="1"/>
          </p:cNvSpPr>
          <p:nvPr>
            <p:ph idx="1"/>
          </p:nvPr>
        </p:nvSpPr>
        <p:spPr/>
        <p:txBody>
          <a:bodyPr>
            <a:normAutofit/>
          </a:bodyPr>
          <a:lstStyle/>
          <a:p>
            <a:pPr marL="0" indent="0">
              <a:buNone/>
            </a:pPr>
            <a:r>
              <a:rPr lang="en-GB" sz="2800" dirty="0">
                <a:effectLst/>
                <a:latin typeface="Times New Roman" panose="02020603050405020304" pitchFamily="18" charset="0"/>
                <a:ea typeface="PMingLiU" panose="02020500000000000000" pitchFamily="18" charset="-120"/>
              </a:rPr>
              <a:t>Style dictates such matters as whether to use footnotes or in-text references, when to write numbers as words or figures; when to capitalize, and whether to prepare a bibliography or reference list. When you begin to write, you and your advisor and/or committee must agree on the style to be used; that style must be followed throughout the document. Because style guidelines are designed for work that will be published in a variety of different locations, rules about title pages, placement of tables, and other details are inevitably different from the rules for institutional papers, where the document is already in its final form. The original Turabian and APA style manuals are the authority for everything NOT specified in the AUCA Research Standards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Cambria" panose="02040503050406030204" pitchFamily="18" charset="0"/>
                <a:ea typeface="Times New Roman" panose="02020603050405020304" pitchFamily="18" charset="0"/>
              </a:rPr>
              <a:t>Taking notes and writing academic assignments </a:t>
            </a:r>
            <a:br>
              <a:rPr lang="en-US" sz="3600" b="1" dirty="0">
                <a:effectLst/>
                <a:latin typeface="Cambria" panose="02040503050406030204" pitchFamily="18" charset="0"/>
                <a:ea typeface="Times New Roman" panose="02020603050405020304" pitchFamily="18" charset="0"/>
              </a:rPr>
            </a:b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Prerequisite </a:t>
            </a:r>
            <a:endParaRPr lang="en-US" dirty="0"/>
          </a:p>
          <a:p>
            <a:r>
              <a:rPr lang="en-US" dirty="0"/>
              <a:t>Attendance</a:t>
            </a:r>
            <a:endParaRPr lang="en-US" dirty="0"/>
          </a:p>
          <a:p>
            <a:r>
              <a:rPr lang="en-US" dirty="0"/>
              <a:t>Taking notes and organization of the notes</a:t>
            </a:r>
            <a:endParaRPr lang="en-US" dirty="0"/>
          </a:p>
          <a:p>
            <a:r>
              <a:rPr lang="en-US" dirty="0"/>
              <a:t>Explanation, examples and formulas</a:t>
            </a:r>
            <a:endParaRPr lang="en-US" dirty="0"/>
          </a:p>
          <a:p>
            <a:r>
              <a:rPr lang="en-US" dirty="0"/>
              <a:t>The use of abbreviations</a:t>
            </a:r>
            <a:endParaRPr lang="en-US" dirty="0"/>
          </a:p>
          <a:p>
            <a:r>
              <a:rPr lang="en-US" dirty="0"/>
              <a:t>The main ideas and themes</a:t>
            </a:r>
            <a:endParaRPr lang="en-US" dirty="0"/>
          </a:p>
          <a:p>
            <a:r>
              <a:rPr lang="en-US" dirty="0"/>
              <a:t>Nuances and precisions</a:t>
            </a:r>
            <a:endParaRPr lang="en-US" dirty="0"/>
          </a:p>
          <a:p>
            <a:r>
              <a:rPr lang="en-US" dirty="0"/>
              <a:t>Summarizing and paraphrasing</a:t>
            </a:r>
            <a:endParaRPr lang="en-US" dirty="0"/>
          </a:p>
          <a:p>
            <a:r>
              <a:rPr lang="en-US" dirty="0"/>
              <a:t>The context of application </a:t>
            </a:r>
            <a:endParaRPr lang="en-US" dirty="0"/>
          </a:p>
          <a:p>
            <a:r>
              <a:rPr lang="en-US" dirty="0"/>
              <a:t>The use of notes</a:t>
            </a:r>
            <a:endParaRPr lang="en-US" dirty="0"/>
          </a:p>
          <a:p>
            <a:r>
              <a:rPr lang="en-US" dirty="0"/>
              <a:t>The assignments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lstStyle/>
          <a:p>
            <a:r>
              <a:rPr lang="en-GB" dirty="0">
                <a:effectLst/>
                <a:latin typeface="Times New Roman" panose="02020603050405020304" pitchFamily="18" charset="0"/>
                <a:ea typeface="PMingLiU" panose="02020500000000000000" pitchFamily="18" charset="-120"/>
              </a:rPr>
              <a:t>AUCA requires a certain format for all papers, dissertations, and theses (regardless of style chosen), which includes (1) margins and spacing, (2) the institutional title page, (3) the order and layout of preliminary pages, (4) placement of page numbers, (5) headings and subheadings, and (6) the display of tables and figures. AUCA Research Standards lays out the AUCA format requirements and introduces each of the two styles used on campus. It also presents other academic writing conventions and AUCA research procedures and forms.</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Before writing, you should acquire the style guide recommended by your Faculty at AUCA. In other words, do you belong to the Faculty of Theology or Business or Education or Information Management? Then consult your Faculty Dean/Department Head to make sure of the style you should follow. In matters of format not specified in AUCA Research Standards, follow the specifications of the style guide prescribed by your Faculty. Remember that at AUCA we use APA style! The following two manuals could be checked to verify the current AUCA research manual:</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according to Factulties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Theology: </a:t>
            </a:r>
            <a:r>
              <a:rPr lang="en-GB" sz="2800" dirty="0">
                <a:effectLst/>
                <a:latin typeface="Times New Roman" panose="02020603050405020304" pitchFamily="18" charset="0"/>
                <a:ea typeface="PMingLiU" panose="02020500000000000000" pitchFamily="18" charset="-120"/>
              </a:rPr>
              <a:t>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Kate L. Turabian, A Manual for Writers of Research Papers, Theses, and Dissertations, 7th ed., rev. Wayne C. Booth, Gregory G. </a:t>
            </a:r>
            <a:r>
              <a:rPr lang="en-GB" sz="2800" dirty="0" err="1">
                <a:effectLst/>
                <a:latin typeface="Times New Roman" panose="02020603050405020304" pitchFamily="18" charset="0"/>
                <a:ea typeface="PMingLiU" panose="02020500000000000000" pitchFamily="18" charset="-120"/>
              </a:rPr>
              <a:t>Colomb</a:t>
            </a:r>
            <a:r>
              <a:rPr lang="en-GB" sz="2800" dirty="0">
                <a:effectLst/>
                <a:latin typeface="Times New Roman" panose="02020603050405020304" pitchFamily="18" charset="0"/>
                <a:ea typeface="PMingLiU" panose="02020500000000000000" pitchFamily="18" charset="-120"/>
              </a:rPr>
              <a:t>, and Joseph M. Williams (Chicago: University of Chicago Press, 2007).</a:t>
            </a:r>
            <a:r>
              <a:rPr lang="en-GB" sz="2800" dirty="0">
                <a:solidFill>
                  <a:srgbClr val="000000"/>
                </a:solidFill>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endParaRPr>
          </a:p>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Faculty of Business, Education, &amp; Information Management:</a:t>
            </a:r>
            <a:endParaRPr lang="en-GB" sz="2800" b="1" dirty="0">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American Psychological Association, Publication Manual, 6th ed., (Washington, DC: Author, 2010).</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Learning management system</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marL="457200" algn="just">
              <a:tabLst>
                <a:tab pos="228600" algn="l"/>
              </a:tabLst>
            </a:pPr>
            <a:r>
              <a:rPr lang="en-GB" sz="3200" dirty="0">
                <a:effectLst/>
                <a:latin typeface="Times New Roman" panose="02020603050405020304" pitchFamily="18" charset="0"/>
                <a:ea typeface="PMingLiU" panose="02020500000000000000" pitchFamily="18" charset="-120"/>
              </a:rPr>
              <a:t>Online: </a:t>
            </a:r>
            <a:r>
              <a:rPr lang="en-GB" sz="3200" dirty="0" err="1">
                <a:effectLst/>
                <a:latin typeface="Times New Roman" panose="02020603050405020304" pitchFamily="18" charset="0"/>
                <a:ea typeface="PMingLiU" panose="02020500000000000000" pitchFamily="18" charset="-120"/>
              </a:rPr>
              <a:t>auca.ac.rw</a:t>
            </a:r>
            <a:r>
              <a:rPr lang="en-GB" sz="3200" dirty="0">
                <a:effectLst/>
                <a:latin typeface="Times New Roman" panose="02020603050405020304" pitchFamily="18" charset="0"/>
                <a:ea typeface="PMingLiU" panose="02020500000000000000" pitchFamily="18" charset="-120"/>
              </a:rPr>
              <a:t> </a:t>
            </a:r>
            <a:endParaRPr lang="en-US" sz="3200" dirty="0">
              <a:effectLst/>
              <a:latin typeface="Times New Roman" panose="02020603050405020304" pitchFamily="18" charset="0"/>
              <a:ea typeface="PMingLiU" panose="02020500000000000000" pitchFamily="18" charset="-120"/>
            </a:endParaRPr>
          </a:p>
          <a:p>
            <a:pPr marL="457200">
              <a:lnSpc>
                <a:spcPct val="115000"/>
              </a:lnSpc>
              <a:spcAft>
                <a:spcPts val="1000"/>
              </a:spcAft>
            </a:pPr>
            <a:r>
              <a:rPr lang="en-GB" sz="3200" dirty="0">
                <a:effectLst/>
                <a:latin typeface="Times New Roman" panose="02020603050405020304" pitchFamily="18" charset="0"/>
                <a:ea typeface="PMingLiU" panose="02020500000000000000" pitchFamily="18" charset="-120"/>
              </a:rPr>
              <a:t>Log in and create user profile. The learner enrols in the course using a created username and password.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a:effectLst/>
                <a:latin typeface="Cambria" panose="02040503050406030204" pitchFamily="18" charset="0"/>
                <a:ea typeface="Times New Roman" panose="02020603050405020304" pitchFamily="18" charset="0"/>
              </a:rPr>
              <a:t>Time, Place and Method of Independent / Personal Study and study groups: When, Where and How?</a:t>
            </a:r>
            <a:br>
              <a:rPr lang="en-US" sz="3200" b="1" dirty="0">
                <a:effectLst/>
                <a:latin typeface="Cambria" panose="02040503050406030204" pitchFamily="18" charset="0"/>
                <a:ea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r>
              <a:rPr lang="en-GB" sz="3200" dirty="0">
                <a:effectLst/>
                <a:latin typeface="Times New Roman" panose="02020603050405020304" pitchFamily="18" charset="0"/>
                <a:ea typeface="PMingLiU" panose="02020500000000000000" pitchFamily="18" charset="-120"/>
              </a:rPr>
              <a:t>Effective Self-management: Making a Schedule for Studying, Making your Schedule Work and Finding Where the Hours Go: When?</a:t>
            </a:r>
            <a:endParaRPr lang="en-US"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Choosing a Place of Work: Where?</a:t>
            </a:r>
            <a:endParaRPr lang="en-US"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Choosing a Method to Use: How?</a:t>
            </a:r>
            <a:endParaRPr lang="en-GB"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Times New Roman" panose="02020603050405020304" pitchFamily="18" charset="0"/>
                <a:ea typeface="PMingLiU" panose="02020500000000000000" pitchFamily="18" charset="-120"/>
              </a:rPr>
              <a:t>When?</a:t>
            </a:r>
            <a:r>
              <a:rPr lang="en-US" sz="3600" dirty="0">
                <a:effectLst/>
              </a:rPr>
              <a:t> </a:t>
            </a:r>
            <a:endParaRPr lang="en-US" sz="3600" dirty="0"/>
          </a:p>
        </p:txBody>
      </p:sp>
      <p:sp>
        <p:nvSpPr>
          <p:cNvPr id="3" name="Content Placeholder 2"/>
          <p:cNvSpPr>
            <a:spLocks noGrp="1"/>
          </p:cNvSpPr>
          <p:nvPr>
            <p:ph idx="1"/>
          </p:nvPr>
        </p:nvSpPr>
        <p:spPr/>
        <p:txBody>
          <a:bodyPr/>
          <a:lstStyle/>
          <a:p>
            <a:r>
              <a:rPr lang="en-US" sz="3200" dirty="0">
                <a:effectLst/>
                <a:latin typeface="Times New Roman" panose="02020603050405020304" pitchFamily="18" charset="0"/>
                <a:ea typeface="PMingLiU" panose="02020500000000000000" pitchFamily="18" charset="-120"/>
              </a:rPr>
              <a:t>It all depends on the individual</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What is important is the regularity in the study. It's always good to get a weekly schedule and follow it rigorously.</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The various tools such as schedule, diary and calendar serve as a checklist, guide and measure of your pace of work. Planning is to use these tools to organize and determine in advance what will be done. You will then become less dependent on events and feelings to decide what to do.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3" y="365125"/>
            <a:ext cx="10663687" cy="1325563"/>
          </a:xfrm>
        </p:spPr>
        <p:txBody>
          <a:bodyPr>
            <a:normAutofit/>
          </a:bodyPr>
          <a:lstStyle/>
          <a:p>
            <a:pPr algn="ctr"/>
            <a:r>
              <a:rPr lang="en-US" sz="3600" b="1" dirty="0">
                <a:effectLst/>
                <a:latin typeface="Times New Roman" panose="02020603050405020304" pitchFamily="18" charset="0"/>
                <a:ea typeface="Times New Roman" panose="02020603050405020304" pitchFamily="18" charset="0"/>
              </a:rPr>
              <a:t>Indeed, there are the special moments for the study to be efficient:</a:t>
            </a:r>
            <a:r>
              <a:rPr lang="en-US" sz="3600" b="1" dirty="0">
                <a:effectLst/>
              </a:rPr>
              <a:t> </a:t>
            </a:r>
            <a:endParaRPr lang="en-US" sz="3600" b="1" dirty="0"/>
          </a:p>
        </p:txBody>
      </p:sp>
      <p:sp>
        <p:nvSpPr>
          <p:cNvPr id="3" name="Content Placeholder 2"/>
          <p:cNvSpPr>
            <a:spLocks noGrp="1"/>
          </p:cNvSpPr>
          <p:nvPr>
            <p:ph idx="1"/>
          </p:nvPr>
        </p:nvSpPr>
        <p:spPr/>
        <p:txBody>
          <a:bodyPr>
            <a:normAutofit/>
          </a:bodyPr>
          <a:lstStyle/>
          <a:p>
            <a:pPr algn="just"/>
            <a:r>
              <a:rPr lang="en-US" sz="2400" dirty="0">
                <a:effectLst/>
                <a:latin typeface="Times New Roman" panose="02020603050405020304" pitchFamily="18" charset="0"/>
                <a:ea typeface="PMingLiU" panose="02020500000000000000" pitchFamily="18" charset="-120"/>
              </a:rPr>
              <a:t>The first review of your material should be done as soon as possible after the end of each course or during the evening of the same day at the latest. In reviewing your notes as soon as possible after the course, you avoid the possibility to forget information that occurs in the next hours after the class.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second time for reviewing the most important should occur within 7 days of your course. The fact of reviewing your course a second time in seven days will help increasing the number of important items selected and consolidating what has been already learned.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third time the most favorable for the review of your course should take place before the exam. In this case, your study will not be to learn your material, but simply to make it available again and to complete the study of elements less learned.</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Unfortunately</a:t>
            </a:r>
            <a:endParaRPr lang="en-US" dirty="0"/>
          </a:p>
        </p:txBody>
      </p:sp>
      <p:sp>
        <p:nvSpPr>
          <p:cNvPr id="3" name="Content Placeholder 2"/>
          <p:cNvSpPr>
            <a:spLocks noGrp="1"/>
          </p:cNvSpPr>
          <p:nvPr>
            <p:ph idx="1"/>
          </p:nvPr>
        </p:nvSpPr>
        <p:spPr/>
        <p:txBody>
          <a:bodyPr/>
          <a:lstStyle/>
          <a:p>
            <a:r>
              <a:rPr lang="en-GB" sz="3200" dirty="0">
                <a:latin typeface="Times New Roman" panose="02020603050405020304" pitchFamily="18" charset="0"/>
                <a:ea typeface="PMingLiU" panose="02020500000000000000" pitchFamily="18" charset="-120"/>
              </a:rPr>
              <a:t>S</a:t>
            </a:r>
            <a:r>
              <a:rPr lang="en-GB" sz="3200" dirty="0">
                <a:effectLst/>
                <a:latin typeface="Times New Roman" panose="02020603050405020304" pitchFamily="18" charset="0"/>
                <a:ea typeface="PMingLiU" panose="02020500000000000000" pitchFamily="18" charset="-120"/>
              </a:rPr>
              <a:t>ometimes we all waste time, spending it on unimportant activities that keep us from doing the things that we should be doing or really want to do. By looking at how much time you spend doing various activities you know where your time goes. Do you feel like your time often is sucked into a black hole, disappearing without a trace?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latin typeface="Calibri" charset="0"/>
                <a:ea typeface="Calibri" charset="0"/>
                <a:cs typeface="Times New Roman" panose="02020603050405020304" pitchFamily="18" charset="0"/>
              </a:rPr>
              <a:t>Time Management and Ways to Avoiding Procrastination</a:t>
            </a:r>
            <a:br>
              <a:rPr lang="en-US" sz="1800" b="1" dirty="0">
                <a:effectLst/>
                <a:latin typeface="Calibri" charset="0"/>
                <a:ea typeface="Calibri"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When is the best time to study? </a:t>
            </a:r>
            <a:r>
              <a:rPr lang="en-GB" dirty="0">
                <a:effectLst/>
                <a:latin typeface="Times New Roman" panose="02020603050405020304" pitchFamily="18" charset="0"/>
                <a:ea typeface="Times New Roman" panose="02020603050405020304" pitchFamily="18" charset="0"/>
              </a:rPr>
              <a:t>To plan your study time, a learner need to be aware of his/her </a:t>
            </a:r>
            <a:r>
              <a:rPr lang="en-GB" i="1" dirty="0">
                <a:effectLst/>
                <a:latin typeface="Times New Roman" panose="02020603050405020304" pitchFamily="18" charset="0"/>
                <a:ea typeface="Times New Roman" panose="02020603050405020304" pitchFamily="18" charset="0"/>
              </a:rPr>
              <a:t>peak time</a:t>
            </a:r>
            <a:r>
              <a:rPr lang="en-GB" dirty="0">
                <a:effectLst/>
                <a:latin typeface="Times New Roman" panose="02020603050405020304" pitchFamily="18" charset="0"/>
                <a:ea typeface="Times New Roman" panose="02020603050405020304" pitchFamily="18" charset="0"/>
              </a:rPr>
              <a:t> (best time to study either in the morning, afternoon or evening- </a:t>
            </a:r>
            <a:r>
              <a:rPr lang="en-GB" i="1" dirty="0">
                <a:effectLst/>
                <a:latin typeface="Times New Roman" panose="02020603050405020304" pitchFamily="18" charset="0"/>
                <a:ea typeface="Times New Roman" panose="02020603050405020304" pitchFamily="18" charset="0"/>
              </a:rPr>
              <a:t>this depend on age factor</a:t>
            </a:r>
            <a:r>
              <a:rPr lang="en-GB" dirty="0">
                <a:effectLst/>
                <a:latin typeface="Times New Roman" panose="02020603050405020304" pitchFamily="18" charset="0"/>
                <a:ea typeface="Times New Roman" panose="02020603050405020304" pitchFamily="18" charset="0"/>
              </a:rPr>
              <a:t>) - choose a time you are most awake.  Students find the most effective time for studying to occur between when they wake up and when they eat dinner. Yet some students work very well late into the night. Choose a time that is quiet and when your brain is ready to learn.</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How long should you study? </a:t>
            </a:r>
            <a:r>
              <a:rPr lang="en-GB" dirty="0">
                <a:effectLst/>
                <a:latin typeface="Times New Roman" panose="02020603050405020304" pitchFamily="18" charset="0"/>
                <a:ea typeface="Times New Roman" panose="02020603050405020304" pitchFamily="18" charset="0"/>
              </a:rPr>
              <a:t>Generally, no more than one hour at a time without a break. Your break needs to be only 5-10 minutes, but it’s important that you take an intellectual breather during this period. Doing something completely different on your break (e.g., reading a newspaper article, sending a few emails) will help refresh your mind. Generally, 30-60 minutes is an appropriate learning period for studying before taking a break.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Prerequistes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sz="2400" dirty="0">
                <a:effectLst/>
                <a:latin typeface="Times New Roman" panose="02020603050405020304" pitchFamily="18" charset="0"/>
                <a:ea typeface="PMingLiU" panose="02020500000000000000" pitchFamily="18" charset="-120"/>
              </a:rPr>
              <a:t>Each student that comes into to a classroom is a different past, present and future.  Because people are different, they learn differently and they are motivated by different techniques or teaching styles.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important that the instructor takes into account for the differences in learning styles and personal information that may be provided that could lead to a motivational aid. An instructor, who does not know where students are at, as far as academic background is concerned, is put in an uncompromising situation.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difficult to accommodate a class when the class includes students who are on opposite sides of the spectrum. Too much time can be spent catching the slower learners up to speed, which in turn, may cause the advanced learners to lose interest and fall behind. On the other hand, if an instructor forges on ahead anyway, they can lose the slower learners permanently.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Therefore, when a student is choosing a course of study, he/she must take into account the prerequisite as a factor of success and work accordingly.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What is a study plan?  </a:t>
            </a:r>
            <a:r>
              <a:rPr lang="en-GB" dirty="0">
                <a:effectLst/>
                <a:latin typeface="Times New Roman" panose="02020603050405020304" pitchFamily="18" charset="0"/>
                <a:ea typeface="Times New Roman" panose="02020603050405020304" pitchFamily="18" charset="0"/>
              </a:rPr>
              <a:t>Dividing your workload into manageable parts.  Divide your available time and your workload into manageable </a:t>
            </a:r>
            <a:r>
              <a:rPr lang="en-GB" i="1" dirty="0">
                <a:effectLst/>
                <a:latin typeface="Times New Roman" panose="02020603050405020304" pitchFamily="18" charset="0"/>
                <a:ea typeface="Times New Roman" panose="02020603050405020304" pitchFamily="18" charset="0"/>
              </a:rPr>
              <a:t>chunks</a:t>
            </a:r>
            <a:r>
              <a:rPr lang="en-GB" dirty="0">
                <a:effectLst/>
                <a:latin typeface="Times New Roman" panose="02020603050405020304" pitchFamily="18" charset="0"/>
                <a:ea typeface="Times New Roman" panose="02020603050405020304" pitchFamily="18" charset="0"/>
              </a:rPr>
              <a:t>. Study frequently in shorter periods of time. Pay attention to how much time you are spending on specific study tasks and stay on track with your study plan.  Focus your energy on studying, not playing catch up. If you are already behind, try to prioritize, concentrating on the material most likely to appear on the exam.</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Most people can study almost anywhere but the best place to use is the one that has a table or a desk and chair. You need to have a quiet place with enough light and good temperature. It is better to have books, notebooks, pens, pencils and paper in the same place.</a:t>
            </a:r>
            <a:endParaRPr lang="en-US" dirty="0">
              <a:effectLst/>
              <a:latin typeface="Times New Roman" panose="02020603050405020304" pitchFamily="18" charset="0"/>
              <a:ea typeface="PMingLiU" panose="02020500000000000000" pitchFamily="18" charset="-120"/>
            </a:endParaRPr>
          </a:p>
          <a:p>
            <a:r>
              <a:rPr lang="en-GB" b="1" dirty="0">
                <a:effectLst/>
                <a:latin typeface="Times New Roman" panose="02020603050405020304" pitchFamily="18" charset="0"/>
                <a:ea typeface="Times New Roman" panose="02020603050405020304" pitchFamily="18" charset="0"/>
              </a:rPr>
              <a:t>Where should you study? </a:t>
            </a:r>
            <a:r>
              <a:rPr lang="en-GB" dirty="0">
                <a:effectLst/>
                <a:latin typeface="Times New Roman" panose="02020603050405020304" pitchFamily="18" charset="0"/>
                <a:ea typeface="Times New Roman" panose="02020603050405020304" pitchFamily="18" charset="0"/>
              </a:rPr>
              <a:t>Most students work best in isolation.  Find a number of isolated study spots on or off campus and rotate through these locations when you study. Seek out those study spots so that you have choices and can change venues to prevent procrastination or avoid distractions. Studying in the dorm room or at home on your bed often just doesn’t work for everyone.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a:t>
            </a:r>
            <a:br>
              <a:rPr lang="en-US" dirty="0"/>
            </a:br>
            <a:r>
              <a:rPr lang="en-US" sz="4400" dirty="0">
                <a:effectLst/>
                <a:latin typeface="Times New Roman" panose="02020603050405020304" pitchFamily="18" charset="0"/>
                <a:ea typeface="PMingLiU" panose="02020500000000000000" pitchFamily="18" charset="-120"/>
              </a:rPr>
              <a:t>While studying it is good to be systematic by: </a:t>
            </a:r>
            <a:endParaRPr lang="en-US"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Considering first the most difficult elements of the course</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Being careful to understand everything studied (a dictionary at hand is very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Having a break when you feel tired</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Studying alone or with friends in groups. It is always better to start the study alone and then discuss with friends situations or problems that you have difficult to solve. </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fr-FR" sz="2000" dirty="0">
                <a:effectLst/>
                <a:latin typeface="Times New Roman" panose="02020603050405020304" pitchFamily="18" charset="0"/>
                <a:ea typeface="Times New Roman" panose="02020603050405020304" pitchFamily="18" charset="0"/>
              </a:rPr>
              <a:t>Use </a:t>
            </a:r>
            <a:r>
              <a:rPr lang="fr-FR" sz="2000" dirty="0" err="1">
                <a:effectLst/>
                <a:latin typeface="Times New Roman" panose="02020603050405020304" pitchFamily="18" charset="0"/>
                <a:ea typeface="Times New Roman" panose="02020603050405020304" pitchFamily="18" charset="0"/>
              </a:rPr>
              <a:t>mnemonic</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mechanisms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including</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songs</a:t>
            </a:r>
            <a:r>
              <a:rPr lang="fr-FR" sz="2000" dirty="0">
                <a:effectLst/>
                <a:latin typeface="Times New Roman" panose="02020603050405020304" pitchFamily="18" charset="0"/>
                <a:ea typeface="Times New Roman" panose="02020603050405020304" pitchFamily="18" charset="0"/>
              </a:rPr>
              <a:t> or short </a:t>
            </a:r>
            <a:r>
              <a:rPr lang="fr-FR" sz="2000" dirty="0" err="1">
                <a:effectLst/>
                <a:latin typeface="Times New Roman" panose="02020603050405020304" pitchFamily="18" charset="0"/>
                <a:ea typeface="Times New Roman" panose="02020603050405020304" pitchFamily="18" charset="0"/>
              </a:rPr>
              <a:t>acronyms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such</a:t>
            </a:r>
            <a:r>
              <a:rPr lang="fr-FR" sz="2000" dirty="0">
                <a:effectLst/>
                <a:latin typeface="Times New Roman" panose="02020603050405020304" pitchFamily="18" charset="0"/>
                <a:ea typeface="Times New Roman" panose="02020603050405020304" pitchFamily="18" charset="0"/>
              </a:rPr>
              <a:t> as POWER, SMART,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Prepare a summary</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Highlight what you consider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Ask yourself questions (bank of questions, exchanging questions,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Indicate the elements of the course that you know less</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0" y="365125"/>
            <a:ext cx="10318630" cy="1325563"/>
          </a:xfrm>
        </p:spPr>
        <p:txBody>
          <a:bodyPr>
            <a:normAutofit/>
          </a:bodyPr>
          <a:lstStyle/>
          <a:p>
            <a:r>
              <a:rPr lang="en-US" sz="3200" b="1" dirty="0"/>
              <a:t>Making a study guide</a:t>
            </a:r>
            <a:endParaRPr lang="en-US" sz="3200"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Times New Roman" panose="02020603050405020304" pitchFamily="18" charset="0"/>
              </a:rPr>
              <a:t>A lot of students make study guides. Here is a brief overview of one method: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Once you find out which lectures, readings and textbook pages will be covered by the exam, print out or gather up the related lecture and textbook notes.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Organize these pages into piles, separated by topics. Label each of the piles with the corresponding topic title. Staple or paper-clip all papers in each pile together.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Read through your notes and determine if they can be condensed (i.e. see what information is not needed or not covered by the exam).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an outline</a:t>
            </a:r>
            <a:endParaRPr lang="en-US" b="1" dirty="0"/>
          </a:p>
        </p:txBody>
      </p:sp>
      <p:sp>
        <p:nvSpPr>
          <p:cNvPr id="3" name="Content Placeholder 2"/>
          <p:cNvSpPr>
            <a:spLocks noGrp="1"/>
          </p:cNvSpPr>
          <p:nvPr>
            <p:ph idx="1"/>
          </p:nvPr>
        </p:nvSpPr>
        <p:spPr/>
        <p:txBody>
          <a:bodyPr>
            <a:noAutofit/>
          </a:bodyPr>
          <a:lstStyle/>
          <a:p>
            <a:pPr algn="just"/>
            <a:r>
              <a:rPr lang="en-GB" dirty="0">
                <a:effectLst/>
                <a:latin typeface="Times New Roman" panose="02020603050405020304" pitchFamily="18" charset="0"/>
                <a:ea typeface="Times New Roman" panose="02020603050405020304" pitchFamily="18" charset="0"/>
              </a:rPr>
              <a:t>An outline can be thought of as a condensed study guide. Outlines attempt to condense large amounts of information you have from all your course sources into a logical system. Some professors and textbooks provide outlines of chapters which you may find helpful. Some tips for creating outlines are: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Focus on broad subjects, key issues and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The goal is to put as much of the material on the front sides of just 1 or 2 pieces of paper.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You don’t need to be completely textual. You can use concept maps.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Don’t spend too long on preparing an outline. It is just one study aid.</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 problem set</a:t>
            </a:r>
            <a:endParaRPr lang="en-US" b="1" dirty="0"/>
          </a:p>
        </p:txBody>
      </p:sp>
      <p:sp>
        <p:nvSpPr>
          <p:cNvPr id="3" name="Content Placeholder 2"/>
          <p:cNvSpPr>
            <a:spLocks noGrp="1"/>
          </p:cNvSpPr>
          <p:nvPr>
            <p:ph idx="1"/>
          </p:nvPr>
        </p:nvSpPr>
        <p:spPr/>
        <p:txBody>
          <a:bodyPr>
            <a:noAutofit/>
          </a:bodyPr>
          <a:lstStyle/>
          <a:p>
            <a:pPr algn="just"/>
            <a:r>
              <a:rPr lang="en-GB" sz="2000" dirty="0">
                <a:effectLst/>
                <a:latin typeface="Times New Roman" panose="02020603050405020304" pitchFamily="18" charset="0"/>
                <a:ea typeface="Times New Roman" panose="02020603050405020304" pitchFamily="18" charset="0"/>
              </a:rPr>
              <a:t>For problem solving courses, many students adapt the study guide approach. Your assigned problem sets are key for studying.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Start a pile for each set of problems that covers material that might appear on the exam.</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Supplement each problem set with sample problems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Match the problem set with its related lecture note. Next, copy sample problems (just the questions) onto blank sheets and fasten these sheets together with the problem set. This creates a large problem set by adding extra problems drawn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Create questions based on the topic title. For every major topic covered in a particular problem set, jot down the question that asks you to explain the basics of the topic. For example: For a chemistry class you might have a problem set containing many questions that require you to draw the molecular structure of specific chemical compounds, so the question might be “Explain the general procedure for drawing a molecular structure, why this is useful and what special cases must be kept in mind.” These technical questions help you see if you understand the underlying concepts, or if you have just memorized the steps.</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normAutofit lnSpcReduction="10000"/>
          </a:bodyPr>
          <a:lstStyle/>
          <a:p>
            <a:r>
              <a:rPr lang="en-GB" b="1" dirty="0">
                <a:effectLst/>
                <a:latin typeface="Times New Roman" panose="02020603050405020304" pitchFamily="18" charset="0"/>
                <a:ea typeface="Times New Roman" panose="02020603050405020304" pitchFamily="18" charset="0"/>
              </a:rPr>
              <a:t>Study groups should: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be the sole method of study &amp; they are not for everyone.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Be a form of ‘active learning’ - the strongest kind of learning.</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let one member of the group dominate.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no more than 2-3 times a week for no more than 60-90 minute periods.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Establish responsibilities for each group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Design rules dealing with respect for each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Provide contact information for group members.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lstStyle/>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Help you and your group members:</a:t>
            </a:r>
            <a:endParaRPr lang="en-US"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See the material from a different perspective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Stay motivated and commit more time to study</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Share/compare notes and study tips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Engage in discussions and debates on selected topics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Pick up new tips and material from your peers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Quiz each other on factual material</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Learning Groups (SLG)</a:t>
            </a:r>
            <a:endParaRPr lang="en-US"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SLG sessions provide opportunities to:</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students from your class in a small group format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Learn new ways to approach difficult course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Gain a more in-depth understanding of the course content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Leave with something tangible to review later</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latin typeface="Times New Roman" panose="02020603050405020304" pitchFamily="18" charset="0"/>
                <a:ea typeface="Times New Roman" panose="02020603050405020304" pitchFamily="18" charset="0"/>
              </a:rPr>
              <a:t>Tips for Recalling Content</a:t>
            </a:r>
            <a:br>
              <a:rPr lang="en-US" sz="4000" dirty="0">
                <a:effectLst/>
                <a:latin typeface="Times New Roman" panose="02020603050405020304" pitchFamily="18" charset="0"/>
                <a:ea typeface="PMingLiU" panose="02020500000000000000" pitchFamily="18" charset="-120"/>
              </a:rPr>
            </a:br>
            <a:endParaRPr lang="en-US" sz="4000"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Prepare Flash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All courses may require you to do some memorization for items such as formulas, chemical equations, artwork, dates, authors, definitions or chronologies.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using flash cards to help with memorization. Buy a stack of index cards and put the prompt on one side and the answer on the other. Create them early on in the semester, and study with the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Carry your flash cards with you to study in short, spare moments, such as when you are waiting in line or riding the bus.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Attending class</a:t>
            </a:r>
            <a:endParaRPr lang="en-US" dirty="0"/>
          </a:p>
        </p:txBody>
      </p:sp>
      <p:sp>
        <p:nvSpPr>
          <p:cNvPr id="3" name="Content Placeholder 2"/>
          <p:cNvSpPr>
            <a:spLocks noGrp="1"/>
          </p:cNvSpPr>
          <p:nvPr>
            <p:ph idx="1"/>
          </p:nvPr>
        </p:nvSpPr>
        <p:spPr/>
        <p:txBody>
          <a:bodyPr>
            <a:noAutofit/>
          </a:bodyPr>
          <a:lstStyle/>
          <a:p>
            <a:r>
              <a:rPr lang="en-US" sz="2000" dirty="0"/>
              <a:t>It is compulsory at AUCA. 25% of absence one is dismissed from the class. </a:t>
            </a:r>
            <a:endParaRPr lang="en-US" sz="2000" dirty="0"/>
          </a:p>
          <a:p>
            <a:r>
              <a:rPr lang="en-US" sz="2000" dirty="0"/>
              <a:t>Physical, emotional, mental </a:t>
            </a:r>
            <a:endParaRPr lang="en-US" sz="2000" dirty="0"/>
          </a:p>
          <a:p>
            <a:pPr algn="just"/>
            <a:r>
              <a:rPr lang="en-GB" sz="2000" dirty="0">
                <a:effectLst/>
                <a:latin typeface="Times New Roman" panose="02020603050405020304" pitchFamily="18" charset="0"/>
                <a:ea typeface="PMingLiU" panose="02020500000000000000" pitchFamily="18" charset="-120"/>
              </a:rPr>
              <a:t>Presence covers our awareness of and attention to messages we receive in the moment from our physical, emotional and mental aspects, and recognising their significance relative to our spiritual self. It extends also into messages from outside ourselves, for example being present to our relationships and the meaning they possess and seek to share with us.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Physical presence requires that we have an honest, open and symbiotic relationship with our bodies.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Emotional presence is being aware of how we feel, and then allowing that feeling to pass and the next to arrive, when it is ready.</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Mental presence requires that we do clear our minds of the clutter of ideas, responses we are forming to feelings, attention we are placing on aches, pains, or pleasures in our bodies, and have a clear easel on which we can build. All worry, depression, anxiety, and fears are turned off.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Create Diagrams to Help Summarize Information</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Draw a diagram to provide a pictorial representation of the subject.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a concept map with the most important idea in the centre, and then various branches showing the relationships between other ideas and their subcategories.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normAutofit fontScale="85000" lnSpcReduction="20000"/>
          </a:bodyPr>
          <a:lstStyle/>
          <a:p>
            <a:r>
              <a:rPr lang="en-GB" sz="2400" b="1" dirty="0">
                <a:effectLst/>
                <a:latin typeface="Times New Roman" panose="02020603050405020304" pitchFamily="18" charset="0"/>
                <a:ea typeface="Times New Roman" panose="02020603050405020304" pitchFamily="18" charset="0"/>
              </a:rPr>
              <a:t>Use Strategies to Help Reduce Forgetting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Test yourself as you study.</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Over-learn the material so that you can't forget it.</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Use:</a:t>
            </a:r>
            <a:endParaRPr lang="en-US" sz="2400"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Mnemonics-formal techniques used to make material more readily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songs,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rymes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Acronym – a word or phrase formed by the first letters of series of terms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AUCA</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Acrostic – a sentence in which the first letters of the words correspond to material that is to be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Analogy- a comparison between concepts or objects that are alike in some respects, but dissimilar in most others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 lungs = trees, pump = heart.</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Key words linked to other information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Avoid cramming- or avoid a hurried and last-minute studying </a:t>
            </a:r>
            <a:r>
              <a:rPr lang="en-US" sz="2400" dirty="0">
                <a:effectLst/>
                <a:latin typeface="Times New Roman" panose="02020603050405020304" pitchFamily="18" charset="0"/>
                <a:ea typeface="Times New Roman" panose="02020603050405020304" pitchFamily="18" charset="0"/>
              </a:rPr>
              <a:t>(Feldman, 2009).  </a:t>
            </a:r>
            <a:r>
              <a:rPr lang="en-GB" sz="2400" dirty="0">
                <a:effectLst/>
                <a:latin typeface="Times New Roman" panose="02020603050405020304" pitchFamily="18" charset="0"/>
                <a:ea typeface="Times New Roman" panose="02020603050405020304" pitchFamily="18" charset="0"/>
              </a:rPr>
              <a:t>Example: trying to memorize a definition or a list of concepts word by words, the night before the examination</a:t>
            </a:r>
            <a:r>
              <a:rPr lang="en-GB" sz="12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explanations, and formulas</a:t>
            </a:r>
            <a:endParaRPr lang="en-US" dirty="0"/>
          </a:p>
        </p:txBody>
      </p:sp>
      <p:sp>
        <p:nvSpPr>
          <p:cNvPr id="3" name="Content Placeholder 2"/>
          <p:cNvSpPr>
            <a:spLocks noGrp="1"/>
          </p:cNvSpPr>
          <p:nvPr>
            <p:ph idx="1"/>
          </p:nvPr>
        </p:nvSpPr>
        <p:spPr/>
        <p:txBody>
          <a:bodyPr>
            <a:noAutofit/>
          </a:bodyPr>
          <a:lstStyle/>
          <a:p>
            <a:r>
              <a:rPr lang="en-US" sz="2200" dirty="0">
                <a:effectLst/>
                <a:latin typeface="Times New Roman" panose="02020603050405020304" pitchFamily="18" charset="0"/>
                <a:ea typeface="PMingLiU" panose="02020500000000000000" pitchFamily="18" charset="-120"/>
                <a:sym typeface="+mn-ea"/>
              </a:rPr>
              <a:t>The clarity of the notes taken depends on two major factors: the organization of the teacher in his presentation of the material and the student’s preparation for the course.</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Like the explanations, examples are not necessarily knowledge that will be asked in the exams. However, it may be necessary to provide personal examples different from those given in the class. Therefore make sure to take note of various examples.</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Understanding mainly depends on the ability to apply, explain, describe or illustrate the theory in various contexts, by giving an image or a situation. </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The examples are just used in order to provide elements of thought for better understanding the material and understanding the practical application of the theory.</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In a mathematical course with formulas, writing explanations is also important. </a:t>
            </a:r>
            <a:r>
              <a:rPr lang="fr-FR" sz="2200" dirty="0">
                <a:effectLst/>
                <a:latin typeface="Times New Roman" panose="02020603050405020304" pitchFamily="18" charset="0"/>
                <a:ea typeface="PMingLiU" panose="02020500000000000000" pitchFamily="18" charset="-120"/>
              </a:rPr>
              <a:t>Explantations </a:t>
            </a:r>
            <a:r>
              <a:rPr lang="fr-FR" sz="2200" dirty="0" err="1">
                <a:effectLst/>
                <a:latin typeface="Times New Roman" panose="02020603050405020304" pitchFamily="18" charset="0"/>
                <a:ea typeface="PMingLiU" panose="02020500000000000000" pitchFamily="18" charset="-120"/>
              </a:rPr>
              <a:t>make</a:t>
            </a:r>
            <a:r>
              <a:rPr lang="fr-FR" sz="2200" dirty="0">
                <a:effectLst/>
                <a:latin typeface="Times New Roman" panose="02020603050405020304" pitchFamily="18" charset="0"/>
                <a:ea typeface="PMingLiU" panose="02020500000000000000" pitchFamily="18" charset="-120"/>
              </a:rPr>
              <a:t> the </a:t>
            </a:r>
            <a:r>
              <a:rPr lang="fr-FR" sz="2200" dirty="0" err="1">
                <a:effectLst/>
                <a:latin typeface="Times New Roman" panose="02020603050405020304" pitchFamily="18" charset="0"/>
                <a:ea typeface="PMingLiU" panose="02020500000000000000" pitchFamily="18" charset="-120"/>
              </a:rPr>
              <a:t>understanding</a:t>
            </a:r>
            <a:r>
              <a:rPr lang="fr-FR" sz="2200" dirty="0">
                <a:effectLst/>
                <a:latin typeface="Times New Roman" panose="02020603050405020304" pitchFamily="18" charset="0"/>
                <a:ea typeface="PMingLiU" panose="02020500000000000000" pitchFamily="18" charset="-120"/>
              </a:rPr>
              <a:t> of a formula </a:t>
            </a:r>
            <a:r>
              <a:rPr lang="fr-FR" sz="2200" dirty="0" err="1">
                <a:effectLst/>
                <a:latin typeface="Times New Roman" panose="02020603050405020304" pitchFamily="18" charset="0"/>
                <a:ea typeface="PMingLiU" panose="02020500000000000000" pitchFamily="18" charset="-120"/>
              </a:rPr>
              <a:t>easly</a:t>
            </a:r>
            <a:r>
              <a:rPr lang="fr-FR" sz="2200" dirty="0">
                <a:effectLst/>
                <a:latin typeface="Times New Roman" panose="02020603050405020304" pitchFamily="18" charset="0"/>
                <a:ea typeface="PMingLiU" panose="02020500000000000000" pitchFamily="18" charset="-120"/>
              </a:rPr>
              <a:t>.</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Abbreviations</a:t>
            </a:r>
            <a:endParaRPr lang="en-US" dirty="0"/>
          </a:p>
        </p:txBody>
      </p:sp>
      <p:sp>
        <p:nvSpPr>
          <p:cNvPr id="3" name="Content Placeholder 2"/>
          <p:cNvSpPr>
            <a:spLocks noGrp="1"/>
          </p:cNvSpPr>
          <p:nvPr>
            <p:ph idx="1"/>
          </p:nvPr>
        </p:nvSpPr>
        <p:spPr/>
        <p:txBody>
          <a:bodyPr/>
          <a:lstStyle/>
          <a:p>
            <a:r>
              <a:rPr lang="en-US" dirty="0"/>
              <a:t>To increase the speed of writing</a:t>
            </a:r>
            <a:endParaRPr lang="en-US" dirty="0"/>
          </a:p>
          <a:p>
            <a:r>
              <a:rPr lang="en-US" dirty="0"/>
              <a:t>Don’t over use them</a:t>
            </a:r>
            <a:endParaRPr lang="en-US" dirty="0"/>
          </a:p>
          <a:p>
            <a:r>
              <a:rPr lang="en-US" dirty="0"/>
              <a:t>Use those that are familiar in a specific domain</a:t>
            </a:r>
            <a:endParaRPr lang="en-US" dirty="0"/>
          </a:p>
          <a:p>
            <a:r>
              <a:rPr lang="en-US" dirty="0"/>
              <a:t>Make a list of those used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effectLst/>
                <a:latin typeface="Times New Roman" panose="02020603050405020304" pitchFamily="18" charset="0"/>
                <a:ea typeface="PMingLiU" panose="02020500000000000000" pitchFamily="18" charset="-120"/>
              </a:rPr>
              <a:t>The main ideas and themes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the professor points out the main ideas and themes by indicating them verbally or by taking the time to write them on the board</a:t>
            </a:r>
            <a:r>
              <a:rPr lang="en-US" dirty="0">
                <a:effectLst/>
              </a:rPr>
              <a:t> </a:t>
            </a:r>
            <a:endParaRPr lang="en-US" dirty="0">
              <a:effectLst/>
            </a:endParaRPr>
          </a:p>
          <a:p>
            <a:r>
              <a:rPr lang="en-US" dirty="0">
                <a:effectLst/>
                <a:latin typeface="Times New Roman" panose="02020603050405020304" pitchFamily="18" charset="0"/>
                <a:ea typeface="Times New Roman" panose="02020603050405020304" pitchFamily="18" charset="0"/>
              </a:rPr>
              <a:t>The teacher will usually take the time to repeat the definitions to ensure that everyone has well taken note of them. </a:t>
            </a:r>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If the teacher takes the time to repeat the (something) slowly so that everyone can write it, it's obviously a sign that you should write it as such and especially make sure to study it in preparation of the exam.</a:t>
            </a:r>
            <a:r>
              <a:rPr lang="en-US"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Times New Roman" panose="02020603050405020304" pitchFamily="18" charset="0"/>
                <a:ea typeface="PMingLiU" panose="02020500000000000000" pitchFamily="18" charset="-120"/>
              </a:rPr>
              <a:t>Nuances and Precisions </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ea typeface="PMingLiU" panose="02020500000000000000" pitchFamily="18" charset="-120"/>
              </a:rPr>
              <a:t>The nuances and precisions are information that connects different parts of the material.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They generally determine the level of importance of elements against each other.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These shades are usually identified by words the teacher says in relation to portions of material or specific details. </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pPr>
            <a:r>
              <a:rPr lang="en-US" sz="2400" dirty="0">
                <a:effectLst/>
                <a:latin typeface="Times New Roman" panose="02020603050405020304" pitchFamily="18" charset="0"/>
                <a:ea typeface="PMingLiU" panose="02020500000000000000" pitchFamily="18" charset="-120"/>
              </a:rPr>
              <a:t>Here are some key words for the nuances and precisions:</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2400" dirty="0">
                <a:effectLst/>
                <a:latin typeface="Times New Roman" panose="02020603050405020304" pitchFamily="18" charset="0"/>
                <a:ea typeface="PMingLiU" panose="02020500000000000000" pitchFamily="18" charset="-120"/>
              </a:rPr>
              <a:t>More than ... Important ... unless ... Main ... essential ... secondary  ... always important. Never ... often ... usually ... rare ... just ... before ... after ... Additionally... Furthermore ... However ... etc.</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effectLst/>
                <a:latin typeface="Times New Roman" panose="02020603050405020304" pitchFamily="18" charset="0"/>
                <a:ea typeface="PMingLiU" panose="02020500000000000000" pitchFamily="18" charset="-120"/>
              </a:rPr>
              <a:t>Summarizing and paraphrasing</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sz="3200" i="1" dirty="0">
                <a:effectLst/>
                <a:latin typeface="Times New Roman" panose="02020603050405020304" pitchFamily="18" charset="0"/>
                <a:ea typeface="PMingLiU" panose="02020500000000000000" pitchFamily="18" charset="-120"/>
              </a:rPr>
              <a:t>Summarizing</a:t>
            </a:r>
            <a:r>
              <a:rPr lang="en-GB" sz="3200" dirty="0">
                <a:effectLst/>
                <a:latin typeface="Times New Roman" panose="02020603050405020304" pitchFamily="18" charset="0"/>
                <a:ea typeface="PMingLiU" panose="02020500000000000000" pitchFamily="18" charset="-120"/>
              </a:rPr>
              <a:t> involves writing an account, in one’s own words, of the main, broad and </a:t>
            </a:r>
            <a:r>
              <a:rPr lang="en-GB" sz="3200" b="1" dirty="0">
                <a:effectLst/>
                <a:latin typeface="Times New Roman" panose="02020603050405020304" pitchFamily="18" charset="0"/>
                <a:ea typeface="PMingLiU" panose="02020500000000000000" pitchFamily="18" charset="-120"/>
              </a:rPr>
              <a:t>general meaning</a:t>
            </a:r>
            <a:r>
              <a:rPr lang="en-GB" sz="3200" dirty="0">
                <a:effectLst/>
                <a:latin typeface="Times New Roman" panose="02020603050405020304" pitchFamily="18" charset="0"/>
                <a:ea typeface="PMingLiU" panose="02020500000000000000" pitchFamily="18" charset="-120"/>
              </a:rPr>
              <a:t> of a text whereas </a:t>
            </a:r>
            <a:r>
              <a:rPr lang="en-GB" sz="3200" i="1" dirty="0">
                <a:effectLst/>
                <a:latin typeface="Times New Roman" panose="02020603050405020304" pitchFamily="18" charset="0"/>
                <a:ea typeface="PMingLiU" panose="02020500000000000000" pitchFamily="18" charset="-120"/>
              </a:rPr>
              <a:t>paraphrasing</a:t>
            </a:r>
            <a:r>
              <a:rPr lang="en-GB" sz="3200" dirty="0">
                <a:effectLst/>
                <a:latin typeface="Times New Roman" panose="02020603050405020304" pitchFamily="18" charset="0"/>
                <a:ea typeface="PMingLiU" panose="02020500000000000000" pitchFamily="18" charset="-120"/>
              </a:rPr>
              <a:t> involves close attention to a </a:t>
            </a:r>
            <a:r>
              <a:rPr lang="en-GB" sz="3200" b="1" dirty="0">
                <a:effectLst/>
                <a:latin typeface="Times New Roman" panose="02020603050405020304" pitchFamily="18" charset="0"/>
                <a:ea typeface="PMingLiU" panose="02020500000000000000" pitchFamily="18" charset="-120"/>
              </a:rPr>
              <a:t>particular section</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of a text</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and attempting, in one’s own words, to capture the essence of the original. </a:t>
            </a:r>
            <a:r>
              <a:rPr lang="en-US" sz="3200" dirty="0">
                <a:effectLst/>
                <a:latin typeface="Times New Roman" panose="02020603050405020304" pitchFamily="18" charset="0"/>
                <a:ea typeface="PMingLiU" panose="02020500000000000000" pitchFamily="18" charset="-120"/>
              </a:rPr>
              <a:t>(Neville, 2010)</a:t>
            </a:r>
            <a:endParaRPr lang="en-US" sz="3200" dirty="0">
              <a:effectLst/>
              <a:latin typeface="Times New Roman" panose="02020603050405020304" pitchFamily="18" charset="0"/>
              <a:ea typeface="PMingLiU" panose="02020500000000000000" pitchFamily="18" charset="-120"/>
            </a:endParaRPr>
          </a:p>
          <a:p>
            <a:pPr marL="457200" algn="just">
              <a:lnSpc>
                <a:spcPct val="115000"/>
              </a:lnSpc>
            </a:pPr>
            <a:r>
              <a:rPr lang="en-GB" sz="3200" dirty="0">
                <a:effectLst/>
                <a:latin typeface="Times New Roman" panose="02020603050405020304" pitchFamily="18" charset="0"/>
                <a:ea typeface="PMingLiU" panose="02020500000000000000" pitchFamily="18" charset="-120"/>
              </a:rPr>
              <a:t>A summary gives in condensed form the main points of a body of material. </a:t>
            </a:r>
            <a:endParaRPr lang="en-GB" sz="3200"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20497</Words>
  <Application>WPS Presentation</Application>
  <PresentationFormat>Widescreen</PresentationFormat>
  <Paragraphs>291</Paragraphs>
  <Slides>41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41</vt:i4>
      </vt:variant>
    </vt:vector>
  </HeadingPairs>
  <TitlesOfParts>
    <vt:vector size="60" baseType="lpstr">
      <vt:lpstr>Arial</vt:lpstr>
      <vt:lpstr>SimSun</vt:lpstr>
      <vt:lpstr>Wingdings</vt:lpstr>
      <vt:lpstr>DejaVu Sans</vt:lpstr>
      <vt:lpstr>Cambria</vt:lpstr>
      <vt:lpstr>Caladea</vt:lpstr>
      <vt:lpstr>Times New Roman</vt:lpstr>
      <vt:lpstr>PMingLiU</vt:lpstr>
      <vt:lpstr>Calibri Light</vt:lpstr>
      <vt:lpstr>Calibri</vt:lpstr>
      <vt:lpstr>Microsoft YaHei</vt:lpstr>
      <vt:lpstr>Droid Sans Fallback</vt:lpstr>
      <vt:lpstr>Arial Unicode MS</vt:lpstr>
      <vt:lpstr>Symbol</vt:lpstr>
      <vt:lpstr>OpenSymbol</vt:lpstr>
      <vt:lpstr>Standard Symbols PS</vt:lpstr>
      <vt:lpstr>Courier New</vt:lpstr>
      <vt:lpstr>Noto Sans Symbols2</vt:lpstr>
      <vt:lpstr>Office Theme</vt:lpstr>
      <vt:lpstr>Study and Research Methods</vt:lpstr>
      <vt:lpstr>Taking notes and writing academic assignments  </vt:lpstr>
      <vt:lpstr>Prerequistes</vt:lpstr>
      <vt:lpstr>Attending class</vt:lpstr>
      <vt:lpstr>Examples, explanations, and formulas</vt:lpstr>
      <vt:lpstr>Abbreviations</vt:lpstr>
      <vt:lpstr>The main ideas and themes   </vt:lpstr>
      <vt:lpstr>Nuances and Precisions  </vt:lpstr>
      <vt:lpstr>Summarizing and paraphrasing </vt:lpstr>
      <vt:lpstr>A good summary demands strict adherence to the following: </vt:lpstr>
      <vt:lpstr>The ability to write a good summary will provide you (a student) with these advantages: </vt:lpstr>
      <vt:lpstr>The inability to write a good summary results in the complaints such as:  </vt:lpstr>
      <vt:lpstr>Summarizing and outlining</vt:lpstr>
      <vt:lpstr>The Context of Application  </vt:lpstr>
      <vt:lpstr>The use of notes </vt:lpstr>
      <vt:lpstr>The Assignments  </vt:lpstr>
      <vt:lpstr>Types of academic coursework papers</vt:lpstr>
      <vt:lpstr>Style Guidelines vs. AUCA Research Standards </vt:lpstr>
      <vt:lpstr>Style</vt:lpstr>
      <vt:lpstr>Format</vt:lpstr>
      <vt:lpstr>Format</vt:lpstr>
      <vt:lpstr>Format according to Factulties</vt:lpstr>
      <vt:lpstr>Learning management system </vt:lpstr>
      <vt:lpstr>Time, Place and Method of Independent / Personal Study and study groups: When, Where and How? </vt:lpstr>
      <vt:lpstr>When? </vt:lpstr>
      <vt:lpstr>Indeed, there are the special moments for the study to be efficient: </vt:lpstr>
      <vt:lpstr>Unfortunately</vt:lpstr>
      <vt:lpstr>Time Management and Ways to Avoiding Procrastination </vt:lpstr>
      <vt:lpstr>PowerPoint 演示文稿</vt:lpstr>
      <vt:lpstr>PowerPoint 演示文稿</vt:lpstr>
      <vt:lpstr>Where?</vt:lpstr>
      <vt:lpstr>How While studying it is good to be systematic by: </vt:lpstr>
      <vt:lpstr>Making a study guide</vt:lpstr>
      <vt:lpstr>Creating an outline</vt:lpstr>
      <vt:lpstr>Building a problem set</vt:lpstr>
      <vt:lpstr>Creating study groups</vt:lpstr>
      <vt:lpstr>Creating study groups</vt:lpstr>
      <vt:lpstr>Supported Learning Groups (SLG)</vt:lpstr>
      <vt:lpstr>Tips for Recalling Content </vt:lpstr>
      <vt:lpstr>Tips for Recalling Content</vt:lpstr>
      <vt:lpstr>Tips for Recalling Content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dc:title>
  <dc:creator>Charles Hategekimana</dc:creator>
  <cp:lastModifiedBy>jmutangana</cp:lastModifiedBy>
  <cp:revision>15</cp:revision>
  <dcterms:created xsi:type="dcterms:W3CDTF">2025-05-13T19:35:44Z</dcterms:created>
  <dcterms:modified xsi:type="dcterms:W3CDTF">2025-05-13T19:35:44Z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BFF3C66D8A2A4C44B9E6A16FE2F47C0D_12</vt:lpwstr>
  </property>
  <property fmtid="{D5CDD505-2E9C-101B-9397-08002B2CF9AE}" pid="3" name="KSOProductBuildVer">
    <vt:lpwstr>1033-11.1.0.11698</vt:lpwstr>
  </property>
</Properties>
</file>