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5" r:id="rId3"/>
    <p:sldId id="283" r:id="rId4"/>
    <p:sldId id="284" r:id="rId5"/>
    <p:sldId id="285" r:id="rId6"/>
    <p:sldId id="28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BAB2-C07D-48C3-A9E7-A2050A8AA9EB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63B5-379C-4B12-A62E-7F474FE54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68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BAB2-C07D-48C3-A9E7-A2050A8AA9EB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63B5-379C-4B12-A62E-7F474FE54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99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BAB2-C07D-48C3-A9E7-A2050A8AA9EB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63B5-379C-4B12-A62E-7F474FE54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5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BAB2-C07D-48C3-A9E7-A2050A8AA9EB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63B5-379C-4B12-A62E-7F474FE54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00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BAB2-C07D-48C3-A9E7-A2050A8AA9EB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63B5-379C-4B12-A62E-7F474FE54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3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BAB2-C07D-48C3-A9E7-A2050A8AA9EB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63B5-379C-4B12-A62E-7F474FE54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88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BAB2-C07D-48C3-A9E7-A2050A8AA9EB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63B5-379C-4B12-A62E-7F474FE54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BAB2-C07D-48C3-A9E7-A2050A8AA9EB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63B5-379C-4B12-A62E-7F474FE54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06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BAB2-C07D-48C3-A9E7-A2050A8AA9EB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63B5-379C-4B12-A62E-7F474FE54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92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BAB2-C07D-48C3-A9E7-A2050A8AA9EB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63B5-379C-4B12-A62E-7F474FE54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39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BAB2-C07D-48C3-A9E7-A2050A8AA9EB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63B5-379C-4B12-A62E-7F474FE54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9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BAB2-C07D-48C3-A9E7-A2050A8AA9EB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463B5-379C-4B12-A62E-7F474FE54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3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rot="5400000">
            <a:off x="8921497" y="3518630"/>
            <a:ext cx="5612998" cy="424207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1600" b="1" dirty="0" smtClean="0">
                <a:solidFill>
                  <a:schemeClr val="accent4"/>
                </a:solidFill>
              </a:rPr>
              <a:t>[ </a:t>
            </a:r>
            <a:r>
              <a:rPr lang="en-US" sz="1600" b="1" dirty="0">
                <a:solidFill>
                  <a:schemeClr val="accent4"/>
                </a:solidFill>
              </a:rPr>
              <a:t>INTRO </a:t>
            </a:r>
            <a:r>
              <a:rPr lang="en-US" sz="1600" b="1" dirty="0" smtClean="0">
                <a:solidFill>
                  <a:schemeClr val="accent4"/>
                </a:solidFill>
              </a:rPr>
              <a:t> TO   </a:t>
            </a:r>
            <a:r>
              <a:rPr lang="en-US" sz="1600" b="1" dirty="0">
                <a:solidFill>
                  <a:schemeClr val="accent4"/>
                </a:solidFill>
              </a:rPr>
              <a:t>COMPUTER </a:t>
            </a:r>
            <a:r>
              <a:rPr lang="en-US" sz="1600" b="1" dirty="0" smtClean="0">
                <a:solidFill>
                  <a:schemeClr val="accent4"/>
                </a:solidFill>
              </a:rPr>
              <a:t> PROGRAMMING  ]</a:t>
            </a:r>
            <a:endParaRPr lang="en-US" sz="1600" b="1" dirty="0">
              <a:solidFill>
                <a:schemeClr val="accent4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 rot="16200000">
            <a:off x="-2455043" y="3520272"/>
            <a:ext cx="5665509" cy="152106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4"/>
                </a:solidFill>
              </a:rPr>
              <a:t>--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--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54132" y="4656837"/>
            <a:ext cx="414779" cy="41478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4132" y="2149310"/>
            <a:ext cx="414779" cy="41478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4132" y="3405429"/>
            <a:ext cx="377857" cy="381788"/>
          </a:xfrm>
          <a:prstGeom prst="ellipse">
            <a:avLst/>
          </a:prstGeom>
          <a:solidFill>
            <a:schemeClr val="accent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26590" y="725084"/>
            <a:ext cx="8391112" cy="503706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97597" y="1054225"/>
            <a:ext cx="112336" cy="113123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06731" y="6053579"/>
            <a:ext cx="112336" cy="113123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23" name="Content Placeholder 5"/>
          <p:cNvSpPr txBox="1">
            <a:spLocks/>
          </p:cNvSpPr>
          <p:nvPr/>
        </p:nvSpPr>
        <p:spPr>
          <a:xfrm>
            <a:off x="1429298" y="2690322"/>
            <a:ext cx="5389553" cy="3319819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000" dirty="0" smtClean="0">
                <a:solidFill>
                  <a:schemeClr val="bg1"/>
                </a:solidFill>
              </a:rPr>
              <a:t>Joseph MUTANGANA 29061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000" dirty="0" smtClean="0">
                <a:solidFill>
                  <a:schemeClr val="bg1"/>
                </a:solidFill>
              </a:rPr>
              <a:t>IRAKOZE Nicole </a:t>
            </a:r>
            <a:r>
              <a:rPr lang="en-US" sz="2000" dirty="0" err="1" smtClean="0">
                <a:solidFill>
                  <a:schemeClr val="bg1"/>
                </a:solidFill>
              </a:rPr>
              <a:t>Promesse</a:t>
            </a:r>
            <a:r>
              <a:rPr lang="en-US" sz="2000" dirty="0">
                <a:solidFill>
                  <a:schemeClr val="bg1"/>
                </a:solidFill>
              </a:rPr>
              <a:t> 29185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000" dirty="0" err="1" smtClean="0">
                <a:solidFill>
                  <a:schemeClr val="bg1"/>
                </a:solidFill>
              </a:rPr>
              <a:t>Tumusabire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</a:t>
            </a:r>
            <a:r>
              <a:rPr lang="en-US" sz="2000" dirty="0" err="1" smtClean="0">
                <a:solidFill>
                  <a:schemeClr val="bg1"/>
                </a:solidFill>
              </a:rPr>
              <a:t>mmerance</a:t>
            </a:r>
            <a:r>
              <a:rPr lang="en-US" sz="2000" dirty="0" smtClean="0">
                <a:solidFill>
                  <a:schemeClr val="bg1"/>
                </a:solidFill>
              </a:rPr>
              <a:t> 28425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000" dirty="0" err="1" smtClean="0">
                <a:solidFill>
                  <a:schemeClr val="bg1"/>
                </a:solidFill>
              </a:rPr>
              <a:t>Ikirezi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Gloria 29118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000" dirty="0" err="1" smtClean="0">
                <a:solidFill>
                  <a:schemeClr val="bg1"/>
                </a:solidFill>
              </a:rPr>
              <a:t>Ishimwe</a:t>
            </a:r>
            <a:r>
              <a:rPr lang="en-US" sz="2000" dirty="0" smtClean="0">
                <a:solidFill>
                  <a:schemeClr val="bg1"/>
                </a:solidFill>
              </a:rPr>
              <a:t> Shema </a:t>
            </a:r>
            <a:r>
              <a:rPr lang="en-US" sz="2000" dirty="0" err="1" smtClean="0">
                <a:solidFill>
                  <a:schemeClr val="bg1"/>
                </a:solidFill>
              </a:rPr>
              <a:t>Gentil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29760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⁠NISHIMWE Prosper 28926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172931" y="6364650"/>
            <a:ext cx="1645920" cy="86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{}</a:t>
            </a:r>
            <a:endParaRPr lang="en-US" b="1" dirty="0">
              <a:solidFill>
                <a:schemeClr val="accent4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702" y="96359"/>
            <a:ext cx="905168" cy="1014427"/>
          </a:xfrm>
          <a:prstGeom prst="rect">
            <a:avLst/>
          </a:prstGeom>
        </p:spPr>
      </p:pic>
      <p:sp>
        <p:nvSpPr>
          <p:cNvPr id="21" name="Content Placeholder 5"/>
          <p:cNvSpPr txBox="1">
            <a:spLocks/>
          </p:cNvSpPr>
          <p:nvPr/>
        </p:nvSpPr>
        <p:spPr>
          <a:xfrm>
            <a:off x="6351141" y="2688960"/>
            <a:ext cx="5389553" cy="3206696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7"/>
            </a:pPr>
            <a:r>
              <a:rPr lang="en-US" sz="2000" dirty="0" err="1">
                <a:solidFill>
                  <a:schemeClr val="bg1"/>
                </a:solidFill>
              </a:rPr>
              <a:t>Mucyo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Fabrice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27565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sz="2000" dirty="0" err="1" smtClean="0">
                <a:solidFill>
                  <a:schemeClr val="bg1"/>
                </a:solidFill>
              </a:rPr>
              <a:t>Abijuru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Annabelle Marie </a:t>
            </a:r>
            <a:r>
              <a:rPr lang="en-US" sz="2000" dirty="0">
                <a:solidFill>
                  <a:schemeClr val="bg1"/>
                </a:solidFill>
              </a:rPr>
              <a:t>Pierre 28929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 startAt="7"/>
            </a:pPr>
            <a:r>
              <a:rPr lang="en-US" sz="2000" dirty="0" err="1" smtClean="0">
                <a:solidFill>
                  <a:schemeClr val="bg1"/>
                </a:solidFill>
              </a:rPr>
              <a:t>Mbonizana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Augustin 28862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 startAt="7"/>
            </a:pPr>
            <a:r>
              <a:rPr lang="en-US" sz="2000" dirty="0" err="1" smtClean="0">
                <a:solidFill>
                  <a:schemeClr val="bg1"/>
                </a:solidFill>
              </a:rPr>
              <a:t>Kayonde</a:t>
            </a:r>
            <a:r>
              <a:rPr lang="en-US" sz="2000" dirty="0" smtClean="0">
                <a:solidFill>
                  <a:schemeClr val="bg1"/>
                </a:solidFill>
              </a:rPr>
              <a:t> Dan Brian 29107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sz="2000" dirty="0" smtClean="0">
                <a:solidFill>
                  <a:schemeClr val="bg1"/>
                </a:solidFill>
              </a:rPr>
              <a:t>⁠</a:t>
            </a:r>
            <a:r>
              <a:rPr lang="en-US" sz="2000" dirty="0" err="1" smtClean="0">
                <a:solidFill>
                  <a:schemeClr val="bg1"/>
                </a:solidFill>
              </a:rPr>
              <a:t>Uwera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Mubiligi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Josiane</a:t>
            </a:r>
            <a:r>
              <a:rPr lang="en-US" sz="2000" dirty="0" smtClean="0">
                <a:solidFill>
                  <a:schemeClr val="bg1"/>
                </a:solidFill>
              </a:rPr>
              <a:t> 28205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6" name="Title 4"/>
          <p:cNvSpPr txBox="1">
            <a:spLocks/>
          </p:cNvSpPr>
          <p:nvPr/>
        </p:nvSpPr>
        <p:spPr>
          <a:xfrm>
            <a:off x="2007876" y="1584957"/>
            <a:ext cx="8384196" cy="887213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GROUP-4 PARTICIPATED MEMBERS</a:t>
            </a:r>
            <a:b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038267" y="460799"/>
            <a:ext cx="5665506" cy="424207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2800" b="1" dirty="0" smtClean="0">
                <a:solidFill>
                  <a:schemeClr val="accent4"/>
                </a:solidFill>
              </a:rPr>
              <a:t>[   CONTROL   </a:t>
            </a:r>
            <a:r>
              <a:rPr lang="en-US" sz="2800" b="1" dirty="0">
                <a:solidFill>
                  <a:schemeClr val="accent4"/>
                </a:solidFill>
              </a:rPr>
              <a:t>STRUCTURE </a:t>
            </a:r>
            <a:r>
              <a:rPr lang="en-US" sz="2800" b="1" dirty="0" smtClean="0">
                <a:solidFill>
                  <a:schemeClr val="accent4"/>
                </a:solidFill>
              </a:rPr>
              <a:t>  ]</a:t>
            </a:r>
            <a:endParaRPr lang="en-US" sz="28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82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550" fill="hold">
                                          <p:stCondLst>
                                            <p:cond delay="5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550" fill="hold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550" fill="hold">
                                          <p:stCondLst>
                                            <p:cond delay="1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550" fill="hold">
                                          <p:stCondLst>
                                            <p:cond delay="2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3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 rot="16200000">
            <a:off x="-2485560" y="3562521"/>
            <a:ext cx="5687402" cy="45719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4"/>
                </a:solidFill>
              </a:rPr>
              <a:t>--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--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 rot="16200000">
            <a:off x="-2426958" y="3492189"/>
            <a:ext cx="5665509" cy="208276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4"/>
                </a:solidFill>
              </a:rPr>
              <a:t>--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--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 rot="16200000">
            <a:off x="-2455043" y="3520272"/>
            <a:ext cx="5665509" cy="152106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4"/>
                </a:solidFill>
              </a:rPr>
              <a:t>--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--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54132" y="4656837"/>
            <a:ext cx="414779" cy="41478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4132" y="2149310"/>
            <a:ext cx="414779" cy="41478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4132" y="3405429"/>
            <a:ext cx="377857" cy="381788"/>
          </a:xfrm>
          <a:prstGeom prst="ellipse">
            <a:avLst/>
          </a:prstGeom>
          <a:solidFill>
            <a:schemeClr val="accent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92751" y="282804"/>
            <a:ext cx="8371002" cy="55618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3600" b="1" dirty="0">
                <a:solidFill>
                  <a:schemeClr val="accent4"/>
                </a:solidFill>
                <a:sym typeface="Wingdings" panose="05000000000000000000" pitchFamily="2" charset="2"/>
              </a:rPr>
              <a:t>{</a:t>
            </a:r>
            <a:r>
              <a:rPr lang="en-US" sz="3600" b="1" dirty="0" smtClean="0">
                <a:solidFill>
                  <a:schemeClr val="accent4"/>
                </a:solidFill>
                <a:sym typeface="Wingdings" panose="05000000000000000000" pitchFamily="2" charset="2"/>
              </a:rPr>
              <a:t>  </a:t>
            </a:r>
            <a:r>
              <a:rPr lang="en-US" sz="3600" b="1" dirty="0" smtClean="0">
                <a:solidFill>
                  <a:schemeClr val="accent4"/>
                </a:solidFill>
              </a:rPr>
              <a:t>CONTROL STRUCTURE  }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97597" y="1054225"/>
            <a:ext cx="112336" cy="113123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06731" y="6053579"/>
            <a:ext cx="112336" cy="113123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4" name="Snip Same Side Corner Rectangle 3"/>
          <p:cNvSpPr/>
          <p:nvPr/>
        </p:nvSpPr>
        <p:spPr>
          <a:xfrm>
            <a:off x="1012644" y="2564090"/>
            <a:ext cx="4912448" cy="2322870"/>
          </a:xfrm>
          <a:prstGeom prst="snip2SameRect">
            <a:avLst/>
          </a:prstGeom>
          <a:noFill/>
          <a:ln>
            <a:solidFill>
              <a:schemeClr val="accent4"/>
            </a:solidFill>
            <a:prstDash val="lgDashDotDot"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slope"/>
            </a:sp3d>
          </a:bodyPr>
          <a:lstStyle/>
          <a:p>
            <a:r>
              <a:rPr lang="en-US" b="1" dirty="0" smtClean="0">
                <a:solidFill>
                  <a:schemeClr val="accent4"/>
                </a:solidFill>
              </a:rPr>
              <a:t>A </a:t>
            </a:r>
            <a:r>
              <a:rPr lang="en-US" b="1" dirty="0">
                <a:solidFill>
                  <a:schemeClr val="accent4"/>
                </a:solidFill>
              </a:rPr>
              <a:t>control </a:t>
            </a:r>
            <a:r>
              <a:rPr lang="en-US" b="1" dirty="0" smtClean="0">
                <a:solidFill>
                  <a:schemeClr val="accent4"/>
                </a:solidFill>
              </a:rPr>
              <a:t>structure: </a:t>
            </a:r>
            <a:r>
              <a:rPr lang="en-US" dirty="0"/>
              <a:t>is a programming </a:t>
            </a:r>
            <a:r>
              <a:rPr lang="en-US" dirty="0" smtClean="0"/>
              <a:t>  concept </a:t>
            </a:r>
            <a:r>
              <a:rPr lang="en-US" dirty="0"/>
              <a:t>that </a:t>
            </a:r>
            <a:r>
              <a:rPr lang="en-US" dirty="0" smtClean="0"/>
              <a:t>determines </a:t>
            </a:r>
            <a:r>
              <a:rPr lang="en-US" dirty="0"/>
              <a:t>the order in which instructions are </a:t>
            </a:r>
            <a:r>
              <a:rPr lang="en-US" dirty="0" smtClean="0"/>
              <a:t>executed </a:t>
            </a:r>
            <a:r>
              <a:rPr lang="en-US" dirty="0"/>
              <a:t>in a program</a:t>
            </a:r>
            <a:r>
              <a:rPr lang="en-US" dirty="0" smtClean="0"/>
              <a:t>.</a:t>
            </a:r>
          </a:p>
          <a:p>
            <a:pPr algn="ctr"/>
            <a:endParaRPr lang="en-US" dirty="0" smtClean="0"/>
          </a:p>
          <a:p>
            <a:r>
              <a:rPr lang="en-US" b="1" dirty="0" smtClean="0"/>
              <a:t>Control </a:t>
            </a:r>
            <a:r>
              <a:rPr lang="en-US" b="1" dirty="0"/>
              <a:t>structures </a:t>
            </a:r>
            <a:r>
              <a:rPr lang="en-US" dirty="0"/>
              <a:t>guide what happens next in </a:t>
            </a:r>
            <a:r>
              <a:rPr lang="en-US" dirty="0" smtClean="0"/>
              <a:t>programming --like: Do </a:t>
            </a:r>
            <a:r>
              <a:rPr lang="en-US" dirty="0"/>
              <a:t>something </a:t>
            </a:r>
            <a:r>
              <a:rPr lang="en-US" dirty="0" smtClean="0"/>
              <a:t>once,</a:t>
            </a:r>
            <a:endParaRPr lang="en-US" dirty="0"/>
          </a:p>
          <a:p>
            <a:r>
              <a:rPr lang="en-US" dirty="0"/>
              <a:t>Repeat </a:t>
            </a:r>
            <a:r>
              <a:rPr lang="en-US" dirty="0" smtClean="0"/>
              <a:t>something or Make </a:t>
            </a:r>
            <a:r>
              <a:rPr lang="en-US" dirty="0"/>
              <a:t>a </a:t>
            </a:r>
            <a:r>
              <a:rPr lang="en-US" dirty="0" smtClean="0"/>
              <a:t>decision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702" y="96359"/>
            <a:ext cx="905168" cy="1014427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470581" y="1772239"/>
            <a:ext cx="3929258" cy="377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What is a </a:t>
            </a:r>
            <a:r>
              <a:rPr lang="en-US" dirty="0" smtClean="0">
                <a:solidFill>
                  <a:schemeClr val="accent4"/>
                </a:solidFill>
              </a:rPr>
              <a:t>Control structure?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897726" y="1791354"/>
            <a:ext cx="3972560" cy="3415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Types Of Control Structure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6" name="Snip Same Side Corner Rectangle 25"/>
          <p:cNvSpPr/>
          <p:nvPr/>
        </p:nvSpPr>
        <p:spPr>
          <a:xfrm>
            <a:off x="6191606" y="2542878"/>
            <a:ext cx="5161308" cy="2365294"/>
          </a:xfrm>
          <a:prstGeom prst="snip2SameRect">
            <a:avLst/>
          </a:prstGeom>
          <a:noFill/>
          <a:ln>
            <a:solidFill>
              <a:schemeClr val="accent4"/>
            </a:solidFill>
            <a:prstDash val="lgDashDotDot"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convex"/>
            </a:sp3d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Sequence </a:t>
            </a:r>
            <a:r>
              <a:rPr lang="en-US" dirty="0">
                <a:solidFill>
                  <a:schemeClr val="bg1"/>
                </a:solidFill>
              </a:rPr>
              <a:t>control </a:t>
            </a:r>
            <a:r>
              <a:rPr lang="en-US" dirty="0" smtClean="0">
                <a:solidFill>
                  <a:schemeClr val="bg1"/>
                </a:solidFill>
              </a:rPr>
              <a:t>structure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Selection/Decision making </a:t>
            </a:r>
            <a:r>
              <a:rPr lang="en-US" dirty="0">
                <a:solidFill>
                  <a:schemeClr val="bg1"/>
                </a:solidFill>
              </a:rPr>
              <a:t>control </a:t>
            </a:r>
            <a:r>
              <a:rPr lang="en-US" dirty="0" smtClean="0">
                <a:solidFill>
                  <a:schemeClr val="bg1"/>
                </a:solidFill>
              </a:rPr>
              <a:t>structure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Iteration (Looping) </a:t>
            </a:r>
            <a:r>
              <a:rPr lang="en-US" dirty="0">
                <a:solidFill>
                  <a:schemeClr val="bg1"/>
                </a:solidFill>
              </a:rPr>
              <a:t>control structure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346960" y="5638800"/>
            <a:ext cx="6898640" cy="414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__Control Structures, they </a:t>
            </a:r>
            <a:r>
              <a:rPr lang="en-US" dirty="0"/>
              <a:t>make programs </a:t>
            </a:r>
            <a:r>
              <a:rPr lang="en-US" b="1" dirty="0"/>
              <a:t>dynamic</a:t>
            </a:r>
            <a:r>
              <a:rPr lang="en-US" dirty="0"/>
              <a:t> and </a:t>
            </a:r>
            <a:r>
              <a:rPr lang="en-US" b="1" dirty="0" smtClean="0"/>
              <a:t>intelligent</a:t>
            </a:r>
            <a:r>
              <a:rPr lang="en-US" dirty="0" smtClean="0"/>
              <a:t>.__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172931" y="6285277"/>
            <a:ext cx="1645920" cy="239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{}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 rot="5400000">
            <a:off x="8921497" y="3518630"/>
            <a:ext cx="5612998" cy="424207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1600" b="1" dirty="0" smtClean="0">
                <a:solidFill>
                  <a:schemeClr val="accent4"/>
                </a:solidFill>
              </a:rPr>
              <a:t>[ </a:t>
            </a:r>
            <a:r>
              <a:rPr lang="en-US" sz="1600" b="1" dirty="0">
                <a:solidFill>
                  <a:schemeClr val="accent4"/>
                </a:solidFill>
              </a:rPr>
              <a:t>INTRO </a:t>
            </a:r>
            <a:r>
              <a:rPr lang="en-US" sz="1600" b="1" dirty="0" smtClean="0">
                <a:solidFill>
                  <a:schemeClr val="accent4"/>
                </a:solidFill>
              </a:rPr>
              <a:t> TO   </a:t>
            </a:r>
            <a:r>
              <a:rPr lang="en-US" sz="1600" b="1" dirty="0">
                <a:solidFill>
                  <a:schemeClr val="accent4"/>
                </a:solidFill>
              </a:rPr>
              <a:t>COMPUTER </a:t>
            </a:r>
            <a:r>
              <a:rPr lang="en-US" sz="1600" b="1" dirty="0" smtClean="0">
                <a:solidFill>
                  <a:schemeClr val="accent4"/>
                </a:solidFill>
              </a:rPr>
              <a:t> PROGRAMMING  ]</a:t>
            </a:r>
            <a:endParaRPr lang="en-US" sz="16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45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5" grpId="0"/>
      <p:bldP spid="26" grpId="0" animBg="1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 rot="16200000">
            <a:off x="-2485560" y="3562521"/>
            <a:ext cx="5687402" cy="45719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4"/>
                </a:solidFill>
              </a:rPr>
              <a:t>--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--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 rot="16200000">
            <a:off x="-2426958" y="3492189"/>
            <a:ext cx="5665509" cy="208276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4"/>
                </a:solidFill>
              </a:rPr>
              <a:t>--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--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 rot="16200000">
            <a:off x="-2455043" y="3520272"/>
            <a:ext cx="5665509" cy="152106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4"/>
                </a:solidFill>
              </a:rPr>
              <a:t>--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--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54132" y="4656837"/>
            <a:ext cx="414779" cy="41478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4132" y="2149310"/>
            <a:ext cx="414779" cy="41478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4132" y="3405429"/>
            <a:ext cx="377857" cy="381788"/>
          </a:xfrm>
          <a:prstGeom prst="ellipse">
            <a:avLst/>
          </a:prstGeom>
          <a:solidFill>
            <a:schemeClr val="accent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97597" y="1054225"/>
            <a:ext cx="112336" cy="113123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06731" y="6053579"/>
            <a:ext cx="112336" cy="113123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4" name="Snip Same Side Corner Rectangle 3"/>
          <p:cNvSpPr/>
          <p:nvPr/>
        </p:nvSpPr>
        <p:spPr>
          <a:xfrm>
            <a:off x="1197401" y="2564090"/>
            <a:ext cx="4506012" cy="1997750"/>
          </a:xfrm>
          <a:prstGeom prst="snip2SameRect">
            <a:avLst/>
          </a:prstGeom>
          <a:noFill/>
          <a:ln>
            <a:solidFill>
              <a:schemeClr val="accent4"/>
            </a:solidFill>
            <a:prstDash val="lgDashDotDot"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Sequence Control Structure: </a:t>
            </a:r>
            <a:r>
              <a:rPr lang="en-US" dirty="0"/>
              <a:t>is </a:t>
            </a:r>
            <a:r>
              <a:rPr lang="en-US" dirty="0" smtClean="0"/>
              <a:t>a </a:t>
            </a:r>
            <a:r>
              <a:rPr lang="en-US" dirty="0"/>
              <a:t>control that Executes instructions one after another, in order</a:t>
            </a:r>
            <a:r>
              <a:rPr lang="en-US" dirty="0" smtClean="0"/>
              <a:t>.</a:t>
            </a:r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bg1"/>
                </a:solidFill>
              </a:rPr>
              <a:t>A Sequence Control </a:t>
            </a:r>
            <a:r>
              <a:rPr lang="en-US" dirty="0" smtClean="0">
                <a:solidFill>
                  <a:schemeClr val="bg1"/>
                </a:solidFill>
              </a:rPr>
              <a:t>Structure it </a:t>
            </a:r>
            <a:r>
              <a:rPr lang="en-US" dirty="0">
                <a:solidFill>
                  <a:schemeClr val="bg1"/>
                </a:solidFill>
              </a:rPr>
              <a:t>is the default way code runs.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702" y="96359"/>
            <a:ext cx="905168" cy="1014427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427279" y="1807803"/>
            <a:ext cx="3972560" cy="3415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1. Sequence Control Structure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036348" y="1693744"/>
            <a:ext cx="3972560" cy="3415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Example of Sequence Control Structure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6" name="Snip Same Side Corner Rectangle 25"/>
          <p:cNvSpPr/>
          <p:nvPr/>
        </p:nvSpPr>
        <p:spPr>
          <a:xfrm>
            <a:off x="6739366" y="2521666"/>
            <a:ext cx="4506012" cy="2040174"/>
          </a:xfrm>
          <a:prstGeom prst="snip2SameRect">
            <a:avLst/>
          </a:prstGeom>
          <a:noFill/>
          <a:ln>
            <a:solidFill>
              <a:schemeClr val="accent4"/>
            </a:solidFill>
            <a:prstDash val="lgDashDotDot"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r>
              <a:rPr lang="en-US" dirty="0">
                <a:solidFill>
                  <a:srgbClr val="FFC000"/>
                </a:solidFill>
              </a:rPr>
              <a:t>print</a:t>
            </a:r>
            <a:r>
              <a:rPr lang="en-US" dirty="0" smtClean="0"/>
              <a:t>( </a:t>
            </a:r>
            <a:r>
              <a:rPr lang="en-US" dirty="0" smtClean="0">
                <a:solidFill>
                  <a:srgbClr val="00B050"/>
                </a:solidFill>
              </a:rPr>
              <a:t>"Hello“ 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>
                <a:solidFill>
                  <a:schemeClr val="accent4"/>
                </a:solidFill>
              </a:rPr>
              <a:t>print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B050"/>
                </a:solidFill>
              </a:rPr>
              <a:t>"</a:t>
            </a:r>
            <a:r>
              <a:rPr lang="en-US" dirty="0">
                <a:solidFill>
                  <a:srgbClr val="00B050"/>
                </a:solidFill>
              </a:rPr>
              <a:t>Welcome to </a:t>
            </a:r>
            <a:r>
              <a:rPr lang="en-US" dirty="0" smtClean="0">
                <a:solidFill>
                  <a:srgbClr val="00B050"/>
                </a:solidFill>
              </a:rPr>
              <a:t>ICP session!“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6476" y="6279825"/>
            <a:ext cx="1645920" cy="162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{}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 rot="5400000">
            <a:off x="8921497" y="3518630"/>
            <a:ext cx="5612998" cy="424207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1600" b="1" dirty="0" smtClean="0">
                <a:solidFill>
                  <a:schemeClr val="accent4"/>
                </a:solidFill>
              </a:rPr>
              <a:t>[ </a:t>
            </a:r>
            <a:r>
              <a:rPr lang="en-US" sz="1600" b="1" dirty="0">
                <a:solidFill>
                  <a:schemeClr val="accent4"/>
                </a:solidFill>
              </a:rPr>
              <a:t>INTRO </a:t>
            </a:r>
            <a:r>
              <a:rPr lang="en-US" sz="1600" b="1" dirty="0" smtClean="0">
                <a:solidFill>
                  <a:schemeClr val="accent4"/>
                </a:solidFill>
              </a:rPr>
              <a:t> TO   COMPUTER  PROGRAMMING  ]</a:t>
            </a:r>
            <a:endParaRPr lang="en-US" sz="1600" b="1" dirty="0">
              <a:solidFill>
                <a:schemeClr val="accent4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102870" y="228291"/>
            <a:ext cx="8371002" cy="55618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3600" b="1" dirty="0" smtClean="0">
                <a:solidFill>
                  <a:schemeClr val="accent4"/>
                </a:solidFill>
              </a:rPr>
              <a:t>{  CONTROL STRUCTURE  </a:t>
            </a:r>
            <a:r>
              <a:rPr lang="en-US" sz="3600" b="1" dirty="0" err="1" smtClean="0">
                <a:solidFill>
                  <a:schemeClr val="accent4"/>
                </a:solidFill>
              </a:rPr>
              <a:t>Cont</a:t>
            </a:r>
            <a:r>
              <a:rPr lang="en-US" sz="3600" b="1" dirty="0" smtClean="0">
                <a:solidFill>
                  <a:schemeClr val="accent4"/>
                </a:solidFill>
              </a:rPr>
              <a:t>… }</a:t>
            </a:r>
            <a:endParaRPr lang="en-US" sz="3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2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5" grpId="0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 rot="16200000">
            <a:off x="-2485560" y="3562521"/>
            <a:ext cx="5687402" cy="45719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4"/>
                </a:solidFill>
              </a:rPr>
              <a:t>--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--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 rot="16200000">
            <a:off x="-2426958" y="3492189"/>
            <a:ext cx="5665509" cy="208276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4"/>
                </a:solidFill>
              </a:rPr>
              <a:t>--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--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 rot="16200000">
            <a:off x="-2455043" y="3520272"/>
            <a:ext cx="5665509" cy="152106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4"/>
                </a:solidFill>
              </a:rPr>
              <a:t>--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--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54132" y="4656837"/>
            <a:ext cx="414779" cy="41478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4132" y="2149310"/>
            <a:ext cx="414779" cy="41478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4132" y="3405429"/>
            <a:ext cx="377857" cy="381788"/>
          </a:xfrm>
          <a:prstGeom prst="ellipse">
            <a:avLst/>
          </a:prstGeom>
          <a:solidFill>
            <a:schemeClr val="accent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97597" y="1054225"/>
            <a:ext cx="112336" cy="113123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06731" y="6053579"/>
            <a:ext cx="112336" cy="113123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4" name="Snip Same Side Corner Rectangle 3"/>
          <p:cNvSpPr/>
          <p:nvPr/>
        </p:nvSpPr>
        <p:spPr>
          <a:xfrm>
            <a:off x="1197401" y="2564090"/>
            <a:ext cx="4506012" cy="1997750"/>
          </a:xfrm>
          <a:prstGeom prst="snip2SameRect">
            <a:avLst/>
          </a:prstGeom>
          <a:noFill/>
          <a:ln>
            <a:solidFill>
              <a:schemeClr val="accent4"/>
            </a:solidFill>
            <a:prstDash val="lgDashDotDot"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Selection Control Structure: </a:t>
            </a:r>
            <a:r>
              <a:rPr lang="en-US" dirty="0" smtClean="0"/>
              <a:t>Execute Instructions based on condition.</a:t>
            </a:r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dirty="0" smtClean="0">
                <a:solidFill>
                  <a:schemeClr val="bg1"/>
                </a:solidFill>
              </a:rPr>
              <a:t>Selection </a:t>
            </a:r>
            <a:r>
              <a:rPr lang="en-US" dirty="0">
                <a:solidFill>
                  <a:schemeClr val="bg1"/>
                </a:solidFill>
              </a:rPr>
              <a:t>Control </a:t>
            </a:r>
            <a:r>
              <a:rPr lang="en-US" dirty="0" smtClean="0">
                <a:solidFill>
                  <a:schemeClr val="bg1"/>
                </a:solidFill>
              </a:rPr>
              <a:t>Structure </a:t>
            </a:r>
            <a:r>
              <a:rPr lang="en-US" dirty="0"/>
              <a:t>Uses</a:t>
            </a:r>
            <a:r>
              <a:rPr lang="en-US" b="1" dirty="0"/>
              <a:t> if, if-else</a:t>
            </a:r>
            <a:r>
              <a:rPr lang="en-US" dirty="0"/>
              <a:t>, or </a:t>
            </a:r>
            <a:r>
              <a:rPr lang="en-US" b="1" dirty="0" smtClean="0"/>
              <a:t>switch/case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702" y="96359"/>
            <a:ext cx="905168" cy="1014427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427279" y="1807803"/>
            <a:ext cx="3972560" cy="3415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2. Selection Control Structure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036348" y="1693744"/>
            <a:ext cx="3972560" cy="3415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Example of Selection Control Structure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6" name="Snip Same Side Corner Rectangle 25"/>
          <p:cNvSpPr/>
          <p:nvPr/>
        </p:nvSpPr>
        <p:spPr>
          <a:xfrm>
            <a:off x="6463010" y="2521666"/>
            <a:ext cx="4782368" cy="2040174"/>
          </a:xfrm>
          <a:prstGeom prst="snip2SameRect">
            <a:avLst/>
          </a:prstGeom>
          <a:noFill/>
          <a:ln>
            <a:solidFill>
              <a:schemeClr val="accent4"/>
            </a:solidFill>
            <a:prstDash val="lgDashDotDot"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isPassedICA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smtClean="0">
                <a:solidFill>
                  <a:schemeClr val="accent1"/>
                </a:solidFill>
              </a:rPr>
              <a:t>True</a:t>
            </a:r>
          </a:p>
          <a:p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If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isPassedICA</a:t>
            </a:r>
            <a:r>
              <a:rPr lang="en-US" dirty="0" smtClean="0">
                <a:solidFill>
                  <a:schemeClr val="bg1"/>
                </a:solidFill>
              </a:rPr>
              <a:t>: then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print</a:t>
            </a:r>
            <a:r>
              <a:rPr lang="en-US" dirty="0" smtClean="0"/>
              <a:t>( </a:t>
            </a:r>
            <a:r>
              <a:rPr lang="en-US" dirty="0" smtClean="0">
                <a:solidFill>
                  <a:srgbClr val="00B050"/>
                </a:solidFill>
              </a:rPr>
              <a:t>“A student is allowed to take ICP“ 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Else: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4"/>
                </a:solidFill>
              </a:rPr>
              <a:t>print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B050"/>
                </a:solidFill>
              </a:rPr>
              <a:t>“A student is not allowed to take ICP !“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44722" y="5405119"/>
            <a:ext cx="10021980" cy="5266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 simple word, If this condition applied on our marks, then we passed introduction to computer application(ICA) to be here learning ICP.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336476" y="6281083"/>
            <a:ext cx="1645920" cy="162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{}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 rot="5400000">
            <a:off x="8921497" y="3518630"/>
            <a:ext cx="5612998" cy="424207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1600" b="1" dirty="0" smtClean="0">
                <a:solidFill>
                  <a:schemeClr val="accent4"/>
                </a:solidFill>
              </a:rPr>
              <a:t>[ </a:t>
            </a:r>
            <a:r>
              <a:rPr lang="en-US" sz="1600" b="1" dirty="0">
                <a:solidFill>
                  <a:schemeClr val="accent4"/>
                </a:solidFill>
              </a:rPr>
              <a:t>INTRO </a:t>
            </a:r>
            <a:r>
              <a:rPr lang="en-US" sz="1600" b="1" dirty="0" smtClean="0">
                <a:solidFill>
                  <a:schemeClr val="accent4"/>
                </a:solidFill>
              </a:rPr>
              <a:t> TO   </a:t>
            </a:r>
            <a:r>
              <a:rPr lang="en-US" sz="1600" b="1" dirty="0">
                <a:solidFill>
                  <a:schemeClr val="accent4"/>
                </a:solidFill>
              </a:rPr>
              <a:t>COMPUTER </a:t>
            </a:r>
            <a:r>
              <a:rPr lang="en-US" sz="1600" b="1" dirty="0" smtClean="0">
                <a:solidFill>
                  <a:schemeClr val="accent4"/>
                </a:solidFill>
              </a:rPr>
              <a:t> PROGRAMMING  ]</a:t>
            </a:r>
            <a:endParaRPr lang="en-US" sz="1600" b="1" dirty="0">
              <a:solidFill>
                <a:schemeClr val="accent4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102870" y="228291"/>
            <a:ext cx="8371002" cy="55618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3600" b="1" dirty="0" smtClean="0">
                <a:solidFill>
                  <a:schemeClr val="accent4"/>
                </a:solidFill>
              </a:rPr>
              <a:t>{  CONTROL STRUCTURE  </a:t>
            </a:r>
            <a:r>
              <a:rPr lang="en-US" sz="3600" b="1" dirty="0" err="1" smtClean="0">
                <a:solidFill>
                  <a:schemeClr val="accent4"/>
                </a:solidFill>
              </a:rPr>
              <a:t>Cont</a:t>
            </a:r>
            <a:r>
              <a:rPr lang="en-US" sz="3600" b="1" dirty="0" smtClean="0">
                <a:solidFill>
                  <a:schemeClr val="accent4"/>
                </a:solidFill>
              </a:rPr>
              <a:t>… }</a:t>
            </a:r>
            <a:endParaRPr lang="en-US" sz="3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63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5" grpId="0"/>
      <p:bldP spid="26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 rot="16200000">
            <a:off x="-2485560" y="3562521"/>
            <a:ext cx="5687402" cy="45719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4"/>
                </a:solidFill>
              </a:rPr>
              <a:t>--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--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 rot="16200000">
            <a:off x="-2426958" y="3492189"/>
            <a:ext cx="5665509" cy="208276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4"/>
                </a:solidFill>
              </a:rPr>
              <a:t>--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--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 rot="16200000">
            <a:off x="-2455043" y="3520272"/>
            <a:ext cx="5665509" cy="152106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4"/>
                </a:solidFill>
              </a:rPr>
              <a:t>--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--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54132" y="4656837"/>
            <a:ext cx="414779" cy="41478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4132" y="2149310"/>
            <a:ext cx="414779" cy="41478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4132" y="3405429"/>
            <a:ext cx="377857" cy="381788"/>
          </a:xfrm>
          <a:prstGeom prst="ellipse">
            <a:avLst/>
          </a:prstGeom>
          <a:solidFill>
            <a:schemeClr val="accent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97597" y="1054225"/>
            <a:ext cx="112336" cy="113123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06731" y="6053579"/>
            <a:ext cx="112336" cy="113123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4" name="Snip Same Side Corner Rectangle 3"/>
          <p:cNvSpPr/>
          <p:nvPr/>
        </p:nvSpPr>
        <p:spPr>
          <a:xfrm>
            <a:off x="1197401" y="2564090"/>
            <a:ext cx="4506012" cy="2507526"/>
          </a:xfrm>
          <a:prstGeom prst="snip2SameRect">
            <a:avLst/>
          </a:prstGeom>
          <a:noFill/>
          <a:ln>
            <a:solidFill>
              <a:schemeClr val="accent4"/>
            </a:solidFill>
            <a:prstDash val="lgDashDotDot"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h="25400" prst="softRound"/>
            </a:sp3d>
          </a:bodyPr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Iteration Control Structure: </a:t>
            </a:r>
            <a:r>
              <a:rPr lang="en-US" dirty="0" smtClean="0"/>
              <a:t>allows </a:t>
            </a:r>
            <a:r>
              <a:rPr lang="en-US" dirty="0"/>
              <a:t>a set of instructions to be executed repeatedly, usually based on a condition or a number of times.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dirty="0" smtClean="0">
                <a:solidFill>
                  <a:schemeClr val="bg1"/>
                </a:solidFill>
              </a:rPr>
              <a:t>Iteration </a:t>
            </a:r>
            <a:r>
              <a:rPr lang="en-US" dirty="0">
                <a:solidFill>
                  <a:schemeClr val="bg1"/>
                </a:solidFill>
              </a:rPr>
              <a:t>Control </a:t>
            </a:r>
            <a:r>
              <a:rPr lang="en-US" dirty="0" smtClean="0">
                <a:solidFill>
                  <a:schemeClr val="bg1"/>
                </a:solidFill>
              </a:rPr>
              <a:t>Structure </a:t>
            </a:r>
            <a:r>
              <a:rPr lang="en-US" dirty="0"/>
              <a:t>Uses </a:t>
            </a:r>
            <a:r>
              <a:rPr lang="en-US" b="1" dirty="0"/>
              <a:t>for</a:t>
            </a:r>
            <a:r>
              <a:rPr lang="en-US" dirty="0"/>
              <a:t>, </a:t>
            </a:r>
            <a:r>
              <a:rPr lang="en-US" b="1" dirty="0"/>
              <a:t>while</a:t>
            </a:r>
            <a:r>
              <a:rPr lang="en-US" dirty="0"/>
              <a:t>, or </a:t>
            </a:r>
            <a:r>
              <a:rPr lang="en-US" b="1" dirty="0"/>
              <a:t>do-while</a:t>
            </a:r>
            <a:r>
              <a:rPr lang="en-US" dirty="0"/>
              <a:t> loops.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702" y="96359"/>
            <a:ext cx="905168" cy="1014427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427279" y="1807803"/>
            <a:ext cx="3972560" cy="3415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3. Iteration Control Structure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036348" y="1693744"/>
            <a:ext cx="3972560" cy="3415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Example of Iteration Control Structure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6" name="Snip Same Side Corner Rectangle 25"/>
          <p:cNvSpPr/>
          <p:nvPr/>
        </p:nvSpPr>
        <p:spPr>
          <a:xfrm>
            <a:off x="6231903" y="2521665"/>
            <a:ext cx="5013475" cy="2549951"/>
          </a:xfrm>
          <a:prstGeom prst="snip2SameRect">
            <a:avLst/>
          </a:prstGeom>
          <a:noFill/>
          <a:ln>
            <a:solidFill>
              <a:schemeClr val="accent4"/>
            </a:solidFill>
            <a:prstDash val="lgDashDotDot"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isPassedICA</a:t>
            </a:r>
            <a:r>
              <a:rPr lang="en-US" dirty="0" smtClean="0">
                <a:solidFill>
                  <a:schemeClr val="bg1"/>
                </a:solidFill>
              </a:rPr>
              <a:t> = </a:t>
            </a:r>
            <a:r>
              <a:rPr lang="en-US" dirty="0" smtClean="0">
                <a:solidFill>
                  <a:schemeClr val="accent1"/>
                </a:solidFill>
              </a:rPr>
              <a:t>True</a:t>
            </a:r>
          </a:p>
          <a:p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While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isPassedICA</a:t>
            </a:r>
            <a:r>
              <a:rPr lang="en-US" dirty="0" smtClean="0">
                <a:solidFill>
                  <a:schemeClr val="bg1"/>
                </a:solidFill>
              </a:rPr>
              <a:t>: then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</a:t>
            </a:r>
            <a:r>
              <a:rPr lang="en-US" dirty="0" smtClean="0">
                <a:solidFill>
                  <a:srgbClr val="FFC000"/>
                </a:solidFill>
              </a:rPr>
              <a:t>print</a:t>
            </a:r>
            <a:r>
              <a:rPr lang="en-US" dirty="0" smtClean="0"/>
              <a:t>( </a:t>
            </a:r>
            <a:r>
              <a:rPr lang="en-US" dirty="0" smtClean="0">
                <a:solidFill>
                  <a:srgbClr val="00B050"/>
                </a:solidFill>
              </a:rPr>
              <a:t>“A student is allowed to take ICP“ </a:t>
            </a:r>
            <a:r>
              <a:rPr lang="en-US" dirty="0" smtClean="0"/>
              <a:t>)</a:t>
            </a:r>
          </a:p>
          <a:p>
            <a:endParaRPr lang="en-US" dirty="0" smtClean="0"/>
          </a:p>
        </p:txBody>
      </p:sp>
      <p:sp>
        <p:nvSpPr>
          <p:cNvPr id="29" name="Rectangle 28"/>
          <p:cNvSpPr/>
          <p:nvPr/>
        </p:nvSpPr>
        <p:spPr>
          <a:xfrm>
            <a:off x="5336476" y="6279825"/>
            <a:ext cx="1645920" cy="162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{}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 rot="5400000">
            <a:off x="8921497" y="3518632"/>
            <a:ext cx="5612998" cy="424207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1600" b="1" dirty="0" smtClean="0">
                <a:solidFill>
                  <a:schemeClr val="accent4"/>
                </a:solidFill>
              </a:rPr>
              <a:t>[ </a:t>
            </a:r>
            <a:r>
              <a:rPr lang="en-US" sz="1600" b="1" dirty="0">
                <a:solidFill>
                  <a:schemeClr val="accent4"/>
                </a:solidFill>
              </a:rPr>
              <a:t>INTRO </a:t>
            </a:r>
            <a:r>
              <a:rPr lang="en-US" sz="1600" b="1" dirty="0" smtClean="0">
                <a:solidFill>
                  <a:schemeClr val="accent4"/>
                </a:solidFill>
              </a:rPr>
              <a:t> TO   COMPUTER  PROGRAMMING  ]</a:t>
            </a:r>
            <a:endParaRPr lang="en-US" sz="1600" b="1" dirty="0">
              <a:solidFill>
                <a:schemeClr val="accent4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102870" y="228291"/>
            <a:ext cx="8371002" cy="55618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3600" b="1" dirty="0" smtClean="0">
                <a:solidFill>
                  <a:schemeClr val="accent4"/>
                </a:solidFill>
              </a:rPr>
              <a:t>{  CONTROL STRUCTURE  </a:t>
            </a:r>
            <a:r>
              <a:rPr lang="en-US" sz="3600" b="1" dirty="0" err="1" smtClean="0">
                <a:solidFill>
                  <a:schemeClr val="accent4"/>
                </a:solidFill>
              </a:rPr>
              <a:t>Cont</a:t>
            </a:r>
            <a:r>
              <a:rPr lang="en-US" sz="3600" b="1" dirty="0" smtClean="0">
                <a:solidFill>
                  <a:schemeClr val="accent4"/>
                </a:solidFill>
              </a:rPr>
              <a:t>… }</a:t>
            </a:r>
            <a:endParaRPr lang="en-US" sz="3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12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5" grpId="0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068" y="1475683"/>
            <a:ext cx="3290054" cy="28346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sp>
        <p:nvSpPr>
          <p:cNvPr id="22" name="Rectangle 21"/>
          <p:cNvSpPr/>
          <p:nvPr/>
        </p:nvSpPr>
        <p:spPr>
          <a:xfrm rot="16200000">
            <a:off x="-2485560" y="3562521"/>
            <a:ext cx="5687402" cy="45719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4"/>
                </a:solidFill>
              </a:rPr>
              <a:t>--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--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 rot="16200000">
            <a:off x="-2426958" y="3492189"/>
            <a:ext cx="5665509" cy="208276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4"/>
                </a:solidFill>
              </a:rPr>
              <a:t>--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--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 rot="16200000">
            <a:off x="8861199" y="3384220"/>
            <a:ext cx="5665506" cy="424207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4"/>
                </a:solidFill>
              </a:rPr>
              <a:t>--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--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 rot="16200000">
            <a:off x="-2455043" y="3520272"/>
            <a:ext cx="5665509" cy="152106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4"/>
                </a:solidFill>
              </a:rPr>
              <a:t>--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--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54132" y="4656837"/>
            <a:ext cx="414779" cy="41478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4132" y="2149310"/>
            <a:ext cx="414779" cy="41478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1566300" y="4656837"/>
            <a:ext cx="414779" cy="41478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584763" y="2149310"/>
            <a:ext cx="377856" cy="386499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1584762" y="3405429"/>
            <a:ext cx="377857" cy="381788"/>
          </a:xfrm>
          <a:prstGeom prst="ellipse">
            <a:avLst/>
          </a:prstGeom>
          <a:solidFill>
            <a:schemeClr val="accent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4132" y="3405429"/>
            <a:ext cx="377857" cy="381788"/>
          </a:xfrm>
          <a:prstGeom prst="ellipse">
            <a:avLst/>
          </a:prstGeom>
          <a:solidFill>
            <a:schemeClr val="accent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48839" y="325481"/>
            <a:ext cx="8371002" cy="55618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3600" b="1" dirty="0" smtClean="0">
                <a:solidFill>
                  <a:schemeClr val="accent4"/>
                </a:solidFill>
                <a:sym typeface="Wingdings" panose="05000000000000000000" pitchFamily="2" charset="2"/>
              </a:rPr>
              <a:t>{  </a:t>
            </a:r>
            <a:r>
              <a:rPr lang="en-US" sz="3600" b="1" dirty="0" smtClean="0">
                <a:solidFill>
                  <a:schemeClr val="accent4"/>
                </a:solidFill>
              </a:rPr>
              <a:t>CONTROL STRUCTURE  END  }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97597" y="1054225"/>
            <a:ext cx="112336" cy="113123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06731" y="6053579"/>
            <a:ext cx="112336" cy="113123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1693952" y="6166702"/>
            <a:ext cx="112336" cy="113123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1707701" y="1056581"/>
            <a:ext cx="112336" cy="113123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702" y="96359"/>
            <a:ext cx="905168" cy="1014427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5340775" y="6285892"/>
            <a:ext cx="1628076" cy="1431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{}</a:t>
            </a:r>
            <a:endParaRPr lang="en-US" b="1" dirty="0">
              <a:solidFill>
                <a:schemeClr val="accent4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318" y="4095750"/>
            <a:ext cx="940327" cy="9758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sp>
        <p:nvSpPr>
          <p:cNvPr id="7" name="Rectangle 6"/>
          <p:cNvSpPr/>
          <p:nvPr/>
        </p:nvSpPr>
        <p:spPr>
          <a:xfrm>
            <a:off x="1176432" y="3596323"/>
            <a:ext cx="4409440" cy="1193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4400" b="1" dirty="0" smtClean="0">
                <a:solidFill>
                  <a:schemeClr val="accent4"/>
                </a:solidFill>
              </a:rPr>
              <a:t>HAPPY Pre-PROGRAMMING !</a:t>
            </a:r>
            <a:endParaRPr lang="en-US" sz="44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15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1263</TotalTime>
  <Words>518</Words>
  <Application>Microsoft Office PowerPoint</Application>
  <PresentationFormat>Widescreen</PresentationFormat>
  <Paragraphs>87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107</cp:revision>
  <dcterms:created xsi:type="dcterms:W3CDTF">2025-09-22T08:34:55Z</dcterms:created>
  <dcterms:modified xsi:type="dcterms:W3CDTF">2025-10-06T13:10:06Z</dcterms:modified>
</cp:coreProperties>
</file>