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2671B-5E16-41E8-83F2-33A25809C58D}" v="10" dt="2025-10-05T07:40:48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anishimwe jean claude" userId="b9e15b801a64284f" providerId="LiveId" clId="{E3E88217-0E5E-4C1D-B4C9-9792B44B75F7}"/>
    <pc:docChg chg="undo custSel modSld">
      <pc:chgData name="imanishimwe jean claude" userId="b9e15b801a64284f" providerId="LiveId" clId="{E3E88217-0E5E-4C1D-B4C9-9792B44B75F7}" dt="2025-10-07T09:16:00.408" v="601" actId="20577"/>
      <pc:docMkLst>
        <pc:docMk/>
      </pc:docMkLst>
      <pc:sldChg chg="modSp mod">
        <pc:chgData name="imanishimwe jean claude" userId="b9e15b801a64284f" providerId="LiveId" clId="{E3E88217-0E5E-4C1D-B4C9-9792B44B75F7}" dt="2025-10-07T09:16:00.408" v="601" actId="20577"/>
        <pc:sldMkLst>
          <pc:docMk/>
          <pc:sldMk cId="1468330552" sldId="256"/>
        </pc:sldMkLst>
        <pc:spChg chg="mod">
          <ac:chgData name="imanishimwe jean claude" userId="b9e15b801a64284f" providerId="LiveId" clId="{E3E88217-0E5E-4C1D-B4C9-9792B44B75F7}" dt="2025-10-07T09:16:00.408" v="601" actId="20577"/>
          <ac:spMkLst>
            <pc:docMk/>
            <pc:sldMk cId="1468330552" sldId="256"/>
            <ac:spMk id="2" creationId="{29D48AE7-650A-CEA3-BAF2-12376EBE2E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25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44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98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7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4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0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3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AAC3-059F-4555-8C21-8AF539357D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11CE18-C1EE-4BB3-AA76-82E05A69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2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3C42263-C0B1-A317-327E-70F8B824D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GROUPE 6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48AE7-650A-CEA3-BAF2-12376EBE2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8896" y="-200776"/>
            <a:ext cx="6932754" cy="6857999"/>
          </a:xfrm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 </a:t>
            </a:r>
            <a:br>
              <a:rPr lang="en-US" sz="1800" b="1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3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E23685-FED8-3F03-5A51-F1097E16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Control Structures in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755E-E151-1CE5-101D-7F36D20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Sequence: is the foundation of any program.  </a:t>
            </a:r>
          </a:p>
          <a:p>
            <a:r>
              <a:rPr lang="en-US" dirty="0"/>
              <a:t>Selection: adds logic to make decisions.  </a:t>
            </a:r>
          </a:p>
          <a:p>
            <a:r>
              <a:rPr lang="en-US" dirty="0"/>
              <a:t>Iteration: allows for efficient processing of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Key Concepts:</a:t>
            </a:r>
          </a:p>
          <a:p>
            <a:r>
              <a:rPr lang="en-US" dirty="0"/>
              <a:t>Flow of Control: Determines the order in which statements are executed.  </a:t>
            </a:r>
          </a:p>
          <a:p>
            <a:r>
              <a:rPr lang="en-US" dirty="0"/>
              <a:t>Branching: Used in selection to choose between different paths.  </a:t>
            </a:r>
          </a:p>
          <a:p>
            <a:r>
              <a:rPr lang="en-US" dirty="0"/>
              <a:t>Looping: Used in</a:t>
            </a:r>
          </a:p>
        </p:txBody>
      </p:sp>
    </p:spTree>
    <p:extLst>
      <p:ext uri="{BB962C8B-B14F-4D97-AF65-F5344CB8AC3E}">
        <p14:creationId xmlns:p14="http://schemas.microsoft.com/office/powerpoint/2010/main" val="27207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740B94-9781-8B32-6E6C-F4E23CDF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Control Structures in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4D74-D59C-03F9-8BEA-C14E14EB3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Def: Control structures  are fundamental elements that dictate the order in which instructions are executed within a program.</a:t>
            </a:r>
          </a:p>
          <a:p>
            <a:r>
              <a:rPr lang="en-US" dirty="0"/>
              <a:t>They allow for the alteration of the default sequential flow of execution, enabling programs to make decisions, repeat actions, and handle different scenarios based on specific conditions.</a:t>
            </a:r>
          </a:p>
          <a:p>
            <a:r>
              <a:rPr lang="en-US" dirty="0"/>
              <a:t>There are three primary categories of control structures which are:</a:t>
            </a:r>
          </a:p>
          <a:p>
            <a:r>
              <a:rPr lang="en-US" b="1" dirty="0"/>
              <a:t>Sequence</a:t>
            </a:r>
          </a:p>
          <a:p>
            <a:r>
              <a:rPr lang="en-US" b="1" dirty="0"/>
              <a:t>Selection</a:t>
            </a:r>
          </a:p>
          <a:p>
            <a:r>
              <a:rPr lang="en-US" b="1" dirty="0"/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7EF21E-F9C6-D94D-5056-6A4387B1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3270"/>
            <a:ext cx="8596668" cy="1051034"/>
          </a:xfrm>
        </p:spPr>
        <p:txBody>
          <a:bodyPr>
            <a:normAutofit/>
          </a:bodyPr>
          <a:lstStyle/>
          <a:p>
            <a:r>
              <a:rPr lang="en-US" b="1" dirty="0"/>
              <a:t>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A3843-3B86-2173-DD99-C89F39E2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850"/>
            <a:ext cx="8596668" cy="5058521"/>
          </a:xfrm>
        </p:spPr>
        <p:txBody>
          <a:bodyPr>
            <a:normAutofit fontScale="55000" lnSpcReduction="20000"/>
          </a:bodyPr>
          <a:lstStyle/>
          <a:p>
            <a:r>
              <a:rPr lang="en-US" sz="3300" b="1" dirty="0"/>
              <a:t>Sequence: </a:t>
            </a:r>
            <a:r>
              <a:rPr lang="en-US" sz="3300" dirty="0"/>
              <a:t>This is the most basic control structure, where instructions are executed one after another in the order they appear in the code. There is no branching or repetition involved.</a:t>
            </a:r>
          </a:p>
          <a:p>
            <a:pPr marL="0" indent="0">
              <a:buNone/>
            </a:pPr>
            <a:r>
              <a:rPr lang="en-US" sz="3600" b="1" dirty="0"/>
              <a:t>Example:  </a:t>
            </a:r>
          </a:p>
          <a:p>
            <a:r>
              <a:rPr lang="en-US" sz="3300" dirty="0"/>
              <a:t>python</a:t>
            </a:r>
          </a:p>
          <a:p>
            <a:r>
              <a:rPr lang="en-US" sz="3300" dirty="0"/>
              <a:t>print("Hello")</a:t>
            </a:r>
          </a:p>
          <a:p>
            <a:r>
              <a:rPr lang="en-US" sz="3300" dirty="0"/>
              <a:t>print("World") </a:t>
            </a:r>
          </a:p>
          <a:p>
            <a:pPr marL="0" indent="0">
              <a:buNone/>
            </a:pPr>
            <a:r>
              <a:rPr lang="en-US" sz="3300" dirty="0"/>
              <a:t>- The first print statement runs first.</a:t>
            </a:r>
          </a:p>
          <a:p>
            <a:pPr marL="0" indent="0">
              <a:buNone/>
            </a:pPr>
            <a:r>
              <a:rPr lang="en-US" sz="3300" dirty="0"/>
              <a:t>- Then the second print statement runs.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4200" dirty="0"/>
              <a:t>Key Points:  </a:t>
            </a:r>
          </a:p>
          <a:p>
            <a:pPr marL="0" indent="0">
              <a:buNone/>
            </a:pPr>
            <a:r>
              <a:rPr lang="en-US" sz="3300" dirty="0"/>
              <a:t>- No branching or looping.  </a:t>
            </a:r>
          </a:p>
          <a:p>
            <a:pPr marL="0" indent="0">
              <a:buNone/>
            </a:pPr>
            <a:r>
              <a:rPr lang="en-US" sz="3300" dirty="0"/>
              <a:t>- Deterministic (always follows the same path).  </a:t>
            </a:r>
          </a:p>
          <a:p>
            <a:pPr marL="0" indent="0">
              <a:buNone/>
            </a:pPr>
            <a:r>
              <a:rPr lang="en-US" sz="3300" dirty="0"/>
              <a:t>- Used for simple, linear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C0C03C-3336-C550-8009-900999F6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94"/>
            <a:ext cx="8596668" cy="1145628"/>
          </a:xfrm>
        </p:spPr>
        <p:txBody>
          <a:bodyPr>
            <a:normAutofit/>
          </a:bodyPr>
          <a:lstStyle/>
          <a:p>
            <a:r>
              <a:rPr lang="en-US" b="1" dirty="0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F900-C676-4A5B-81D5-DB201EE2B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6138"/>
            <a:ext cx="8596668" cy="550742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300" b="1" dirty="0"/>
              <a:t>Selection (Decision-Making):</a:t>
            </a:r>
            <a:r>
              <a:rPr lang="en-US" sz="3300" dirty="0"/>
              <a:t> </a:t>
            </a:r>
            <a:r>
              <a:rPr lang="en-US" sz="2200" dirty="0"/>
              <a:t>These structures allow the program to choose between different paths of execution based on whether a certain condition is true or false. Common examples include:</a:t>
            </a:r>
          </a:p>
          <a:p>
            <a:pPr lvl="0"/>
            <a:r>
              <a:rPr lang="en-US" dirty="0"/>
              <a:t>if-else statements: Execute one block of code if a condition is true, and another if it's false.</a:t>
            </a:r>
          </a:p>
          <a:p>
            <a:pPr lvl="0"/>
            <a:r>
              <a:rPr lang="en-US" dirty="0"/>
              <a:t>switch statements: Provide a way to execute different code blocks based on the value of a single variable or expression.</a:t>
            </a:r>
          </a:p>
          <a:p>
            <a:pPr marL="0" indent="0">
              <a:buNone/>
            </a:pPr>
            <a:r>
              <a:rPr lang="en-US" sz="3300" b="1" dirty="0"/>
              <a:t>Example: </a:t>
            </a:r>
            <a:r>
              <a:rPr lang="en-US" sz="3300" dirty="0"/>
              <a:t> </a:t>
            </a:r>
          </a:p>
          <a:p>
            <a:r>
              <a:rPr lang="en-US" sz="2200" dirty="0"/>
              <a:t>python</a:t>
            </a:r>
          </a:p>
          <a:p>
            <a:r>
              <a:rPr lang="en-US" sz="2200" dirty="0"/>
              <a:t>age = 18</a:t>
            </a:r>
          </a:p>
          <a:p>
            <a:r>
              <a:rPr lang="en-US" sz="2200" dirty="0"/>
              <a:t>if age &gt;= 18:</a:t>
            </a:r>
          </a:p>
          <a:p>
            <a:r>
              <a:rPr lang="en-US" sz="2200" dirty="0"/>
              <a:t>    print("You are an adult.")</a:t>
            </a:r>
          </a:p>
          <a:p>
            <a:pPr marL="0" indent="0">
              <a:buNone/>
            </a:pPr>
            <a:r>
              <a:rPr lang="en-US" sz="2200" dirty="0"/>
              <a:t>else:</a:t>
            </a:r>
          </a:p>
          <a:p>
            <a:r>
              <a:rPr lang="en-US" sz="2200" dirty="0"/>
              <a:t>    print("You are a minor.")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3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AA2F-3D64-F096-21C5-3DC2EF78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6413"/>
            <a:ext cx="8596668" cy="57027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- If the condition is true, the code inside the if block runs.  </a:t>
            </a:r>
          </a:p>
          <a:p>
            <a:pPr marL="0" indent="0">
              <a:buNone/>
            </a:pPr>
            <a:r>
              <a:rPr lang="en-US" sz="2400" dirty="0"/>
              <a:t>- If the condition is false, the code inside the else block runs.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Key Points:  </a:t>
            </a:r>
          </a:p>
          <a:p>
            <a:pPr marL="0" indent="0">
              <a:buNone/>
            </a:pPr>
            <a:r>
              <a:rPr lang="en-US" sz="2400" dirty="0"/>
              <a:t>- Conditional execution.  </a:t>
            </a:r>
          </a:p>
          <a:p>
            <a:pPr marL="0" indent="0">
              <a:buNone/>
            </a:pPr>
            <a:r>
              <a:rPr lang="en-US" sz="2400" dirty="0"/>
              <a:t>- Used for making decisions (e.g., checking if a number is even, if a user is logged in, etc.).  </a:t>
            </a:r>
          </a:p>
          <a:p>
            <a:pPr marL="0" indent="0">
              <a:buNone/>
            </a:pPr>
            <a:r>
              <a:rPr lang="en-US" sz="2400" dirty="0"/>
              <a:t>- Can have multiple conditions using </a:t>
            </a:r>
            <a:r>
              <a:rPr lang="en-US" sz="2400" dirty="0" err="1"/>
              <a:t>elif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8A6F9A-CEE4-C8FB-80FA-9F01B350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6980"/>
            <a:ext cx="8596668" cy="1166972"/>
          </a:xfrm>
        </p:spPr>
        <p:txBody>
          <a:bodyPr>
            <a:normAutofit/>
          </a:bodyPr>
          <a:lstStyle/>
          <a:p>
            <a:r>
              <a:rPr lang="en-US" b="1" dirty="0"/>
              <a:t>Iteration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28AB-8259-52B4-F811-F8834D57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932"/>
            <a:ext cx="8596668" cy="5242473"/>
          </a:xfrm>
        </p:spPr>
        <p:txBody>
          <a:bodyPr>
            <a:normAutofit/>
          </a:bodyPr>
          <a:lstStyle/>
          <a:p>
            <a:pPr lvl="0"/>
            <a:r>
              <a:rPr lang="en-US" sz="2000" b="1" dirty="0"/>
              <a:t>Iteration (Looping): </a:t>
            </a:r>
            <a:r>
              <a:rPr lang="en-US" sz="2000" dirty="0"/>
              <a:t>These structures enable the repeated execution of a block of code multiple times. This repetition can be based on a condition or a fixed number of iterations. Common examples include:</a:t>
            </a:r>
          </a:p>
          <a:p>
            <a:pPr lvl="0"/>
            <a:r>
              <a:rPr lang="en-US" sz="2000" dirty="0"/>
              <a:t>for loops: Repeat a block of code a specified number of times.</a:t>
            </a:r>
          </a:p>
          <a:p>
            <a:pPr lvl="0"/>
            <a:r>
              <a:rPr lang="en-US" sz="2000" dirty="0"/>
              <a:t>while loops: Repeat a block of code as long as a certain condition remains true.</a:t>
            </a:r>
          </a:p>
          <a:p>
            <a:pPr lvl="0"/>
            <a:r>
              <a:rPr lang="en-US" sz="2000" dirty="0"/>
              <a:t>do-while loops: Similar to while loops, but guarantee at least one execution of the code block before checking the condition. </a:t>
            </a:r>
          </a:p>
          <a:p>
            <a:r>
              <a:rPr lang="en-US" sz="2000" b="1" dirty="0"/>
              <a:t>Types of loops:  </a:t>
            </a:r>
          </a:p>
          <a:p>
            <a:pPr marL="0" indent="0">
              <a:buNone/>
            </a:pPr>
            <a:r>
              <a:rPr lang="en-US" sz="2000" dirty="0"/>
              <a:t>- for loop (used for a known number of iterations)  </a:t>
            </a:r>
          </a:p>
          <a:p>
            <a:pPr marL="0" indent="0">
              <a:buNone/>
            </a:pPr>
            <a:r>
              <a:rPr lang="en-US" sz="2000" dirty="0"/>
              <a:t>- while loop (used for an unknown number of iterations)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E567-E9EC-51F5-870A-555676D5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45" y="491613"/>
            <a:ext cx="8788757" cy="612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</a:t>
            </a:r>
          </a:p>
          <a:p>
            <a:r>
              <a:rPr lang="en-US" sz="2400" dirty="0"/>
              <a:t>java</a:t>
            </a:r>
          </a:p>
          <a:p>
            <a:r>
              <a:rPr lang="nn-NO" sz="2400" dirty="0"/>
              <a:t>for (let i = 0; i &lt; 5; i++) {</a:t>
            </a:r>
          </a:p>
          <a:p>
            <a:r>
              <a:rPr lang="nn-NO" sz="2400" dirty="0"/>
              <a:t>  console.log(i);</a:t>
            </a:r>
          </a:p>
          <a:p>
            <a:r>
              <a:rPr lang="nn-NO" sz="2400" dirty="0"/>
              <a:t>}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- This loop runs 5 times, printing the numbers 0 through 4.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b="1" dirty="0"/>
              <a:t>Key Points: </a:t>
            </a:r>
          </a:p>
          <a:p>
            <a:pPr marL="0" indent="0">
              <a:buNone/>
            </a:pPr>
            <a:r>
              <a:rPr lang="en-US" sz="2400" dirty="0"/>
              <a:t>- Repetition of a block of code.  </a:t>
            </a:r>
          </a:p>
          <a:p>
            <a:pPr marL="0" indent="0">
              <a:buNone/>
            </a:pPr>
            <a:r>
              <a:rPr lang="en-US" sz="2400" dirty="0"/>
              <a:t>- Used for processing data, repeating tasks, or iterating over collections (like lists, arrays, strings). </a:t>
            </a:r>
          </a:p>
        </p:txBody>
      </p:sp>
    </p:spTree>
    <p:extLst>
      <p:ext uri="{BB962C8B-B14F-4D97-AF65-F5344CB8AC3E}">
        <p14:creationId xmlns:p14="http://schemas.microsoft.com/office/powerpoint/2010/main" val="8826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FAC44F-98AB-A403-8462-28A23B19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Summary Table: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FCDF-6A4E-9688-D739-4C1DBCC6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Control </a:t>
            </a:r>
            <a:r>
              <a:rPr lang="en-US" dirty="0" err="1"/>
              <a:t>Strusctures</a:t>
            </a:r>
            <a:r>
              <a:rPr lang="en-US" dirty="0"/>
              <a:t>:</a:t>
            </a:r>
          </a:p>
          <a:p>
            <a:r>
              <a:rPr lang="en-US" dirty="0"/>
              <a:t>Sequence </a:t>
            </a:r>
          </a:p>
          <a:p>
            <a:pPr marL="0" indent="0">
              <a:buNone/>
            </a:pPr>
            <a:r>
              <a:rPr lang="en-US" dirty="0"/>
              <a:t>Description: Statements are executed in the order they appear. </a:t>
            </a:r>
          </a:p>
          <a:p>
            <a:pPr marL="0" indent="0">
              <a:buNone/>
            </a:pPr>
            <a:r>
              <a:rPr lang="en-US" dirty="0"/>
              <a:t>Example: print("Hello")  </a:t>
            </a:r>
          </a:p>
          <a:p>
            <a:r>
              <a:rPr lang="en-US" dirty="0"/>
              <a:t>Selection</a:t>
            </a:r>
          </a:p>
          <a:p>
            <a:pPr marL="0" indent="0">
              <a:buNone/>
            </a:pPr>
            <a:r>
              <a:rPr lang="en-US" dirty="0"/>
              <a:t>Description: Code is executed based on a condition (true/false).  </a:t>
            </a:r>
          </a:p>
          <a:p>
            <a:pPr marL="0" indent="0">
              <a:buNone/>
            </a:pPr>
            <a:r>
              <a:rPr lang="en-US" dirty="0"/>
              <a:t>Example: if age &gt;= 18: ... Else </a:t>
            </a:r>
          </a:p>
          <a:p>
            <a:r>
              <a:rPr lang="en-US" dirty="0"/>
              <a:t>Iteration: </a:t>
            </a:r>
          </a:p>
          <a:p>
            <a:pPr marL="0" indent="0">
              <a:buNone/>
            </a:pPr>
            <a:r>
              <a:rPr lang="en-US" dirty="0"/>
              <a:t>Description: A block of code is repeated multiple times.  </a:t>
            </a:r>
          </a:p>
          <a:p>
            <a:pPr marL="0" indent="0">
              <a:buNone/>
            </a:pPr>
            <a:r>
              <a:rPr lang="en-US" dirty="0"/>
              <a:t>Example: for </a:t>
            </a:r>
            <a:r>
              <a:rPr lang="en-US" dirty="0" err="1"/>
              <a:t>i</a:t>
            </a:r>
            <a:r>
              <a:rPr lang="en-US" dirty="0"/>
              <a:t> in range(5)</a:t>
            </a:r>
          </a:p>
        </p:txBody>
      </p:sp>
    </p:spTree>
    <p:extLst>
      <p:ext uri="{BB962C8B-B14F-4D97-AF65-F5344CB8AC3E}">
        <p14:creationId xmlns:p14="http://schemas.microsoft.com/office/powerpoint/2010/main" val="21814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ACB77B-5AFA-C0FA-3EE5-545F84AE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Real-World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8C27-AE9B-77E0-F16C-2FC04D8E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Sequence: You walk into a room and say "Hello" first, then "World."  </a:t>
            </a:r>
          </a:p>
          <a:p>
            <a:r>
              <a:rPr lang="en-US" dirty="0"/>
              <a:t>Selection: You check if it's raining, and if it is, you take an umbrella.  </a:t>
            </a:r>
          </a:p>
          <a:p>
            <a:r>
              <a:rPr lang="en-US" dirty="0"/>
              <a:t>Iteration: You count from 1 to 10, repeating the action 10 times.</a:t>
            </a:r>
          </a:p>
          <a:p>
            <a:endParaRPr lang="en-US" dirty="0"/>
          </a:p>
          <a:p>
            <a:r>
              <a:rPr lang="en-US" dirty="0"/>
              <a:t>Control Structures in Different Programming Languages</a:t>
            </a:r>
          </a:p>
          <a:p>
            <a:pPr marL="0" indent="0">
              <a:buNone/>
            </a:pPr>
            <a:r>
              <a:rPr lang="en-US" dirty="0"/>
              <a:t>| Language | Sequence | Selection | Iteration |</a:t>
            </a:r>
          </a:p>
          <a:p>
            <a:pPr marL="0" indent="0">
              <a:buNone/>
            </a:pPr>
            <a:r>
              <a:rPr lang="en-US" dirty="0"/>
              <a:t>| Python      | Yes           | Yes           | Yes       |        </a:t>
            </a:r>
          </a:p>
          <a:p>
            <a:pPr marL="0" indent="0">
              <a:buNone/>
            </a:pPr>
            <a:r>
              <a:rPr lang="en-US" dirty="0"/>
              <a:t>| Java         | Yes           | Yes           | Yes       |</a:t>
            </a:r>
          </a:p>
          <a:p>
            <a:pPr marL="0" indent="0">
              <a:buNone/>
            </a:pPr>
            <a:r>
              <a:rPr lang="en-US" dirty="0"/>
              <a:t>| C++          | Yes           | Yes           | Yes       |</a:t>
            </a:r>
          </a:p>
          <a:p>
            <a:pPr marL="0" indent="0">
              <a:buNone/>
            </a:pPr>
            <a:r>
              <a:rPr lang="en-US" dirty="0"/>
              <a:t>| JavaScript | Yes          | Yes           | Yes       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1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767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 3</vt:lpstr>
      <vt:lpstr>Facet</vt:lpstr>
      <vt:lpstr>  </vt:lpstr>
      <vt:lpstr>Control Structures in Programming</vt:lpstr>
      <vt:lpstr>Sequence</vt:lpstr>
      <vt:lpstr>Selection</vt:lpstr>
      <vt:lpstr>PowerPoint Presentation</vt:lpstr>
      <vt:lpstr>Iteration</vt:lpstr>
      <vt:lpstr>PowerPoint Presentation</vt:lpstr>
      <vt:lpstr>Summary Table: Control Structures</vt:lpstr>
      <vt:lpstr>Real-World Analogy</vt:lpstr>
      <vt:lpstr>Control Structures in Software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imanishimwe jean claude</dc:creator>
  <cp:lastModifiedBy>imanishimwe jean claude</cp:lastModifiedBy>
  <cp:revision>1</cp:revision>
  <dcterms:created xsi:type="dcterms:W3CDTF">2025-10-04T06:28:02Z</dcterms:created>
  <dcterms:modified xsi:type="dcterms:W3CDTF">2025-10-07T09:16:03Z</dcterms:modified>
</cp:coreProperties>
</file>