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list" loCatId="list" qsTypeId="urn:microsoft.com/office/officeart/2005/8/quickstyle/simple5" qsCatId="simple" csTypeId="urn:microsoft.com/office/officeart/2005/8/colors/accent1_2" csCatId="accent1" phldr="0"/>
      <dgm:spPr/>
    </dgm:pt>
    <dgm:pt modelId="{BEB4A0DE-FB16-4C4F-8DEA-03570694B93A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Put toothpaste on a toothbrush.</a:t>
          </a:r>
          <a:r>
            <a:rPr lang="en-US"/>
            <a:t/>
          </a:r>
          <a:endParaRPr lang="en-US"/>
        </a:p>
      </dgm:t>
    </dgm:pt>
    <dgm:pt modelId="{A1CD0B47-03FC-4535-A972-2673574CE2F3}" cxnId="{AF20919D-4390-4F02-AE62-E6A4029968FA}" type="parTrans">
      <dgm:prSet/>
      <dgm:spPr/>
    </dgm:pt>
    <dgm:pt modelId="{66283CB7-69B8-41D5-A569-950515985F71}" cxnId="{AF20919D-4390-4F02-AE62-E6A4029968FA}" type="sibTrans">
      <dgm:prSet/>
      <dgm:spPr/>
    </dgm:pt>
    <dgm:pt modelId="{11A5EA0A-517A-463B-9BA8-5EB54D7D10F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Use toothbrush to clean teeth </a:t>
          </a:r>
          <a:endParaRPr lang="en-US"/>
        </a:p>
      </dgm:t>
    </dgm:pt>
    <dgm:pt modelId="{E2B15CF1-464F-45CC-BFE4-6F0AA417C19E}" cxnId="{B1116900-D44A-43E1-B2DD-3A2D22DAD3B4}" type="parTrans">
      <dgm:prSet/>
      <dgm:spPr/>
    </dgm:pt>
    <dgm:pt modelId="{4EA87785-B7B3-4F48-BB13-D91C5DEA8DC1}" cxnId="{B1116900-D44A-43E1-B2DD-3A2D22DAD3B4}" type="sibTrans">
      <dgm:prSet/>
      <dgm:spPr/>
    </dgm:pt>
    <dgm:pt modelId="{25EF8B53-4C57-43A4-9FE1-40C318A0AD8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Risen toothbrush </a:t>
          </a:r>
          <a:r>
            <a:rPr lang="en-US"/>
            <a:t/>
          </a:r>
          <a:endParaRPr lang="en-US"/>
        </a:p>
      </dgm:t>
    </dgm:pt>
    <dgm:pt modelId="{62CE1C4C-AE05-4247-9728-BCA5F5CA780A}" cxnId="{D9ADEE77-49BE-40FE-86E9-30F948E529B7}" type="parTrans">
      <dgm:prSet/>
      <dgm:spPr/>
    </dgm:pt>
    <dgm:pt modelId="{F463D266-32E5-414A-9781-DA46FFE60955}" cxnId="{D9ADEE77-49BE-40FE-86E9-30F948E529B7}" type="sibTrans">
      <dgm:prSet/>
      <dgm:spPr/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  <dgm:pt modelId="{65AAD8D9-A2BB-4BC0-ADC4-32A3E0934999}" type="pres">
      <dgm:prSet presAssocID="{BEB4A0DE-FB16-4C4F-8DEA-03570694B93A}" presName="composite" presStyleCnt="0"/>
      <dgm:spPr/>
    </dgm:pt>
    <dgm:pt modelId="{F8DF891C-0D10-4055-A8A8-3FC34ADEDC5B}" type="pres">
      <dgm:prSet presAssocID="{BEB4A0DE-FB16-4C4F-8DEA-03570694B93A}" presName="imgShp" presStyleLbl="fgImgPlace1" presStyleIdx="0" presStyleCnt="3"/>
      <dgm:spPr/>
    </dgm:pt>
    <dgm:pt modelId="{5D3E6026-A697-4D8F-84B5-C5321A8528B3}" type="pres">
      <dgm:prSet presAssocID="{BEB4A0DE-FB16-4C4F-8DEA-03570694B93A}" presName="txShp" presStyleLbl="node1" presStyleIdx="0" presStyleCnt="3">
        <dgm:presLayoutVars>
          <dgm:bulletEnabled val="1"/>
        </dgm:presLayoutVars>
      </dgm:prSet>
      <dgm:spPr/>
    </dgm:pt>
    <dgm:pt modelId="{01F33C7F-4C3C-42D3-8542-4BC345A10B4C}" type="pres">
      <dgm:prSet presAssocID="{66283CB7-69B8-41D5-A569-950515985F71}" presName="spacing" presStyleCnt="0"/>
      <dgm:spPr/>
    </dgm:pt>
    <dgm:pt modelId="{5373068E-DCEB-4D3C-BFF1-43C34CE727FD}" type="pres">
      <dgm:prSet presAssocID="{11A5EA0A-517A-463B-9BA8-5EB54D7D10F8}" presName="composite" presStyleCnt="0"/>
      <dgm:spPr/>
    </dgm:pt>
    <dgm:pt modelId="{48C23F44-CDC2-4998-B9C4-F737C51D3228}" type="pres">
      <dgm:prSet presAssocID="{11A5EA0A-517A-463B-9BA8-5EB54D7D10F8}" presName="imgShp" presStyleLbl="fgImgPlace1" presStyleIdx="1" presStyleCnt="3"/>
      <dgm:spPr/>
    </dgm:pt>
    <dgm:pt modelId="{DC27DDA6-73A4-45AF-8B52-70E594C6E063}" type="pres">
      <dgm:prSet presAssocID="{11A5EA0A-517A-463B-9BA8-5EB54D7D10F8}" presName="txShp" presStyleLbl="node1" presStyleIdx="1" presStyleCnt="3">
        <dgm:presLayoutVars>
          <dgm:bulletEnabled val="1"/>
        </dgm:presLayoutVars>
      </dgm:prSet>
      <dgm:spPr/>
    </dgm:pt>
    <dgm:pt modelId="{1BD648EC-230D-47E1-A618-F93D265B0703}" type="pres">
      <dgm:prSet presAssocID="{4EA87785-B7B3-4F48-BB13-D91C5DEA8DC1}" presName="spacing" presStyleCnt="0"/>
      <dgm:spPr/>
    </dgm:pt>
    <dgm:pt modelId="{7D4A810A-A6D4-47BA-AF8D-AB4F73C04080}" type="pres">
      <dgm:prSet presAssocID="{25EF8B53-4C57-43A4-9FE1-40C318A0AD88}" presName="composite" presStyleCnt="0"/>
      <dgm:spPr/>
    </dgm:pt>
    <dgm:pt modelId="{69DE5637-6198-4292-ADFF-69DC2A063BC5}" type="pres">
      <dgm:prSet presAssocID="{25EF8B53-4C57-43A4-9FE1-40C318A0AD88}" presName="imgShp" presStyleLbl="fgImgPlace1" presStyleIdx="2" presStyleCnt="3"/>
      <dgm:spPr/>
    </dgm:pt>
    <dgm:pt modelId="{00C34D87-B2DD-493A-BAA2-1A14EA17DEB1}" type="pres">
      <dgm:prSet presAssocID="{25EF8B53-4C57-43A4-9FE1-40C318A0AD88}" presName="txShp" presStyleLbl="node1" presStyleIdx="2" presStyleCnt="3">
        <dgm:presLayoutVars>
          <dgm:bulletEnabled val="1"/>
        </dgm:presLayoutVars>
      </dgm:prSet>
      <dgm:spPr/>
    </dgm:pt>
  </dgm:ptLst>
  <dgm:cxnLst>
    <dgm:cxn modelId="{AF20919D-4390-4F02-AE62-E6A4029968FA}" srcId="{800EE499-D129-484D-B5C0-D0F3AC30E8B1}" destId="{BEB4A0DE-FB16-4C4F-8DEA-03570694B93A}" srcOrd="0" destOrd="0" parTransId="{A1CD0B47-03FC-4535-A972-2673574CE2F3}" sibTransId="{66283CB7-69B8-41D5-A569-950515985F71}"/>
    <dgm:cxn modelId="{B1116900-D44A-43E1-B2DD-3A2D22DAD3B4}" srcId="{800EE499-D129-484D-B5C0-D0F3AC30E8B1}" destId="{11A5EA0A-517A-463B-9BA8-5EB54D7D10F8}" srcOrd="1" destOrd="0" parTransId="{E2B15CF1-464F-45CC-BFE4-6F0AA417C19E}" sibTransId="{4EA87785-B7B3-4F48-BB13-D91C5DEA8DC1}"/>
    <dgm:cxn modelId="{D9ADEE77-49BE-40FE-86E9-30F948E529B7}" srcId="{800EE499-D129-484D-B5C0-D0F3AC30E8B1}" destId="{25EF8B53-4C57-43A4-9FE1-40C318A0AD88}" srcOrd="2" destOrd="0" parTransId="{62CE1C4C-AE05-4247-9728-BCA5F5CA780A}" sibTransId="{F463D266-32E5-414A-9781-DA46FFE60955}"/>
    <dgm:cxn modelId="{010C36C4-F0D0-4DF5-9638-786AB7DC65A1}" type="presOf" srcId="{800EE499-D129-484D-B5C0-D0F3AC30E8B1}" destId="{3A30B1D0-F146-41C6-9373-8CC849B0566C}" srcOrd="0" destOrd="0" presId="urn:microsoft.com/office/officeart/2005/8/layout/vList3"/>
    <dgm:cxn modelId="{01164FF0-A9EC-4DBD-94F7-512FD1871439}" type="presParOf" srcId="{3A30B1D0-F146-41C6-9373-8CC849B0566C}" destId="{65AAD8D9-A2BB-4BC0-ADC4-32A3E0934999}" srcOrd="0" destOrd="0" presId="urn:microsoft.com/office/officeart/2005/8/layout/vList3"/>
    <dgm:cxn modelId="{2D5554A7-862C-44AB-9DE3-3A1C8239783F}" type="presParOf" srcId="{65AAD8D9-A2BB-4BC0-ADC4-32A3E0934999}" destId="{F8DF891C-0D10-4055-A8A8-3FC34ADEDC5B}" srcOrd="0" destOrd="0" presId="urn:microsoft.com/office/officeart/2005/8/layout/vList3"/>
    <dgm:cxn modelId="{F99679A0-311A-42B2-B84C-2CC43489018D}" type="presParOf" srcId="{65AAD8D9-A2BB-4BC0-ADC4-32A3E0934999}" destId="{5D3E6026-A697-4D8F-84B5-C5321A8528B3}" srcOrd="1" destOrd="0" presId="urn:microsoft.com/office/officeart/2005/8/layout/vList3"/>
    <dgm:cxn modelId="{231E9EC9-F743-4E99-8133-8435B4D5BD72}" type="presOf" srcId="{BEB4A0DE-FB16-4C4F-8DEA-03570694B93A}" destId="{5D3E6026-A697-4D8F-84B5-C5321A8528B3}" srcOrd="0" destOrd="0" presId="urn:microsoft.com/office/officeart/2005/8/layout/vList3"/>
    <dgm:cxn modelId="{1728DCE8-6642-42B0-B8D9-AE973EDAB716}" type="presParOf" srcId="{3A30B1D0-F146-41C6-9373-8CC849B0566C}" destId="{01F33C7F-4C3C-42D3-8542-4BC345A10B4C}" srcOrd="1" destOrd="0" presId="urn:microsoft.com/office/officeart/2005/8/layout/vList3"/>
    <dgm:cxn modelId="{15784808-1B48-4880-A9A9-872E94720B3E}" type="presOf" srcId="{66283CB7-69B8-41D5-A569-950515985F71}" destId="{01F33C7F-4C3C-42D3-8542-4BC345A10B4C}" srcOrd="0" destOrd="0" presId="urn:microsoft.com/office/officeart/2005/8/layout/vList3"/>
    <dgm:cxn modelId="{BF5F7D7F-2FAB-4416-BD91-7FDF236FE1F7}" type="presParOf" srcId="{3A30B1D0-F146-41C6-9373-8CC849B0566C}" destId="{5373068E-DCEB-4D3C-BFF1-43C34CE727FD}" srcOrd="2" destOrd="0" presId="urn:microsoft.com/office/officeart/2005/8/layout/vList3"/>
    <dgm:cxn modelId="{877778EC-8296-46BB-8BC5-0EE5DAAFE72D}" type="presParOf" srcId="{5373068E-DCEB-4D3C-BFF1-43C34CE727FD}" destId="{48C23F44-CDC2-4998-B9C4-F737C51D3228}" srcOrd="0" destOrd="2" presId="urn:microsoft.com/office/officeart/2005/8/layout/vList3"/>
    <dgm:cxn modelId="{42FB5031-8212-4724-92E5-0D3D342C2462}" type="presParOf" srcId="{5373068E-DCEB-4D3C-BFF1-43C34CE727FD}" destId="{DC27DDA6-73A4-45AF-8B52-70E594C6E063}" srcOrd="1" destOrd="2" presId="urn:microsoft.com/office/officeart/2005/8/layout/vList3"/>
    <dgm:cxn modelId="{162F6E26-E719-4ACC-8693-64B33F8747A6}" type="presOf" srcId="{11A5EA0A-517A-463B-9BA8-5EB54D7D10F8}" destId="{DC27DDA6-73A4-45AF-8B52-70E594C6E063}" srcOrd="0" destOrd="0" presId="urn:microsoft.com/office/officeart/2005/8/layout/vList3"/>
    <dgm:cxn modelId="{FF1C9220-B568-40C6-8B70-551584C0CEA4}" type="presParOf" srcId="{3A30B1D0-F146-41C6-9373-8CC849B0566C}" destId="{1BD648EC-230D-47E1-A618-F93D265B0703}" srcOrd="3" destOrd="0" presId="urn:microsoft.com/office/officeart/2005/8/layout/vList3"/>
    <dgm:cxn modelId="{A7EBA4AE-7A4C-4BDB-BBBA-A0B52A3901F3}" type="presOf" srcId="{4EA87785-B7B3-4F48-BB13-D91C5DEA8DC1}" destId="{1BD648EC-230D-47E1-A618-F93D265B0703}" srcOrd="0" destOrd="0" presId="urn:microsoft.com/office/officeart/2005/8/layout/vList3"/>
    <dgm:cxn modelId="{3C1C6F54-8C97-42FB-8821-2EAA1A1308DA}" type="presParOf" srcId="{3A30B1D0-F146-41C6-9373-8CC849B0566C}" destId="{7D4A810A-A6D4-47BA-AF8D-AB4F73C04080}" srcOrd="4" destOrd="0" presId="urn:microsoft.com/office/officeart/2005/8/layout/vList3"/>
    <dgm:cxn modelId="{26E5655B-C14C-41A0-89A2-1754F76E4ED4}" type="presParOf" srcId="{7D4A810A-A6D4-47BA-AF8D-AB4F73C04080}" destId="{69DE5637-6198-4292-ADFF-69DC2A063BC5}" srcOrd="0" destOrd="4" presId="urn:microsoft.com/office/officeart/2005/8/layout/vList3"/>
    <dgm:cxn modelId="{6088B2ED-EACE-43C3-B063-C80DE7ACC91E}" type="presParOf" srcId="{7D4A810A-A6D4-47BA-AF8D-AB4F73C04080}" destId="{00C34D87-B2DD-493A-BAA2-1A14EA17DEB1}" srcOrd="1" destOrd="4" presId="urn:microsoft.com/office/officeart/2005/8/layout/vList3"/>
    <dgm:cxn modelId="{E26344A5-EEDF-4BEB-97C5-F470EC101E1F}" type="presOf" srcId="{25EF8B53-4C57-43A4-9FE1-40C318A0AD88}" destId="{00C34D87-B2DD-493A-BAA2-1A14EA17DEB1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708650" cy="1619250"/>
        <a:chOff x="0" y="0"/>
        <a:chExt cx="5708650" cy="1619250"/>
      </a:xfrm>
    </dsp:grpSpPr>
    <dsp:sp modelId="{5D3E6026-A697-4D8F-84B5-C5321A8528B3}">
      <dsp:nvSpPr>
        <dsp:cNvPr id="4" name="Pentagon 3"/>
        <dsp:cNvSpPr/>
      </dsp:nvSpPr>
      <dsp:spPr bwMode="white">
        <a:xfrm rot="10800000">
          <a:off x="1071860" y="0"/>
          <a:ext cx="3796252" cy="462643"/>
        </a:xfrm>
        <a:prstGeom prst="homePlat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rot="10800000" vert="horz" wrap="square" lIns="204012" tIns="72390" rIns="135128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Put toothpaste on a toothbrush.</a:t>
          </a:r>
          <a:endParaRPr lang="en-US"/>
        </a:p>
      </dsp:txBody>
      <dsp:txXfrm rot="10800000">
        <a:off x="1071860" y="0"/>
        <a:ext cx="3796252" cy="462643"/>
      </dsp:txXfrm>
    </dsp:sp>
    <dsp:sp modelId="{F8DF891C-0D10-4055-A8A8-3FC34ADEDC5B}">
      <dsp:nvSpPr>
        <dsp:cNvPr id="3" name="Oval 2"/>
        <dsp:cNvSpPr/>
      </dsp:nvSpPr>
      <dsp:spPr bwMode="white">
        <a:xfrm>
          <a:off x="840538" y="0"/>
          <a:ext cx="462643" cy="462643"/>
        </a:xfrm>
        <a:prstGeom prst="ellipse">
          <a:avLst/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3">
          <a:scrgbClr r="0" g="0" b="0"/>
        </a:effectRef>
        <a:fontRef idx="minor"/>
      </dsp:style>
      <dsp:txXfrm>
        <a:off x="840538" y="0"/>
        <a:ext cx="462643" cy="462643"/>
      </dsp:txXfrm>
    </dsp:sp>
    <dsp:sp modelId="{DC27DDA6-73A4-45AF-8B52-70E594C6E063}">
      <dsp:nvSpPr>
        <dsp:cNvPr id="6" name="Pentagon 5"/>
        <dsp:cNvSpPr/>
      </dsp:nvSpPr>
      <dsp:spPr bwMode="white">
        <a:xfrm rot="10800000">
          <a:off x="1071860" y="578304"/>
          <a:ext cx="3796252" cy="462643"/>
        </a:xfrm>
        <a:prstGeom prst="homePlat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rot="10800000" vert="horz" wrap="square" lIns="204012" tIns="72390" rIns="135128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Use toothbrush to clean teeth </a:t>
          </a:r>
          <a:endParaRPr lang="en-US"/>
        </a:p>
      </dsp:txBody>
      <dsp:txXfrm rot="10800000">
        <a:off x="1071860" y="578304"/>
        <a:ext cx="3796252" cy="462643"/>
      </dsp:txXfrm>
    </dsp:sp>
    <dsp:sp modelId="{48C23F44-CDC2-4998-B9C4-F737C51D3228}">
      <dsp:nvSpPr>
        <dsp:cNvPr id="5" name="Oval 4"/>
        <dsp:cNvSpPr/>
      </dsp:nvSpPr>
      <dsp:spPr bwMode="white">
        <a:xfrm>
          <a:off x="840538" y="578304"/>
          <a:ext cx="462643" cy="462643"/>
        </a:xfrm>
        <a:prstGeom prst="ellipse">
          <a:avLst/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3">
          <a:scrgbClr r="0" g="0" b="0"/>
        </a:effectRef>
        <a:fontRef idx="minor"/>
      </dsp:style>
      <dsp:txXfrm>
        <a:off x="840538" y="578304"/>
        <a:ext cx="462643" cy="462643"/>
      </dsp:txXfrm>
    </dsp:sp>
    <dsp:sp modelId="{00C34D87-B2DD-493A-BAA2-1A14EA17DEB1}">
      <dsp:nvSpPr>
        <dsp:cNvPr id="8" name="Pentagon 7"/>
        <dsp:cNvSpPr/>
      </dsp:nvSpPr>
      <dsp:spPr bwMode="white">
        <a:xfrm rot="10800000">
          <a:off x="1071860" y="1156607"/>
          <a:ext cx="3796252" cy="462643"/>
        </a:xfrm>
        <a:prstGeom prst="homePlate">
          <a:avLst/>
        </a:prstGeom>
      </dsp:spPr>
      <dsp:style>
        <a:lnRef idx="0">
          <a:schemeClr val="lt1"/>
        </a:lnRef>
        <a:fillRef idx="3">
          <a:schemeClr val="accent1"/>
        </a:fillRef>
        <a:effectRef idx="3">
          <a:scrgbClr r="0" g="0" b="0"/>
        </a:effectRef>
        <a:fontRef idx="minor">
          <a:schemeClr val="lt1"/>
        </a:fontRef>
      </dsp:style>
      <dsp:txBody>
        <a:bodyPr rot="10800000" vert="horz" wrap="square" lIns="204012" tIns="72390" rIns="135128" bIns="72390" anchor="ctr"/>
        <a:lstStyle>
          <a:lvl1pPr algn="ctr">
            <a:defRPr sz="19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Risen toothbrush </a:t>
          </a:r>
          <a:endParaRPr lang="en-US"/>
        </a:p>
      </dsp:txBody>
      <dsp:txXfrm rot="10800000">
        <a:off x="1071860" y="1156607"/>
        <a:ext cx="3796252" cy="462643"/>
      </dsp:txXfrm>
    </dsp:sp>
    <dsp:sp modelId="{69DE5637-6198-4292-ADFF-69DC2A063BC5}">
      <dsp:nvSpPr>
        <dsp:cNvPr id="7" name="Oval 6"/>
        <dsp:cNvSpPr/>
      </dsp:nvSpPr>
      <dsp:spPr bwMode="white">
        <a:xfrm>
          <a:off x="840538" y="1156607"/>
          <a:ext cx="462643" cy="462643"/>
        </a:xfrm>
        <a:prstGeom prst="ellipse">
          <a:avLst/>
        </a:prstGeom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3">
          <a:scrgbClr r="0" g="0" b="0"/>
        </a:effectRef>
        <a:fontRef idx="minor"/>
      </dsp:style>
      <dsp:txXfrm>
        <a:off x="840538" y="1156607"/>
        <a:ext cx="462643" cy="462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50000">
              <a:schemeClr val="accent5"/>
            </a:gs>
            <a:gs pos="0">
              <a:schemeClr val="accent5">
                <a:lumMod val="25000"/>
                <a:lumOff val="75000"/>
              </a:schemeClr>
            </a:gs>
            <a:gs pos="100000">
              <a:schemeClr val="accent5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5165" y="301625"/>
            <a:ext cx="7408545" cy="916940"/>
          </a:xfrm>
        </p:spPr>
        <p:txBody>
          <a:bodyPr/>
          <a:p>
            <a:r>
              <a:rPr lang="en-US"/>
              <a:t>Group 1 Presentation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555" y="1292860"/>
            <a:ext cx="9688830" cy="4838065"/>
          </a:xfrm>
        </p:spPr>
        <p:txBody>
          <a:bodyPr/>
          <a:p>
            <a:r>
              <a:rPr lang="en-US" altLang="en-US" sz="2400"/>
              <a:t> </a:t>
            </a:r>
            <a:endParaRPr lang="en-US" altLang="en-US" sz="2400"/>
          </a:p>
          <a:p>
            <a:r>
              <a:rPr lang="en-US" altLang="en-US" sz="2400"/>
              <a:t>Group members </a:t>
            </a:r>
            <a:endParaRPr lang="en-US" altLang="en-US" sz="2400"/>
          </a:p>
          <a:p>
            <a:r>
              <a:rPr lang="en-US" altLang="en-US" sz="2400"/>
              <a:t>1. Iturize Aubin 28760</a:t>
            </a:r>
            <a:endParaRPr lang="en-US" altLang="en-US" sz="2400"/>
          </a:p>
          <a:p>
            <a:r>
              <a:rPr lang="en-US" altLang="en-US" sz="2400"/>
              <a:t>2. Igirukwayo Ildephonse 101404</a:t>
            </a:r>
            <a:endParaRPr lang="en-US" altLang="en-US" sz="2400"/>
          </a:p>
          <a:p>
            <a:r>
              <a:rPr lang="en-US" altLang="en-US" sz="2400"/>
              <a:t>3. Muragijimana Jeannette 27579</a:t>
            </a:r>
            <a:endParaRPr lang="en-US" altLang="en-US" sz="2400"/>
          </a:p>
          <a:p>
            <a:r>
              <a:rPr lang="en-US" altLang="en-US" sz="2400"/>
              <a:t>4. TUMUKUNDE Winnie 29546</a:t>
            </a:r>
            <a:endParaRPr lang="en-US" altLang="en-US" sz="2400"/>
          </a:p>
          <a:p>
            <a:r>
              <a:rPr lang="en-US" altLang="en-US" sz="2400"/>
              <a:t>5. Vincent Dukuzumuremyi  29492</a:t>
            </a:r>
            <a:endParaRPr lang="en-US" altLang="en-US" sz="2400"/>
          </a:p>
          <a:p>
            <a:r>
              <a:rPr lang="en-US" altLang="en-US" sz="2400"/>
              <a:t>6. AHISHAKIYE Nzarora Emmanuel 29668</a:t>
            </a:r>
            <a:endParaRPr lang="en-US" altLang="en-US" sz="2400"/>
          </a:p>
          <a:p>
            <a:r>
              <a:rPr lang="en-US" altLang="en-US" sz="2400"/>
              <a:t>7. ⁠Abatoni Sandra 25591</a:t>
            </a:r>
            <a:endParaRPr lang="en-US" altLang="en-US" sz="2400"/>
          </a:p>
          <a:p>
            <a:r>
              <a:rPr lang="en-US" altLang="en-US" sz="2400"/>
              <a:t>8. Nyamwiza Teta Ornella 28839</a:t>
            </a:r>
            <a:endParaRPr lang="en-US" altLang="en-US" sz="2400"/>
          </a:p>
          <a:p>
            <a:r>
              <a:rPr lang="en-US" altLang="en-US" sz="2400"/>
              <a:t>9. ⁠Karemera Hero Higiro 28609</a:t>
            </a:r>
            <a:endParaRPr lang="en-US" altLang="en-US" sz="2400"/>
          </a:p>
        </p:txBody>
      </p:sp>
      <p:sp>
        <p:nvSpPr>
          <p:cNvPr id="6" name="Text Box 5"/>
          <p:cNvSpPr txBox="1"/>
          <p:nvPr/>
        </p:nvSpPr>
        <p:spPr>
          <a:xfrm>
            <a:off x="399415" y="14859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5"/>
            </a:gs>
            <a:gs pos="0">
              <a:schemeClr val="accent5">
                <a:lumMod val="25000"/>
                <a:lumOff val="75000"/>
              </a:schemeClr>
            </a:gs>
            <a:gs pos="100000">
              <a:schemeClr val="accent5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6710" y="274955"/>
            <a:ext cx="11235690" cy="711200"/>
          </a:xfrm>
        </p:spPr>
        <p:txBody>
          <a:bodyPr/>
          <a:p>
            <a:r>
              <a:rPr lang="en-US">
                <a:sym typeface="+mn-ea"/>
              </a:rPr>
              <a:t>Condition-controlled loops (Infinite loops)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-635" y="1156335"/>
            <a:ext cx="5986780" cy="5796280"/>
          </a:xfrm>
        </p:spPr>
        <p:txBody>
          <a:bodyPr/>
          <a:p>
            <a:pPr marL="0" indent="0">
              <a:buNone/>
            </a:pPr>
            <a:r>
              <a:rPr lang="en-US" sz="2400"/>
              <a:t>There may be a condition where the program loops for ever . This is known as </a:t>
            </a:r>
            <a:r>
              <a:rPr lang="en-US" sz="2400" b="1"/>
              <a:t>infinite loops</a:t>
            </a:r>
            <a:r>
              <a:rPr lang="en-US" sz="2400"/>
              <a:t> .  sometimes it uses while loop . </a:t>
            </a:r>
            <a:endParaRPr lang="en-US" sz="2400"/>
          </a:p>
          <a:p>
            <a:pPr marL="0" indent="0">
              <a:buNone/>
            </a:pPr>
            <a:r>
              <a:rPr lang="en-US" sz="2400" b="1" u="sng"/>
              <a:t>How does this works ?</a:t>
            </a:r>
            <a:endParaRPr lang="en-US" sz="2400" b="1" u="sng"/>
          </a:p>
          <a:p>
            <a:pPr marL="0" indent="0">
              <a:buNone/>
            </a:pPr>
            <a:r>
              <a:rPr lang="en-US" sz="2400"/>
              <a:t>Let us count up to 100 starting from one by adding 2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count = 1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while count ! =100: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print (count)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count +=2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This will iteration will run infinite because the answer will be an odd number which will the be equal to 100</a:t>
            </a:r>
            <a:endParaRPr lang="en-US" sz="2400"/>
          </a:p>
          <a:p>
            <a:pPr marL="0" indent="457200">
              <a:buNone/>
            </a:pPr>
            <a:endParaRPr lang="en-US" sz="240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96000" y="1156335"/>
            <a:ext cx="6096000" cy="5701665"/>
          </a:xfrm>
        </p:spPr>
        <p:txBody>
          <a:bodyPr/>
          <a:p>
            <a:pPr marL="0" indent="0">
              <a:buNone/>
            </a:pPr>
            <a:r>
              <a:rPr lang="en-US" sz="2400"/>
              <a:t>This may cause a program to fail because a code keeps reapting over and over . How may be usefull for programs which will run forever . 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5"/>
            </a:gs>
            <a:gs pos="0">
              <a:schemeClr val="accent5">
                <a:lumMod val="25000"/>
                <a:lumOff val="75000"/>
              </a:schemeClr>
            </a:gs>
            <a:gs pos="100000">
              <a:schemeClr val="accent5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Sequencing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4330" y="1184910"/>
            <a:ext cx="11228070" cy="5673090"/>
          </a:xfrm>
        </p:spPr>
        <p:txBody>
          <a:bodyPr/>
          <a:p>
            <a:pPr marL="0" indent="0">
              <a:buNone/>
            </a:pPr>
            <a:r>
              <a:rPr lang="en-US" sz="2400"/>
              <a:t>Sequencing means order in which instructions are performed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Eg: The sequence in which we can start cook water on a gas cooker 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 b="1" u="sng"/>
              <a:t>Why sequencing is important ?</a:t>
            </a:r>
            <a:endParaRPr lang="en-US" sz="2400" b="1" u="sng"/>
          </a:p>
          <a:p>
            <a:pPr marL="0" indent="0">
              <a:buNone/>
            </a:pPr>
            <a:r>
              <a:rPr lang="en-US" sz="2400"/>
              <a:t>If the means the steps are not followed in their order , the program can’t run.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Computers are not humans that is why you need to arrange every step in their order . When sequence is not ordered , the output for your codes can be in the format that you are not happy with .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graphicFrame>
        <p:nvGraphicFramePr>
          <p:cNvPr id="9" name="Diagram 8"/>
          <p:cNvGraphicFramePr/>
          <p:nvPr/>
        </p:nvGraphicFramePr>
        <p:xfrm>
          <a:off x="921385" y="2176780"/>
          <a:ext cx="5708650" cy="1619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5"/>
            </a:gs>
            <a:gs pos="0">
              <a:schemeClr val="accent5">
                <a:lumMod val="25000"/>
                <a:lumOff val="75000"/>
              </a:schemeClr>
            </a:gs>
            <a:gs pos="100000">
              <a:schemeClr val="accent5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687070"/>
          </a:xfrm>
        </p:spPr>
        <p:txBody>
          <a:bodyPr/>
          <a:p>
            <a:r>
              <a:rPr lang="en-US"/>
              <a:t>Selection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2025"/>
            <a:ext cx="10972800" cy="5164455"/>
          </a:xfrm>
        </p:spPr>
        <p:txBody>
          <a:bodyPr/>
          <a:p>
            <a:pPr marL="0" indent="0">
              <a:buNone/>
            </a:pPr>
            <a:r>
              <a:rPr lang="en-US" sz="2400"/>
              <a:t>When designing an algorithm , they are many steps where desicion are made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They are known as “</a:t>
            </a:r>
            <a:r>
              <a:rPr lang="en-US" sz="2400" b="1"/>
              <a:t>selection</a:t>
            </a:r>
            <a:r>
              <a:rPr lang="en-US" sz="2400"/>
              <a:t>” . They may be displayed in psedocode or flowchart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At some point in algorithm there may be some questions because they are many options that may be choosen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Depending on the answer , algorithm may flow certain steps and ignore others .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NB: Without selection different paths would not be created . Means the solution may not be realistic </a:t>
            </a:r>
            <a:endParaRPr lang="en-US" sz="2400"/>
          </a:p>
          <a:p>
            <a:pPr marL="0" indent="0">
              <a:buNone/>
            </a:pPr>
            <a:r>
              <a:rPr lang="en-US" sz="2400" b="1" u="sng"/>
              <a:t>Selection Practise</a:t>
            </a:r>
            <a:endParaRPr lang="en-US" sz="2400" b="1" u="sng"/>
          </a:p>
          <a:p>
            <a:pPr marL="0" indent="0">
              <a:buNone/>
            </a:pPr>
            <a:r>
              <a:rPr lang="en-US" sz="2400" b="1"/>
              <a:t>Example at a bus station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Step 1: Ask how old you are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Step 2: you are under 16 , pay half ticket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Step 3: Otherwise pay full ticket .</a:t>
            </a: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5"/>
            </a:gs>
            <a:gs pos="0">
              <a:schemeClr val="accent5">
                <a:lumMod val="25000"/>
                <a:lumOff val="75000"/>
              </a:schemeClr>
            </a:gs>
            <a:gs pos="100000">
              <a:schemeClr val="accent5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91135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558165"/>
            <a:ext cx="11583035" cy="6300470"/>
          </a:xfrm>
        </p:spPr>
        <p:txBody>
          <a:bodyPr/>
          <a:p>
            <a:pPr marL="0" indent="0">
              <a:buNone/>
            </a:pPr>
            <a:r>
              <a:rPr lang="en-US" sz="2400"/>
              <a:t>There decision was made on step 2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If &lt; pay half ticket or pay full .</a:t>
            </a:r>
            <a:endParaRPr lang="en-US" sz="2400"/>
          </a:p>
          <a:p>
            <a:pPr marL="2743200" lvl="6" indent="457200">
              <a:buNone/>
            </a:pPr>
            <a:endParaRPr lang="en-US" sz="2400" b="1" u="sng"/>
          </a:p>
          <a:p>
            <a:pPr marL="2743200" lvl="6" indent="457200">
              <a:buNone/>
            </a:pPr>
            <a:r>
              <a:rPr lang="en-US" sz="2400" b="1" u="sng"/>
              <a:t>If...Then...Else</a:t>
            </a:r>
            <a:endParaRPr lang="en-US" sz="2400" b="1" u="sng"/>
          </a:p>
          <a:p>
            <a:pPr marL="0" indent="0">
              <a:buNone/>
            </a:pPr>
            <a:r>
              <a:rPr lang="en-US" sz="2400"/>
              <a:t>Selection is usually represented by If, Then and Else function .</a:t>
            </a:r>
            <a:endParaRPr lang="en-US" sz="2400"/>
          </a:p>
          <a:p>
            <a:pPr marL="0" indent="0">
              <a:buNone/>
            </a:pPr>
            <a:r>
              <a:rPr lang="en-US" sz="2400" b="1"/>
              <a:t>IF</a:t>
            </a:r>
            <a:r>
              <a:rPr lang="en-US" sz="2400"/>
              <a:t>: It represents the question that is to be answered .</a:t>
            </a:r>
            <a:endParaRPr lang="en-US" sz="2400"/>
          </a:p>
          <a:p>
            <a:pPr marL="0" indent="0">
              <a:buNone/>
            </a:pPr>
            <a:r>
              <a:rPr lang="en-US" sz="2400" b="1"/>
              <a:t>Then</a:t>
            </a:r>
            <a:r>
              <a:rPr lang="en-US" sz="2400"/>
              <a:t>: Points what to do if the answer to the question is true . </a:t>
            </a:r>
            <a:endParaRPr lang="en-US" sz="2400"/>
          </a:p>
          <a:p>
            <a:pPr marL="0" indent="0">
              <a:buNone/>
            </a:pPr>
            <a:r>
              <a:rPr lang="en-US" sz="2400" b="1"/>
              <a:t>Else </a:t>
            </a:r>
            <a:r>
              <a:rPr lang="en-US" sz="2400"/>
              <a:t>: Points what to do if the answer is false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Eg: A pseudocode to compare Boss’s age and Employee age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start 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Declaire  Boss_age as INT 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Declaire Employee_age as INT 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Output ‘How old is your Boss’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Input user inputs Boss’s age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 </a:t>
            </a:r>
            <a:endParaRPr lang="en-US" sz="2400"/>
          </a:p>
          <a:p>
            <a:pPr marL="3657600" lvl="8" indent="457200">
              <a:buNone/>
            </a:pPr>
            <a:endParaRPr lang="en-US" sz="2400" b="1" u="sng"/>
          </a:p>
          <a:p>
            <a:pPr marL="3657600" lvl="8" indent="457200">
              <a:buNone/>
            </a:pPr>
            <a:endParaRPr lang="en-US" sz="2400" b="1" u="sng"/>
          </a:p>
          <a:p>
            <a:pPr marL="3657600" lvl="8" indent="457200">
              <a:buNone/>
            </a:pPr>
            <a:endParaRPr lang="en-US" sz="2400"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5"/>
            </a:gs>
            <a:gs pos="0">
              <a:schemeClr val="accent5">
                <a:lumMod val="25000"/>
                <a:lumOff val="75000"/>
              </a:schemeClr>
            </a:gs>
            <a:gs pos="100000">
              <a:schemeClr val="accent5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35"/>
            <a:ext cx="10972800" cy="398780"/>
          </a:xfrm>
        </p:spPr>
        <p:txBody>
          <a:bodyPr/>
          <a:p>
            <a:r>
              <a:rPr lang="en-US" sz="2400"/>
              <a:t>Continuation of Pseudocode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740"/>
            <a:ext cx="12265660" cy="6632575"/>
          </a:xfrm>
        </p:spPr>
        <p:txBody>
          <a:bodyPr/>
          <a:p>
            <a:pPr marL="0" indent="457200">
              <a:buNone/>
            </a:pPr>
            <a:r>
              <a:rPr lang="en-US" sz="2400"/>
              <a:t>output ‘How old is the Employee’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Input user inputs his age 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IF Boss_age &gt; Employee_age Then </a:t>
            </a:r>
            <a:endParaRPr lang="en-US" sz="2400"/>
          </a:p>
          <a:p>
            <a:pPr marL="457200" lvl="1" indent="457200">
              <a:buNone/>
            </a:pPr>
            <a:r>
              <a:rPr lang="en-US" sz="2400"/>
              <a:t>Output ‘ Your Boss is older than you ‘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Else</a:t>
            </a:r>
            <a:endParaRPr lang="en-US" sz="2400"/>
          </a:p>
          <a:p>
            <a:pPr marL="457200" lvl="1" indent="457200">
              <a:buNone/>
            </a:pPr>
            <a:r>
              <a:rPr lang="en-US" sz="2400"/>
              <a:t>Output ‘ Employee is older than the Boss ‘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Endif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End</a:t>
            </a:r>
            <a:endParaRPr lang="en-US" sz="2400"/>
          </a:p>
          <a:p>
            <a:pPr marL="457200" lvl="1" indent="457200">
              <a:buNone/>
            </a:pPr>
            <a:endParaRPr lang="en-US" sz="2400"/>
          </a:p>
          <a:p>
            <a:pPr marL="3200400" lvl="7" indent="457200">
              <a:buNone/>
            </a:pPr>
            <a:r>
              <a:rPr lang="en-US" sz="2400" b="1" u="sng"/>
              <a:t>The Else...If instruction</a:t>
            </a:r>
            <a:endParaRPr lang="en-US" sz="2400" b="1" u="sng"/>
          </a:p>
          <a:p>
            <a:pPr marL="0" indent="457200">
              <a:buNone/>
            </a:pPr>
            <a:r>
              <a:rPr lang="en-US" sz="2400"/>
              <a:t>This instruction can help us select more than two path ways in an algorithm . </a:t>
            </a:r>
            <a:endParaRPr lang="en-US" sz="2400"/>
          </a:p>
          <a:p>
            <a:pPr lvl="1">
              <a:buFont typeface="Wingdings" panose="05000000000000000000" charset="0"/>
              <a:buChar char="o"/>
            </a:pPr>
            <a:r>
              <a:rPr lang="en-US" sz="2400"/>
              <a:t>Here Else if also represents another question . </a:t>
            </a:r>
            <a:endParaRPr lang="en-US" sz="2400"/>
          </a:p>
          <a:p>
            <a:pPr marL="457200" lvl="1" indent="0">
              <a:buFont typeface="Wingdings" panose="05000000000000000000" charset="0"/>
              <a:buNone/>
            </a:pPr>
            <a:r>
              <a:rPr lang="en-US" sz="2400"/>
              <a:t> Example : Step 1 : Ask how old are you </a:t>
            </a:r>
            <a:endParaRPr lang="en-US" sz="2400"/>
          </a:p>
          <a:p>
            <a:pPr marL="1371600" lvl="3" indent="457200">
              <a:buFont typeface="Wingdings" panose="05000000000000000000" charset="0"/>
              <a:buNone/>
            </a:pPr>
            <a:r>
              <a:rPr lang="en-US" sz="2400"/>
              <a:t> Step 2 : If you are under 5 , Then pay no ticket </a:t>
            </a:r>
            <a:endParaRPr lang="en-US" sz="2400"/>
          </a:p>
          <a:p>
            <a:pPr marL="1371600" lvl="3" indent="457200">
              <a:buFont typeface="Wingdings" panose="05000000000000000000" charset="0"/>
              <a:buNone/>
            </a:pPr>
            <a:r>
              <a:rPr lang="en-US" sz="2400"/>
              <a:t> Step 3 :Else If you are under 16 , Then pay half ticket  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 </a:t>
            </a:r>
            <a:endParaRPr lang="en-US" sz="2400"/>
          </a:p>
          <a:p>
            <a:pPr marL="457200" lvl="1" indent="45720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5"/>
            </a:gs>
            <a:gs pos="0">
              <a:schemeClr val="accent5">
                <a:lumMod val="25000"/>
                <a:lumOff val="75000"/>
              </a:schemeClr>
            </a:gs>
            <a:gs pos="100000">
              <a:schemeClr val="accent5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9144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835"/>
            <a:ext cx="12192000" cy="6400800"/>
          </a:xfrm>
        </p:spPr>
        <p:txBody>
          <a:bodyPr/>
          <a:p>
            <a:pPr marL="0" indent="0">
              <a:buNone/>
            </a:pPr>
            <a:r>
              <a:rPr lang="en-US" sz="2400"/>
              <a:t>Step 4 : Elseif you are an OAP , Then pay no ticket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Step 5 : Else pay full ticket </a:t>
            </a:r>
            <a:endParaRPr lang="en-US" sz="2400"/>
          </a:p>
          <a:p>
            <a:pPr marL="3657600" lvl="8" indent="457200">
              <a:buNone/>
            </a:pPr>
            <a:r>
              <a:rPr lang="en-US" sz="2400" b="1" u="sng"/>
              <a:t>Iteration</a:t>
            </a:r>
            <a:endParaRPr lang="en-US" sz="2400" b="1" u="sng"/>
          </a:p>
          <a:p>
            <a:pPr marL="0" indent="0">
              <a:buNone/>
            </a:pPr>
            <a:r>
              <a:rPr lang="en-US" sz="2400"/>
              <a:t>Iteration in programming means repeating steps and instructions over and over again . This is offen called a ‘ loop ‘.</a:t>
            </a:r>
            <a:endParaRPr lang="en-US" sz="2400"/>
          </a:p>
          <a:p>
            <a:pPr marL="1371600" lvl="3" indent="457200">
              <a:buNone/>
            </a:pPr>
            <a:r>
              <a:rPr lang="en-US" sz="2400" b="1" u="sng"/>
              <a:t>Iteration in practise with an example of brushing teeth</a:t>
            </a:r>
            <a:endParaRPr lang="en-US" sz="2400" b="1" u="sng"/>
          </a:p>
          <a:p>
            <a:pPr marL="0" indent="0">
              <a:buNone/>
            </a:pPr>
            <a:r>
              <a:rPr lang="en-US" sz="2400"/>
              <a:t>Step 1 : Put toothpaste on toothbrush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Step 2 : Use toothbrush to clean tooth 1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Step 3 : Use toothbrush to clean tooth 2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Step 4 : Use toothbrush to clean tooth 3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Step 5 : Use toothbrush to clean tooth 4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Step 6 : Risen toothbrush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Here Iteration comes to simplifiy this algorithm ;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5"/>
            </a:gs>
            <a:gs pos="0">
              <a:schemeClr val="accent5">
                <a:lumMod val="25000"/>
                <a:lumOff val="75000"/>
              </a:schemeClr>
            </a:gs>
            <a:gs pos="100000">
              <a:schemeClr val="accent5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150" y="8255"/>
            <a:ext cx="7842250" cy="111125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" y="184150"/>
            <a:ext cx="12191365" cy="6974840"/>
          </a:xfrm>
        </p:spPr>
        <p:txBody>
          <a:bodyPr/>
          <a:p>
            <a:pPr marL="0" indent="0">
              <a:buNone/>
            </a:pPr>
            <a:r>
              <a:rPr lang="en-US" sz="2400"/>
              <a:t>Step 1: Put toothpaste on toothbrush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Step 2: Use toothbrush to clean  a tooth .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Step 3:Move onto the next tooth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Step 4:Repeat step 2 and step 3 until all teeth are clean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step 5: Rinse toothbrush </a:t>
            </a:r>
            <a:endParaRPr lang="en-US" sz="2400"/>
          </a:p>
          <a:p>
            <a:pPr marL="2743200" lvl="6" indent="457200">
              <a:buNone/>
            </a:pPr>
            <a:r>
              <a:rPr lang="en-US" sz="2400" b="1" u="sng"/>
              <a:t>Why Is Iteration Important </a:t>
            </a:r>
            <a:endParaRPr lang="en-US" sz="2400" b="1" u="sng"/>
          </a:p>
          <a:p>
            <a:pPr marL="0" indent="0">
              <a:buNone/>
            </a:pPr>
            <a:r>
              <a:rPr lang="en-US" sz="2400"/>
              <a:t>As we seen it iteration makes it simple and quicker because we won’t repeat many steps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It is implementated using</a:t>
            </a:r>
            <a:r>
              <a:rPr lang="en-US" sz="2400" b="1"/>
              <a:t> FOR</a:t>
            </a:r>
            <a:r>
              <a:rPr lang="en-US" sz="2400"/>
              <a:t> and</a:t>
            </a:r>
            <a:r>
              <a:rPr lang="en-US" sz="2400" b="1"/>
              <a:t> WHILE </a:t>
            </a:r>
            <a:r>
              <a:rPr lang="en-US" sz="2400"/>
              <a:t>statement .</a:t>
            </a:r>
            <a:endParaRPr lang="en-US" sz="2400" b="1"/>
          </a:p>
          <a:p>
            <a:pPr marL="0" indent="0">
              <a:buNone/>
            </a:pPr>
            <a:r>
              <a:rPr lang="en-US" sz="2400"/>
              <a:t>They are two ways in which program can loop or iterate .</a:t>
            </a:r>
            <a:endParaRPr lang="en-US" sz="2400"/>
          </a:p>
          <a:p>
            <a:pPr marL="0" indent="0">
              <a:buNone/>
            </a:pPr>
            <a:r>
              <a:rPr lang="en-US" sz="2400" b="1" u="sng"/>
              <a:t>Count - controlled loops</a:t>
            </a:r>
            <a:endParaRPr lang="en-US" sz="2400" b="1" u="sng"/>
          </a:p>
          <a:p>
            <a:pPr marL="0" indent="0">
              <a:buNone/>
            </a:pPr>
            <a:r>
              <a:rPr lang="en-US" sz="2400"/>
              <a:t>It is called count controlled loop because it shows how many times the algorithm is going to iterate or to loop .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Eg : An algorithm to add five number that are inputted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Step 1 : Set total to 0 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5"/>
            </a:gs>
            <a:gs pos="0">
              <a:schemeClr val="accent5">
                <a:lumMod val="25000"/>
                <a:lumOff val="75000"/>
              </a:schemeClr>
            </a:gs>
            <a:gs pos="100000">
              <a:schemeClr val="accent5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4955"/>
            <a:ext cx="12192000" cy="6582410"/>
          </a:xfrm>
        </p:spPr>
        <p:txBody>
          <a:bodyPr/>
          <a:p>
            <a:pPr marL="0" indent="0">
              <a:buNone/>
            </a:pPr>
            <a:r>
              <a:rPr lang="en-US" sz="2400"/>
              <a:t>Step 2: Report this section five times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Input a number </a:t>
            </a:r>
            <a:endParaRPr lang="en-US" sz="240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Add a number 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Step 3: Go back to step 2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Step 4: Say what the total is </a:t>
            </a:r>
            <a:endParaRPr lang="en-US" sz="2400"/>
          </a:p>
          <a:p>
            <a:pPr marL="0" indent="0">
              <a:buNone/>
            </a:pPr>
            <a:r>
              <a:rPr lang="en-US" sz="2400" b="1" u="sng"/>
              <a:t>Psedocode </a:t>
            </a:r>
            <a:endParaRPr lang="en-US" sz="2400" b="1" u="sng"/>
          </a:p>
          <a:p>
            <a:pPr marL="0" indent="0">
              <a:buNone/>
            </a:pPr>
            <a:r>
              <a:rPr lang="en-US" sz="2400"/>
              <a:t>Total = 0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For count is range (5):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number = int(input (“Type in a number: “))</a:t>
            </a:r>
            <a:endParaRPr lang="en-US" sz="2400"/>
          </a:p>
          <a:p>
            <a:pPr marL="0" indent="457200">
              <a:buNone/>
            </a:pPr>
            <a:r>
              <a:rPr lang="en-US" sz="2400"/>
              <a:t>total = total + number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Print (“The total is: ” )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Print (Total)</a:t>
            </a:r>
            <a:endParaRPr lang="en-US" sz="2400"/>
          </a:p>
          <a:p>
            <a:pPr marL="0" indent="0">
              <a:buNone/>
            </a:pPr>
            <a:r>
              <a:rPr lang="en-US" sz="2400" b="1"/>
              <a:t>For : </a:t>
            </a:r>
            <a:r>
              <a:rPr lang="en-US" sz="2400"/>
              <a:t>Determines the starting point of iteration</a:t>
            </a:r>
            <a:endParaRPr lang="en-US" sz="2400"/>
          </a:p>
          <a:p>
            <a:pPr marL="0" indent="0">
              <a:buNone/>
            </a:pPr>
            <a:r>
              <a:rPr lang="en-US" sz="2400" b="1"/>
              <a:t>Count</a:t>
            </a:r>
            <a:r>
              <a:rPr lang="en-US" sz="2400"/>
              <a:t> : Dispaly how many times the iteration will reapeat .</a:t>
            </a:r>
            <a:endParaRPr lang="en-US" sz="2400"/>
          </a:p>
          <a:p>
            <a:pPr marL="0" indent="0">
              <a:buNone/>
            </a:pPr>
            <a:r>
              <a:rPr lang="en-US" sz="2400" b="1"/>
              <a:t>Range </a:t>
            </a:r>
            <a:r>
              <a:rPr lang="en-US" sz="2400"/>
              <a:t>: Display how many time the loop is to happen .</a:t>
            </a:r>
            <a:endParaRPr lang="en-US" sz="2400"/>
          </a:p>
        </p:txBody>
      </p:sp>
      <p:sp>
        <p:nvSpPr>
          <p:cNvPr id="4" name="Title 3"/>
          <p:cNvSpPr/>
          <p:nvPr>
            <p:ph type="title"/>
          </p:nvPr>
        </p:nvSpPr>
        <p:spPr>
          <a:xfrm>
            <a:off x="8630920" y="274955"/>
            <a:ext cx="2951480" cy="11430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5"/>
            </a:gs>
            <a:gs pos="0">
              <a:schemeClr val="accent5">
                <a:lumMod val="25000"/>
                <a:lumOff val="75000"/>
              </a:schemeClr>
            </a:gs>
            <a:gs pos="100000">
              <a:schemeClr val="accent5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228600"/>
          </a:xfrm>
        </p:spPr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7855"/>
            <a:ext cx="12192000" cy="6240145"/>
          </a:xfrm>
        </p:spPr>
        <p:txBody>
          <a:bodyPr/>
          <a:p>
            <a:pPr marL="2743200" lvl="6" indent="457200">
              <a:buNone/>
            </a:pPr>
            <a:r>
              <a:rPr lang="en-US" sz="2400" b="1" u="sng"/>
              <a:t>Condition - controlled loops</a:t>
            </a:r>
            <a:endParaRPr lang="en-US" sz="2400" b="1" u="sng"/>
          </a:p>
          <a:p>
            <a:pPr marL="0" indent="0">
              <a:buNone/>
            </a:pPr>
            <a:r>
              <a:rPr lang="en-US" sz="2400"/>
              <a:t>This loop is not limited because it can countinue until the condition is met .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It is impremented using while statement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An example of a password algoritm .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1. Enter a password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2. Unless the password = “123” , go back to step 1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3. Say ‘Password correct’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Here it means that it must continue because we don’t know how many time the password will be installed .</a:t>
            </a:r>
            <a:endParaRPr lang="en-US" sz="2400"/>
          </a:p>
          <a:p>
            <a:pPr marL="3200400" lvl="7" indent="457200">
              <a:buNone/>
            </a:pPr>
            <a:r>
              <a:rPr lang="en-US" sz="2400" b="1" u="sng"/>
              <a:t>Pseudocode </a:t>
            </a:r>
            <a:endParaRPr lang="en-US" sz="2400" b="1" u="sng"/>
          </a:p>
          <a:p>
            <a:pPr marL="0" indent="0">
              <a:buNone/>
            </a:pPr>
            <a:r>
              <a:rPr lang="en-US" sz="2400"/>
              <a:t>Password = “123”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While password doesn’t equal “123”</a:t>
            </a:r>
            <a:endParaRPr lang="en-US" sz="2400"/>
          </a:p>
          <a:p>
            <a:pPr marL="914400" lvl="2" indent="457200">
              <a:buNone/>
            </a:pPr>
            <a:r>
              <a:rPr lang="en-US" sz="2400"/>
              <a:t>Input password </a:t>
            </a:r>
            <a:endParaRPr lang="en-US" sz="2400"/>
          </a:p>
          <a:p>
            <a:pPr marL="0" indent="0">
              <a:buNone/>
            </a:pPr>
            <a:r>
              <a:rPr lang="en-US" sz="2400"/>
              <a:t>Output “Password correct”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4962</Words>
  <Application>WPS Presentation</Application>
  <PresentationFormat>Widescreen</PresentationFormat>
  <Paragraphs>155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Default Design</vt:lpstr>
      <vt:lpstr>Group 1 Presentation</vt:lpstr>
      <vt:lpstr>Sequencing </vt:lpstr>
      <vt:lpstr>Selection</vt:lpstr>
      <vt:lpstr>PowerPoint 演示文稿</vt:lpstr>
      <vt:lpstr>Continuation of Pseudocode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aubin</dc:creator>
  <cp:lastModifiedBy>Iturize Aubin</cp:lastModifiedBy>
  <cp:revision>13</cp:revision>
  <dcterms:created xsi:type="dcterms:W3CDTF">2025-07-23T00:59:00Z</dcterms:created>
  <dcterms:modified xsi:type="dcterms:W3CDTF">2025-10-05T11:39:28Z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AA861304F51D4F3899FE168FA1CA5EC4_11</vt:lpwstr>
  </property>
  <property fmtid="{D5CDD505-2E9C-101B-9397-08002B2CF9AE}" pid="3" name="KSOProductBuildVer">
    <vt:lpwstr>1033-12.2.0.22549</vt:lpwstr>
  </property>
</Properties>
</file>