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45"/>
  </p:notesMasterIdLst>
  <p:sldIdLst>
    <p:sldId id="256" r:id="rId2"/>
    <p:sldId id="257" r:id="rId3"/>
    <p:sldId id="357" r:id="rId4"/>
    <p:sldId id="328" r:id="rId5"/>
    <p:sldId id="358" r:id="rId6"/>
    <p:sldId id="359" r:id="rId7"/>
    <p:sldId id="360" r:id="rId8"/>
    <p:sldId id="361" r:id="rId9"/>
    <p:sldId id="37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271" r:id="rId20"/>
    <p:sldId id="274" r:id="rId21"/>
    <p:sldId id="329" r:id="rId22"/>
    <p:sldId id="258" r:id="rId23"/>
    <p:sldId id="272" r:id="rId24"/>
    <p:sldId id="273" r:id="rId25"/>
    <p:sldId id="275" r:id="rId26"/>
    <p:sldId id="259" r:id="rId27"/>
    <p:sldId id="260" r:id="rId28"/>
    <p:sldId id="277" r:id="rId29"/>
    <p:sldId id="261" r:id="rId30"/>
    <p:sldId id="267" r:id="rId31"/>
    <p:sldId id="276" r:id="rId32"/>
    <p:sldId id="262" r:id="rId33"/>
    <p:sldId id="263" r:id="rId34"/>
    <p:sldId id="264" r:id="rId35"/>
    <p:sldId id="265" r:id="rId36"/>
    <p:sldId id="266" r:id="rId37"/>
    <p:sldId id="341" r:id="rId38"/>
    <p:sldId id="279" r:id="rId39"/>
    <p:sldId id="278" r:id="rId40"/>
    <p:sldId id="342" r:id="rId41"/>
    <p:sldId id="343" r:id="rId42"/>
    <p:sldId id="344" r:id="rId43"/>
    <p:sldId id="373" r:id="rId44"/>
  </p:sldIdLst>
  <p:sldSz cx="13004800" cy="9753600"/>
  <p:notesSz cx="13004800" cy="9753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136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9A96-3D4C-446E-A047-0976CF92EEAE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219200"/>
            <a:ext cx="4391025" cy="3292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4694238"/>
            <a:ext cx="10404475" cy="38401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89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4B0F7C-FC8D-486B-8BCD-3EBF6FE3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18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9CC7F-FB3E-A52A-71E7-B8AF8BAAD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C4E8B-9C74-9425-9166-3A264C57E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68DDB-46CB-76E3-148E-56CCC8BD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D494D-6EB4-F25E-7A3A-4826208C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8CDF9-6FC7-CE75-FE05-8556F480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7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C20F-D13A-D5EC-1F5B-5DC807D52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E431F-F209-62A5-376F-08BBB76EF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026A2-C766-699A-79D4-D63AF6D65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8C5A5-683A-4E35-4617-245164A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20046-7A68-74B7-86F5-63BDCDD59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25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8DD4C-E330-1B8A-E725-86B106243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9A4B52-94F6-41BD-085A-43DA251A0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E1E00-1E11-5524-4719-72E452806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30947-B96D-AB5E-DC52-5733C830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4383-BF15-1ACF-FF24-E4C921AF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3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254420" y="3063760"/>
            <a:ext cx="4722368" cy="2954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33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34771" y="3065095"/>
            <a:ext cx="5501979" cy="2364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7" b="0" i="0">
                <a:solidFill>
                  <a:srgbClr val="3F3F3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1"/>
              <a:t>SOFTWARE</a:t>
            </a:r>
            <a:r>
              <a:rPr lang="en-US" spc="32"/>
              <a:t> </a:t>
            </a:r>
            <a:r>
              <a:rPr lang="en-US" spc="-11"/>
              <a:t>ENGINEERING</a:t>
            </a:r>
            <a:endParaRPr lang="en-US" spc="-11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6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40641"/>
            <a:fld id="{81D60167-4931-47E6-BA6A-407CBD079E47}" type="slidenum">
              <a:rPr lang="en-US" spc="-27" smtClean="0"/>
              <a:pPr marL="40641"/>
              <a:t>‹#›</a:t>
            </a:fld>
            <a:endParaRPr lang="en-US" spc="-27" dirty="0"/>
          </a:p>
        </p:txBody>
      </p:sp>
    </p:spTree>
    <p:extLst>
      <p:ext uri="{BB962C8B-B14F-4D97-AF65-F5344CB8AC3E}">
        <p14:creationId xmlns:p14="http://schemas.microsoft.com/office/powerpoint/2010/main" val="2954939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1985" y="58580"/>
            <a:ext cx="6187214" cy="7879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89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6303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1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991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18062">
              <a:lnSpc>
                <a:spcPts val="2041"/>
              </a:lnSpc>
            </a:pPr>
            <a:r>
              <a:rPr lang="en-US"/>
              <a:t>SDLC</a:t>
            </a:r>
            <a:r>
              <a:rPr lang="en-US" spc="-50"/>
              <a:t> </a:t>
            </a:r>
            <a:r>
              <a:rPr lang="en-US"/>
              <a:t>by</a:t>
            </a:r>
            <a:r>
              <a:rPr lang="en-US" spc="-28"/>
              <a:t> </a:t>
            </a:r>
            <a:r>
              <a:rPr lang="en-US"/>
              <a:t>Manohar</a:t>
            </a:r>
            <a:r>
              <a:rPr lang="en-US" spc="-64"/>
              <a:t> </a:t>
            </a:r>
            <a:r>
              <a:rPr lang="en-US" spc="-14"/>
              <a:t>Prasad</a:t>
            </a:r>
            <a:endParaRPr lang="en-US" spc="-14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34E0-D0B8-4B3A-9724-30E0B5D84BB1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59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28FEE-E8E4-F8D3-4549-12CF04A69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015DA-CE04-E311-77B8-4A40C6ACA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5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A01E-0C27-C8A5-70D7-D931E053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A8456-947E-C844-792E-C0655085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6A844-7A45-BB52-339F-A4307097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611C9-DD9C-5279-0049-5F626775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59032-81FF-3FAF-22EB-208F68EBE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A257-F187-C489-F13C-60096A0AA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B5FD6-956E-E500-03F2-AB56DC0DE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1ED08-255F-791F-69B2-0B94E797C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483C3-D8C5-A9EF-2002-5485EBFF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14FEF-65FE-0B99-51C8-0B4185FE2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091A6-A520-0E59-8685-AF532C489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15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E659A-33F2-CEC3-70D9-6720C6610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E9FC7-E279-1F1D-A86A-1FF26B37A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82640-B12B-8614-2A03-733D13325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7BB48-C018-CEBC-2540-7F541A6E16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99EEE3-7DF1-E6BE-4B5C-7A4EB5E6C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B2576-769D-6CEF-CABC-C64BC822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394F87-0432-7E65-2F18-083CFF5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3B43C-8745-4BD6-072E-5617D90A6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48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D6B3-63D4-7970-2EFA-CD222D7BA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2E16F-B8F0-2622-4A82-F318AFCB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EFF67-4B36-5235-AB42-96ABCB769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DDC1B-CF3E-3211-09F3-3D06813B4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EB7DB-7E81-A279-5BEB-C0A5D7C8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93673-A3D4-7571-EE40-C0654DCDB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AC1E2-9303-05FB-B3F9-4E8A2778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0B14-1CC4-5D0F-07AD-387374F6B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C77D6-44F1-E1D0-D433-3EA103DE4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700B3-DEAB-B0DF-3A8E-E5E2915422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DC118-2757-D6FE-5EB7-6E681684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A7354-3BF3-8AD9-170E-8B623031C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5E23B-A132-4C56-17AF-DEB2D7BB6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0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3801A-7187-07F8-3238-CA349AFCA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D31CBB-0C8A-02D0-DF22-A60EA747A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7590A-4A46-CB59-9A79-F2D52A8B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079AD-D26E-1CCE-E0E2-12D64FAE9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E58C8-F67C-E71F-FF97-7119B93AD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C4ECF-0C67-6B34-4F6C-5DED449B9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48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2B109-219C-06E7-97B4-2297E7F3C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453029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AC1EC-8F72-2B80-65CD-00D037FF8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D4E7-DF8C-0582-D9A6-438998976D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16AA6-68ED-C9B1-6CA4-BCD487C9AB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AC9C9-4721-AC0D-9A5A-E28D286EB5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7" r:id="rId12"/>
    <p:sldLayoutId id="2147483698" r:id="rId13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pttemplate.net/?utm_source=ppt&amp;utm_medium=logo&amp;utm_term=ppt&amp;utm_content=NNNN&amp;utm_campaign=p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12207.com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1244600" y="2667000"/>
            <a:ext cx="11049000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8000" b="1" spc="26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Lecture 2 : Software</a:t>
            </a:r>
            <a:r>
              <a:rPr lang="en-US" sz="8000" b="1" spc="11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Process and </a:t>
            </a:r>
            <a:r>
              <a:rPr lang="en-US" sz="8000" b="1" spc="265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Software</a:t>
            </a:r>
            <a:r>
              <a:rPr lang="en-US" sz="8000" b="1" spc="114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3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Process</a:t>
            </a:r>
            <a:r>
              <a:rPr lang="en-US" sz="8000" b="1" spc="12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 </a:t>
            </a:r>
            <a:r>
              <a:rPr lang="en-US" sz="8000" b="1" spc="39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/>
                <a:cs typeface="Trebuchet MS"/>
              </a:rPr>
              <a:t>Models</a:t>
            </a:r>
            <a:endParaRPr lang="en-US" sz="8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00" y="838200"/>
            <a:ext cx="124967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  <a:latin typeface="+mn-lt"/>
              </a:rPr>
              <a:t>1.</a:t>
            </a:r>
            <a:r>
              <a:rPr b="1" spc="-142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Planning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dirty="0">
                <a:solidFill>
                  <a:schemeClr val="bg1"/>
                </a:solidFill>
                <a:latin typeface="+mn-lt"/>
              </a:rPr>
              <a:t>&amp;</a:t>
            </a:r>
            <a:r>
              <a:rPr b="1" spc="-114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28" dirty="0">
                <a:solidFill>
                  <a:schemeClr val="bg1"/>
                </a:solidFill>
                <a:latin typeface="+mn-lt"/>
              </a:rPr>
              <a:t>Requirement</a:t>
            </a:r>
            <a:r>
              <a:rPr b="1" spc="-107" dirty="0">
                <a:solidFill>
                  <a:schemeClr val="bg1"/>
                </a:solidFill>
                <a:latin typeface="+mn-lt"/>
              </a:rPr>
              <a:t> </a:t>
            </a:r>
            <a:r>
              <a:rPr b="1" spc="-14" dirty="0">
                <a:solidFill>
                  <a:schemeClr val="bg1"/>
                </a:solidFill>
                <a:latin typeface="+mn-lt"/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2667000"/>
            <a:ext cx="11551693" cy="35842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270026">
              <a:spcBef>
                <a:spcPts val="149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28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important</a:t>
            </a:r>
            <a:r>
              <a:rPr sz="28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fundamental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560823">
              <a:spcBef>
                <a:spcPts val="5461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performed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senior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members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team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inputs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stakeholders</a:t>
            </a:r>
            <a:r>
              <a:rPr sz="28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domain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experts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SMEs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28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industry.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>
              <a:spcBef>
                <a:spcPts val="5467"/>
              </a:spcBef>
            </a:pP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28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28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assurance</a:t>
            </a:r>
            <a:r>
              <a:rPr sz="28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requirements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identification</a:t>
            </a:r>
            <a:r>
              <a:rPr sz="28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risks</a:t>
            </a:r>
            <a:r>
              <a:rPr sz="28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associated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28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28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28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also</a:t>
            </a:r>
            <a:r>
              <a:rPr sz="28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28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28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28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28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0" y="1219200"/>
            <a:ext cx="7440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28" dirty="0">
                <a:solidFill>
                  <a:schemeClr val="bg1"/>
                </a:solidFill>
              </a:rPr>
              <a:t>Requirements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0" y="3200400"/>
            <a:ext cx="8288754" cy="248136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Stakeholder</a:t>
            </a:r>
            <a:r>
              <a:rPr sz="3200" spc="-2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marR="7225" indent="-333243">
              <a:buFont typeface="Arial MT"/>
              <a:buChar char="•"/>
              <a:tabLst>
                <a:tab pos="131852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1138" dirty="0">
                <a:solidFill>
                  <a:schemeClr val="bg1"/>
                </a:solidFill>
                <a:latin typeface="Calibri"/>
                <a:cs typeface="Calibri"/>
              </a:rPr>
              <a:t> 	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 	Non-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functional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Transition</a:t>
            </a:r>
            <a:r>
              <a:rPr sz="32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600" y="609600"/>
            <a:ext cx="1028699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2.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149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200400"/>
            <a:ext cx="11578449" cy="334570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703862" marR="7225" indent="-685800">
              <a:spcBef>
                <a:spcPts val="149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next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clearly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define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get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them</a:t>
            </a:r>
            <a:r>
              <a:rPr sz="3200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approved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from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3200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703862" marR="148106" indent="-685800">
              <a:spcBef>
                <a:spcPts val="2900"/>
              </a:spcBef>
              <a:buFont typeface="Wingdings" panose="05000000000000000000" pitchFamily="2" charset="2"/>
              <a:buChar char="§"/>
            </a:pP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done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through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‘SRS’</a:t>
            </a:r>
            <a:r>
              <a:rPr sz="3200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Software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Specification</a:t>
            </a:r>
            <a:r>
              <a:rPr sz="3200" spc="-20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document</a:t>
            </a:r>
            <a:r>
              <a:rPr sz="3200" spc="-19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which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consists</a:t>
            </a:r>
            <a:r>
              <a:rPr sz="3200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be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designed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developed</a:t>
            </a:r>
            <a:r>
              <a:rPr sz="3200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3200" spc="-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3200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 smtClean="0">
                <a:solidFill>
                  <a:schemeClr val="bg1"/>
                </a:solidFill>
                <a:latin typeface="Calibri"/>
                <a:cs typeface="Calibri"/>
              </a:rPr>
              <a:t>life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cycle.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97000" y="1409738"/>
            <a:ext cx="92964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Defining</a:t>
            </a:r>
            <a:r>
              <a:rPr b="1" spc="-28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352800"/>
            <a:ext cx="1132952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Enterprise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Business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Monitoring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Elicitation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Communication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Solution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Assessment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Validation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8400" y="9144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3.</a:t>
            </a:r>
            <a:r>
              <a:rPr b="1" spc="-156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Designing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1981200"/>
            <a:ext cx="12202837" cy="447678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SRS,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than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architecture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proposed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documented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-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Document Specification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.</a:t>
            </a:r>
            <a:endParaRPr lang="en-US" sz="3200" spc="-14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lang="en-US" sz="3200" spc="-14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544567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buFont typeface="Arial MT"/>
              <a:buChar char="•"/>
              <a:tabLst>
                <a:tab pos="668292" algn="l"/>
                <a:tab pos="1816128" algn="l"/>
                <a:tab pos="3475117" algn="l"/>
                <a:tab pos="4347509" algn="l"/>
                <a:tab pos="5894514" algn="l"/>
                <a:tab pos="6309939" algn="l"/>
                <a:tab pos="6719042" algn="l"/>
                <a:tab pos="7526410" algn="l"/>
                <a:tab pos="9261260" algn="l"/>
                <a:tab pos="10026183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 smtClean="0">
                <a:solidFill>
                  <a:schemeClr val="bg1"/>
                </a:solidFill>
                <a:latin typeface="Calibri"/>
                <a:cs typeface="Calibri"/>
              </a:rPr>
              <a:t>reviewed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lang="en-US" sz="32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stakeholders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03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parameters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	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risk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assessment,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modularity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budget</a:t>
            </a:r>
            <a:r>
              <a:rPr sz="3200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28" dirty="0">
                <a:solidFill>
                  <a:schemeClr val="bg1"/>
                </a:solidFill>
                <a:latin typeface="Calibri"/>
                <a:cs typeface="Calibri"/>
              </a:rPr>
              <a:t>time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constraints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best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design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approach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selected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software.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0" y="1709408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4.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Developing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114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Software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3276600"/>
            <a:ext cx="12073692" cy="503334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actual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development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starts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built.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code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generated</a:t>
            </a:r>
            <a:r>
              <a:rPr sz="40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per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DDS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during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0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stage.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6486" marR="176104" indent="-648424" algn="just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Developers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follow</a:t>
            </a:r>
            <a:r>
              <a:rPr sz="40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coding</a:t>
            </a:r>
            <a:r>
              <a:rPr sz="40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guidelines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by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their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28" dirty="0">
                <a:solidFill>
                  <a:schemeClr val="bg1"/>
                </a:solidFill>
                <a:latin typeface="Calibri"/>
                <a:cs typeface="Calibri"/>
              </a:rPr>
              <a:t>organization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programming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tools</a:t>
            </a:r>
            <a:r>
              <a:rPr sz="4000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like</a:t>
            </a:r>
            <a:r>
              <a:rPr sz="40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compilers,</a:t>
            </a:r>
            <a:r>
              <a:rPr sz="4000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interpreters,</a:t>
            </a:r>
            <a:r>
              <a:rPr sz="40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debuggers</a:t>
            </a:r>
            <a:r>
              <a:rPr sz="40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36" dirty="0">
                <a:solidFill>
                  <a:schemeClr val="bg1"/>
                </a:solidFill>
                <a:latin typeface="Calibri"/>
                <a:cs typeface="Calibri"/>
              </a:rPr>
              <a:t>etc 	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used</a:t>
            </a:r>
            <a:r>
              <a:rPr sz="40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generate</a:t>
            </a:r>
            <a:r>
              <a:rPr sz="40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0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0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0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000" spc="-14" dirty="0">
                <a:solidFill>
                  <a:schemeClr val="bg1"/>
                </a:solidFill>
                <a:latin typeface="Calibri"/>
                <a:cs typeface="Calibri"/>
              </a:rPr>
              <a:t>code.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92200" y="7620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 smtClean="0">
                <a:solidFill>
                  <a:schemeClr val="bg1"/>
                </a:solidFill>
              </a:rPr>
              <a:t>5.</a:t>
            </a:r>
            <a:r>
              <a:rPr b="1" spc="-149" dirty="0" smtClean="0">
                <a:solidFill>
                  <a:schemeClr val="bg1"/>
                </a:solidFill>
              </a:rPr>
              <a:t> </a:t>
            </a:r>
            <a:r>
              <a:rPr b="1" spc="-64" dirty="0" smtClean="0">
                <a:solidFill>
                  <a:schemeClr val="bg1"/>
                </a:solidFill>
              </a:rPr>
              <a:t>Testing</a:t>
            </a:r>
            <a:r>
              <a:rPr b="1" spc="-100" dirty="0" smtClean="0">
                <a:solidFill>
                  <a:schemeClr val="bg1"/>
                </a:solidFill>
              </a:rPr>
              <a:t> </a:t>
            </a:r>
            <a:r>
              <a:rPr b="1" dirty="0" smtClean="0">
                <a:solidFill>
                  <a:schemeClr val="bg1"/>
                </a:solidFill>
              </a:rPr>
              <a:t>the</a:t>
            </a:r>
            <a:r>
              <a:rPr b="1" spc="-128" dirty="0" smtClean="0">
                <a:solidFill>
                  <a:schemeClr val="bg1"/>
                </a:solidFill>
              </a:rPr>
              <a:t> </a:t>
            </a:r>
            <a:r>
              <a:rPr b="1" spc="-14" dirty="0" smtClean="0">
                <a:solidFill>
                  <a:schemeClr val="bg1"/>
                </a:solidFill>
              </a:rPr>
              <a:t>Software</a:t>
            </a:r>
            <a:endParaRPr b="1" spc="-14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1200" y="2286000"/>
            <a:ext cx="11836173" cy="6322029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7225" indent="-651132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usually</a:t>
            </a:r>
            <a:r>
              <a:rPr sz="4551" spc="-5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subset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as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modern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models,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testing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mostly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involved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stages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SDLC.</a:t>
            </a:r>
            <a:endParaRPr sz="4551" dirty="0" smtClean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133658" indent="-651132">
              <a:buFont typeface="Arial MT"/>
              <a:buChar char="•"/>
              <a:tabLst>
                <a:tab pos="668292" algn="l"/>
              </a:tabLst>
            </a:pP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However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this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refers</a:t>
            </a:r>
            <a:r>
              <a:rPr sz="4551" spc="-17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only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stage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14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where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defects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are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reported,</a:t>
            </a:r>
            <a:r>
              <a:rPr sz="4551" spc="-1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tracked,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fixed</a:t>
            </a:r>
            <a:r>
              <a:rPr sz="4551" spc="-15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35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retested,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until</a:t>
            </a:r>
            <a:r>
              <a:rPr sz="4551" spc="-1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reaches</a:t>
            </a:r>
            <a:r>
              <a:rPr sz="4551" spc="-14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28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r>
              <a:rPr sz="4551" spc="-100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9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defined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57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SRS.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6000" y="685800"/>
            <a:ext cx="1595255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6.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Deployment</a:t>
            </a:r>
            <a:r>
              <a:rPr b="1" spc="-10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and</a:t>
            </a:r>
            <a:r>
              <a:rPr b="1" spc="-107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Maintenance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000" y="2286000"/>
            <a:ext cx="11702514" cy="633203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46446" indent="-650230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Once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tested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no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bugs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or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errors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reported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deployed.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7225" indent="-650230">
              <a:spcBef>
                <a:spcPts val="5461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on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feedback,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may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released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as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with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 suggested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enhancements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target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segment.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668292" marR="2010294" indent="-650230">
              <a:spcBef>
                <a:spcPts val="5467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After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deployed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then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its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r>
              <a:rPr sz="4551" spc="-20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starts.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3004800" cy="97535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3004800" cy="888661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545079"/>
              <a:ext cx="3810000" cy="2857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0385" y="457200"/>
            <a:ext cx="12444095" cy="14388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lang="en-US" sz="8000" b="1" dirty="0">
                <a:solidFill>
                  <a:schemeClr val="bg1"/>
                </a:solidFill>
              </a:rPr>
              <a:t/>
            </a:r>
            <a:br>
              <a:rPr lang="en-US" sz="8000" b="1" dirty="0">
                <a:solidFill>
                  <a:schemeClr val="bg1"/>
                </a:solidFill>
              </a:rPr>
            </a:br>
            <a:r>
              <a:rPr lang="en-US" sz="8000" b="1" dirty="0">
                <a:solidFill>
                  <a:schemeClr val="bg1"/>
                </a:solidFill>
              </a:rPr>
              <a:t>Some Terminologies</a:t>
            </a:r>
            <a:endParaRPr sz="8000" b="1" spc="-10" dirty="0">
              <a:solidFill>
                <a:schemeClr val="bg1"/>
              </a:solidFill>
            </a:endParaRPr>
          </a:p>
          <a:p>
            <a:pPr marR="5080" algn="r">
              <a:lnSpc>
                <a:spcPct val="100000"/>
              </a:lnSpc>
              <a:spcBef>
                <a:spcPts val="20"/>
              </a:spcBef>
              <a:tabLst>
                <a:tab pos="3281045" algn="l"/>
              </a:tabLst>
            </a:pPr>
            <a:r>
              <a:rPr sz="2550" b="1" baseline="3267" dirty="0">
                <a:solidFill>
                  <a:schemeClr val="bg1"/>
                </a:solidFill>
              </a:rPr>
              <a:t>	</a:t>
            </a:r>
            <a:r>
              <a:rPr sz="1700" b="1" spc="135" dirty="0">
                <a:solidFill>
                  <a:schemeClr val="bg1"/>
                </a:solidFill>
              </a:rPr>
              <a:t>2</a:t>
            </a:r>
            <a:endParaRPr sz="1700" b="1" dirty="0">
              <a:solidFill>
                <a:schemeClr val="bg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0200" y="2057400"/>
            <a:ext cx="12320270" cy="7487306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set of activities (like designing, developing, and testing) used to create a software system.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simplified, abstract representation of that process.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SDLC (Software Development Life Cycle)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also commonly called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process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the overall, structured process for building and maintaining software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development model </a:t>
            </a:r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 specific, abstract framework that defines the stages and activities within the SDLC.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endParaRPr sz="4000" dirty="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27000" y="381000"/>
            <a:ext cx="12490027" cy="1594054"/>
          </a:xfrm>
          <a:prstGeom prst="rect">
            <a:avLst/>
          </a:prstGeom>
        </p:spPr>
        <p:txBody>
          <a:bodyPr vert="horz" wrap="square" lIns="0" tIns="18062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42"/>
              </a:spcBef>
              <a:tabLst>
                <a:tab pos="4148828" algn="l"/>
                <a:tab pos="7730510" algn="l"/>
              </a:tabLst>
            </a:pPr>
            <a:r>
              <a:rPr sz="5120" b="1" spc="-28" dirty="0" smtClean="0">
                <a:solidFill>
                  <a:schemeClr val="bg1"/>
                </a:solidFill>
              </a:rPr>
              <a:t>Advantages</a:t>
            </a:r>
            <a:r>
              <a:rPr lang="en-US" sz="5120" b="1" spc="-185" dirty="0">
                <a:solidFill>
                  <a:schemeClr val="bg1"/>
                </a:solidFill>
              </a:rPr>
              <a:t> </a:t>
            </a:r>
            <a:r>
              <a:rPr sz="5120" b="1" spc="-36" dirty="0" smtClean="0">
                <a:solidFill>
                  <a:schemeClr val="bg1"/>
                </a:solidFill>
              </a:rPr>
              <a:t>o</a:t>
            </a:r>
            <a:r>
              <a:rPr lang="en-US" sz="5120" b="1" spc="-36" dirty="0" smtClean="0">
                <a:solidFill>
                  <a:schemeClr val="bg1"/>
                </a:solidFill>
              </a:rPr>
              <a:t>f </a:t>
            </a:r>
            <a:r>
              <a:rPr sz="5120" b="1" dirty="0" smtClean="0">
                <a:solidFill>
                  <a:schemeClr val="bg1"/>
                </a:solidFill>
              </a:rPr>
              <a:t>Choosing</a:t>
            </a:r>
            <a:r>
              <a:rPr lang="en-US" sz="5120" b="1" spc="-121" dirty="0">
                <a:solidFill>
                  <a:schemeClr val="bg1"/>
                </a:solidFill>
              </a:rPr>
              <a:t> </a:t>
            </a:r>
            <a:r>
              <a:rPr sz="5120" b="1" spc="-14" dirty="0" smtClean="0">
                <a:solidFill>
                  <a:schemeClr val="bg1"/>
                </a:solidFill>
              </a:rPr>
              <a:t>Appropriate</a:t>
            </a:r>
            <a:r>
              <a:rPr sz="5120" b="1" spc="-192" dirty="0" smtClean="0">
                <a:solidFill>
                  <a:schemeClr val="bg1"/>
                </a:solidFill>
              </a:rPr>
              <a:t> </a:t>
            </a:r>
            <a:r>
              <a:rPr sz="5120" b="1" spc="-28" dirty="0">
                <a:solidFill>
                  <a:schemeClr val="bg1"/>
                </a:solidFill>
              </a:rPr>
              <a:t>SDLC</a:t>
            </a:r>
            <a:endParaRPr sz="512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400" y="2286000"/>
            <a:ext cx="1023224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speed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product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quality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buFont typeface="Arial MT"/>
              <a:buChar char="•"/>
              <a:tabLst>
                <a:tab pos="350400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Improved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client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relations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1305" indent="-333243">
              <a:buFont typeface="Arial MT"/>
              <a:buChar char="•"/>
              <a:tabLst>
                <a:tab pos="35130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risk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Decreased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management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overhead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4DFEA-9E89-B735-72B2-EA04B4F11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0DA5B5-7399-C940-B07A-64A9E381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1815" y="141397"/>
            <a:ext cx="11216640" cy="787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5425">
              <a:lnSpc>
                <a:spcPct val="100000"/>
              </a:lnSpc>
            </a:pP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800" b="1" spc="-2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dirty="0">
                <a:solidFill>
                  <a:schemeClr val="bg1"/>
                </a:solidFill>
                <a:latin typeface="Arial MT"/>
                <a:cs typeface="Arial MT"/>
              </a:rPr>
              <a:t>process</a:t>
            </a:r>
            <a:r>
              <a:rPr lang="en-US" sz="4800" b="1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800" b="1" spc="-10" dirty="0">
                <a:solidFill>
                  <a:schemeClr val="bg1"/>
                </a:solidFill>
                <a:latin typeface="Arial MT"/>
                <a:cs typeface="Arial MT"/>
              </a:rPr>
              <a:t>descriptions</a:t>
            </a:r>
            <a:endParaRPr lang="en-US" sz="4800" b="1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E4732-D747-7D5B-0DC4-9C37F8C34F8C}"/>
              </a:ext>
            </a:extLst>
          </p:cNvPr>
          <p:cNvSpPr txBox="1"/>
          <p:nvPr/>
        </p:nvSpPr>
        <p:spPr>
          <a:xfrm>
            <a:off x="551815" y="2362200"/>
            <a:ext cx="115062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include </a:t>
            </a:r>
            <a:r>
              <a:rPr lang="en-US" sz="2800" u="sng" dirty="0">
                <a:solidFill>
                  <a:schemeClr val="bg1"/>
                </a:solidFill>
              </a:rPr>
              <a:t>process activities</a:t>
            </a:r>
            <a:r>
              <a:rPr lang="en-US" sz="2800" dirty="0">
                <a:solidFill>
                  <a:schemeClr val="bg1"/>
                </a:solidFill>
              </a:rPr>
              <a:t> such as specifying a data model, designing a user interface, etc. and the ordering of these activities. 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Process descriptions may also include: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Products: </a:t>
            </a:r>
            <a:r>
              <a:rPr lang="en-US" sz="2800" dirty="0">
                <a:solidFill>
                  <a:schemeClr val="bg1"/>
                </a:solidFill>
              </a:rPr>
              <a:t>the outcomes of a process activity (models, docs) 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b="1" u="sng" dirty="0">
                <a:solidFill>
                  <a:schemeClr val="bg1"/>
                </a:solidFill>
              </a:rPr>
              <a:t>Roles: </a:t>
            </a:r>
            <a:r>
              <a:rPr lang="en-US" sz="2800" dirty="0">
                <a:solidFill>
                  <a:schemeClr val="bg1"/>
                </a:solidFill>
              </a:rPr>
              <a:t>the responsibilities of the people involved in the process;</a:t>
            </a:r>
          </a:p>
          <a:p>
            <a:pPr marL="1028700" lvl="1" indent="-5715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b="1" u="sng" dirty="0">
                <a:solidFill>
                  <a:schemeClr val="bg1"/>
                </a:solidFill>
              </a:rPr>
              <a:t>Pre- and post-conditions</a:t>
            </a:r>
            <a:r>
              <a:rPr lang="en-US" sz="2800" dirty="0">
                <a:solidFill>
                  <a:schemeClr val="bg1"/>
                </a:solidFill>
              </a:rPr>
              <a:t>: statements that are true before and after a process activity has been enacted or a product produced.</a:t>
            </a:r>
          </a:p>
        </p:txBody>
      </p:sp>
    </p:spTree>
    <p:extLst>
      <p:ext uri="{BB962C8B-B14F-4D97-AF65-F5344CB8AC3E}">
        <p14:creationId xmlns:p14="http://schemas.microsoft.com/office/powerpoint/2010/main" val="2236143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3391"/>
            <a:ext cx="13068300" cy="650243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18745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2415" y="3124200"/>
            <a:ext cx="12101830" cy="564000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30200" marR="1778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30200" algn="l"/>
              </a:tabLst>
            </a:pP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40" dirty="0">
                <a:solidFill>
                  <a:schemeClr val="bg1"/>
                </a:solidFill>
                <a:latin typeface="Trebuchet MS"/>
                <a:cs typeface="Trebuchet MS"/>
              </a:rPr>
              <a:t>may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include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activities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part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process,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products,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dirty="0">
                <a:solidFill>
                  <a:schemeClr val="bg1"/>
                </a:solidFill>
                <a:latin typeface="Trebuchet MS"/>
                <a:cs typeface="Trebuchet MS"/>
              </a:rPr>
              <a:t>e.g.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architectural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descriptions,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source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code,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user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documentation,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5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0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roles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people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involved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engineering.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29565" indent="-304165">
              <a:lnSpc>
                <a:spcPct val="100000"/>
              </a:lnSpc>
              <a:spcBef>
                <a:spcPts val="1040"/>
              </a:spcBef>
              <a:buChar char="•"/>
              <a:tabLst>
                <a:tab pos="329565" algn="l"/>
              </a:tabLst>
            </a:pP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Examples: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60"/>
              </a:spcBef>
              <a:buChar char="•"/>
              <a:tabLst>
                <a:tab pos="647700" algn="l"/>
              </a:tabLst>
            </a:pP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waterfall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3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spiral</a:t>
            </a:r>
            <a:r>
              <a:rPr sz="240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dirty="0">
                <a:solidFill>
                  <a:schemeClr val="bg1"/>
                </a:solidFill>
                <a:latin typeface="Trebuchet MS"/>
                <a:cs typeface="Trebuchet MS"/>
              </a:rPr>
              <a:t>“V-</a:t>
            </a:r>
            <a:r>
              <a:rPr sz="2400" spc="125" dirty="0">
                <a:solidFill>
                  <a:schemeClr val="bg1"/>
                </a:solidFill>
                <a:latin typeface="Trebuchet MS"/>
                <a:cs typeface="Trebuchet MS"/>
              </a:rPr>
              <a:t>Modell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 (XT)”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chemeClr val="bg1"/>
                </a:solidFill>
                <a:latin typeface="Trebuchet MS"/>
                <a:cs typeface="Trebuchet MS"/>
              </a:rPr>
              <a:t>(dt.)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sz="2400" spc="150" dirty="0" err="1">
                <a:solidFill>
                  <a:schemeClr val="bg1"/>
                </a:solidFill>
                <a:latin typeface="Trebuchet MS"/>
                <a:cs typeface="Trebuchet MS"/>
              </a:rPr>
              <a:t>eXtreme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Programming</a:t>
            </a:r>
            <a:endParaRPr lang="en-US" sz="2400" spc="155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1120"/>
              </a:spcBef>
              <a:buChar char="•"/>
              <a:tabLst>
                <a:tab pos="647700" algn="l"/>
              </a:tabLst>
            </a:pPr>
            <a:r>
              <a:rPr lang="en-US" sz="2400" spc="155" dirty="0">
                <a:solidFill>
                  <a:schemeClr val="bg1"/>
                </a:solidFill>
                <a:latin typeface="Trebuchet MS"/>
                <a:cs typeface="Trebuchet MS"/>
              </a:rPr>
              <a:t>Agile model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647700" lvl="1" indent="-304800">
              <a:lnSpc>
                <a:spcPct val="100000"/>
              </a:lnSpc>
              <a:spcBef>
                <a:spcPts val="780"/>
              </a:spcBef>
              <a:buChar char="•"/>
              <a:tabLst>
                <a:tab pos="647700" algn="l"/>
              </a:tabLst>
            </a:pPr>
            <a:r>
              <a:rPr sz="3600" spc="869" baseline="-8101" dirty="0">
                <a:solidFill>
                  <a:schemeClr val="bg1"/>
                </a:solidFill>
                <a:latin typeface="Trebuchet MS"/>
                <a:cs typeface="Trebuchet MS"/>
              </a:rPr>
              <a:t>…</a:t>
            </a:r>
            <a:endParaRPr sz="3600" baseline="-810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D0012-6787-240D-7AD4-A008DDBF0203}"/>
              </a:ext>
            </a:extLst>
          </p:cNvPr>
          <p:cNvSpPr txBox="1"/>
          <p:nvPr/>
        </p:nvSpPr>
        <p:spPr>
          <a:xfrm>
            <a:off x="256540" y="1512482"/>
            <a:ext cx="11899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2400" b="1" spc="2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2400" b="1" spc="204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b="1" spc="505" dirty="0">
                <a:solidFill>
                  <a:schemeClr val="bg1"/>
                </a:solidFill>
                <a:latin typeface="Trebuchet MS"/>
                <a:cs typeface="Trebuchet MS"/>
              </a:rPr>
              <a:t>Models</a:t>
            </a:r>
            <a:r>
              <a:rPr lang="en-US" sz="2400" b="1" spc="-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2400" spc="-25" dirty="0">
                <a:solidFill>
                  <a:schemeClr val="bg1"/>
                </a:solidFill>
              </a:rPr>
              <a:t>are </a:t>
            </a:r>
            <a:r>
              <a:rPr lang="en-US" sz="2400" spc="-10" dirty="0">
                <a:solidFill>
                  <a:schemeClr val="bg1"/>
                </a:solidFill>
              </a:rPr>
              <a:t>simplified</a:t>
            </a:r>
            <a:r>
              <a:rPr lang="en-US" sz="2400" spc="-160" dirty="0">
                <a:solidFill>
                  <a:schemeClr val="bg1"/>
                </a:solidFill>
              </a:rPr>
              <a:t> </a:t>
            </a:r>
            <a:r>
              <a:rPr lang="en-US" sz="2400" spc="65" dirty="0">
                <a:solidFill>
                  <a:schemeClr val="bg1"/>
                </a:solidFill>
              </a:rPr>
              <a:t>and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abstract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description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80" dirty="0">
                <a:solidFill>
                  <a:schemeClr val="bg1"/>
                </a:solidFill>
              </a:rPr>
              <a:t>a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-20" dirty="0">
                <a:solidFill>
                  <a:schemeClr val="bg1"/>
                </a:solidFill>
              </a:rPr>
              <a:t>software</a:t>
            </a:r>
            <a:r>
              <a:rPr lang="en-US" sz="2400" spc="-155" dirty="0">
                <a:solidFill>
                  <a:schemeClr val="bg1"/>
                </a:solidFill>
              </a:rPr>
              <a:t> </a:t>
            </a:r>
            <a:r>
              <a:rPr lang="en-US" sz="2400" spc="40" dirty="0">
                <a:solidFill>
                  <a:schemeClr val="bg1"/>
                </a:solidFill>
              </a:rPr>
              <a:t>process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presents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one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view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of</a:t>
            </a:r>
            <a:r>
              <a:rPr lang="en-US" sz="2400" spc="-9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that</a:t>
            </a:r>
            <a:r>
              <a:rPr lang="en-US" sz="2400" spc="-95" dirty="0">
                <a:solidFill>
                  <a:schemeClr val="bg1"/>
                </a:solidFill>
              </a:rPr>
              <a:t> </a:t>
            </a:r>
            <a:r>
              <a:rPr lang="en-US" sz="2400" spc="-10" dirty="0">
                <a:solidFill>
                  <a:schemeClr val="bg1"/>
                </a:solidFill>
              </a:rPr>
              <a:t>process. 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8200" y="609600"/>
            <a:ext cx="51816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71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16000" y="3962400"/>
            <a:ext cx="11806372" cy="282043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>
              <a:spcBef>
                <a:spcPts val="149"/>
              </a:spcBef>
            </a:pP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help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understand</a:t>
            </a: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implement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28" dirty="0">
                <a:solidFill>
                  <a:schemeClr val="bg1"/>
                </a:solidFill>
                <a:latin typeface="Calibri"/>
                <a:cs typeface="Calibri"/>
              </a:rPr>
              <a:t>SDLC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various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models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been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by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4551" spc="-1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4551" spc="-1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experts,</a:t>
            </a:r>
            <a:r>
              <a:rPr sz="4551" spc="-19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universities,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and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standards</a:t>
            </a:r>
            <a:r>
              <a:rPr sz="4551" spc="-2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organizations.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304800"/>
            <a:ext cx="1104900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  <a:tabLst>
                <a:tab pos="2813147" algn="l"/>
              </a:tabLst>
            </a:pPr>
            <a:r>
              <a:rPr b="1" spc="-14" dirty="0">
                <a:solidFill>
                  <a:schemeClr val="bg1"/>
                </a:solidFill>
              </a:rPr>
              <a:t>Reasons</a:t>
            </a:r>
            <a:r>
              <a:rPr b="1" dirty="0">
                <a:solidFill>
                  <a:schemeClr val="bg1"/>
                </a:solidFill>
              </a:rPr>
              <a:t>	for</a:t>
            </a:r>
            <a:r>
              <a:rPr b="1" spc="-14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Using</a:t>
            </a:r>
            <a:r>
              <a:rPr b="1" spc="-121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13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800" y="1295400"/>
            <a:ext cx="12033052" cy="7737673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 marR="7225" indent="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base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planning,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estimating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scheduling.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2515125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framework</a:t>
            </a:r>
            <a:r>
              <a:rPr sz="4551" spc="-1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standard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set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terminologies,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activities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&amp;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deliverables.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702338" indent="332338">
              <a:spcBef>
                <a:spcPts val="5467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Provides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mechanism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tracking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&amp;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control.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588548" indent="332338">
              <a:spcBef>
                <a:spcPts val="5461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Increases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visibility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project</a:t>
            </a:r>
            <a:r>
              <a:rPr sz="4551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r>
              <a:rPr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all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stakeholders.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984" y="299559"/>
            <a:ext cx="9438415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 algn="ctr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82799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"/>
          <p:cNvSpPr txBox="1"/>
          <p:nvPr/>
        </p:nvSpPr>
        <p:spPr>
          <a:xfrm>
            <a:off x="2082800" y="2286000"/>
            <a:ext cx="7467599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18062">
              <a:spcBef>
                <a:spcPts val="149"/>
              </a:spcBef>
              <a:buClr>
                <a:srgbClr val="FFFFFF"/>
              </a:buClr>
              <a:tabLst>
                <a:tab pos="350400" algn="l"/>
              </a:tabLst>
            </a:pPr>
            <a:r>
              <a:rPr lang="en-US"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1. </a:t>
            </a:r>
            <a:r>
              <a:rPr sz="4551" spc="-28" dirty="0" smtClean="0">
                <a:solidFill>
                  <a:schemeClr val="bg1"/>
                </a:solidFill>
                <a:latin typeface="Calibri"/>
                <a:cs typeface="Calibri"/>
              </a:rPr>
              <a:t>Waterfall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1305" algn="l"/>
              </a:tabLst>
            </a:pPr>
            <a:r>
              <a:rPr lang="en-US"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2.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Iterative</a:t>
            </a:r>
            <a:r>
              <a:rPr sz="4551" spc="-162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3.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Spiral</a:t>
            </a:r>
            <a:r>
              <a:rPr sz="4551" spc="-149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 smtClean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4.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Agile</a:t>
            </a:r>
            <a:r>
              <a:rPr sz="4551" spc="-7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5.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V</a:t>
            </a:r>
            <a:r>
              <a:rPr sz="4551" spc="-21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4551" spc="-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>
              <a:spcBef>
                <a:spcPts val="7"/>
              </a:spcBef>
              <a:tabLst>
                <a:tab pos="350400" algn="l"/>
              </a:tabLst>
            </a:pPr>
            <a:r>
              <a:rPr lang="en-US" sz="4551" dirty="0" smtClean="0">
                <a:solidFill>
                  <a:schemeClr val="bg1"/>
                </a:solidFill>
                <a:latin typeface="Calibri"/>
                <a:cs typeface="Calibri"/>
              </a:rPr>
              <a:t>6. </a:t>
            </a:r>
            <a:r>
              <a:rPr sz="4551" dirty="0" smtClean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4551" spc="-36" dirty="0" smtClean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4551" spc="-3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2581080" y="76200"/>
            <a:ext cx="1631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135" dirty="0">
                <a:latin typeface="Trebuchet MS"/>
                <a:cs typeface="Trebuchet MS"/>
              </a:rPr>
              <a:t>4</a:t>
            </a:r>
            <a:endParaRPr sz="17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3847896"/>
            <a:ext cx="11828780" cy="201208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00"/>
              </a:lnSpc>
              <a:spcBef>
                <a:spcPts val="240"/>
              </a:spcBef>
            </a:pPr>
            <a:r>
              <a:rPr sz="4000" spc="135" dirty="0">
                <a:solidFill>
                  <a:schemeClr val="bg1"/>
                </a:solidFill>
              </a:rPr>
              <a:t>Large(r)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projects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340" dirty="0">
                <a:solidFill>
                  <a:schemeClr val="bg1"/>
                </a:solidFill>
              </a:rPr>
              <a:t>may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275" dirty="0">
                <a:solidFill>
                  <a:schemeClr val="bg1"/>
                </a:solidFill>
              </a:rPr>
              <a:t>use</a:t>
            </a:r>
            <a:r>
              <a:rPr sz="4000" spc="7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 </a:t>
            </a:r>
            <a:r>
              <a:rPr sz="4000" spc="105" dirty="0">
                <a:solidFill>
                  <a:schemeClr val="bg1"/>
                </a:solidFill>
              </a:rPr>
              <a:t>(multiple)</a:t>
            </a:r>
            <a:r>
              <a:rPr sz="4000" spc="70" dirty="0">
                <a:solidFill>
                  <a:schemeClr val="bg1"/>
                </a:solidFill>
              </a:rPr>
              <a:t> </a:t>
            </a:r>
            <a:r>
              <a:rPr sz="4000" spc="130" dirty="0">
                <a:solidFill>
                  <a:schemeClr val="bg1"/>
                </a:solidFill>
              </a:rPr>
              <a:t>software </a:t>
            </a:r>
            <a:r>
              <a:rPr sz="4000" spc="220" dirty="0">
                <a:solidFill>
                  <a:schemeClr val="bg1"/>
                </a:solidFill>
              </a:rPr>
              <a:t>process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235" dirty="0">
                <a:solidFill>
                  <a:schemeClr val="bg1"/>
                </a:solidFill>
              </a:rPr>
              <a:t>models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05" dirty="0">
                <a:solidFill>
                  <a:schemeClr val="bg1"/>
                </a:solidFill>
              </a:rPr>
              <a:t>to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95" dirty="0">
                <a:solidFill>
                  <a:schemeClr val="bg1"/>
                </a:solidFill>
              </a:rPr>
              <a:t>develop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70" dirty="0">
                <a:solidFill>
                  <a:schemeClr val="bg1"/>
                </a:solidFill>
              </a:rPr>
              <a:t>different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175" dirty="0">
                <a:solidFill>
                  <a:schemeClr val="bg1"/>
                </a:solidFill>
              </a:rPr>
              <a:t>parts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80" dirty="0">
                <a:solidFill>
                  <a:schemeClr val="bg1"/>
                </a:solidFill>
              </a:rPr>
              <a:t>of</a:t>
            </a:r>
            <a:r>
              <a:rPr sz="4000" spc="55" dirty="0">
                <a:solidFill>
                  <a:schemeClr val="bg1"/>
                </a:solidFill>
              </a:rPr>
              <a:t> </a:t>
            </a:r>
            <a:r>
              <a:rPr sz="4000" spc="145" dirty="0">
                <a:solidFill>
                  <a:schemeClr val="bg1"/>
                </a:solidFill>
              </a:rPr>
              <a:t>the</a:t>
            </a:r>
            <a:r>
              <a:rPr sz="4000" spc="60" dirty="0">
                <a:solidFill>
                  <a:schemeClr val="bg1"/>
                </a:solidFill>
              </a:rPr>
              <a:t> </a:t>
            </a:r>
            <a:r>
              <a:rPr sz="4000" spc="95" dirty="0">
                <a:solidFill>
                  <a:schemeClr val="bg1"/>
                </a:solidFill>
              </a:rPr>
              <a:t>software.</a:t>
            </a:r>
            <a:endParaRPr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7600" y="3505200"/>
            <a:ext cx="8839200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1" dirty="0">
                <a:solidFill>
                  <a:srgbClr val="0069B5"/>
                </a:solidFill>
              </a:rPr>
              <a:t>The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0" dirty="0">
                <a:solidFill>
                  <a:srgbClr val="0069B5"/>
                </a:solidFill>
              </a:rPr>
              <a:t>Waterfall</a:t>
            </a:r>
            <a:r>
              <a:rPr sz="5600" b="1" spc="-204" dirty="0">
                <a:solidFill>
                  <a:srgbClr val="0069B5"/>
                </a:solidFill>
              </a:rPr>
              <a:t> </a:t>
            </a:r>
            <a:r>
              <a:rPr sz="5600" b="1" spc="-10" dirty="0">
                <a:solidFill>
                  <a:srgbClr val="0069B5"/>
                </a:solidFill>
              </a:rPr>
              <a:t>Model</a:t>
            </a:r>
            <a:endParaRPr sz="5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092200" y="1219200"/>
            <a:ext cx="11532729" cy="5631712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Oldest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most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known</a:t>
            </a:r>
            <a:r>
              <a:rPr sz="4551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SDLC</a:t>
            </a:r>
            <a:r>
              <a:rPr sz="4551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model.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8747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Follows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sequential</a:t>
            </a:r>
            <a:r>
              <a:rPr lang="en-US"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36" dirty="0">
                <a:solidFill>
                  <a:schemeClr val="bg1"/>
                </a:solidFill>
                <a:latin typeface="Calibri"/>
                <a:cs typeface="Calibri"/>
              </a:rPr>
              <a:t>step-by-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step</a:t>
            </a:r>
            <a:r>
              <a:rPr lang="en-US"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process</a:t>
            </a:r>
            <a:r>
              <a:rPr lang="en-US"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28" dirty="0">
                <a:solidFill>
                  <a:schemeClr val="bg1"/>
                </a:solidFill>
                <a:latin typeface="Calibri"/>
                <a:cs typeface="Calibri"/>
              </a:rPr>
              <a:t>from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lang="en-US" sz="4551" spc="-16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r>
              <a:rPr lang="en-US" sz="4551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lang="en-US"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en-US" sz="4551" spc="-14" dirty="0">
                <a:solidFill>
                  <a:schemeClr val="bg1"/>
                </a:solidFill>
                <a:latin typeface="Calibri"/>
                <a:cs typeface="Calibri"/>
              </a:rPr>
              <a:t>maintenance.</a:t>
            </a:r>
            <a:endParaRPr lang="en-US"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3243">
              <a:spcBef>
                <a:spcPts val="5461"/>
              </a:spcBef>
              <a:buFont typeface="Arial MT"/>
              <a:buChar char="•"/>
              <a:tabLst>
                <a:tab pos="35130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Systems</a:t>
            </a:r>
            <a:r>
              <a:rPr sz="4551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that</a:t>
            </a:r>
            <a:r>
              <a:rPr sz="4551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have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well-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defined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2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understood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good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fit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Waterfall Model.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011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49624" y="5158640"/>
            <a:ext cx="8762294" cy="3444533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963930" indent="-406400">
              <a:lnSpc>
                <a:spcPts val="3800"/>
              </a:lnSpc>
              <a:spcBef>
                <a:spcPts val="260"/>
              </a:spcBef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1.Requirements </a:t>
            </a:r>
            <a:r>
              <a:rPr sz="3200" spc="215" dirty="0">
                <a:solidFill>
                  <a:schemeClr val="bg1"/>
                </a:solidFill>
                <a:latin typeface="Trebuchet MS"/>
                <a:cs typeface="Trebuchet MS"/>
              </a:rPr>
              <a:t>analysis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established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45" dirty="0">
                <a:solidFill>
                  <a:schemeClr val="bg1"/>
                </a:solidFill>
                <a:latin typeface="Trebuchet MS"/>
                <a:cs typeface="Trebuchet MS"/>
              </a:rPr>
              <a:t>by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consultation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with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users</a:t>
            </a:r>
            <a:r>
              <a:rPr sz="3200" spc="170" dirty="0" smtClean="0">
                <a:solidFill>
                  <a:schemeClr val="bg1"/>
                </a:solidFill>
                <a:latin typeface="Trebuchet MS"/>
                <a:cs typeface="Trebuchet MS"/>
              </a:rPr>
              <a:t>.</a:t>
            </a:r>
            <a:endParaRPr lang="en-US" sz="3200" spc="170" dirty="0" smtClean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43815">
              <a:lnSpc>
                <a:spcPts val="3800"/>
              </a:lnSpc>
            </a:pP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800"/>
              </a:lnSpc>
            </a:pPr>
            <a:r>
              <a:rPr sz="3200" i="1" dirty="0">
                <a:solidFill>
                  <a:schemeClr val="accent2"/>
                </a:solidFill>
                <a:latin typeface="Trebuchet MS"/>
                <a:cs typeface="Trebuchet MS"/>
              </a:rPr>
              <a:t>After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that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60" dirty="0">
                <a:solidFill>
                  <a:schemeClr val="accent2"/>
                </a:solidFill>
                <a:latin typeface="Trebuchet MS"/>
                <a:cs typeface="Trebuchet MS"/>
              </a:rPr>
              <a:t>they</a:t>
            </a:r>
            <a:r>
              <a:rPr sz="3200" i="1" spc="10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125" dirty="0">
                <a:solidFill>
                  <a:schemeClr val="accent2"/>
                </a:solidFill>
                <a:latin typeface="Trebuchet MS"/>
                <a:cs typeface="Trebuchet MS"/>
              </a:rPr>
              <a:t>are </a:t>
            </a:r>
            <a:r>
              <a:rPr sz="3200" i="1" spc="135" dirty="0">
                <a:solidFill>
                  <a:schemeClr val="accent2"/>
                </a:solidFill>
                <a:latin typeface="Trebuchet MS"/>
                <a:cs typeface="Trebuchet MS"/>
              </a:rPr>
              <a:t>defined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75" dirty="0">
                <a:solidFill>
                  <a:schemeClr val="accent2"/>
                </a:solidFill>
                <a:latin typeface="Trebuchet MS"/>
                <a:cs typeface="Trebuchet MS"/>
              </a:rPr>
              <a:t>in</a:t>
            </a:r>
            <a:r>
              <a:rPr sz="3200" i="1" spc="7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detail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and</a:t>
            </a:r>
            <a:r>
              <a:rPr sz="3200" i="1" spc="50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225" dirty="0">
                <a:solidFill>
                  <a:schemeClr val="accent2"/>
                </a:solidFill>
                <a:latin typeface="Trebuchet MS"/>
                <a:cs typeface="Trebuchet MS"/>
              </a:rPr>
              <a:t>serve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315" dirty="0">
                <a:solidFill>
                  <a:schemeClr val="accent2"/>
                </a:solidFill>
                <a:latin typeface="Trebuchet MS"/>
                <a:cs typeface="Trebuchet MS"/>
              </a:rPr>
              <a:t>as</a:t>
            </a:r>
            <a:r>
              <a:rPr sz="3200" i="1" spc="55" dirty="0">
                <a:solidFill>
                  <a:schemeClr val="accent2"/>
                </a:solidFill>
                <a:latin typeface="Trebuchet MS"/>
                <a:cs typeface="Trebuchet MS"/>
              </a:rPr>
              <a:t> </a:t>
            </a:r>
            <a:r>
              <a:rPr sz="3200" i="1" spc="95" dirty="0">
                <a:solidFill>
                  <a:schemeClr val="accent2"/>
                </a:solidFill>
                <a:latin typeface="Trebuchet MS"/>
                <a:cs typeface="Trebuchet MS"/>
              </a:rPr>
              <a:t>the </a:t>
            </a:r>
            <a:r>
              <a:rPr sz="3200" i="1" spc="254" dirty="0">
                <a:solidFill>
                  <a:schemeClr val="accent2"/>
                </a:solidFill>
                <a:latin typeface="Trebuchet MS"/>
                <a:cs typeface="Trebuchet MS"/>
              </a:rPr>
              <a:t>system </a:t>
            </a:r>
            <a:r>
              <a:rPr sz="3200" i="1" spc="90" dirty="0">
                <a:solidFill>
                  <a:schemeClr val="accent2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accent2"/>
              </a:solidFill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9624" y="3886200"/>
            <a:ext cx="6553200" cy="6254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4200" b="1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4200" b="1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42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78C5D4A-CC06-1380-5763-4EE8EF920C95}"/>
              </a:ext>
            </a:extLst>
          </p:cNvPr>
          <p:cNvSpPr txBox="1">
            <a:spLocks/>
          </p:cNvSpPr>
          <p:nvPr/>
        </p:nvSpPr>
        <p:spPr>
          <a:xfrm>
            <a:off x="1244600" y="533400"/>
            <a:ext cx="10566400" cy="1741502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>
            <a:lvl1pPr>
              <a:defRPr sz="3800" b="0" i="0">
                <a:solidFill>
                  <a:schemeClr val="tx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lang="en-US" b="1" dirty="0">
                <a:solidFill>
                  <a:schemeClr val="bg1"/>
                </a:solidFill>
              </a:rPr>
              <a:t>The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-70" dirty="0">
                <a:solidFill>
                  <a:schemeClr val="bg1"/>
                </a:solidFill>
              </a:rPr>
              <a:t>Waterfall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Model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can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be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considered</a:t>
            </a:r>
            <a:r>
              <a:rPr lang="en-US" b="1" spc="-20" dirty="0">
                <a:solidFill>
                  <a:schemeClr val="bg1"/>
                </a:solidFill>
              </a:rPr>
              <a:t> </a:t>
            </a:r>
            <a:r>
              <a:rPr lang="en-US" b="1" spc="155" dirty="0">
                <a:solidFill>
                  <a:schemeClr val="bg1"/>
                </a:solidFill>
              </a:rPr>
              <a:t>as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80" dirty="0">
                <a:solidFill>
                  <a:schemeClr val="bg1"/>
                </a:solidFill>
              </a:rPr>
              <a:t>a</a:t>
            </a:r>
            <a:r>
              <a:rPr lang="en-US" b="1" spc="-1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generic </a:t>
            </a:r>
            <a:r>
              <a:rPr lang="en-US" b="1" spc="50" dirty="0">
                <a:solidFill>
                  <a:schemeClr val="bg1"/>
                </a:solidFill>
              </a:rPr>
              <a:t>process</a:t>
            </a:r>
            <a:r>
              <a:rPr lang="en-US" b="1" spc="-35" dirty="0">
                <a:solidFill>
                  <a:schemeClr val="bg1"/>
                </a:solidFill>
              </a:rPr>
              <a:t> </a:t>
            </a:r>
            <a:r>
              <a:rPr lang="en-US" b="1" spc="-10" dirty="0">
                <a:solidFill>
                  <a:schemeClr val="bg1"/>
                </a:solidFill>
              </a:rPr>
              <a:t>model.</a:t>
            </a:r>
            <a:r>
              <a:rPr lang="en-US" sz="2550" b="1" baseline="3267" dirty="0">
                <a:solidFill>
                  <a:schemeClr val="bg1"/>
                </a:solidFill>
              </a:rPr>
              <a:t>	</a:t>
            </a:r>
            <a:endParaRPr lang="en-US" sz="17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856675" y="6626487"/>
            <a:ext cx="6719147" cy="630123"/>
          </a:xfrm>
          <a:prstGeom prst="rect">
            <a:avLst/>
          </a:prstGeom>
        </p:spPr>
        <p:txBody>
          <a:bodyPr vert="horz" wrap="square" lIns="0" tIns="17159" rIns="0" bIns="0" rtlCol="0">
            <a:spAutoFit/>
          </a:bodyPr>
          <a:lstStyle/>
          <a:p>
            <a:pPr marL="18062">
              <a:spcBef>
                <a:spcPts val="135"/>
              </a:spcBef>
            </a:pP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Presented</a:t>
            </a:r>
            <a:r>
              <a:rPr sz="3982" b="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3982" b="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dirty="0">
                <a:solidFill>
                  <a:srgbClr val="FFFFFF"/>
                </a:solidFill>
                <a:latin typeface="Calibri"/>
                <a:cs typeface="Calibri"/>
              </a:rPr>
              <a:t>Manohar</a:t>
            </a:r>
            <a:r>
              <a:rPr sz="3982" b="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982" b="1" spc="-14" dirty="0">
                <a:solidFill>
                  <a:srgbClr val="FFFFFF"/>
                </a:solidFill>
                <a:latin typeface="Calibri"/>
                <a:cs typeface="Calibri"/>
              </a:rPr>
              <a:t>Prasad</a:t>
            </a:r>
            <a:endParaRPr sz="3982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21272" y="1716452"/>
            <a:ext cx="9898999" cy="2788227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R="192360" algn="ctr">
              <a:spcBef>
                <a:spcPts val="142"/>
              </a:spcBef>
            </a:pPr>
            <a:r>
              <a:rPr lang="en-US" sz="6000"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lang="en-US" sz="6000"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lang="en-US" sz="6000"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lang="en-US" sz="6000" b="1" spc="-50" dirty="0">
                <a:solidFill>
                  <a:schemeClr val="bg1"/>
                </a:solidFill>
                <a:latin typeface="Trebuchet MS"/>
                <a:cs typeface="Trebuchet MS"/>
              </a:rPr>
              <a:t>: </a:t>
            </a:r>
            <a:r>
              <a:rPr lang="en-US" sz="6000" b="1" dirty="0">
                <a:solidFill>
                  <a:schemeClr val="bg1"/>
                </a:solidFill>
              </a:rPr>
              <a:t>Software Development lifecycle (SDLC)</a:t>
            </a:r>
            <a:endParaRPr sz="6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800" y="838200"/>
            <a:ext cx="8753179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27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379224" y="649810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30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2616200" y="4114800"/>
            <a:ext cx="10155259" cy="3909981"/>
          </a:xfrm>
          <a:prstGeom prst="rect">
            <a:avLst/>
          </a:prstGeom>
        </p:spPr>
        <p:txBody>
          <a:bodyPr vert="horz" wrap="square" lIns="0" tIns="16256" rIns="0" bIns="0" rtlCol="0">
            <a:spAutoFit/>
          </a:bodyPr>
          <a:lstStyle/>
          <a:p>
            <a:pPr marL="13547">
              <a:spcBef>
                <a:spcPts val="128"/>
              </a:spcBef>
            </a:pP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There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separate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identified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phases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36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36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360" spc="-11" dirty="0">
                <a:solidFill>
                  <a:schemeClr val="bg1"/>
                </a:solidFill>
                <a:latin typeface="Times New Roman"/>
                <a:cs typeface="Times New Roman"/>
              </a:rPr>
              <a:t>model:</a:t>
            </a: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68"/>
              </a:spcBef>
            </a:pPr>
            <a:endParaRPr sz="336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Requirements analysis 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definition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45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 and software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Implementation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 unit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56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Integration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testing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673290" indent="-543238">
              <a:spcBef>
                <a:spcPts val="661"/>
              </a:spcBef>
              <a:buAutoNum type="arabicPeriod"/>
              <a:tabLst>
                <a:tab pos="673290" algn="l"/>
              </a:tabLst>
            </a:pP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Operation</a:t>
            </a:r>
            <a:r>
              <a:rPr sz="2933" spc="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933" spc="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933" spc="-11" dirty="0">
                <a:solidFill>
                  <a:schemeClr val="bg1"/>
                </a:solidFill>
                <a:latin typeface="Times New Roman"/>
                <a:cs typeface="Times New Roman"/>
              </a:rPr>
              <a:t>maintenance</a:t>
            </a:r>
            <a:endParaRPr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4263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72639"/>
              <a:ext cx="4008120" cy="37993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248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400" y="180292"/>
            <a:ext cx="11317619" cy="2345194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b="1" dirty="0">
                <a:solidFill>
                  <a:schemeClr val="bg1"/>
                </a:solidFill>
              </a:rPr>
              <a:t>The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-70" dirty="0">
                <a:solidFill>
                  <a:schemeClr val="bg1"/>
                </a:solidFill>
              </a:rPr>
              <a:t>Waterfall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can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be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considered</a:t>
            </a:r>
            <a:r>
              <a:rPr b="1" spc="-20" dirty="0">
                <a:solidFill>
                  <a:schemeClr val="bg1"/>
                </a:solidFill>
              </a:rPr>
              <a:t> </a:t>
            </a:r>
            <a:r>
              <a:rPr b="1" spc="155" dirty="0">
                <a:solidFill>
                  <a:schemeClr val="bg1"/>
                </a:solidFill>
              </a:rPr>
              <a:t>as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80" dirty="0">
                <a:solidFill>
                  <a:schemeClr val="bg1"/>
                </a:solidFill>
              </a:rPr>
              <a:t>a</a:t>
            </a:r>
            <a:r>
              <a:rPr b="1" spc="-1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generic </a:t>
            </a:r>
            <a:r>
              <a:rPr b="1" spc="50" dirty="0">
                <a:solidFill>
                  <a:schemeClr val="bg1"/>
                </a:solidFill>
              </a:rPr>
              <a:t>process</a:t>
            </a:r>
            <a:r>
              <a:rPr b="1" spc="-35" dirty="0">
                <a:solidFill>
                  <a:schemeClr val="bg1"/>
                </a:solidFill>
              </a:rPr>
              <a:t> </a:t>
            </a:r>
            <a:r>
              <a:rPr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6400" y="3055386"/>
            <a:ext cx="8534401" cy="2467342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265" dirty="0">
                <a:solidFill>
                  <a:schemeClr val="bg1"/>
                </a:solidFill>
                <a:latin typeface="Trebuchet MS"/>
                <a:cs typeface="Trebuchet MS"/>
              </a:rPr>
              <a:t>2.System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5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5" dirty="0">
                <a:solidFill>
                  <a:schemeClr val="bg1"/>
                </a:solidFill>
                <a:latin typeface="Trebuchet MS"/>
                <a:cs typeface="Trebuchet MS"/>
              </a:rPr>
              <a:t>overall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architecture</a:t>
            </a:r>
            <a:r>
              <a:rPr sz="3200" spc="8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3200" spc="110" dirty="0">
                <a:solidFill>
                  <a:schemeClr val="bg1"/>
                </a:solidFill>
                <a:latin typeface="Trebuchet MS"/>
                <a:cs typeface="Trebuchet MS"/>
              </a:rPr>
              <a:t>defined.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The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fundamental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60" dirty="0">
                <a:solidFill>
                  <a:schemeClr val="bg1"/>
                </a:solidFill>
                <a:latin typeface="Trebuchet MS"/>
                <a:cs typeface="Trebuchet MS"/>
              </a:rPr>
              <a:t>system </a:t>
            </a: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abstractions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9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90" dirty="0">
                <a:solidFill>
                  <a:schemeClr val="bg1"/>
                </a:solidFill>
                <a:latin typeface="Trebuchet MS"/>
                <a:cs typeface="Trebuchet MS"/>
              </a:rPr>
              <a:t>their</a:t>
            </a:r>
            <a:r>
              <a:rPr sz="3200" spc="7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abstractions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identified.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066942" y="5159601"/>
            <a:ext cx="2853055" cy="1126490"/>
            <a:chOff x="8066942" y="51596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9914453" y="56305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8"/>
                  </a:lnTo>
                  <a:lnTo>
                    <a:pt x="566700" y="162682"/>
                  </a:lnTo>
                  <a:lnTo>
                    <a:pt x="607406" y="186525"/>
                  </a:lnTo>
                  <a:lnTo>
                    <a:pt x="646310" y="211877"/>
                  </a:lnTo>
                  <a:lnTo>
                    <a:pt x="683412" y="238737"/>
                  </a:lnTo>
                  <a:lnTo>
                    <a:pt x="718712" y="267107"/>
                  </a:lnTo>
                  <a:lnTo>
                    <a:pt x="752210" y="296986"/>
                  </a:lnTo>
                  <a:lnTo>
                    <a:pt x="783906" y="328373"/>
                  </a:lnTo>
                  <a:lnTo>
                    <a:pt x="813800" y="361269"/>
                  </a:lnTo>
                  <a:lnTo>
                    <a:pt x="841892" y="395675"/>
                  </a:lnTo>
                  <a:lnTo>
                    <a:pt x="868182" y="431589"/>
                  </a:lnTo>
                  <a:lnTo>
                    <a:pt x="892670" y="469012"/>
                  </a:lnTo>
                  <a:lnTo>
                    <a:pt x="915356" y="507944"/>
                  </a:lnTo>
                  <a:lnTo>
                    <a:pt x="936240" y="548386"/>
                  </a:lnTo>
                  <a:lnTo>
                    <a:pt x="941081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10794327" y="61557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9"/>
                  </a:moveTo>
                  <a:lnTo>
                    <a:pt x="95026" y="117151"/>
                  </a:lnTo>
                  <a:lnTo>
                    <a:pt x="112754" y="0"/>
                  </a:lnTo>
                </a:path>
                <a:path w="113029" h="117475">
                  <a:moveTo>
                    <a:pt x="56377" y="23188"/>
                  </a:moveTo>
                  <a:lnTo>
                    <a:pt x="95026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66942" y="5159601"/>
              <a:ext cx="1966057" cy="1076098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6245" y="5249000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w="114300" prst="hardEdge"/>
            </a:sp3d>
          </p:spPr>
        </p:pic>
        <p:sp>
          <p:nvSpPr>
            <p:cNvPr id="9" name="object 9"/>
            <p:cNvSpPr/>
            <p:nvPr/>
          </p:nvSpPr>
          <p:spPr>
            <a:xfrm>
              <a:off x="8206244" y="52490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69391" y="53895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973058" y="6207988"/>
            <a:ext cx="1965325" cy="1069340"/>
            <a:chOff x="9973058" y="6207988"/>
            <a:chExt cx="1965325" cy="10693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73058" y="6207988"/>
              <a:ext cx="1964941" cy="1069111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12360" y="6297386"/>
              <a:ext cx="1689896" cy="798534"/>
            </a:xfrm>
            <a:prstGeom prst="rect">
              <a:avLst/>
            </a:prstGeom>
            <a:scene3d>
              <a:camera prst="orthographicFront"/>
              <a:lightRig rig="threePt" dir="t"/>
            </a:scene3d>
            <a:sp3d>
              <a:bevelT prst="angle"/>
            </a:sp3d>
          </p:spPr>
        </p:pic>
        <p:sp>
          <p:nvSpPr>
            <p:cNvPr id="14" name="object 14"/>
            <p:cNvSpPr/>
            <p:nvPr/>
          </p:nvSpPr>
          <p:spPr>
            <a:xfrm>
              <a:off x="10112360" y="62973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184143" y="64309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7430" y="131779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6700" y="2679700"/>
            <a:ext cx="12738100" cy="1495281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60"/>
              </a:spcBef>
            </a:pPr>
            <a:r>
              <a:rPr sz="3200" spc="175" dirty="0">
                <a:solidFill>
                  <a:schemeClr val="bg1"/>
                </a:solidFill>
                <a:latin typeface="Trebuchet MS"/>
                <a:cs typeface="Trebuchet MS"/>
              </a:rPr>
              <a:t>3.Implementation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32384">
              <a:lnSpc>
                <a:spcPts val="3800"/>
              </a:lnSpc>
            </a:pPr>
            <a:r>
              <a:rPr sz="32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4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10" dirty="0">
                <a:solidFill>
                  <a:schemeClr val="bg1"/>
                </a:solidFill>
                <a:latin typeface="Trebuchet MS"/>
                <a:cs typeface="Trebuchet MS"/>
              </a:rPr>
              <a:t>design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realized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set 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5" dirty="0">
                <a:solidFill>
                  <a:schemeClr val="bg1"/>
                </a:solidFill>
                <a:latin typeface="Trebuchet MS"/>
                <a:cs typeface="Trebuchet MS"/>
              </a:rPr>
              <a:t>units; </a:t>
            </a:r>
            <a:r>
              <a:rPr sz="3200" spc="1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25" dirty="0">
                <a:solidFill>
                  <a:schemeClr val="bg1"/>
                </a:solidFill>
                <a:latin typeface="Trebuchet MS"/>
                <a:cs typeface="Trebuchet MS"/>
              </a:rPr>
              <a:t>verifies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00" dirty="0">
                <a:solidFill>
                  <a:schemeClr val="bg1"/>
                </a:solidFill>
                <a:latin typeface="Trebuchet MS"/>
                <a:cs typeface="Trebuchet MS"/>
              </a:rPr>
              <a:t>that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meets</a:t>
            </a:r>
            <a:r>
              <a:rPr sz="32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3200" spc="95" dirty="0">
                <a:solidFill>
                  <a:schemeClr val="bg1"/>
                </a:solidFill>
                <a:latin typeface="Trebuchet MS"/>
                <a:cs typeface="Trebuchet MS"/>
              </a:rPr>
              <a:t>specification.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96942" y="4638901"/>
            <a:ext cx="2853055" cy="1126490"/>
            <a:chOff x="6796942" y="46389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8644454" y="5109836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1"/>
                  </a:lnTo>
                  <a:lnTo>
                    <a:pt x="284620" y="51312"/>
                  </a:lnTo>
                  <a:lnTo>
                    <a:pt x="336138" y="66101"/>
                  </a:lnTo>
                  <a:lnTo>
                    <a:pt x="385854" y="82399"/>
                  </a:lnTo>
                  <a:lnTo>
                    <a:pt x="433768" y="100206"/>
                  </a:lnTo>
                  <a:lnTo>
                    <a:pt x="479880" y="119523"/>
                  </a:lnTo>
                  <a:lnTo>
                    <a:pt x="524190" y="140348"/>
                  </a:lnTo>
                  <a:lnTo>
                    <a:pt x="566699" y="162682"/>
                  </a:lnTo>
                  <a:lnTo>
                    <a:pt x="607405" y="186525"/>
                  </a:lnTo>
                  <a:lnTo>
                    <a:pt x="646309" y="211876"/>
                  </a:lnTo>
                  <a:lnTo>
                    <a:pt x="683411" y="238737"/>
                  </a:lnTo>
                  <a:lnTo>
                    <a:pt x="718711" y="267107"/>
                  </a:lnTo>
                  <a:lnTo>
                    <a:pt x="752209" y="296986"/>
                  </a:lnTo>
                  <a:lnTo>
                    <a:pt x="783905" y="328373"/>
                  </a:lnTo>
                  <a:lnTo>
                    <a:pt x="813799" y="361270"/>
                  </a:lnTo>
                  <a:lnTo>
                    <a:pt x="841891" y="395675"/>
                  </a:lnTo>
                  <a:lnTo>
                    <a:pt x="868181" y="431590"/>
                  </a:lnTo>
                  <a:lnTo>
                    <a:pt x="892669" y="469013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1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9524328" y="5635062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49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4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96942" y="4638901"/>
              <a:ext cx="1966057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6244" y="47283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36244" y="4728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4" y="5018"/>
                  </a:lnTo>
                  <a:lnTo>
                    <a:pt x="1671350" y="18703"/>
                  </a:lnTo>
                  <a:lnTo>
                    <a:pt x="1684919" y="39000"/>
                  </a:lnTo>
                  <a:lnTo>
                    <a:pt x="1689895" y="63855"/>
                  </a:lnTo>
                  <a:lnTo>
                    <a:pt x="1689895" y="734678"/>
                  </a:lnTo>
                  <a:lnTo>
                    <a:pt x="1684919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6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6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099391" y="48688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03058" y="5687288"/>
            <a:ext cx="2907665" cy="1113155"/>
            <a:chOff x="8703058" y="56872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10549090" y="61670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7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4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4"/>
                  </a:lnTo>
                  <a:lnTo>
                    <a:pt x="931481" y="416378"/>
                  </a:lnTo>
                  <a:lnTo>
                    <a:pt x="953366" y="451063"/>
                  </a:lnTo>
                  <a:lnTo>
                    <a:pt x="973208" y="487098"/>
                  </a:lnTo>
                  <a:lnTo>
                    <a:pt x="991007" y="524484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482560" y="66714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5"/>
                  </a:moveTo>
                  <a:lnTo>
                    <a:pt x="91067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7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03058" y="56872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42360" y="57766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8842360" y="57766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14143" y="59102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0609172" y="6722902"/>
            <a:ext cx="1964055" cy="1075055"/>
            <a:chOff x="10609172" y="6722902"/>
            <a:chExt cx="1964055" cy="107505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9172" y="6722902"/>
              <a:ext cx="1963827" cy="107489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48475" y="6812301"/>
              <a:ext cx="1689897" cy="79853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748474" y="68123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821879" y="69516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-28574"/>
            <a:ext cx="11216640" cy="230575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-70" dirty="0">
                <a:solidFill>
                  <a:schemeClr val="bg1"/>
                </a:solidFill>
              </a:rPr>
              <a:t>Waterfall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Model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can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be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considered</a:t>
            </a:r>
            <a:r>
              <a:rPr sz="3600" b="1" spc="-20" dirty="0">
                <a:solidFill>
                  <a:schemeClr val="bg1"/>
                </a:solidFill>
              </a:rPr>
              <a:t> </a:t>
            </a:r>
            <a:r>
              <a:rPr sz="3600" b="1" spc="155" dirty="0">
                <a:solidFill>
                  <a:schemeClr val="bg1"/>
                </a:solidFill>
              </a:rPr>
              <a:t>as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80" dirty="0">
                <a:solidFill>
                  <a:schemeClr val="bg1"/>
                </a:solidFill>
              </a:rPr>
              <a:t>a</a:t>
            </a:r>
            <a:r>
              <a:rPr sz="3600" b="1" spc="-1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generic </a:t>
            </a:r>
            <a:r>
              <a:rPr sz="3600" b="1" spc="50" dirty="0">
                <a:solidFill>
                  <a:schemeClr val="bg1"/>
                </a:solidFill>
              </a:rPr>
              <a:t>process</a:t>
            </a:r>
            <a:r>
              <a:rPr sz="3600" b="1" spc="-35" dirty="0">
                <a:solidFill>
                  <a:schemeClr val="bg1"/>
                </a:solidFill>
              </a:rPr>
              <a:t> </a:t>
            </a:r>
            <a:r>
              <a:rPr sz="3600" b="1" spc="-10" dirty="0">
                <a:solidFill>
                  <a:schemeClr val="bg1"/>
                </a:solidFill>
              </a:rPr>
              <a:t>model.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6699" y="2679700"/>
            <a:ext cx="11447133" cy="1005403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19100" marR="5080" indent="-406400">
              <a:lnSpc>
                <a:spcPts val="3800"/>
              </a:lnSpc>
              <a:spcBef>
                <a:spcPts val="240"/>
              </a:spcBef>
            </a:pPr>
            <a:r>
              <a:rPr sz="3200" spc="160" dirty="0">
                <a:solidFill>
                  <a:schemeClr val="bg1"/>
                </a:solidFill>
                <a:latin typeface="Trebuchet MS"/>
                <a:cs typeface="Trebuchet MS"/>
              </a:rPr>
              <a:t>4.Integration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27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3200" spc="7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testing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Program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65" dirty="0">
                <a:solidFill>
                  <a:schemeClr val="bg1"/>
                </a:solidFill>
                <a:latin typeface="Trebuchet MS"/>
                <a:cs typeface="Trebuchet MS"/>
              </a:rPr>
              <a:t>units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are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integrated</a:t>
            </a:r>
            <a:r>
              <a:rPr sz="32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3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tested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315" dirty="0">
                <a:solidFill>
                  <a:schemeClr val="bg1"/>
                </a:solidFill>
                <a:latin typeface="Trebuchet MS"/>
                <a:cs typeface="Trebuchet MS"/>
              </a:rPr>
              <a:t>as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3200" spc="170" dirty="0">
                <a:solidFill>
                  <a:schemeClr val="bg1"/>
                </a:solidFill>
                <a:latin typeface="Trebuchet MS"/>
                <a:cs typeface="Trebuchet MS"/>
              </a:rPr>
              <a:t>complete</a:t>
            </a:r>
            <a:r>
              <a:rPr sz="3200" spc="8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200" dirty="0">
                <a:solidFill>
                  <a:schemeClr val="bg1"/>
                </a:solidFill>
                <a:latin typeface="Trebuchet MS"/>
                <a:cs typeface="Trebuchet MS"/>
              </a:rPr>
              <a:t>system.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044343" y="4118201"/>
            <a:ext cx="2853055" cy="1126490"/>
            <a:chOff x="5044343" y="4118201"/>
            <a:chExt cx="2853055" cy="1126490"/>
          </a:xfrm>
        </p:grpSpPr>
        <p:sp>
          <p:nvSpPr>
            <p:cNvPr id="5" name="object 5"/>
            <p:cNvSpPr/>
            <p:nvPr/>
          </p:nvSpPr>
          <p:spPr>
            <a:xfrm>
              <a:off x="6891853" y="45891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0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699" y="162683"/>
                  </a:lnTo>
                  <a:lnTo>
                    <a:pt x="607405" y="186526"/>
                  </a:lnTo>
                  <a:lnTo>
                    <a:pt x="646309" y="211877"/>
                  </a:lnTo>
                  <a:lnTo>
                    <a:pt x="683411" y="238738"/>
                  </a:lnTo>
                  <a:lnTo>
                    <a:pt x="718711" y="267108"/>
                  </a:lnTo>
                  <a:lnTo>
                    <a:pt x="752209" y="296987"/>
                  </a:lnTo>
                  <a:lnTo>
                    <a:pt x="783905" y="328374"/>
                  </a:lnTo>
                  <a:lnTo>
                    <a:pt x="813799" y="361271"/>
                  </a:lnTo>
                  <a:lnTo>
                    <a:pt x="841891" y="395676"/>
                  </a:lnTo>
                  <a:lnTo>
                    <a:pt x="868181" y="431590"/>
                  </a:lnTo>
                  <a:lnTo>
                    <a:pt x="892669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71728" y="51143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44343" y="4118201"/>
              <a:ext cx="1966056" cy="10760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83644" y="4207600"/>
              <a:ext cx="1689896" cy="79853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183644" y="4207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8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8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8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91" y="43481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950458" y="5166588"/>
            <a:ext cx="2907665" cy="1113155"/>
            <a:chOff x="6950458" y="5166588"/>
            <a:chExt cx="2907665" cy="1113155"/>
          </a:xfrm>
        </p:grpSpPr>
        <p:sp>
          <p:nvSpPr>
            <p:cNvPr id="12" name="object 12"/>
            <p:cNvSpPr/>
            <p:nvPr/>
          </p:nvSpPr>
          <p:spPr>
            <a:xfrm>
              <a:off x="8796490" y="56463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0"/>
                  </a:lnTo>
                  <a:lnTo>
                    <a:pt x="127526" y="13992"/>
                  </a:lnTo>
                  <a:lnTo>
                    <a:pt x="188226" y="23014"/>
                  </a:lnTo>
                  <a:lnTo>
                    <a:pt x="246882" y="33387"/>
                  </a:lnTo>
                  <a:lnTo>
                    <a:pt x="303495" y="45111"/>
                  </a:lnTo>
                  <a:lnTo>
                    <a:pt x="358066" y="58185"/>
                  </a:lnTo>
                  <a:lnTo>
                    <a:pt x="410594" y="72610"/>
                  </a:lnTo>
                  <a:lnTo>
                    <a:pt x="461079" y="88386"/>
                  </a:lnTo>
                  <a:lnTo>
                    <a:pt x="509521" y="105512"/>
                  </a:lnTo>
                  <a:lnTo>
                    <a:pt x="555920" y="123989"/>
                  </a:lnTo>
                  <a:lnTo>
                    <a:pt x="600276" y="143816"/>
                  </a:lnTo>
                  <a:lnTo>
                    <a:pt x="642589" y="164995"/>
                  </a:lnTo>
                  <a:lnTo>
                    <a:pt x="682860" y="187524"/>
                  </a:lnTo>
                  <a:lnTo>
                    <a:pt x="721088" y="211403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6"/>
                  </a:lnTo>
                  <a:lnTo>
                    <a:pt x="853570" y="320428"/>
                  </a:lnTo>
                  <a:lnTo>
                    <a:pt x="881583" y="351061"/>
                  </a:lnTo>
                  <a:lnTo>
                    <a:pt x="907554" y="383045"/>
                  </a:lnTo>
                  <a:lnTo>
                    <a:pt x="931481" y="416379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7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9729960" y="61507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4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4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0458" y="5166588"/>
              <a:ext cx="1964941" cy="10691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89760" y="5255986"/>
              <a:ext cx="1689896" cy="79853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089760" y="52559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61543" y="53895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856572" y="6202203"/>
            <a:ext cx="2869565" cy="1125855"/>
            <a:chOff x="8856572" y="6202203"/>
            <a:chExt cx="2869565" cy="1125855"/>
          </a:xfrm>
        </p:grpSpPr>
        <p:sp>
          <p:nvSpPr>
            <p:cNvPr id="19" name="object 19"/>
            <p:cNvSpPr/>
            <p:nvPr/>
          </p:nvSpPr>
          <p:spPr>
            <a:xfrm>
              <a:off x="10705074" y="6670325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7" y="23944"/>
                  </a:lnTo>
                  <a:lnTo>
                    <a:pt x="229553" y="34770"/>
                  </a:lnTo>
                  <a:lnTo>
                    <a:pt x="282504" y="47017"/>
                  </a:lnTo>
                  <a:lnTo>
                    <a:pt x="333681" y="60687"/>
                  </a:lnTo>
                  <a:lnTo>
                    <a:pt x="383083" y="75778"/>
                  </a:lnTo>
                  <a:lnTo>
                    <a:pt x="430710" y="92292"/>
                  </a:lnTo>
                  <a:lnTo>
                    <a:pt x="476562" y="110227"/>
                  </a:lnTo>
                  <a:lnTo>
                    <a:pt x="520640" y="129585"/>
                  </a:lnTo>
                  <a:lnTo>
                    <a:pt x="562943" y="150364"/>
                  </a:lnTo>
                  <a:lnTo>
                    <a:pt x="603471" y="172566"/>
                  </a:lnTo>
                  <a:lnTo>
                    <a:pt x="642224" y="196189"/>
                  </a:lnTo>
                  <a:lnTo>
                    <a:pt x="679202" y="221235"/>
                  </a:lnTo>
                  <a:lnTo>
                    <a:pt x="714406" y="247702"/>
                  </a:lnTo>
                  <a:lnTo>
                    <a:pt x="747834" y="275592"/>
                  </a:lnTo>
                  <a:lnTo>
                    <a:pt x="779488" y="304903"/>
                  </a:lnTo>
                  <a:lnTo>
                    <a:pt x="809368" y="335637"/>
                  </a:lnTo>
                  <a:lnTo>
                    <a:pt x="837472" y="367792"/>
                  </a:lnTo>
                  <a:lnTo>
                    <a:pt x="863802" y="401370"/>
                  </a:lnTo>
                  <a:lnTo>
                    <a:pt x="888356" y="436369"/>
                  </a:lnTo>
                  <a:lnTo>
                    <a:pt x="911136" y="472790"/>
                  </a:lnTo>
                  <a:lnTo>
                    <a:pt x="932141" y="510634"/>
                  </a:lnTo>
                  <a:lnTo>
                    <a:pt x="951372" y="549899"/>
                  </a:lnTo>
                  <a:lnTo>
                    <a:pt x="955927" y="5617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1599533" y="7198442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5" y="116685"/>
                  </a:lnTo>
                  <a:lnTo>
                    <a:pt x="113847" y="0"/>
                  </a:lnTo>
                </a:path>
                <a:path w="114300" h="116840">
                  <a:moveTo>
                    <a:pt x="56923" y="21810"/>
                  </a:moveTo>
                  <a:lnTo>
                    <a:pt x="93275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56572" y="6202203"/>
              <a:ext cx="1963827" cy="107489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95875" y="6291601"/>
              <a:ext cx="1689896" cy="79853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995874" y="62916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069279" y="64309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762687" y="7250600"/>
            <a:ext cx="1962785" cy="1068070"/>
            <a:chOff x="10762687" y="7250600"/>
            <a:chExt cx="1962785" cy="106807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62687" y="7250600"/>
              <a:ext cx="1962712" cy="106789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901989" y="7339999"/>
              <a:ext cx="1689896" cy="79853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901988" y="73399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20" y="0"/>
                  </a:moveTo>
                  <a:lnTo>
                    <a:pt x="1626578" y="0"/>
                  </a:lnTo>
                  <a:lnTo>
                    <a:pt x="1651224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4" y="793516"/>
                  </a:lnTo>
                  <a:lnTo>
                    <a:pt x="1626578" y="798534"/>
                  </a:lnTo>
                  <a:lnTo>
                    <a:pt x="63320" y="798534"/>
                  </a:lnTo>
                  <a:lnTo>
                    <a:pt x="38673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3" y="5017"/>
                  </a:lnTo>
                  <a:lnTo>
                    <a:pt x="63320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10996215" y="74723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080" y="600138"/>
            <a:ext cx="11216640" cy="1723549"/>
          </a:xfrm>
          <a:prstGeom prst="rect">
            <a:avLst/>
          </a:prstGeom>
        </p:spPr>
        <p:txBody>
          <a:bodyPr vert="horz" wrap="square" lIns="0" tIns="607060" rIns="0" bIns="0" rtlCol="0">
            <a:spAutoFit/>
          </a:bodyPr>
          <a:lstStyle/>
          <a:p>
            <a:pPr marL="12700" marR="1184275">
              <a:lnSpc>
                <a:spcPts val="4400"/>
              </a:lnSpc>
              <a:spcBef>
                <a:spcPts val="380"/>
              </a:spcBef>
            </a:pPr>
            <a:r>
              <a:rPr sz="3200" b="1" dirty="0">
                <a:solidFill>
                  <a:schemeClr val="bg1"/>
                </a:solidFill>
              </a:rPr>
              <a:t>The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-70" dirty="0">
                <a:solidFill>
                  <a:schemeClr val="bg1"/>
                </a:solidFill>
              </a:rPr>
              <a:t>Waterfall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Model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can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be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considered</a:t>
            </a:r>
            <a:r>
              <a:rPr sz="3200" b="1" spc="-20" dirty="0">
                <a:solidFill>
                  <a:schemeClr val="bg1"/>
                </a:solidFill>
              </a:rPr>
              <a:t> </a:t>
            </a:r>
            <a:r>
              <a:rPr sz="3200" b="1" spc="155" dirty="0">
                <a:solidFill>
                  <a:schemeClr val="bg1"/>
                </a:solidFill>
              </a:rPr>
              <a:t>as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80" dirty="0">
                <a:solidFill>
                  <a:schemeClr val="bg1"/>
                </a:solidFill>
              </a:rPr>
              <a:t>a</a:t>
            </a:r>
            <a:r>
              <a:rPr sz="3200" b="1" spc="-1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generic </a:t>
            </a:r>
            <a:r>
              <a:rPr sz="3200" b="1" spc="50" dirty="0">
                <a:solidFill>
                  <a:schemeClr val="bg1"/>
                </a:solidFill>
              </a:rPr>
              <a:t>process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model.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04243" y="3584801"/>
            <a:ext cx="2853055" cy="1126490"/>
            <a:chOff x="1704243" y="3584801"/>
            <a:chExt cx="2853055" cy="1126490"/>
          </a:xfrm>
        </p:grpSpPr>
        <p:sp>
          <p:nvSpPr>
            <p:cNvPr id="4" name="object 4"/>
            <p:cNvSpPr/>
            <p:nvPr/>
          </p:nvSpPr>
          <p:spPr>
            <a:xfrm>
              <a:off x="3551753" y="4055734"/>
              <a:ext cx="941705" cy="560705"/>
            </a:xfrm>
            <a:custGeom>
              <a:avLst/>
              <a:gdLst/>
              <a:ahLst/>
              <a:cxnLst/>
              <a:rect l="l" t="t" r="r" b="b"/>
              <a:pathLst>
                <a:path w="941704" h="560704">
                  <a:moveTo>
                    <a:pt x="0" y="0"/>
                  </a:moveTo>
                  <a:lnTo>
                    <a:pt x="60528" y="7244"/>
                  </a:lnTo>
                  <a:lnTo>
                    <a:pt x="119254" y="15998"/>
                  </a:lnTo>
                  <a:lnTo>
                    <a:pt x="176178" y="26260"/>
                  </a:lnTo>
                  <a:lnTo>
                    <a:pt x="231301" y="38032"/>
                  </a:lnTo>
                  <a:lnTo>
                    <a:pt x="284621" y="51312"/>
                  </a:lnTo>
                  <a:lnTo>
                    <a:pt x="336139" y="66102"/>
                  </a:lnTo>
                  <a:lnTo>
                    <a:pt x="385855" y="82400"/>
                  </a:lnTo>
                  <a:lnTo>
                    <a:pt x="433769" y="100207"/>
                  </a:lnTo>
                  <a:lnTo>
                    <a:pt x="479881" y="119523"/>
                  </a:lnTo>
                  <a:lnTo>
                    <a:pt x="524191" y="140349"/>
                  </a:lnTo>
                  <a:lnTo>
                    <a:pt x="566700" y="162683"/>
                  </a:lnTo>
                  <a:lnTo>
                    <a:pt x="607406" y="186526"/>
                  </a:lnTo>
                  <a:lnTo>
                    <a:pt x="646310" y="211877"/>
                  </a:lnTo>
                  <a:lnTo>
                    <a:pt x="683412" y="238738"/>
                  </a:lnTo>
                  <a:lnTo>
                    <a:pt x="718712" y="267108"/>
                  </a:lnTo>
                  <a:lnTo>
                    <a:pt x="752210" y="296987"/>
                  </a:lnTo>
                  <a:lnTo>
                    <a:pt x="783906" y="328374"/>
                  </a:lnTo>
                  <a:lnTo>
                    <a:pt x="813800" y="361271"/>
                  </a:lnTo>
                  <a:lnTo>
                    <a:pt x="841892" y="395676"/>
                  </a:lnTo>
                  <a:lnTo>
                    <a:pt x="868182" y="431590"/>
                  </a:lnTo>
                  <a:lnTo>
                    <a:pt x="892670" y="469014"/>
                  </a:lnTo>
                  <a:lnTo>
                    <a:pt x="915356" y="507946"/>
                  </a:lnTo>
                  <a:lnTo>
                    <a:pt x="936240" y="548387"/>
                  </a:lnTo>
                  <a:lnTo>
                    <a:pt x="941082" y="56016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431628" y="4580961"/>
              <a:ext cx="113030" cy="117475"/>
            </a:xfrm>
            <a:custGeom>
              <a:avLst/>
              <a:gdLst/>
              <a:ahLst/>
              <a:cxnLst/>
              <a:rect l="l" t="t" r="r" b="b"/>
              <a:pathLst>
                <a:path w="113029" h="117475">
                  <a:moveTo>
                    <a:pt x="0" y="46377"/>
                  </a:moveTo>
                  <a:lnTo>
                    <a:pt x="95025" y="117151"/>
                  </a:lnTo>
                  <a:lnTo>
                    <a:pt x="112754" y="0"/>
                  </a:lnTo>
                </a:path>
                <a:path w="113029" h="117475">
                  <a:moveTo>
                    <a:pt x="56376" y="23188"/>
                  </a:moveTo>
                  <a:lnTo>
                    <a:pt x="95025" y="11715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04243" y="3584801"/>
              <a:ext cx="1966056" cy="10760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43544" y="3674199"/>
              <a:ext cx="1689896" cy="79853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43544" y="3674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6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6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06691" y="3814713"/>
            <a:ext cx="135890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775" marR="5080" indent="-219710">
              <a:lnSpc>
                <a:spcPct val="100600"/>
              </a:lnSpc>
              <a:spcBef>
                <a:spcPts val="95"/>
              </a:spcBef>
            </a:pP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50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0358" y="4633188"/>
            <a:ext cx="2907665" cy="1113155"/>
            <a:chOff x="3610358" y="4633188"/>
            <a:chExt cx="2907665" cy="1113155"/>
          </a:xfrm>
        </p:grpSpPr>
        <p:sp>
          <p:nvSpPr>
            <p:cNvPr id="11" name="object 11"/>
            <p:cNvSpPr/>
            <p:nvPr/>
          </p:nvSpPr>
          <p:spPr>
            <a:xfrm>
              <a:off x="5456390" y="5112992"/>
              <a:ext cx="995680" cy="536575"/>
            </a:xfrm>
            <a:custGeom>
              <a:avLst/>
              <a:gdLst/>
              <a:ahLst/>
              <a:cxnLst/>
              <a:rect l="l" t="t" r="r" b="b"/>
              <a:pathLst>
                <a:path w="995679" h="536575">
                  <a:moveTo>
                    <a:pt x="0" y="0"/>
                  </a:moveTo>
                  <a:lnTo>
                    <a:pt x="64784" y="6321"/>
                  </a:lnTo>
                  <a:lnTo>
                    <a:pt x="127526" y="13992"/>
                  </a:lnTo>
                  <a:lnTo>
                    <a:pt x="188226" y="23015"/>
                  </a:lnTo>
                  <a:lnTo>
                    <a:pt x="246882" y="33388"/>
                  </a:lnTo>
                  <a:lnTo>
                    <a:pt x="303495" y="45112"/>
                  </a:lnTo>
                  <a:lnTo>
                    <a:pt x="358066" y="58186"/>
                  </a:lnTo>
                  <a:lnTo>
                    <a:pt x="410594" y="72611"/>
                  </a:lnTo>
                  <a:lnTo>
                    <a:pt x="461079" y="88387"/>
                  </a:lnTo>
                  <a:lnTo>
                    <a:pt x="509521" y="105513"/>
                  </a:lnTo>
                  <a:lnTo>
                    <a:pt x="555920" y="123990"/>
                  </a:lnTo>
                  <a:lnTo>
                    <a:pt x="600276" y="143817"/>
                  </a:lnTo>
                  <a:lnTo>
                    <a:pt x="642589" y="164996"/>
                  </a:lnTo>
                  <a:lnTo>
                    <a:pt x="682860" y="187525"/>
                  </a:lnTo>
                  <a:lnTo>
                    <a:pt x="721088" y="211404"/>
                  </a:lnTo>
                  <a:lnTo>
                    <a:pt x="757272" y="236634"/>
                  </a:lnTo>
                  <a:lnTo>
                    <a:pt x="791414" y="263215"/>
                  </a:lnTo>
                  <a:lnTo>
                    <a:pt x="823514" y="291147"/>
                  </a:lnTo>
                  <a:lnTo>
                    <a:pt x="853570" y="320429"/>
                  </a:lnTo>
                  <a:lnTo>
                    <a:pt x="881583" y="351062"/>
                  </a:lnTo>
                  <a:lnTo>
                    <a:pt x="907554" y="383046"/>
                  </a:lnTo>
                  <a:lnTo>
                    <a:pt x="931481" y="416380"/>
                  </a:lnTo>
                  <a:lnTo>
                    <a:pt x="953366" y="451065"/>
                  </a:lnTo>
                  <a:lnTo>
                    <a:pt x="973208" y="487100"/>
                  </a:lnTo>
                  <a:lnTo>
                    <a:pt x="991007" y="524487"/>
                  </a:lnTo>
                  <a:lnTo>
                    <a:pt x="995206" y="53650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389860" y="5617390"/>
              <a:ext cx="115570" cy="116205"/>
            </a:xfrm>
            <a:custGeom>
              <a:avLst/>
              <a:gdLst/>
              <a:ahLst/>
              <a:cxnLst/>
              <a:rect l="l" t="t" r="r" b="b"/>
              <a:pathLst>
                <a:path w="115570" h="116204">
                  <a:moveTo>
                    <a:pt x="0" y="40227"/>
                  </a:moveTo>
                  <a:lnTo>
                    <a:pt x="91069" y="116023"/>
                  </a:lnTo>
                  <a:lnTo>
                    <a:pt x="115092" y="0"/>
                  </a:lnTo>
                </a:path>
                <a:path w="115570" h="116204">
                  <a:moveTo>
                    <a:pt x="57546" y="20112"/>
                  </a:moveTo>
                  <a:lnTo>
                    <a:pt x="91069" y="116023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0358" y="4633188"/>
              <a:ext cx="1964941" cy="106911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9661" y="4722586"/>
              <a:ext cx="1689896" cy="79853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749660" y="4722586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821443" y="4856113"/>
            <a:ext cx="153987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3675">
              <a:lnSpc>
                <a:spcPct val="100600"/>
              </a:lnSpc>
              <a:spcBef>
                <a:spcPts val="95"/>
              </a:spcBef>
            </a:pPr>
            <a:r>
              <a:rPr sz="1500" spc="13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9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10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16473" y="5668803"/>
            <a:ext cx="2869565" cy="1125855"/>
            <a:chOff x="5516473" y="5668803"/>
            <a:chExt cx="2869565" cy="1125855"/>
          </a:xfrm>
        </p:grpSpPr>
        <p:sp>
          <p:nvSpPr>
            <p:cNvPr id="18" name="object 18"/>
            <p:cNvSpPr/>
            <p:nvPr/>
          </p:nvSpPr>
          <p:spPr>
            <a:xfrm>
              <a:off x="7364973" y="6136924"/>
              <a:ext cx="956310" cy="561975"/>
            </a:xfrm>
            <a:custGeom>
              <a:avLst/>
              <a:gdLst/>
              <a:ahLst/>
              <a:cxnLst/>
              <a:rect l="l" t="t" r="r" b="b"/>
              <a:pathLst>
                <a:path w="956309" h="561975">
                  <a:moveTo>
                    <a:pt x="0" y="0"/>
                  </a:moveTo>
                  <a:lnTo>
                    <a:pt x="60050" y="6559"/>
                  </a:lnTo>
                  <a:lnTo>
                    <a:pt x="118326" y="14541"/>
                  </a:lnTo>
                  <a:lnTo>
                    <a:pt x="174828" y="23945"/>
                  </a:lnTo>
                  <a:lnTo>
                    <a:pt x="229554" y="34770"/>
                  </a:lnTo>
                  <a:lnTo>
                    <a:pt x="282505" y="47018"/>
                  </a:lnTo>
                  <a:lnTo>
                    <a:pt x="333682" y="60688"/>
                  </a:lnTo>
                  <a:lnTo>
                    <a:pt x="383084" y="75779"/>
                  </a:lnTo>
                  <a:lnTo>
                    <a:pt x="430711" y="92293"/>
                  </a:lnTo>
                  <a:lnTo>
                    <a:pt x="476564" y="110229"/>
                  </a:lnTo>
                  <a:lnTo>
                    <a:pt x="520641" y="129586"/>
                  </a:lnTo>
                  <a:lnTo>
                    <a:pt x="562944" y="150366"/>
                  </a:lnTo>
                  <a:lnTo>
                    <a:pt x="603472" y="172568"/>
                  </a:lnTo>
                  <a:lnTo>
                    <a:pt x="642225" y="196191"/>
                  </a:lnTo>
                  <a:lnTo>
                    <a:pt x="679203" y="221237"/>
                  </a:lnTo>
                  <a:lnTo>
                    <a:pt x="714406" y="247705"/>
                  </a:lnTo>
                  <a:lnTo>
                    <a:pt x="747835" y="275594"/>
                  </a:lnTo>
                  <a:lnTo>
                    <a:pt x="779489" y="304906"/>
                  </a:lnTo>
                  <a:lnTo>
                    <a:pt x="809368" y="335639"/>
                  </a:lnTo>
                  <a:lnTo>
                    <a:pt x="837472" y="367795"/>
                  </a:lnTo>
                  <a:lnTo>
                    <a:pt x="863802" y="401373"/>
                  </a:lnTo>
                  <a:lnTo>
                    <a:pt x="888356" y="436372"/>
                  </a:lnTo>
                  <a:lnTo>
                    <a:pt x="911136" y="472794"/>
                  </a:lnTo>
                  <a:lnTo>
                    <a:pt x="932141" y="510638"/>
                  </a:lnTo>
                  <a:lnTo>
                    <a:pt x="951372" y="549903"/>
                  </a:lnTo>
                  <a:lnTo>
                    <a:pt x="955926" y="561789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8259432" y="6665043"/>
              <a:ext cx="114300" cy="116839"/>
            </a:xfrm>
            <a:custGeom>
              <a:avLst/>
              <a:gdLst/>
              <a:ahLst/>
              <a:cxnLst/>
              <a:rect l="l" t="t" r="r" b="b"/>
              <a:pathLst>
                <a:path w="114300" h="116840">
                  <a:moveTo>
                    <a:pt x="0" y="43621"/>
                  </a:moveTo>
                  <a:lnTo>
                    <a:pt x="93276" y="116685"/>
                  </a:lnTo>
                  <a:lnTo>
                    <a:pt x="113849" y="0"/>
                  </a:lnTo>
                </a:path>
                <a:path w="114300" h="116840">
                  <a:moveTo>
                    <a:pt x="56923" y="21810"/>
                  </a:moveTo>
                  <a:lnTo>
                    <a:pt x="93276" y="116685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6473" y="5668803"/>
              <a:ext cx="1963826" cy="107489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55774" y="5758201"/>
              <a:ext cx="1689896" cy="79853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655774" y="575820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0" y="39000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29179" y="5897513"/>
            <a:ext cx="153416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970" marR="5080" indent="-190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500" spc="114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500" spc="2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22587" y="6717200"/>
            <a:ext cx="2925445" cy="1113155"/>
            <a:chOff x="7422587" y="6717200"/>
            <a:chExt cx="2925445" cy="1113155"/>
          </a:xfrm>
        </p:grpSpPr>
        <p:sp>
          <p:nvSpPr>
            <p:cNvPr id="25" name="object 25"/>
            <p:cNvSpPr/>
            <p:nvPr/>
          </p:nvSpPr>
          <p:spPr>
            <a:xfrm>
              <a:off x="9269673" y="7195061"/>
              <a:ext cx="1011555" cy="537845"/>
            </a:xfrm>
            <a:custGeom>
              <a:avLst/>
              <a:gdLst/>
              <a:ahLst/>
              <a:cxnLst/>
              <a:rect l="l" t="t" r="r" b="b"/>
              <a:pathLst>
                <a:path w="1011554" h="537845">
                  <a:moveTo>
                    <a:pt x="0" y="0"/>
                  </a:moveTo>
                  <a:lnTo>
                    <a:pt x="64281" y="5718"/>
                  </a:lnTo>
                  <a:lnTo>
                    <a:pt x="126563" y="12711"/>
                  </a:lnTo>
                  <a:lnTo>
                    <a:pt x="186845" y="20980"/>
                  </a:lnTo>
                  <a:lnTo>
                    <a:pt x="245128" y="30524"/>
                  </a:lnTo>
                  <a:lnTo>
                    <a:pt x="301410" y="41344"/>
                  </a:lnTo>
                  <a:lnTo>
                    <a:pt x="355693" y="53439"/>
                  </a:lnTo>
                  <a:lnTo>
                    <a:pt x="407976" y="66809"/>
                  </a:lnTo>
                  <a:lnTo>
                    <a:pt x="458259" y="81455"/>
                  </a:lnTo>
                  <a:lnTo>
                    <a:pt x="506543" y="97376"/>
                  </a:lnTo>
                  <a:lnTo>
                    <a:pt x="552826" y="114572"/>
                  </a:lnTo>
                  <a:lnTo>
                    <a:pt x="597110" y="133044"/>
                  </a:lnTo>
                  <a:lnTo>
                    <a:pt x="639394" y="152791"/>
                  </a:lnTo>
                  <a:lnTo>
                    <a:pt x="679678" y="173813"/>
                  </a:lnTo>
                  <a:lnTo>
                    <a:pt x="717963" y="196111"/>
                  </a:lnTo>
                  <a:lnTo>
                    <a:pt x="754248" y="219684"/>
                  </a:lnTo>
                  <a:lnTo>
                    <a:pt x="788533" y="244533"/>
                  </a:lnTo>
                  <a:lnTo>
                    <a:pt x="820818" y="270657"/>
                  </a:lnTo>
                  <a:lnTo>
                    <a:pt x="851103" y="298056"/>
                  </a:lnTo>
                  <a:lnTo>
                    <a:pt x="879389" y="326731"/>
                  </a:lnTo>
                  <a:lnTo>
                    <a:pt x="905675" y="356681"/>
                  </a:lnTo>
                  <a:lnTo>
                    <a:pt x="929961" y="387906"/>
                  </a:lnTo>
                  <a:lnTo>
                    <a:pt x="952248" y="420407"/>
                  </a:lnTo>
                  <a:lnTo>
                    <a:pt x="972534" y="454183"/>
                  </a:lnTo>
                  <a:lnTo>
                    <a:pt x="990821" y="489234"/>
                  </a:lnTo>
                  <a:lnTo>
                    <a:pt x="1007108" y="525561"/>
                  </a:lnTo>
                  <a:lnTo>
                    <a:pt x="1010987" y="53767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0218732" y="7702059"/>
              <a:ext cx="116205" cy="115570"/>
            </a:xfrm>
            <a:custGeom>
              <a:avLst/>
              <a:gdLst/>
              <a:ahLst/>
              <a:cxnLst/>
              <a:rect l="l" t="t" r="r" b="b"/>
              <a:pathLst>
                <a:path w="116204" h="115570">
                  <a:moveTo>
                    <a:pt x="0" y="37170"/>
                  </a:moveTo>
                  <a:lnTo>
                    <a:pt x="89033" y="115347"/>
                  </a:lnTo>
                  <a:lnTo>
                    <a:pt x="116114" y="0"/>
                  </a:lnTo>
                </a:path>
                <a:path w="116204" h="115570">
                  <a:moveTo>
                    <a:pt x="58056" y="18583"/>
                  </a:moveTo>
                  <a:lnTo>
                    <a:pt x="89033" y="11534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2587" y="6717200"/>
              <a:ext cx="1962712" cy="106789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61889" y="6806599"/>
              <a:ext cx="1689896" cy="798534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561888" y="6806599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7"/>
                  </a:lnTo>
                  <a:lnTo>
                    <a:pt x="1671350" y="18702"/>
                  </a:lnTo>
                  <a:lnTo>
                    <a:pt x="1684920" y="38999"/>
                  </a:lnTo>
                  <a:lnTo>
                    <a:pt x="1689896" y="63855"/>
                  </a:lnTo>
                  <a:lnTo>
                    <a:pt x="1689896" y="734678"/>
                  </a:lnTo>
                  <a:lnTo>
                    <a:pt x="1684920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8999"/>
                  </a:lnTo>
                  <a:lnTo>
                    <a:pt x="18545" y="18702"/>
                  </a:lnTo>
                  <a:lnTo>
                    <a:pt x="38672" y="5017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656115" y="6938913"/>
            <a:ext cx="1490345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910" marR="5080" indent="-29845">
              <a:lnSpc>
                <a:spcPct val="100600"/>
              </a:lnSpc>
              <a:spcBef>
                <a:spcPts val="95"/>
              </a:spcBef>
            </a:pPr>
            <a:r>
              <a:rPr sz="1500" spc="7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5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125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500" spc="2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60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328702" y="7752829"/>
            <a:ext cx="1962150" cy="1073785"/>
            <a:chOff x="9328702" y="7752829"/>
            <a:chExt cx="1962150" cy="1073785"/>
          </a:xfrm>
        </p:grpSpPr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328702" y="7752829"/>
              <a:ext cx="1961597" cy="107367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8003" y="7842227"/>
              <a:ext cx="1689896" cy="79853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468003" y="7842230"/>
              <a:ext cx="1690370" cy="798830"/>
            </a:xfrm>
            <a:custGeom>
              <a:avLst/>
              <a:gdLst/>
              <a:ahLst/>
              <a:cxnLst/>
              <a:rect l="l" t="t" r="r" b="b"/>
              <a:pathLst>
                <a:path w="1690370" h="798829">
                  <a:moveTo>
                    <a:pt x="63319" y="0"/>
                  </a:moveTo>
                  <a:lnTo>
                    <a:pt x="1626577" y="0"/>
                  </a:lnTo>
                  <a:lnTo>
                    <a:pt x="1651223" y="5018"/>
                  </a:lnTo>
                  <a:lnTo>
                    <a:pt x="1671350" y="18703"/>
                  </a:lnTo>
                  <a:lnTo>
                    <a:pt x="1684921" y="39000"/>
                  </a:lnTo>
                  <a:lnTo>
                    <a:pt x="1689897" y="63855"/>
                  </a:lnTo>
                  <a:lnTo>
                    <a:pt x="1689897" y="734678"/>
                  </a:lnTo>
                  <a:lnTo>
                    <a:pt x="1684921" y="759534"/>
                  </a:lnTo>
                  <a:lnTo>
                    <a:pt x="1671350" y="779831"/>
                  </a:lnTo>
                  <a:lnTo>
                    <a:pt x="1651223" y="793516"/>
                  </a:lnTo>
                  <a:lnTo>
                    <a:pt x="1626577" y="798534"/>
                  </a:lnTo>
                  <a:lnTo>
                    <a:pt x="63319" y="798534"/>
                  </a:lnTo>
                  <a:lnTo>
                    <a:pt x="38672" y="793516"/>
                  </a:lnTo>
                  <a:lnTo>
                    <a:pt x="18545" y="779831"/>
                  </a:lnTo>
                  <a:lnTo>
                    <a:pt x="4975" y="759534"/>
                  </a:lnTo>
                  <a:lnTo>
                    <a:pt x="0" y="734678"/>
                  </a:lnTo>
                  <a:lnTo>
                    <a:pt x="0" y="63855"/>
                  </a:lnTo>
                  <a:lnTo>
                    <a:pt x="4975" y="39000"/>
                  </a:lnTo>
                  <a:lnTo>
                    <a:pt x="18545" y="18703"/>
                  </a:lnTo>
                  <a:lnTo>
                    <a:pt x="38672" y="5018"/>
                  </a:lnTo>
                  <a:lnTo>
                    <a:pt x="63319" y="0"/>
                  </a:lnTo>
                  <a:close/>
                </a:path>
              </a:pathLst>
            </a:custGeom>
            <a:ln w="12751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611804" y="7980313"/>
            <a:ext cx="1389380" cy="464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755" marR="5080" indent="-59690">
              <a:lnSpc>
                <a:spcPct val="100600"/>
              </a:lnSpc>
              <a:spcBef>
                <a:spcPts val="95"/>
              </a:spcBef>
            </a:pPr>
            <a:r>
              <a:rPr sz="1500" spc="80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5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500" spc="85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500" spc="7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50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512" y="0"/>
            <a:ext cx="12498912" cy="1694958"/>
          </a:xfrm>
          <a:prstGeom prst="rect">
            <a:avLst/>
          </a:prstGeom>
        </p:spPr>
        <p:txBody>
          <a:bodyPr vert="horz" wrap="square" lIns="0" tIns="1129926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409"/>
              </a:spcBef>
            </a:pPr>
            <a:r>
              <a:rPr sz="3600" b="1" dirty="0">
                <a:solidFill>
                  <a:schemeClr val="bg1"/>
                </a:solidFill>
              </a:rPr>
              <a:t>Key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spc="-20" dirty="0">
                <a:solidFill>
                  <a:schemeClr val="bg1"/>
                </a:solidFill>
              </a:rPr>
              <a:t>Properties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of</a:t>
            </a:r>
            <a:r>
              <a:rPr sz="3600" b="1" spc="-170" dirty="0">
                <a:solidFill>
                  <a:schemeClr val="bg1"/>
                </a:solidFill>
              </a:rPr>
              <a:t> </a:t>
            </a:r>
            <a:r>
              <a:rPr sz="3600" b="1" dirty="0">
                <a:solidFill>
                  <a:schemeClr val="bg1"/>
                </a:solidFill>
              </a:rPr>
              <a:t>the</a:t>
            </a:r>
            <a:r>
              <a:rPr sz="3600" b="1" spc="-165" dirty="0">
                <a:solidFill>
                  <a:schemeClr val="bg1"/>
                </a:solidFill>
              </a:rPr>
              <a:t> </a:t>
            </a:r>
            <a:r>
              <a:rPr sz="3600" b="1" spc="-70" dirty="0" smtClean="0">
                <a:solidFill>
                  <a:schemeClr val="bg1"/>
                </a:solidFill>
              </a:rPr>
              <a:t>Waterfall</a:t>
            </a:r>
            <a:r>
              <a:rPr lang="en-US" sz="3600" b="1" spc="-170" dirty="0">
                <a:solidFill>
                  <a:schemeClr val="bg1"/>
                </a:solidFill>
              </a:rPr>
              <a:t> </a:t>
            </a:r>
            <a:r>
              <a:rPr sz="3600" b="1" spc="-10" dirty="0" smtClean="0">
                <a:solidFill>
                  <a:schemeClr val="bg1"/>
                </a:solidFill>
              </a:rPr>
              <a:t>Model</a:t>
            </a:r>
            <a:endParaRPr sz="3600" b="1" spc="-10" dirty="0">
              <a:solidFill>
                <a:schemeClr val="bg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2875" y="2957513"/>
            <a:ext cx="6436360" cy="5060488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342900" marR="35560" indent="-304800">
              <a:lnSpc>
                <a:spcPts val="3800"/>
              </a:lnSpc>
              <a:spcBef>
                <a:spcPts val="26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result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each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is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a </a:t>
            </a: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set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artifacts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20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0" dirty="0">
                <a:solidFill>
                  <a:schemeClr val="bg1"/>
                </a:solidFill>
                <a:latin typeface="Trebuchet MS"/>
                <a:cs typeface="Trebuchet MS"/>
              </a:rPr>
              <a:t>is </a:t>
            </a:r>
            <a:r>
              <a:rPr sz="2400" spc="160" dirty="0">
                <a:solidFill>
                  <a:schemeClr val="bg1"/>
                </a:solidFill>
                <a:latin typeface="Trebuchet MS"/>
                <a:cs typeface="Trebuchet MS"/>
              </a:rPr>
              <a:t>approved.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60960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8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10" dirty="0">
                <a:solidFill>
                  <a:schemeClr val="bg1"/>
                </a:solidFill>
                <a:latin typeface="Trebuchet MS"/>
                <a:cs typeface="Trebuchet MS"/>
              </a:rPr>
              <a:t>following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starts </a:t>
            </a:r>
            <a:r>
              <a:rPr sz="2400" spc="75" dirty="0">
                <a:solidFill>
                  <a:schemeClr val="bg1"/>
                </a:solidFill>
                <a:latin typeface="Trebuchet MS"/>
                <a:cs typeface="Trebuchet MS"/>
              </a:rPr>
              <a:t>after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previous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phase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70" dirty="0">
                <a:solidFill>
                  <a:schemeClr val="bg1"/>
                </a:solidFill>
                <a:latin typeface="Trebuchet MS"/>
                <a:cs typeface="Trebuchet MS"/>
              </a:rPr>
              <a:t>has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finished.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875030">
              <a:lnSpc>
                <a:spcPts val="2800"/>
              </a:lnSpc>
            </a:pPr>
            <a:r>
              <a:rPr sz="2400" spc="90" dirty="0">
                <a:solidFill>
                  <a:schemeClr val="bg1"/>
                </a:solidFill>
                <a:latin typeface="Trebuchet MS"/>
                <a:cs typeface="Trebuchet MS"/>
              </a:rPr>
              <a:t>(In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practice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there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might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400" spc="4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15" dirty="0">
                <a:solidFill>
                  <a:schemeClr val="bg1"/>
                </a:solidFill>
                <a:latin typeface="Trebuchet MS"/>
                <a:cs typeface="Trebuchet MS"/>
              </a:rPr>
              <a:t>some </a:t>
            </a:r>
            <a:r>
              <a:rPr sz="2400" spc="95" dirty="0">
                <a:solidFill>
                  <a:schemeClr val="bg1"/>
                </a:solidFill>
                <a:latin typeface="Trebuchet MS"/>
                <a:cs typeface="Trebuchet MS"/>
              </a:rPr>
              <a:t>overlapping.)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570865" indent="-304800">
              <a:lnSpc>
                <a:spcPts val="3800"/>
              </a:lnSpc>
              <a:spcBef>
                <a:spcPts val="1200"/>
              </a:spcBef>
              <a:buChar char="•"/>
              <a:tabLst>
                <a:tab pos="342900" algn="l"/>
              </a:tabLst>
            </a:pPr>
            <a:r>
              <a:rPr sz="2400" spc="155" dirty="0">
                <a:solidFill>
                  <a:schemeClr val="bg1"/>
                </a:solidFill>
                <a:latin typeface="Trebuchet MS"/>
                <a:cs typeface="Trebuchet MS"/>
              </a:rPr>
              <a:t>In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50" dirty="0">
                <a:solidFill>
                  <a:schemeClr val="bg1"/>
                </a:solidFill>
                <a:latin typeface="Trebuchet MS"/>
                <a:cs typeface="Trebuchet MS"/>
              </a:rPr>
              <a:t>case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80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50" dirty="0">
                <a:solidFill>
                  <a:schemeClr val="bg1"/>
                </a:solidFill>
                <a:latin typeface="Trebuchet MS"/>
                <a:cs typeface="Trebuchet MS"/>
              </a:rPr>
              <a:t>errors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85" dirty="0">
                <a:solidFill>
                  <a:schemeClr val="bg1"/>
                </a:solidFill>
                <a:latin typeface="Trebuchet MS"/>
                <a:cs typeface="Trebuchet MS"/>
              </a:rPr>
              <a:t>previous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45" dirty="0">
                <a:solidFill>
                  <a:schemeClr val="bg1"/>
                </a:solidFill>
                <a:latin typeface="Trebuchet MS"/>
                <a:cs typeface="Trebuchet MS"/>
              </a:rPr>
              <a:t>stages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65" dirty="0">
                <a:solidFill>
                  <a:schemeClr val="bg1"/>
                </a:solidFill>
                <a:latin typeface="Trebuchet MS"/>
                <a:cs typeface="Trebuchet MS"/>
              </a:rPr>
              <a:t>have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5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95" dirty="0">
                <a:solidFill>
                  <a:schemeClr val="bg1"/>
                </a:solidFill>
                <a:latin typeface="Trebuchet MS"/>
                <a:cs typeface="Trebuchet MS"/>
              </a:rPr>
              <a:t>be </a:t>
            </a:r>
            <a:r>
              <a:rPr sz="2400" spc="114" dirty="0">
                <a:solidFill>
                  <a:schemeClr val="bg1"/>
                </a:solidFill>
                <a:latin typeface="Trebuchet MS"/>
                <a:cs typeface="Trebuchet MS"/>
              </a:rPr>
              <a:t>repeated.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342900" marR="30480" indent="-304800">
              <a:lnSpc>
                <a:spcPts val="3800"/>
              </a:lnSpc>
              <a:spcBef>
                <a:spcPts val="1180"/>
              </a:spcBef>
              <a:buChar char="•"/>
              <a:tabLst>
                <a:tab pos="342900" algn="l"/>
              </a:tabLst>
            </a:pP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Fits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00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4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other</a:t>
            </a:r>
            <a:r>
              <a:rPr sz="24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45" dirty="0">
                <a:solidFill>
                  <a:schemeClr val="bg1"/>
                </a:solidFill>
                <a:latin typeface="Trebuchet MS"/>
                <a:cs typeface="Trebuchet MS"/>
              </a:rPr>
              <a:t>(hardware) </a:t>
            </a:r>
            <a:r>
              <a:rPr sz="2400" spc="200" dirty="0">
                <a:solidFill>
                  <a:schemeClr val="bg1"/>
                </a:solidFill>
                <a:latin typeface="Trebuchet MS"/>
                <a:cs typeface="Trebuchet MS"/>
              </a:rPr>
              <a:t>engineering</a:t>
            </a:r>
            <a:r>
              <a:rPr sz="24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220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sz="24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400" spc="165" dirty="0">
                <a:solidFill>
                  <a:schemeClr val="bg1"/>
                </a:solidFill>
                <a:latin typeface="Trebuchet MS"/>
                <a:cs typeface="Trebuchet MS"/>
              </a:rPr>
              <a:t>models.</a:t>
            </a:r>
            <a:endParaRPr sz="24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859719" y="3839464"/>
            <a:ext cx="5878830" cy="4758690"/>
            <a:chOff x="6859719" y="3839464"/>
            <a:chExt cx="5878830" cy="47586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82626" y="7083291"/>
              <a:ext cx="810992" cy="10064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8928" y="6080872"/>
              <a:ext cx="810992" cy="10064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30775" y="5078462"/>
              <a:ext cx="810992" cy="100644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11534" y="4076051"/>
              <a:ext cx="810992" cy="10064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59719" y="3839464"/>
              <a:ext cx="1390272" cy="75706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3416" y="4841874"/>
              <a:ext cx="1390272" cy="75706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107113" y="5844283"/>
              <a:ext cx="1390272" cy="75706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30812" y="6846703"/>
              <a:ext cx="1390272" cy="75706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54509" y="7849122"/>
              <a:ext cx="1383590" cy="7487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83547" y="7361738"/>
              <a:ext cx="810992" cy="100644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659850" y="6359320"/>
              <a:ext cx="1933906" cy="20128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36153" y="5356910"/>
              <a:ext cx="3056818" cy="301042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2455" y="4354500"/>
              <a:ext cx="4188644" cy="401687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522544" y="718749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11071" y="7803252"/>
              <a:ext cx="72183" cy="9174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398847" y="6185080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4">
                  <a:moveTo>
                    <a:pt x="0" y="0"/>
                  </a:moveTo>
                  <a:lnTo>
                    <a:pt x="123876" y="0"/>
                  </a:lnTo>
                  <a:lnTo>
                    <a:pt x="524618" y="0"/>
                  </a:lnTo>
                  <a:lnTo>
                    <a:pt x="524618" y="600168"/>
                  </a:lnTo>
                  <a:lnTo>
                    <a:pt x="524618" y="622435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887373" y="6800832"/>
              <a:ext cx="72184" cy="9174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9270694" y="5182669"/>
              <a:ext cx="529590" cy="622935"/>
            </a:xfrm>
            <a:custGeom>
              <a:avLst/>
              <a:gdLst/>
              <a:ahLst/>
              <a:cxnLst/>
              <a:rect l="l" t="t" r="r" b="b"/>
              <a:pathLst>
                <a:path w="529590" h="622935">
                  <a:moveTo>
                    <a:pt x="0" y="0"/>
                  </a:moveTo>
                  <a:lnTo>
                    <a:pt x="123876" y="0"/>
                  </a:lnTo>
                  <a:lnTo>
                    <a:pt x="529074" y="0"/>
                  </a:lnTo>
                  <a:lnTo>
                    <a:pt x="529074" y="600160"/>
                  </a:lnTo>
                  <a:lnTo>
                    <a:pt x="529074" y="622427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763676" y="5798414"/>
              <a:ext cx="72184" cy="9174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151451" y="4180259"/>
              <a:ext cx="525145" cy="622935"/>
            </a:xfrm>
            <a:custGeom>
              <a:avLst/>
              <a:gdLst/>
              <a:ahLst/>
              <a:cxnLst/>
              <a:rect l="l" t="t" r="r" b="b"/>
              <a:pathLst>
                <a:path w="525145" h="622935">
                  <a:moveTo>
                    <a:pt x="0" y="0"/>
                  </a:moveTo>
                  <a:lnTo>
                    <a:pt x="123876" y="0"/>
                  </a:lnTo>
                  <a:lnTo>
                    <a:pt x="524619" y="0"/>
                  </a:lnTo>
                  <a:lnTo>
                    <a:pt x="524619" y="600159"/>
                  </a:lnTo>
                  <a:lnTo>
                    <a:pt x="524619" y="622426"/>
                  </a:lnTo>
                </a:path>
              </a:pathLst>
            </a:custGeom>
            <a:ln w="133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39979" y="4796003"/>
              <a:ext cx="72184" cy="9174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57750" y="3901810"/>
              <a:ext cx="1189245" cy="5568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957750" y="390181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59" y="0"/>
                  </a:moveTo>
                  <a:lnTo>
                    <a:pt x="1144683" y="0"/>
                  </a:lnTo>
                  <a:lnTo>
                    <a:pt x="1162028" y="3499"/>
                  </a:lnTo>
                  <a:lnTo>
                    <a:pt x="1176192" y="13043"/>
                  </a:lnTo>
                  <a:lnTo>
                    <a:pt x="1185742" y="27198"/>
                  </a:lnTo>
                  <a:lnTo>
                    <a:pt x="1189243" y="44532"/>
                  </a:lnTo>
                  <a:lnTo>
                    <a:pt x="1189243" y="512364"/>
                  </a:lnTo>
                  <a:lnTo>
                    <a:pt x="1185742" y="529698"/>
                  </a:lnTo>
                  <a:lnTo>
                    <a:pt x="1176192" y="543853"/>
                  </a:lnTo>
                  <a:lnTo>
                    <a:pt x="1162028" y="553397"/>
                  </a:lnTo>
                  <a:lnTo>
                    <a:pt x="1144683" y="556897"/>
                  </a:lnTo>
                  <a:lnTo>
                    <a:pt x="44559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59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068801" y="3994268"/>
            <a:ext cx="963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marR="5080" indent="-154940">
              <a:lnSpc>
                <a:spcPct val="100000"/>
              </a:lnSpc>
              <a:spcBef>
                <a:spcPts val="100"/>
              </a:spcBef>
            </a:pP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Requirements </a:t>
            </a:r>
            <a:r>
              <a:rPr sz="1050" spc="-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8076686" y="4899459"/>
            <a:ext cx="1198880" cy="566420"/>
            <a:chOff x="8076686" y="4899459"/>
            <a:chExt cx="1198880" cy="566420"/>
          </a:xfrm>
        </p:grpSpPr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81449" y="4904220"/>
              <a:ext cx="1189245" cy="55689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8081449" y="490422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128988" y="4996678"/>
            <a:ext cx="109093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5890">
              <a:lnSpc>
                <a:spcPct val="100000"/>
              </a:lnSpc>
              <a:spcBef>
                <a:spcPts val="100"/>
              </a:spcBef>
            </a:pPr>
            <a:r>
              <a:rPr sz="1050" spc="10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1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1050" spc="4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70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200384" y="5901869"/>
            <a:ext cx="1198880" cy="566420"/>
            <a:chOff x="9200384" y="5901869"/>
            <a:chExt cx="1198880" cy="566420"/>
          </a:xfrm>
        </p:grpSpPr>
        <p:pic>
          <p:nvPicPr>
            <p:cNvPr id="34" name="object 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205148" y="5906631"/>
              <a:ext cx="1189244" cy="5568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9205146" y="590663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254611" y="5999090"/>
            <a:ext cx="108712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270">
              <a:lnSpc>
                <a:spcPct val="100000"/>
              </a:lnSpc>
              <a:spcBef>
                <a:spcPts val="100"/>
              </a:spcBef>
            </a:pP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Implementation </a:t>
            </a:r>
            <a:r>
              <a:rPr sz="1050" spc="8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dirty="0">
                <a:solidFill>
                  <a:schemeClr val="bg1"/>
                </a:solidFill>
                <a:latin typeface="Trebuchet MS"/>
                <a:cs typeface="Trebuchet MS"/>
              </a:rPr>
              <a:t>unit</a:t>
            </a:r>
            <a:r>
              <a:rPr sz="1050" spc="10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324081" y="6904288"/>
            <a:ext cx="1198880" cy="566420"/>
            <a:chOff x="10324081" y="6904288"/>
            <a:chExt cx="1198880" cy="566420"/>
          </a:xfrm>
        </p:grpSpPr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328845" y="6909050"/>
              <a:ext cx="1189244" cy="5568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0328843" y="6909051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5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5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0393746" y="7001508"/>
            <a:ext cx="1056640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5080" indent="-20955">
              <a:lnSpc>
                <a:spcPct val="100000"/>
              </a:lnSpc>
              <a:spcBef>
                <a:spcPts val="100"/>
              </a:spcBef>
            </a:pPr>
            <a:r>
              <a:rPr sz="1050" spc="50" dirty="0">
                <a:solidFill>
                  <a:schemeClr val="bg1"/>
                </a:solidFill>
                <a:latin typeface="Trebuchet MS"/>
                <a:cs typeface="Trebuchet MS"/>
              </a:rPr>
              <a:t>Integration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90" dirty="0">
                <a:solidFill>
                  <a:schemeClr val="bg1"/>
                </a:solidFill>
                <a:latin typeface="Trebuchet MS"/>
                <a:cs typeface="Trebuchet MS"/>
              </a:rPr>
              <a:t>system</a:t>
            </a:r>
            <a:r>
              <a:rPr sz="105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45" dirty="0">
                <a:solidFill>
                  <a:schemeClr val="bg1"/>
                </a:solidFill>
                <a:latin typeface="Trebuchet MS"/>
                <a:cs typeface="Trebuchet MS"/>
              </a:rPr>
              <a:t>testing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1447779" y="7906707"/>
            <a:ext cx="1198880" cy="566420"/>
            <a:chOff x="11447779" y="7906707"/>
            <a:chExt cx="1198880" cy="566420"/>
          </a:xfrm>
        </p:grpSpPr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1452542" y="7911468"/>
              <a:ext cx="1189245" cy="55689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1452542" y="7911469"/>
              <a:ext cx="1189355" cy="556895"/>
            </a:xfrm>
            <a:custGeom>
              <a:avLst/>
              <a:gdLst/>
              <a:ahLst/>
              <a:cxnLst/>
              <a:rect l="l" t="t" r="r" b="b"/>
              <a:pathLst>
                <a:path w="1189354" h="556895">
                  <a:moveTo>
                    <a:pt x="44560" y="0"/>
                  </a:moveTo>
                  <a:lnTo>
                    <a:pt x="1144685" y="0"/>
                  </a:lnTo>
                  <a:lnTo>
                    <a:pt x="1162029" y="3499"/>
                  </a:lnTo>
                  <a:lnTo>
                    <a:pt x="1176193" y="13043"/>
                  </a:lnTo>
                  <a:lnTo>
                    <a:pt x="1185743" y="27198"/>
                  </a:lnTo>
                  <a:lnTo>
                    <a:pt x="1189245" y="44532"/>
                  </a:lnTo>
                  <a:lnTo>
                    <a:pt x="1189245" y="512364"/>
                  </a:lnTo>
                  <a:lnTo>
                    <a:pt x="1185743" y="529698"/>
                  </a:lnTo>
                  <a:lnTo>
                    <a:pt x="1176193" y="543853"/>
                  </a:lnTo>
                  <a:lnTo>
                    <a:pt x="1162029" y="553397"/>
                  </a:lnTo>
                  <a:lnTo>
                    <a:pt x="1144685" y="556897"/>
                  </a:lnTo>
                  <a:lnTo>
                    <a:pt x="44560" y="556897"/>
                  </a:lnTo>
                  <a:lnTo>
                    <a:pt x="27214" y="553397"/>
                  </a:lnTo>
                  <a:lnTo>
                    <a:pt x="13051" y="543853"/>
                  </a:lnTo>
                  <a:lnTo>
                    <a:pt x="3501" y="529698"/>
                  </a:lnTo>
                  <a:lnTo>
                    <a:pt x="0" y="512364"/>
                  </a:lnTo>
                  <a:lnTo>
                    <a:pt x="0" y="44532"/>
                  </a:lnTo>
                  <a:lnTo>
                    <a:pt x="3501" y="27198"/>
                  </a:lnTo>
                  <a:lnTo>
                    <a:pt x="13051" y="13043"/>
                  </a:lnTo>
                  <a:lnTo>
                    <a:pt x="27214" y="3499"/>
                  </a:lnTo>
                  <a:lnTo>
                    <a:pt x="44560" y="0"/>
                  </a:lnTo>
                  <a:close/>
                </a:path>
              </a:pathLst>
            </a:custGeom>
            <a:ln w="8907">
              <a:solidFill>
                <a:srgbClr val="51515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1553115" y="8003926"/>
            <a:ext cx="98551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975" marR="5080" indent="-41910">
              <a:lnSpc>
                <a:spcPct val="100000"/>
              </a:lnSpc>
              <a:spcBef>
                <a:spcPts val="100"/>
              </a:spcBef>
            </a:pP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Operation</a:t>
            </a:r>
            <a:r>
              <a:rPr sz="105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1050" spc="60" dirty="0">
                <a:solidFill>
                  <a:schemeClr val="bg1"/>
                </a:solidFill>
                <a:latin typeface="Trebuchet MS"/>
                <a:cs typeface="Trebuchet MS"/>
              </a:rPr>
              <a:t>and </a:t>
            </a:r>
            <a:r>
              <a:rPr sz="1050" spc="55" dirty="0">
                <a:solidFill>
                  <a:schemeClr val="bg1"/>
                </a:solidFill>
                <a:latin typeface="Trebuchet MS"/>
                <a:cs typeface="Trebuchet MS"/>
              </a:rPr>
              <a:t>maintenance</a:t>
            </a:r>
            <a:endParaRPr sz="105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516281" y="4475183"/>
            <a:ext cx="3443604" cy="3099435"/>
            <a:chOff x="7516281" y="4475183"/>
            <a:chExt cx="3443604" cy="3099435"/>
          </a:xfrm>
        </p:grpSpPr>
        <p:pic>
          <p:nvPicPr>
            <p:cNvPr id="46" name="object 4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887374" y="7482421"/>
              <a:ext cx="72184" cy="91743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763677" y="6480003"/>
              <a:ext cx="72184" cy="9174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639979" y="5477594"/>
              <a:ext cx="72184" cy="91742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516281" y="4475183"/>
              <a:ext cx="72183" cy="91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6891" y="1143000"/>
            <a:ext cx="9892115" cy="1462581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>
              <a:lnSpc>
                <a:spcPct val="100000"/>
              </a:lnSpc>
              <a:spcBef>
                <a:spcPts val="107"/>
              </a:spcBef>
            </a:pPr>
            <a:r>
              <a:rPr b="1" spc="-43" dirty="0">
                <a:solidFill>
                  <a:schemeClr val="bg1"/>
                </a:solidFill>
              </a:rPr>
              <a:t>Drawback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of</a:t>
            </a:r>
            <a:r>
              <a:rPr b="1" spc="-26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187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11"/>
          </p:nvPr>
        </p:nvSpPr>
        <p:spPr>
          <a:xfrm>
            <a:off x="254000" y="6096000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 dirty="0"/>
              <a:t>SOFTWARE</a:t>
            </a:r>
            <a:r>
              <a:rPr lang="en-US" spc="30" dirty="0"/>
              <a:t> </a:t>
            </a:r>
            <a:r>
              <a:rPr lang="en-US" spc="-10" dirty="0"/>
              <a:t>ENGINEERING</a:t>
            </a:r>
            <a:endParaRPr spc="-11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37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927859" y="3064369"/>
            <a:ext cx="10786321" cy="2910485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27094">
              <a:spcBef>
                <a:spcPts val="107"/>
              </a:spcBef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main</a:t>
            </a:r>
            <a:r>
              <a:rPr sz="3413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drawback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spcBef>
                <a:spcPts val="1947"/>
              </a:spcBef>
            </a:pP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38000" marR="18966" indent="-193723">
              <a:spcBef>
                <a:spcPts val="5"/>
              </a:spcBef>
              <a:buFont typeface="Calibri"/>
              <a:buChar char="◦"/>
              <a:tabLst>
                <a:tab pos="338000" algn="l"/>
              </a:tabLst>
            </a:pP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difficulty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change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after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3413" spc="-27" dirty="0">
                <a:solidFill>
                  <a:schemeClr val="bg1"/>
                </a:solidFill>
                <a:latin typeface="Times New Roman"/>
                <a:cs typeface="Times New Roman"/>
              </a:rPr>
              <a:t> is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underway.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principle,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phase</a:t>
            </a:r>
            <a:r>
              <a:rPr sz="3413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has</a:t>
            </a:r>
            <a:r>
              <a:rPr sz="3413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3413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be</a:t>
            </a:r>
            <a:r>
              <a:rPr sz="3413" spc="6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b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complete</a:t>
            </a:r>
            <a:r>
              <a:rPr sz="3413" b="1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before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moving</a:t>
            </a:r>
            <a:r>
              <a:rPr sz="341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dirty="0">
                <a:solidFill>
                  <a:schemeClr val="bg1"/>
                </a:solidFill>
                <a:latin typeface="Times New Roman"/>
                <a:cs typeface="Times New Roman"/>
              </a:rPr>
              <a:t>onto the next</a:t>
            </a:r>
            <a:r>
              <a:rPr sz="3413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3413" spc="-11" dirty="0">
                <a:solidFill>
                  <a:schemeClr val="bg1"/>
                </a:solidFill>
                <a:latin typeface="Times New Roman"/>
                <a:cs typeface="Times New Roman"/>
              </a:rPr>
              <a:t>phase.</a:t>
            </a:r>
            <a:endParaRPr sz="341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/>
          </p:cNvSpPr>
          <p:nvPr/>
        </p:nvSpPr>
        <p:spPr>
          <a:xfrm>
            <a:off x="2156012" y="6934200"/>
            <a:ext cx="10330014" cy="1737285"/>
          </a:xfrm>
          <a:prstGeom prst="rect">
            <a:avLst/>
          </a:prstGeom>
        </p:spPr>
        <p:txBody>
          <a:bodyPr vert="horz" wrap="square" lIns="0" tIns="245441" rIns="0" bIns="0" rtlCol="0" anchor="ctr">
            <a:spAutoFit/>
          </a:bodyPr>
          <a:lstStyle>
            <a:lvl1pPr algn="l" defTabSz="9753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93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419">
              <a:lnSpc>
                <a:spcPct val="109600"/>
              </a:lnSpc>
              <a:spcBef>
                <a:spcPts val="0"/>
              </a:spcBef>
            </a:pP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Inflexible</a:t>
            </a:r>
            <a:r>
              <a:rPr lang="en-US" sz="2933" i="1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partitioning</a:t>
            </a:r>
            <a:r>
              <a:rPr lang="en-US" sz="2933" i="1" spc="-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of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the</a:t>
            </a:r>
            <a:r>
              <a:rPr lang="en-US" sz="2933" spc="-75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project</a:t>
            </a:r>
            <a:r>
              <a:rPr lang="en-US" sz="2933" spc="-80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into</a:t>
            </a:r>
            <a:r>
              <a:rPr lang="en-US" sz="2933" spc="-85" dirty="0">
                <a:solidFill>
                  <a:schemeClr val="bg1"/>
                </a:solidFill>
              </a:rPr>
              <a:t> </a:t>
            </a:r>
            <a:r>
              <a:rPr lang="en-US" sz="2933" spc="-11" dirty="0">
                <a:solidFill>
                  <a:schemeClr val="bg1"/>
                </a:solidFill>
              </a:rPr>
              <a:t>distinct </a:t>
            </a:r>
            <a:r>
              <a:rPr lang="en-US" sz="2933" dirty="0">
                <a:solidFill>
                  <a:schemeClr val="bg1"/>
                </a:solidFill>
              </a:rPr>
              <a:t>stages</a:t>
            </a:r>
            <a:r>
              <a:rPr lang="en-US" sz="2933" spc="-117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makes</a:t>
            </a:r>
            <a:r>
              <a:rPr lang="en-US" sz="2933" spc="-91" dirty="0">
                <a:solidFill>
                  <a:schemeClr val="bg1"/>
                </a:solidFill>
              </a:rPr>
              <a:t> </a:t>
            </a:r>
            <a:r>
              <a:rPr lang="en-US" sz="2933" dirty="0">
                <a:solidFill>
                  <a:schemeClr val="bg1"/>
                </a:solidFill>
              </a:rPr>
              <a:t>it</a:t>
            </a:r>
            <a:r>
              <a:rPr lang="en-US" sz="2933" spc="-101" dirty="0">
                <a:solidFill>
                  <a:schemeClr val="bg1"/>
                </a:solidFill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difficult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respond</a:t>
            </a:r>
            <a:r>
              <a:rPr lang="en-US" sz="2933" i="1" u="sng" spc="-9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lang="en-US" sz="2933" i="1" u="sng" spc="-10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933" i="1" u="sng" spc="-11" dirty="0">
                <a:solidFill>
                  <a:schemeClr val="bg1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changing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dirty="0">
                <a:solidFill>
                  <a:schemeClr val="bg1"/>
                </a:solidFill>
                <a:latin typeface="Times New Roman"/>
                <a:cs typeface="Times New Roman"/>
              </a:rPr>
              <a:t>customer</a:t>
            </a:r>
            <a:r>
              <a:rPr lang="en-US" sz="2933" i="1" spc="-16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933" i="1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lang="en-US" sz="2933" spc="-11" dirty="0">
                <a:solidFill>
                  <a:schemeClr val="bg1"/>
                </a:solidFill>
              </a:rPr>
              <a:t>.</a:t>
            </a:r>
            <a:endParaRPr lang="en-US" sz="29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3600" y="612895"/>
            <a:ext cx="99552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Weaknesses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9051" y="1752600"/>
            <a:ext cx="12308761" cy="6590821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50400" indent="-332338">
              <a:lnSpc>
                <a:spcPct val="150000"/>
              </a:lnSpc>
              <a:spcBef>
                <a:spcPts val="149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All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must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fully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specified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upfront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7225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Deliverables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created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each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phase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are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considered frozen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inhibits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flexibility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Can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give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false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impression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progress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831481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Does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not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reflect</a:t>
            </a:r>
            <a:r>
              <a:rPr sz="3200" spc="-13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problem-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solving</a:t>
            </a:r>
            <a:r>
              <a:rPr sz="3200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nature</a:t>
            </a:r>
            <a:r>
              <a:rPr sz="3200" spc="-9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of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development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–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iterations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of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phases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50400" indent="-332338">
              <a:lnSpc>
                <a:spcPct val="150000"/>
              </a:lnSpc>
              <a:spcBef>
                <a:spcPts val="7"/>
              </a:spcBef>
              <a:buFont typeface="Arial MT"/>
              <a:buChar char="•"/>
              <a:tabLst>
                <a:tab pos="350400" algn="l"/>
              </a:tabLst>
            </a:pP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Integration</a:t>
            </a:r>
            <a:r>
              <a:rPr sz="3200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is</a:t>
            </a:r>
            <a:r>
              <a:rPr sz="3200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one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big</a:t>
            </a:r>
            <a:r>
              <a:rPr sz="3200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bang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at</a:t>
            </a:r>
            <a:r>
              <a:rPr sz="3200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end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18062" marR="1146933" indent="332338">
              <a:lnSpc>
                <a:spcPct val="150000"/>
              </a:lnSpc>
              <a:buFont typeface="Arial MT"/>
              <a:buChar char="•"/>
              <a:tabLst>
                <a:tab pos="350400" algn="l"/>
              </a:tabLst>
            </a:pP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Little</a:t>
            </a:r>
            <a:r>
              <a:rPr sz="3200" spc="-11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opportunity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for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customer</a:t>
            </a:r>
            <a:r>
              <a:rPr sz="3200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</a:t>
            </a:r>
            <a:r>
              <a:rPr sz="3200" spc="-142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preview</a:t>
            </a:r>
            <a:r>
              <a:rPr sz="3200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36" dirty="0">
                <a:solidFill>
                  <a:schemeClr val="bg1"/>
                </a:solidFill>
                <a:latin typeface="Calibri"/>
                <a:cs typeface="Calibri"/>
              </a:rPr>
              <a:t>the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system</a:t>
            </a:r>
            <a:r>
              <a:rPr sz="3200" spc="-107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(until</a:t>
            </a:r>
            <a:r>
              <a:rPr sz="3200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it</a:t>
            </a:r>
            <a:r>
              <a:rPr sz="3200" spc="-12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may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be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chemeClr val="bg1"/>
                </a:solidFill>
                <a:latin typeface="Calibri"/>
                <a:cs typeface="Calibri"/>
              </a:rPr>
              <a:t>too</a:t>
            </a:r>
            <a:r>
              <a:rPr sz="3200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3200" spc="-14" dirty="0">
                <a:solidFill>
                  <a:schemeClr val="bg1"/>
                </a:solidFill>
                <a:latin typeface="Calibri"/>
                <a:cs typeface="Calibri"/>
              </a:rPr>
              <a:t>late)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1581" y="1709408"/>
            <a:ext cx="9574219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spc="-50" dirty="0">
                <a:solidFill>
                  <a:schemeClr val="bg1"/>
                </a:solidFill>
              </a:rPr>
              <a:t>Waterfall</a:t>
            </a:r>
            <a:r>
              <a:rPr b="1" spc="-178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Model:</a:t>
            </a:r>
            <a:r>
              <a:rPr b="1" spc="-213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Strengths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71581" y="3692721"/>
            <a:ext cx="10776244" cy="4260824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372076" indent="-332338">
              <a:lnSpc>
                <a:spcPct val="100000"/>
              </a:lnSpc>
              <a:spcBef>
                <a:spcPts val="149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understand,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easy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spc="-36" dirty="0">
                <a:solidFill>
                  <a:schemeClr val="bg1"/>
                </a:solidFill>
              </a:rPr>
              <a:t>use</a:t>
            </a:r>
          </a:p>
          <a:p>
            <a:pPr marL="372979" indent="-333243">
              <a:lnSpc>
                <a:spcPct val="100000"/>
              </a:lnSpc>
              <a:buFont typeface="Arial MT"/>
              <a:buChar char="•"/>
              <a:tabLst>
                <a:tab pos="372979" algn="l"/>
              </a:tabLst>
            </a:pPr>
            <a:r>
              <a:rPr dirty="0">
                <a:solidFill>
                  <a:schemeClr val="bg1"/>
                </a:solidFill>
              </a:rPr>
              <a:t>Provides</a:t>
            </a:r>
            <a:r>
              <a:rPr spc="-156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structure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to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inexperienced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staff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Milestones</a:t>
            </a:r>
            <a:r>
              <a:rPr spc="-100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are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understood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Sets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requirements</a:t>
            </a:r>
            <a:r>
              <a:rPr spc="-12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stability</a:t>
            </a:r>
          </a:p>
          <a:p>
            <a:pPr marL="372076" indent="-332338">
              <a:lnSpc>
                <a:spcPct val="100000"/>
              </a:lnSpc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Good</a:t>
            </a:r>
            <a:r>
              <a:rPr spc="-178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for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management</a:t>
            </a:r>
            <a:r>
              <a:rPr spc="-17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control</a:t>
            </a:r>
            <a:r>
              <a:rPr spc="-18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(plan,</a:t>
            </a:r>
            <a:r>
              <a:rPr spc="-149" dirty="0">
                <a:solidFill>
                  <a:schemeClr val="bg1"/>
                </a:solidFill>
              </a:rPr>
              <a:t> </a:t>
            </a:r>
            <a:r>
              <a:rPr spc="-57" dirty="0">
                <a:solidFill>
                  <a:schemeClr val="bg1"/>
                </a:solidFill>
              </a:rPr>
              <a:t>staff,</a:t>
            </a:r>
            <a:r>
              <a:rPr spc="-142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track)</a:t>
            </a:r>
          </a:p>
          <a:p>
            <a:pPr marL="39736" marR="29802" indent="332338">
              <a:lnSpc>
                <a:spcPct val="100000"/>
              </a:lnSpc>
              <a:spcBef>
                <a:spcPts val="7"/>
              </a:spcBef>
              <a:buFont typeface="Arial MT"/>
              <a:buChar char="•"/>
              <a:tabLst>
                <a:tab pos="372076" algn="l"/>
              </a:tabLst>
            </a:pPr>
            <a:r>
              <a:rPr dirty="0">
                <a:solidFill>
                  <a:schemeClr val="bg1"/>
                </a:solidFill>
              </a:rPr>
              <a:t>Works</a:t>
            </a:r>
            <a:r>
              <a:rPr spc="-135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well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when</a:t>
            </a:r>
            <a:r>
              <a:rPr spc="-10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quality</a:t>
            </a:r>
            <a:r>
              <a:rPr spc="-57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is</a:t>
            </a:r>
            <a:r>
              <a:rPr spc="-11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more</a:t>
            </a:r>
            <a:r>
              <a:rPr spc="-121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important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28" dirty="0">
                <a:solidFill>
                  <a:schemeClr val="bg1"/>
                </a:solidFill>
              </a:rPr>
              <a:t>than </a:t>
            </a:r>
            <a:r>
              <a:rPr dirty="0">
                <a:solidFill>
                  <a:schemeClr val="bg1"/>
                </a:solidFill>
              </a:rPr>
              <a:t>cost</a:t>
            </a:r>
            <a:r>
              <a:rPr spc="-64" dirty="0">
                <a:solidFill>
                  <a:schemeClr val="bg1"/>
                </a:solidFill>
              </a:rPr>
              <a:t> </a:t>
            </a:r>
            <a:r>
              <a:rPr dirty="0">
                <a:solidFill>
                  <a:schemeClr val="bg1"/>
                </a:solidFill>
              </a:rPr>
              <a:t>or</a:t>
            </a:r>
            <a:r>
              <a:rPr spc="-78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schedule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C5902-F704-6E08-594B-1A33F22A0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337DADF-4A69-6EF1-FC54-2BF7B175DD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1200" y="1219200"/>
            <a:ext cx="11216640" cy="61298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132080" algn="just">
              <a:lnSpc>
                <a:spcPts val="4400"/>
              </a:lnSpc>
              <a:spcBef>
                <a:spcPts val="380"/>
              </a:spcBef>
            </a:pPr>
            <a:r>
              <a:rPr b="1" spc="4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05" dirty="0">
                <a:solidFill>
                  <a:schemeClr val="bg1"/>
                </a:solidFill>
                <a:latin typeface="Trebuchet MS"/>
                <a:cs typeface="Trebuchet MS"/>
              </a:rPr>
              <a:t>(Engineering)</a:t>
            </a:r>
            <a:r>
              <a:rPr b="1" spc="19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b="1" spc="445" dirty="0">
                <a:solidFill>
                  <a:schemeClr val="bg1"/>
                </a:solidFill>
                <a:latin typeface="Trebuchet MS"/>
                <a:cs typeface="Trebuchet MS"/>
              </a:rPr>
              <a:t>Process</a:t>
            </a:r>
            <a:r>
              <a:rPr b="1" spc="-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550" baseline="3267" dirty="0">
                <a:solidFill>
                  <a:schemeClr val="bg1"/>
                </a:solidFill>
              </a:rPr>
              <a:t>	</a:t>
            </a:r>
            <a:endParaRPr sz="1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E9CAF0-EF34-BBD0-C8F6-8A348A3695EB}"/>
              </a:ext>
            </a:extLst>
          </p:cNvPr>
          <p:cNvSpPr txBox="1"/>
          <p:nvPr/>
        </p:nvSpPr>
        <p:spPr>
          <a:xfrm>
            <a:off x="546735" y="3352800"/>
            <a:ext cx="1262761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</a:rPr>
              <a:t>A set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25" dirty="0">
                <a:solidFill>
                  <a:schemeClr val="bg1"/>
                </a:solidFill>
              </a:rPr>
              <a:t>of </a:t>
            </a:r>
            <a:r>
              <a:rPr lang="en-US" sz="4000" spc="-20" dirty="0">
                <a:solidFill>
                  <a:schemeClr val="bg1"/>
                </a:solidFill>
              </a:rPr>
              <a:t>activities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65" dirty="0">
                <a:solidFill>
                  <a:schemeClr val="bg1"/>
                </a:solidFill>
              </a:rPr>
              <a:t>and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associated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results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that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dirty="0">
                <a:solidFill>
                  <a:schemeClr val="bg1"/>
                </a:solidFill>
              </a:rPr>
              <a:t>produce</a:t>
            </a:r>
            <a:r>
              <a:rPr lang="en-US" sz="4000" spc="-45" dirty="0">
                <a:solidFill>
                  <a:schemeClr val="bg1"/>
                </a:solidFill>
              </a:rPr>
              <a:t> </a:t>
            </a:r>
            <a:r>
              <a:rPr lang="en-US" sz="4000" spc="80" dirty="0">
                <a:solidFill>
                  <a:schemeClr val="bg1"/>
                </a:solidFill>
              </a:rPr>
              <a:t>a</a:t>
            </a:r>
            <a:r>
              <a:rPr lang="en-US" sz="4000" spc="-50" dirty="0">
                <a:solidFill>
                  <a:schemeClr val="bg1"/>
                </a:solidFill>
              </a:rPr>
              <a:t> </a:t>
            </a:r>
            <a:r>
              <a:rPr lang="en-US" sz="4000" spc="-10" dirty="0">
                <a:solidFill>
                  <a:schemeClr val="bg1"/>
                </a:solidFill>
              </a:rPr>
              <a:t>software product.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</a:t>
            </a:r>
            <a:r>
              <a:rPr lang="en-US" sz="4000" spc="-7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structured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set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of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activities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used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to</a:t>
            </a:r>
            <a:r>
              <a:rPr lang="en-US" sz="40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develop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50" dirty="0">
                <a:solidFill>
                  <a:schemeClr val="bg1"/>
                </a:solidFill>
                <a:latin typeface="Arial MT"/>
                <a:cs typeface="Arial MT"/>
              </a:rPr>
              <a:t>a </a:t>
            </a:r>
            <a:r>
              <a:rPr lang="en-US" sz="40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40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4000" spc="-10" dirty="0">
                <a:solidFill>
                  <a:schemeClr val="bg1"/>
                </a:solidFill>
                <a:latin typeface="Arial MT"/>
                <a:cs typeface="Arial MT"/>
              </a:rPr>
              <a:t>system/product.</a:t>
            </a:r>
            <a:endParaRPr lang="en-US" sz="40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7192528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8800" y="3531548"/>
            <a:ext cx="4190999" cy="14499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R="5419" algn="ctr">
              <a:lnSpc>
                <a:spcPts val="5590"/>
              </a:lnSpc>
              <a:spcBef>
                <a:spcPts val="107"/>
              </a:spcBef>
            </a:pPr>
            <a:r>
              <a:rPr sz="4907" spc="-64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lang="en-US" sz="49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4907" spc="-59" dirty="0">
                <a:solidFill>
                  <a:schemeClr val="bg1"/>
                </a:solidFill>
                <a:latin typeface="Times New Roman"/>
                <a:cs typeface="Times New Roman"/>
              </a:rPr>
              <a:t>model </a:t>
            </a:r>
            <a:r>
              <a:rPr sz="4907" spc="-53" dirty="0">
                <a:solidFill>
                  <a:schemeClr val="bg1"/>
                </a:solidFill>
                <a:latin typeface="Times New Roman"/>
                <a:cs typeface="Times New Roman"/>
              </a:rPr>
              <a:t>problems</a:t>
            </a:r>
            <a:endParaRPr sz="490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21508" y="1600200"/>
            <a:ext cx="7696200" cy="6099448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346128" marR="32513" indent="-191014">
              <a:lnSpc>
                <a:spcPct val="150000"/>
              </a:lnSpc>
              <a:spcBef>
                <a:spcPts val="107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Therefore,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this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only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appropriate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are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well-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understood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changes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will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be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fairly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limited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during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design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806" indent="-191014">
              <a:lnSpc>
                <a:spcPct val="150000"/>
              </a:lnSpc>
              <a:spcBef>
                <a:spcPts val="629"/>
              </a:spcBef>
              <a:buFont typeface="Calibri"/>
              <a:buChar char="◦"/>
              <a:tabLst>
                <a:tab pos="346806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Few</a:t>
            </a:r>
            <a:r>
              <a:rPr sz="2800" spc="-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business</a:t>
            </a:r>
            <a:r>
              <a:rPr sz="2800" spc="-4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have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stable</a:t>
            </a:r>
            <a:r>
              <a:rPr sz="2800" spc="-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requirements.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0641" marR="214721">
              <a:lnSpc>
                <a:spcPct val="150000"/>
              </a:lnSpc>
              <a:spcBef>
                <a:spcPts val="1664"/>
              </a:spcBef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800" spc="-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mostly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used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for</a:t>
            </a:r>
            <a:r>
              <a:rPr sz="2800" spc="-9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large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engineering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projects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where</a:t>
            </a:r>
            <a:r>
              <a:rPr sz="2800" spc="-10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800" spc="-10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developed</a:t>
            </a:r>
            <a:r>
              <a:rPr sz="2800" spc="-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800" spc="-12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several</a:t>
            </a:r>
            <a:r>
              <a:rPr sz="2800" spc="-11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sites.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6128" marR="229623" indent="-191014">
              <a:lnSpc>
                <a:spcPct val="150000"/>
              </a:lnSpc>
              <a:spcBef>
                <a:spcPts val="416"/>
              </a:spcBef>
              <a:buFont typeface="Calibri"/>
              <a:buChar char="◦"/>
              <a:tabLst>
                <a:tab pos="346128" algn="l"/>
              </a:tabLst>
            </a:pP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those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circumstances,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plan-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driven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800" spc="-1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waterfall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helps</a:t>
            </a:r>
            <a:r>
              <a:rPr sz="2800" spc="-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coordinate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800" spc="-21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 spc="-11" dirty="0">
                <a:solidFill>
                  <a:schemeClr val="bg1"/>
                </a:solidFill>
                <a:latin typeface="Times New Roman"/>
                <a:cs typeface="Times New Roman"/>
              </a:rPr>
              <a:t>work.</a:t>
            </a:r>
            <a:endParaRPr sz="2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11"/>
          </p:nvPr>
        </p:nvSpPr>
        <p:spPr>
          <a:xfrm>
            <a:off x="1176019" y="6567357"/>
            <a:ext cx="1433830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7357"/>
            <a:ext cx="205104" cy="1384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40</a:t>
            </a:fld>
            <a:endParaRPr spc="-27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-31519"/>
            <a:ext cx="11655959" cy="2046467"/>
          </a:xfrm>
          <a:prstGeom prst="rect">
            <a:avLst/>
          </a:prstGeom>
        </p:spPr>
        <p:txBody>
          <a:bodyPr vert="horz" wrap="square" lIns="0" tIns="685555" rIns="0" bIns="0" rtlCol="0" anchor="ctr">
            <a:spAutoFit/>
          </a:bodyPr>
          <a:lstStyle/>
          <a:p>
            <a:pPr marL="442312" algn="ctr">
              <a:lnSpc>
                <a:spcPct val="100000"/>
              </a:lnSpc>
              <a:spcBef>
                <a:spcPts val="107"/>
              </a:spcBef>
            </a:pPr>
            <a:r>
              <a:rPr lang="en-US" sz="4400" b="1" spc="-11" dirty="0">
                <a:solidFill>
                  <a:schemeClr val="bg1"/>
                </a:solidFill>
              </a:rPr>
              <a:t>Advantages and Disadvantages</a:t>
            </a:r>
            <a:r>
              <a:rPr lang="en-US" sz="4400" b="1" dirty="0">
                <a:solidFill>
                  <a:schemeClr val="bg1"/>
                </a:solidFill>
              </a:rPr>
              <a:t/>
            </a:r>
            <a:br>
              <a:rPr lang="en-US" sz="4400" b="1" dirty="0">
                <a:solidFill>
                  <a:schemeClr val="bg1"/>
                </a:solidFill>
              </a:rPr>
            </a:br>
            <a:r>
              <a:rPr lang="en-US" sz="4400" b="1" dirty="0">
                <a:solidFill>
                  <a:schemeClr val="bg1"/>
                </a:solidFill>
              </a:rPr>
              <a:t>of </a:t>
            </a:r>
            <a:r>
              <a:rPr sz="4400" b="1" spc="-96" dirty="0">
                <a:solidFill>
                  <a:schemeClr val="bg1"/>
                </a:solidFill>
              </a:rPr>
              <a:t>Waterfall</a:t>
            </a:r>
            <a:r>
              <a:rPr sz="4400" b="1" spc="-139" dirty="0">
                <a:solidFill>
                  <a:schemeClr val="bg1"/>
                </a:solidFill>
              </a:rPr>
              <a:t> </a:t>
            </a:r>
            <a:r>
              <a:rPr sz="4400" b="1" spc="-27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4595029" y="12284306"/>
            <a:ext cx="4681728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3547"/>
            <a:r>
              <a:rPr spc="-21" dirty="0"/>
              <a:t>SOFTWARE</a:t>
            </a:r>
            <a:r>
              <a:rPr spc="32" dirty="0"/>
              <a:t> </a:t>
            </a:r>
            <a:r>
              <a:rPr spc="-11" dirty="0"/>
              <a:t>ENGINEERING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xfrm>
            <a:off x="9796949" y="12284306"/>
            <a:ext cx="3121152" cy="14773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40641"/>
            <a:fld id="{81D60167-4931-47E6-BA6A-407CBD079E47}" type="slidenum">
              <a:rPr spc="-27" dirty="0"/>
              <a:pPr marL="40641"/>
              <a:t>41</a:t>
            </a:fld>
            <a:endParaRPr spc="-27" dirty="0"/>
          </a:p>
        </p:txBody>
      </p:sp>
      <p:sp>
        <p:nvSpPr>
          <p:cNvPr id="3" name="object 3"/>
          <p:cNvSpPr txBox="1"/>
          <p:nvPr/>
        </p:nvSpPr>
        <p:spPr>
          <a:xfrm>
            <a:off x="1490077" y="3106477"/>
            <a:ext cx="5296069" cy="405581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249265">
              <a:spcBef>
                <a:spcPts val="1003"/>
              </a:spcBef>
            </a:pPr>
            <a:r>
              <a:rPr b="1"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ADVANTAGES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 flipH="1">
            <a:off x="906189" y="3784246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 flipH="1">
            <a:off x="906189" y="4193267"/>
            <a:ext cx="112451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18640" y="4531259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469407" algn="l"/>
                <a:tab pos="1908108" algn="l"/>
                <a:tab pos="2667422" algn="l"/>
                <a:tab pos="3184244" algn="l"/>
                <a:tab pos="3760672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understand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even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inexperienced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04496" y="4860818"/>
            <a:ext cx="5296747" cy="895672"/>
          </a:xfrm>
          <a:prstGeom prst="rect">
            <a:avLst/>
          </a:prstGeom>
        </p:spPr>
        <p:txBody>
          <a:bodyPr vert="horz" wrap="square" lIns="0" tIns="122597" rIns="0" bIns="0" rtlCol="0">
            <a:spAutoFit/>
          </a:bodyPr>
          <a:lstStyle/>
          <a:p>
            <a:pPr marL="13547">
              <a:spcBef>
                <a:spcPts val="965"/>
              </a:spcBef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programmer.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64"/>
              </a:spcBef>
            </a:pP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Because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non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existing</a:t>
            </a:r>
            <a:r>
              <a:rPr sz="2133" spc="22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inter</a:t>
            </a:r>
            <a:r>
              <a:rPr sz="2133" spc="218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dependencies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470" y="5486400"/>
            <a:ext cx="45719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8641" y="5931923"/>
            <a:ext cx="3119797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531723" algn="l"/>
                <a:tab pos="1152857" algn="l"/>
                <a:tab pos="2374805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different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stages,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576657"/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38112" y="5931922"/>
            <a:ext cx="217898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 indent="262812">
              <a:spcBef>
                <a:spcPts val="107"/>
              </a:spcBef>
              <a:tabLst>
                <a:tab pos="764733" algn="l"/>
                <a:tab pos="839242" algn="l"/>
                <a:tab pos="1985326" algn="l"/>
              </a:tabLst>
            </a:pP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no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complicated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team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members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8642" y="6257164"/>
            <a:ext cx="2365925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61142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coordination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among 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necessary.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0526" y="7035922"/>
            <a:ext cx="105664" cy="243422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</a:pPr>
            <a:r>
              <a:rPr sz="1493" spc="37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493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8642" y="7018257"/>
            <a:ext cx="5297424" cy="34191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>
              <a:spcBef>
                <a:spcPts val="107"/>
              </a:spcBef>
              <a:tabLst>
                <a:tab pos="1845791" algn="l"/>
                <a:tab pos="2698580" algn="l"/>
                <a:tab pos="3186953" algn="l"/>
                <a:tab pos="4160988" algn="l"/>
                <a:tab pos="5042227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Documentation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makes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process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visible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so</a:t>
            </a:r>
            <a:endParaRPr sz="2133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18641" y="7343499"/>
            <a:ext cx="5298101" cy="670141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3547" marR="5419">
              <a:spcBef>
                <a:spcPts val="107"/>
              </a:spcBef>
              <a:tabLst>
                <a:tab pos="1248364" algn="l"/>
                <a:tab pos="1819374" algn="l"/>
                <a:tab pos="2874015" algn="l"/>
                <a:tab pos="3990295" algn="l"/>
                <a:tab pos="4952816" algn="l"/>
              </a:tabLst>
            </a:pP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managers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can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monitor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progress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11" dirty="0">
                <a:solidFill>
                  <a:schemeClr val="bg1"/>
                </a:solidFill>
                <a:latin typeface="Times New Roman"/>
                <a:cs typeface="Times New Roman"/>
              </a:rPr>
              <a:t>against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2133" spc="-27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sz="2133" dirty="0">
                <a:solidFill>
                  <a:schemeClr val="bg1"/>
                </a:solidFill>
                <a:latin typeface="Times New Roman"/>
                <a:cs typeface="Times New Roman"/>
              </a:rPr>
              <a:t>development</a:t>
            </a:r>
            <a:r>
              <a:rPr sz="2133" spc="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133" spc="-21" dirty="0">
                <a:solidFill>
                  <a:schemeClr val="bg1"/>
                </a:solidFill>
                <a:latin typeface="Times New Roman"/>
                <a:cs typeface="Times New Roman"/>
              </a:rPr>
              <a:t>plan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 flipH="1">
            <a:off x="7750542" y="5931922"/>
            <a:ext cx="123458" cy="269412"/>
          </a:xfrm>
          <a:prstGeom prst="rect">
            <a:avLst/>
          </a:prstGeom>
        </p:spPr>
        <p:txBody>
          <a:bodyPr vert="horz" wrap="square" lIns="0" tIns="14901" rIns="0" bIns="0" rtlCol="0">
            <a:spAutoFit/>
          </a:bodyPr>
          <a:lstStyle/>
          <a:p>
            <a:pPr marL="13547">
              <a:spcBef>
                <a:spcPts val="117"/>
              </a:spcBef>
            </a:pPr>
            <a:r>
              <a:rPr sz="1653" spc="53" dirty="0">
                <a:solidFill>
                  <a:schemeClr val="bg1"/>
                </a:solidFill>
                <a:latin typeface="Arial MT"/>
                <a:cs typeface="Arial MT"/>
              </a:rPr>
              <a:t>•</a:t>
            </a:r>
            <a:endParaRPr sz="1653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40182" y="3049739"/>
            <a:ext cx="5222240" cy="3610370"/>
          </a:xfrm>
          <a:prstGeom prst="rect">
            <a:avLst/>
          </a:prstGeom>
        </p:spPr>
        <p:txBody>
          <a:bodyPr vert="horz" wrap="square" lIns="0" tIns="13547" rIns="0" bIns="0" rtlCol="0">
            <a:spAutoFit/>
          </a:bodyPr>
          <a:lstStyle/>
          <a:p>
            <a:pPr marL="121924">
              <a:spcBef>
                <a:spcPts val="107"/>
              </a:spcBef>
            </a:pPr>
            <a:r>
              <a:rPr sz="2133" b="1" spc="-11" dirty="0">
                <a:solidFill>
                  <a:schemeClr val="bg1"/>
                </a:solidFill>
                <a:latin typeface="Times New Roman"/>
                <a:cs typeface="Times New Roman"/>
              </a:rPr>
              <a:t>DISADVANTAGES</a:t>
            </a:r>
            <a:endParaRPr sz="2133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2477" indent="-234365" algn="just">
              <a:lnSpc>
                <a:spcPct val="111500"/>
              </a:lnSpc>
              <a:spcBef>
                <a:spcPts val="2053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difficult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define</a:t>
            </a:r>
            <a:r>
              <a:rPr sz="2347" spc="45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all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requirements</a:t>
            </a:r>
            <a:r>
              <a:rPr sz="2347" spc="463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at</a:t>
            </a:r>
            <a:r>
              <a:rPr sz="2347" spc="47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48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beginning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the 	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project.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6501" marR="71122" indent="-234365" algn="just">
              <a:lnSpc>
                <a:spcPct val="111300"/>
              </a:lnSpc>
              <a:spcBef>
                <a:spcPts val="816"/>
              </a:spcBef>
              <a:buSzPct val="70454"/>
              <a:buFont typeface="Arial MT"/>
              <a:buChar char="•"/>
              <a:tabLst>
                <a:tab pos="499210" algn="l"/>
              </a:tabLst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235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model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suitable</a:t>
            </a:r>
            <a:r>
              <a:rPr sz="2347" spc="229" dirty="0">
                <a:solidFill>
                  <a:schemeClr val="bg1"/>
                </a:solidFill>
                <a:latin typeface="Times New Roman"/>
                <a:cs typeface="Times New Roman"/>
              </a:rPr>
              <a:t> 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for 	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accommodating</a:t>
            </a:r>
            <a:r>
              <a:rPr sz="2347" spc="96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any</a:t>
            </a:r>
            <a:r>
              <a:rPr sz="2347" spc="11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change.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99210" marR="70445" algn="just">
              <a:lnSpc>
                <a:spcPct val="111700"/>
              </a:lnSpc>
              <a:spcBef>
                <a:spcPts val="789"/>
              </a:spcBef>
            </a:pP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sz="2347" spc="46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working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version</a:t>
            </a:r>
            <a:r>
              <a:rPr sz="2347" spc="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of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11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system</a:t>
            </a:r>
            <a:r>
              <a:rPr sz="2347" spc="16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2347" spc="-27" dirty="0">
                <a:solidFill>
                  <a:schemeClr val="bg1"/>
                </a:solidFill>
                <a:latin typeface="Times New Roman"/>
                <a:cs typeface="Times New Roman"/>
              </a:rPr>
              <a:t>is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not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seen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until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late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sz="2347" spc="2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sz="2347" spc="37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dirty="0">
                <a:solidFill>
                  <a:schemeClr val="bg1"/>
                </a:solidFill>
                <a:latin typeface="Times New Roman"/>
                <a:cs typeface="Times New Roman"/>
              </a:rPr>
              <a:t>project’s</a:t>
            </a:r>
            <a:r>
              <a:rPr sz="2347" spc="32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347" spc="-11" dirty="0">
                <a:solidFill>
                  <a:schemeClr val="bg1"/>
                </a:solidFill>
                <a:latin typeface="Times New Roman"/>
                <a:cs typeface="Times New Roman"/>
              </a:rPr>
              <a:t>life.</a:t>
            </a:r>
            <a:endParaRPr sz="234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3"/>
          <p:cNvSpPr txBox="1"/>
          <p:nvPr/>
        </p:nvSpPr>
        <p:spPr>
          <a:xfrm>
            <a:off x="1171042" y="3685554"/>
            <a:ext cx="5296069" cy="797997"/>
          </a:xfrm>
          <a:prstGeom prst="rect">
            <a:avLst/>
          </a:prstGeom>
        </p:spPr>
        <p:txBody>
          <a:bodyPr vert="horz" wrap="square" lIns="0" tIns="127339" rIns="0" bIns="0" rtlCol="0">
            <a:spAutoFit/>
          </a:bodyPr>
          <a:lstStyle/>
          <a:p>
            <a:pPr marL="13547">
              <a:spcBef>
                <a:spcPts val="896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-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 a linear</a:t>
            </a:r>
            <a:r>
              <a:rPr spc="1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5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segmental </a:t>
            </a:r>
            <a:r>
              <a:rPr spc="-11" dirty="0" smtClean="0">
                <a:solidFill>
                  <a:schemeClr val="bg1"/>
                </a:solidFill>
                <a:latin typeface="Times New Roman"/>
                <a:cs typeface="Times New Roman"/>
              </a:rPr>
              <a:t>model.</a:t>
            </a:r>
            <a:endParaRPr dirty="0" smtClean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13547">
              <a:spcBef>
                <a:spcPts val="875"/>
              </a:spcBef>
            </a:pP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Due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to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its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simple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spc="3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sequential</a:t>
            </a:r>
            <a:r>
              <a:rPr spc="16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nature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it</a:t>
            </a:r>
            <a:r>
              <a:rPr spc="21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dirty="0" smtClean="0">
                <a:solidFill>
                  <a:schemeClr val="bg1"/>
                </a:solidFill>
                <a:latin typeface="Times New Roman"/>
                <a:cs typeface="Times New Roman"/>
              </a:rPr>
              <a:t>is</a:t>
            </a:r>
            <a:r>
              <a:rPr spc="27" dirty="0" smtClean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pc="-21" dirty="0" smtClean="0">
                <a:solidFill>
                  <a:schemeClr val="bg1"/>
                </a:solidFill>
                <a:latin typeface="Times New Roman"/>
                <a:cs typeface="Times New Roman"/>
              </a:rPr>
              <a:t>easy</a:t>
            </a:r>
            <a:endParaRPr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84996" y="914400"/>
            <a:ext cx="9790921" cy="735865"/>
          </a:xfrm>
          <a:prstGeom prst="rect">
            <a:avLst/>
          </a:prstGeom>
        </p:spPr>
        <p:txBody>
          <a:bodyPr vert="horz" wrap="square" lIns="0" tIns="13547" rIns="0" bIns="0" rtlCol="0" anchor="ctr">
            <a:spAutoFit/>
          </a:bodyPr>
          <a:lstStyle/>
          <a:p>
            <a:pPr marL="13547">
              <a:lnSpc>
                <a:spcPct val="100000"/>
              </a:lnSpc>
              <a:spcBef>
                <a:spcPts val="107"/>
              </a:spcBef>
            </a:pPr>
            <a:r>
              <a:rPr b="1" dirty="0">
                <a:solidFill>
                  <a:schemeClr val="bg1"/>
                </a:solidFill>
              </a:rPr>
              <a:t>When</a:t>
            </a:r>
            <a:r>
              <a:rPr b="1" spc="-192" dirty="0">
                <a:solidFill>
                  <a:schemeClr val="bg1"/>
                </a:solidFill>
              </a:rPr>
              <a:t> </a:t>
            </a:r>
            <a:r>
              <a:rPr b="1" dirty="0">
                <a:solidFill>
                  <a:schemeClr val="bg1"/>
                </a:solidFill>
              </a:rPr>
              <a:t>to</a:t>
            </a:r>
            <a:r>
              <a:rPr b="1" spc="-203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use</a:t>
            </a:r>
            <a:r>
              <a:rPr b="1" spc="-271" dirty="0">
                <a:solidFill>
                  <a:schemeClr val="bg1"/>
                </a:solidFill>
              </a:rPr>
              <a:t> </a:t>
            </a:r>
            <a:r>
              <a:rPr b="1" spc="-96" dirty="0">
                <a:solidFill>
                  <a:schemeClr val="bg1"/>
                </a:solidFill>
              </a:rPr>
              <a:t>Waterfall</a:t>
            </a:r>
            <a:r>
              <a:rPr b="1" spc="-208" dirty="0">
                <a:solidFill>
                  <a:schemeClr val="bg1"/>
                </a:solidFill>
              </a:rPr>
              <a:t> </a:t>
            </a:r>
            <a:r>
              <a:rPr b="1" spc="-11" dirty="0">
                <a:solidFill>
                  <a:schemeClr val="bg1"/>
                </a:solidFill>
              </a:rPr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597829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10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4" name="object 4"/>
          <p:cNvSpPr txBox="1"/>
          <p:nvPr/>
        </p:nvSpPr>
        <p:spPr>
          <a:xfrm>
            <a:off x="1750162" y="3497749"/>
            <a:ext cx="2777744" cy="1723890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3547" marR="5419" indent="-1355" algn="ctr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used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only</a:t>
            </a:r>
            <a:r>
              <a:rPr sz="2453" spc="-4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when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requirements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very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well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known,</a:t>
            </a:r>
            <a:r>
              <a:rPr sz="2453" spc="-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fixed.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992001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34" y="1735201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6" name="object 6"/>
          <p:cNvSpPr txBox="1"/>
          <p:nvPr/>
        </p:nvSpPr>
        <p:spPr>
          <a:xfrm>
            <a:off x="5248019" y="4001942"/>
            <a:ext cx="2568448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883948" marR="5419" indent="-871078">
              <a:lnSpc>
                <a:spcPts val="2645"/>
              </a:lnSpc>
              <a:spcBef>
                <a:spcPts val="442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Product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definition</a:t>
            </a:r>
            <a:r>
              <a:rPr sz="2453" spc="-6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stable.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86172" y="3468285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1"/>
                </a:lnTo>
                <a:lnTo>
                  <a:pt x="1446123" y="1735201"/>
                </a:lnTo>
                <a:lnTo>
                  <a:pt x="2892247" y="1735201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8" name="object 8"/>
          <p:cNvSpPr txBox="1"/>
          <p:nvPr/>
        </p:nvSpPr>
        <p:spPr>
          <a:xfrm>
            <a:off x="9038485" y="4001943"/>
            <a:ext cx="1779355" cy="723616"/>
          </a:xfrm>
          <a:prstGeom prst="rect">
            <a:avLst/>
          </a:prstGeom>
        </p:spPr>
        <p:txBody>
          <a:bodyPr vert="horz" wrap="square" lIns="0" tIns="56218" rIns="0" bIns="0" rtlCol="0">
            <a:spAutoFit/>
          </a:bodyPr>
          <a:lstStyle/>
          <a:p>
            <a:pPr marL="157824" marR="5419" indent="-144954">
              <a:lnSpc>
                <a:spcPts val="2645"/>
              </a:lnSpc>
              <a:spcBef>
                <a:spcPts val="442"/>
              </a:spcBef>
            </a:pP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Technology</a:t>
            </a:r>
            <a:r>
              <a:rPr sz="2453" spc="-6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understood.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95105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34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34" y="1735200"/>
                </a:lnTo>
                <a:lnTo>
                  <a:pt x="2892234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0" name="object 10"/>
          <p:cNvSpPr txBox="1"/>
          <p:nvPr/>
        </p:nvSpPr>
        <p:spPr>
          <a:xfrm>
            <a:off x="4011155" y="5993370"/>
            <a:ext cx="1652016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indent="-677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There</a:t>
            </a:r>
            <a:r>
              <a:rPr sz="2453" spc="-4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453" spc="-5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no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ambiguous requirements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89276" y="5627909"/>
            <a:ext cx="3085253" cy="1851152"/>
          </a:xfrm>
          <a:custGeom>
            <a:avLst/>
            <a:gdLst/>
            <a:ahLst/>
            <a:cxnLst/>
            <a:rect l="l" t="t" r="r" b="b"/>
            <a:pathLst>
              <a:path w="2892425" h="1735454">
                <a:moveTo>
                  <a:pt x="2892247" y="0"/>
                </a:moveTo>
                <a:lnTo>
                  <a:pt x="0" y="0"/>
                </a:lnTo>
                <a:lnTo>
                  <a:pt x="0" y="1735200"/>
                </a:lnTo>
                <a:lnTo>
                  <a:pt x="1446123" y="1735200"/>
                </a:lnTo>
                <a:lnTo>
                  <a:pt x="2892247" y="1735200"/>
                </a:lnTo>
                <a:lnTo>
                  <a:pt x="2892247" y="0"/>
                </a:lnTo>
                <a:close/>
              </a:path>
            </a:pathLst>
          </a:custGeom>
          <a:solidFill>
            <a:srgbClr val="4966AB"/>
          </a:solidFill>
        </p:spPr>
        <p:txBody>
          <a:bodyPr wrap="square" lIns="0" tIns="0" rIns="0" bIns="0" rtlCol="0"/>
          <a:lstStyle/>
          <a:p>
            <a:endParaRPr sz="1920"/>
          </a:p>
        </p:txBody>
      </p:sp>
      <p:sp>
        <p:nvSpPr>
          <p:cNvPr id="12" name="object 12"/>
          <p:cNvSpPr txBox="1"/>
          <p:nvPr/>
        </p:nvSpPr>
        <p:spPr>
          <a:xfrm>
            <a:off x="6849303" y="5993370"/>
            <a:ext cx="2760133" cy="1071105"/>
          </a:xfrm>
          <a:prstGeom prst="rect">
            <a:avLst/>
          </a:prstGeom>
        </p:spPr>
        <p:txBody>
          <a:bodyPr vert="horz" wrap="square" lIns="0" tIns="51477" rIns="0" bIns="0" rtlCol="0">
            <a:spAutoFit/>
          </a:bodyPr>
          <a:lstStyle/>
          <a:p>
            <a:pPr marL="13547" marR="5419" algn="ctr">
              <a:lnSpc>
                <a:spcPct val="89800"/>
              </a:lnSpc>
              <a:spcBef>
                <a:spcPts val="405"/>
              </a:spcBef>
            </a:pP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Ample</a:t>
            </a:r>
            <a:r>
              <a:rPr sz="2453" spc="-10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resources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1" dirty="0">
                <a:solidFill>
                  <a:srgbClr val="FFFFFF"/>
                </a:solidFill>
                <a:latin typeface="Times New Roman"/>
                <a:cs typeface="Times New Roman"/>
              </a:rPr>
              <a:t>with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required</a:t>
            </a:r>
            <a:r>
              <a:rPr sz="2453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expertise</a:t>
            </a:r>
            <a:r>
              <a:rPr sz="2453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27" dirty="0">
                <a:solidFill>
                  <a:srgbClr val="FFFFFF"/>
                </a:solidFill>
                <a:latin typeface="Times New Roman"/>
                <a:cs typeface="Times New Roman"/>
              </a:rPr>
              <a:t>are </a:t>
            </a:r>
            <a:r>
              <a:rPr sz="2453" dirty="0">
                <a:solidFill>
                  <a:srgbClr val="FFFFFF"/>
                </a:solidFill>
                <a:latin typeface="Times New Roman"/>
                <a:cs typeface="Times New Roman"/>
              </a:rPr>
              <a:t>available</a:t>
            </a:r>
            <a:r>
              <a:rPr sz="2453" spc="-1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53" spc="-11" dirty="0">
                <a:solidFill>
                  <a:srgbClr val="FFFFFF"/>
                </a:solidFill>
                <a:latin typeface="Times New Roman"/>
                <a:cs typeface="Times New Roman"/>
              </a:rPr>
              <a:t>freely</a:t>
            </a:r>
            <a:endParaRPr sz="2453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11"/>
          </p:nvPr>
        </p:nvSpPr>
        <p:spPr>
          <a:xfrm>
            <a:off x="1176019" y="6560407"/>
            <a:ext cx="143383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3547"/>
            <a:r>
              <a:rPr lang="en-US" spc="-20"/>
              <a:t>SOFTWARE</a:t>
            </a:r>
            <a:r>
              <a:rPr lang="en-US" spc="30"/>
              <a:t> </a:t>
            </a:r>
            <a:r>
              <a:rPr lang="en-US" spc="-10"/>
              <a:t>ENGINEERING</a:t>
            </a:r>
            <a:endParaRPr spc="-11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12"/>
          </p:nvPr>
        </p:nvSpPr>
        <p:spPr>
          <a:xfrm>
            <a:off x="11046294" y="6560407"/>
            <a:ext cx="205104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/>
            <a:fld id="{81D60167-4931-47E6-BA6A-407CBD079E47}" type="slidenum">
              <a:rPr lang="en-US" spc="-25" smtClean="0"/>
              <a:pPr marL="38100"/>
              <a:t>42</a:t>
            </a:fld>
            <a:endParaRPr spc="-27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AutoShape 4">
            <a:extLst>
              <a:ext uri="{FF2B5EF4-FFF2-40B4-BE49-F238E27FC236}">
                <a16:creationId xmlns:a16="http://schemas.microsoft.com/office/drawing/2014/main" id="{7ABD502F-7826-A23D-B610-863F24CABFA3}"/>
              </a:ext>
            </a:extLst>
          </p:cNvPr>
          <p:cNvSpPr>
            <a:spLocks/>
          </p:cNvSpPr>
          <p:nvPr/>
        </p:nvSpPr>
        <p:spPr bwMode="auto">
          <a:xfrm>
            <a:off x="9320107" y="9096587"/>
            <a:ext cx="3034453" cy="404142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72249" tIns="72249" rIns="72249" bIns="72249" anchor="ctr"/>
          <a:lstStyle>
            <a:lvl1pPr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1pPr>
            <a:lvl2pPr marL="742950" indent="-28575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2pPr>
            <a:lvl3pPr marL="11430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3pPr>
            <a:lvl4pPr marL="16002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4pPr>
            <a:lvl5pPr marL="2057400" indent="-228600"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Helvetica" panose="020B0604020202020204" pitchFamily="34" charset="0"/>
                <a:ea typeface="Helvetica" panose="020B0604020202020204" pitchFamily="34" charset="0"/>
                <a:cs typeface="Helvetica" panose="020B0604020202020204" pitchFamily="34" charset="0"/>
                <a:sym typeface="Helvetica" panose="020B0604020202020204" pitchFamily="34" charset="0"/>
              </a:defRPr>
            </a:lvl9pPr>
          </a:lstStyle>
          <a:p>
            <a:pPr algn="r" eaLnBrk="1"/>
            <a:r>
              <a:rPr lang="en-US" altLang="en-US" sz="1707">
                <a:solidFill>
                  <a:srgbClr val="888888"/>
                </a:solidFill>
              </a:rPr>
              <a:t>34</a:t>
            </a:r>
            <a:endParaRPr lang="en-US" altLang="en-US" sz="1707"/>
          </a:p>
        </p:txBody>
      </p:sp>
      <p:sp>
        <p:nvSpPr>
          <p:cNvPr id="30723" name="Title 1">
            <a:extLst>
              <a:ext uri="{FF2B5EF4-FFF2-40B4-BE49-F238E27FC236}">
                <a16:creationId xmlns:a16="http://schemas.microsoft.com/office/drawing/2014/main" id="{6D7BF8D4-0553-2728-7EEF-F0A8E3DF81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1200" y="3276600"/>
            <a:ext cx="11216640" cy="1885245"/>
          </a:xfrm>
        </p:spPr>
        <p:txBody>
          <a:bodyPr/>
          <a:lstStyle/>
          <a:p>
            <a:pPr algn="ctr" eaLnBrk="1" hangingPunct="1"/>
            <a:r>
              <a:rPr lang="en-US" altLang="en-US" sz="5689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047" y="484863"/>
            <a:ext cx="7080391" cy="4413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 dirty="0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Make</a:t>
            </a:r>
            <a:r>
              <a:rPr sz="3982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Effective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Presentations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Using</a:t>
            </a:r>
            <a:r>
              <a:rPr sz="3982" spc="-13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Awesome</a:t>
            </a:r>
            <a:r>
              <a:rPr sz="3982" spc="-149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Backgrounds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Engage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your</a:t>
            </a:r>
            <a:r>
              <a:rPr sz="3982" spc="-85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endParaRPr sz="3982" dirty="0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Capture</a:t>
            </a:r>
            <a:r>
              <a:rPr sz="3982" spc="-156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Audience</a:t>
            </a:r>
            <a:r>
              <a:rPr sz="3982" spc="-16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Attention</a:t>
            </a:r>
            <a:endParaRPr sz="3982" dirty="0">
              <a:latin typeface="Microsoft New Tai Lue"/>
              <a:cs typeface="Microsoft New Tai Lu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-12700" y="-152400"/>
            <a:ext cx="13004800" cy="9753600"/>
            <a:chOff x="0" y="0"/>
            <a:chExt cx="9144000" cy="6858000"/>
          </a:xfrm>
        </p:grpSpPr>
        <p:pic>
          <p:nvPicPr>
            <p:cNvPr id="6" name="object 6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53853" y="1306620"/>
            <a:ext cx="11941838" cy="7510161"/>
          </a:xfrm>
          <a:prstGeom prst="rect">
            <a:avLst/>
          </a:prstGeom>
        </p:spPr>
        <p:txBody>
          <a:bodyPr vert="horz" wrap="square" lIns="0" tIns="18062" rIns="0" bIns="0" rtlCol="0">
            <a:spAutoFit/>
          </a:bodyPr>
          <a:lstStyle/>
          <a:p>
            <a:pPr marL="830849" marR="7225" indent="-813690">
              <a:spcBef>
                <a:spcPts val="142"/>
              </a:spcBef>
              <a:buFont typeface="Arial MT"/>
              <a:buChar char="•"/>
              <a:tabLst>
                <a:tab pos="830849" algn="l"/>
                <a:tab pos="2107828" algn="l"/>
                <a:tab pos="3709922" algn="l"/>
                <a:tab pos="4407113" algn="l"/>
              </a:tabLst>
            </a:pP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28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5120" spc="-36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	a</a:t>
            </a:r>
            <a:r>
              <a:rPr sz="512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C000"/>
                </a:solidFill>
                <a:latin typeface="Calibri"/>
                <a:cs typeface="Calibri"/>
              </a:rPr>
              <a:t>framework</a:t>
            </a:r>
            <a:r>
              <a:rPr sz="5120" spc="-12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describes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512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activities</a:t>
            </a:r>
            <a:r>
              <a:rPr sz="512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performed</a:t>
            </a:r>
            <a:r>
              <a:rPr sz="5120" spc="-1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at</a:t>
            </a:r>
            <a:r>
              <a:rPr sz="5120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each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stage</a:t>
            </a:r>
            <a:r>
              <a:rPr sz="5120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5120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71" dirty="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512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5120" spc="-26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120" spc="-14" dirty="0">
                <a:solidFill>
                  <a:srgbClr val="FFFFFF"/>
                </a:solidFill>
                <a:latin typeface="Calibri"/>
                <a:cs typeface="Calibri"/>
              </a:rPr>
              <a:t>project.</a:t>
            </a:r>
            <a:endParaRPr sz="5120" dirty="0">
              <a:latin typeface="Calibri"/>
              <a:cs typeface="Calibri"/>
            </a:endParaRPr>
          </a:p>
          <a:p>
            <a:pPr marL="668292" marR="229387" indent="-650230">
              <a:spcBef>
                <a:spcPts val="6165"/>
              </a:spcBef>
              <a:buFont typeface="Arial MT"/>
              <a:buChar char="•"/>
              <a:tabLst>
                <a:tab pos="668292" algn="l"/>
              </a:tabLst>
            </a:pP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SDLC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process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693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4693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693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industry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design,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693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4693" spc="-12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693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693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693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FFFF"/>
                </a:solidFill>
                <a:latin typeface="Calibri"/>
                <a:cs typeface="Calibri"/>
              </a:rPr>
              <a:t>produce</a:t>
            </a:r>
            <a:r>
              <a:rPr sz="4693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693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quality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693" spc="-11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that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meets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or</a:t>
            </a:r>
            <a:r>
              <a:rPr sz="4693" spc="-64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exceeds</a:t>
            </a:r>
            <a:r>
              <a:rPr sz="4693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customer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expectations,</a:t>
            </a:r>
            <a:r>
              <a:rPr sz="4693" spc="-16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reaches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completion</a:t>
            </a:r>
            <a:r>
              <a:rPr sz="4693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within</a:t>
            </a:r>
            <a:r>
              <a:rPr sz="4693" spc="-12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28" dirty="0">
                <a:solidFill>
                  <a:srgbClr val="FFC000"/>
                </a:solidFill>
                <a:latin typeface="Calibri"/>
                <a:cs typeface="Calibri"/>
              </a:rPr>
              <a:t>time </a:t>
            </a:r>
            <a:r>
              <a:rPr sz="4693" dirty="0">
                <a:solidFill>
                  <a:srgbClr val="FFC000"/>
                </a:solidFill>
                <a:latin typeface="Calibri"/>
                <a:cs typeface="Calibri"/>
              </a:rPr>
              <a:t>and</a:t>
            </a:r>
            <a:r>
              <a:rPr sz="4693" spc="-8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693" spc="-14" dirty="0">
                <a:solidFill>
                  <a:srgbClr val="FFC000"/>
                </a:solidFill>
                <a:latin typeface="Calibri"/>
                <a:cs typeface="Calibri"/>
              </a:rPr>
              <a:t>budget</a:t>
            </a:r>
            <a:r>
              <a:rPr sz="4693" spc="-14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4693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4775"/>
            <a:ext cx="4363110" cy="17426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0046" y="484862"/>
            <a:ext cx="9917062" cy="53210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061"/>
              </a:lnSpc>
            </a:pPr>
            <a:r>
              <a:rPr sz="6258" b="1" dirty="0">
                <a:solidFill>
                  <a:srgbClr val="FFFFFF"/>
                </a:solidFill>
                <a:latin typeface="Microsoft New Tai Lue"/>
                <a:cs typeface="Microsoft New Tai Lue"/>
              </a:rPr>
              <a:t>Slide</a:t>
            </a:r>
            <a:r>
              <a:rPr sz="6258" b="1" spc="-57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6258" b="1" spc="-14" dirty="0">
                <a:solidFill>
                  <a:srgbClr val="FFFFFF"/>
                </a:solidFill>
                <a:latin typeface="Microsoft New Tai Lue"/>
                <a:cs typeface="Microsoft New Tai Lue"/>
              </a:rPr>
              <a:t>Title</a:t>
            </a:r>
            <a:endParaRPr sz="6258">
              <a:latin typeface="Microsoft New Tai Lue"/>
              <a:cs typeface="Microsoft New Tai Lue"/>
            </a:endParaRPr>
          </a:p>
          <a:p>
            <a:pPr>
              <a:spcBef>
                <a:spcPts val="5212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A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Product</a:t>
            </a:r>
            <a:r>
              <a:rPr sz="3982" spc="-78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B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2261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1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2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53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142" dirty="0">
                <a:solidFill>
                  <a:srgbClr val="FFFFFF"/>
                </a:solidFill>
                <a:latin typeface="Microsoft New Tai Lue"/>
                <a:cs typeface="Microsoft New Tai Lue"/>
              </a:rPr>
              <a:t> 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3</a:t>
            </a:r>
            <a:endParaRPr sz="3982">
              <a:latin typeface="Microsoft New Tai Lue"/>
              <a:cs typeface="Microsoft New Tai Lue"/>
            </a:endParaRPr>
          </a:p>
          <a:p>
            <a:pPr>
              <a:spcBef>
                <a:spcPts val="960"/>
              </a:spcBef>
              <a:tabLst>
                <a:tab pos="486769" algn="l"/>
                <a:tab pos="7257287" algn="l"/>
                <a:tab pos="7744960" algn="l"/>
              </a:tabLst>
            </a:pP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	</a:t>
            </a:r>
            <a:r>
              <a:rPr sz="3982" spc="-71" dirty="0">
                <a:solidFill>
                  <a:srgbClr val="FFFFFF"/>
                </a:solidFill>
                <a:latin typeface="Arial MT"/>
                <a:cs typeface="Arial MT"/>
              </a:rPr>
              <a:t>•</a:t>
            </a:r>
            <a:r>
              <a:rPr sz="3982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3982" dirty="0">
                <a:solidFill>
                  <a:srgbClr val="FFFFFF"/>
                </a:solidFill>
                <a:latin typeface="Microsoft New Tai Lue"/>
                <a:cs typeface="Microsoft New Tai Lue"/>
              </a:rPr>
              <a:t>Feature</a:t>
            </a:r>
            <a:r>
              <a:rPr sz="3982" spc="-71" dirty="0">
                <a:solidFill>
                  <a:srgbClr val="FFFFFF"/>
                </a:solidFill>
                <a:latin typeface="Microsoft New Tai Lue"/>
                <a:cs typeface="Microsoft New Tai Lue"/>
              </a:rPr>
              <a:t> 4</a:t>
            </a:r>
            <a:endParaRPr sz="3982">
              <a:latin typeface="Microsoft New Tai Lue"/>
              <a:cs typeface="Microsoft New Tai Lu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3004800" cy="9753600"/>
            <a:chOff x="0" y="0"/>
            <a:chExt cx="9144000" cy="6858000"/>
          </a:xfrm>
        </p:grpSpPr>
        <p:pic>
          <p:nvPicPr>
            <p:cNvPr id="5" name="object 5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9" y="6606539"/>
              <a:ext cx="1167384" cy="2514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4498" y="9681"/>
            <a:ext cx="12460224" cy="87734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668292" marR="932899" indent="-650230" algn="just">
              <a:spcBef>
                <a:spcPts val="149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ISO/IEC</a:t>
            </a:r>
            <a:r>
              <a:rPr sz="4551" spc="-10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12207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14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life-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cycle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processes.</a:t>
            </a:r>
            <a:r>
              <a:rPr sz="4551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aims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standard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4551" spc="-92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defines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10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tasks</a:t>
            </a:r>
            <a:r>
              <a:rPr sz="4551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required</a:t>
            </a:r>
            <a:r>
              <a:rPr sz="4551" spc="-1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developing</a:t>
            </a:r>
            <a:r>
              <a:rPr sz="4551" spc="-15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4551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maintaining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software.</a:t>
            </a:r>
            <a:endParaRPr sz="4551" dirty="0">
              <a:latin typeface="Calibri"/>
              <a:cs typeface="Calibri"/>
            </a:endParaRPr>
          </a:p>
          <a:p>
            <a:pPr marL="668292" marR="7225" indent="-650230">
              <a:spcBef>
                <a:spcPts val="5468"/>
              </a:spcBef>
              <a:buFont typeface="Arial MT"/>
              <a:buChar char="•"/>
              <a:tabLst>
                <a:tab pos="668292" algn="l"/>
              </a:tabLst>
            </a:pP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49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Engineering</a:t>
            </a:r>
            <a:r>
              <a:rPr sz="4551" spc="-107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71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Technology </a:t>
            </a:r>
            <a:r>
              <a:rPr sz="4551" spc="-57" dirty="0">
                <a:solidFill>
                  <a:srgbClr val="FFC000"/>
                </a:solidFill>
                <a:latin typeface="Calibri"/>
                <a:cs typeface="Calibri"/>
              </a:rPr>
              <a:t>Company,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(SEPT)</a:t>
            </a:r>
            <a:r>
              <a:rPr sz="4551" spc="-43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455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551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firm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specializing</a:t>
            </a:r>
            <a:r>
              <a:rPr sz="4551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551" spc="-7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meeting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software</a:t>
            </a:r>
            <a:r>
              <a:rPr sz="4551" spc="-1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C000"/>
                </a:solidFill>
                <a:latin typeface="Calibri"/>
                <a:cs typeface="Calibri"/>
              </a:rPr>
              <a:t>process</a:t>
            </a:r>
            <a:r>
              <a:rPr sz="4551" spc="-156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standards</a:t>
            </a:r>
            <a:r>
              <a:rPr sz="4551" spc="-78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C000"/>
                </a:solidFill>
                <a:latin typeface="Calibri"/>
                <a:cs typeface="Calibri"/>
              </a:rPr>
              <a:t>information</a:t>
            </a:r>
            <a:r>
              <a:rPr sz="4551" spc="-92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needs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551" spc="-7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43" dirty="0">
                <a:solidFill>
                  <a:srgbClr val="FFFFFF"/>
                </a:solidFill>
                <a:latin typeface="Calibri"/>
                <a:cs typeface="Calibri"/>
              </a:rPr>
              <a:t>community,</a:t>
            </a:r>
            <a:r>
              <a:rPr sz="4551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particularly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concerning</a:t>
            </a:r>
            <a:r>
              <a:rPr sz="4551" spc="-24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rgbClr val="FFFFFF"/>
                </a:solidFill>
                <a:latin typeface="Calibri"/>
                <a:cs typeface="Calibri"/>
              </a:rPr>
              <a:t>ISO/IEC</a:t>
            </a:r>
            <a:r>
              <a:rPr sz="4551" spc="-19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rgbClr val="FFFFFF"/>
                </a:solidFill>
                <a:latin typeface="Calibri"/>
                <a:cs typeface="Calibri"/>
              </a:rPr>
              <a:t>12207.</a:t>
            </a:r>
            <a:endParaRPr sz="4551" dirty="0">
              <a:latin typeface="Calibri"/>
              <a:cs typeface="Calibri"/>
            </a:endParaRPr>
          </a:p>
          <a:p>
            <a:pPr marL="5512504" lvl="1" indent="-649327">
              <a:spcBef>
                <a:spcPts val="4387"/>
              </a:spcBef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Electrotechnical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 Commission</a:t>
            </a:r>
            <a:r>
              <a:rPr sz="2560" spc="-4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IEC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International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Organization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6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Standardization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560" b="1" spc="-14" dirty="0">
                <a:solidFill>
                  <a:srgbClr val="FFFFFF"/>
                </a:solidFill>
                <a:latin typeface="Calibri"/>
                <a:cs typeface="Calibri"/>
              </a:rPr>
              <a:t>ISO</a:t>
            </a:r>
            <a:r>
              <a:rPr sz="2560" spc="-14" dirty="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endParaRPr sz="2560" dirty="0">
              <a:latin typeface="Calibri"/>
              <a:cs typeface="Calibri"/>
            </a:endParaRPr>
          </a:p>
          <a:p>
            <a:pPr marL="5512504" lvl="1" indent="-649327">
              <a:buFont typeface="Arial MT"/>
              <a:buChar char="•"/>
              <a:tabLst>
                <a:tab pos="5512504" algn="l"/>
              </a:tabLst>
            </a:pP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2560" spc="-28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info</a:t>
            </a:r>
            <a:r>
              <a:rPr sz="2560" spc="-36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dirty="0">
                <a:solidFill>
                  <a:srgbClr val="FFFFFF"/>
                </a:solidFill>
                <a:latin typeface="Calibri"/>
                <a:cs typeface="Calibri"/>
              </a:rPr>
              <a:t>visit</a:t>
            </a:r>
            <a:r>
              <a:rPr sz="2560" spc="-5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560" u="sng" spc="-1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http://www.12207.com/</a:t>
            </a:r>
            <a:endParaRPr sz="256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13004800" cy="97536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73223"/>
              <a:ext cx="3619500" cy="360121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6656" y="436135"/>
            <a:ext cx="35544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chemeClr val="bg1"/>
                </a:solidFill>
              </a:rPr>
              <a:t>SDLC</a:t>
            </a:r>
            <a:r>
              <a:rPr spc="-85" dirty="0">
                <a:solidFill>
                  <a:schemeClr val="bg1"/>
                </a:solidFill>
              </a:rPr>
              <a:t> </a:t>
            </a:r>
            <a:r>
              <a:rPr spc="-14" dirty="0">
                <a:solidFill>
                  <a:schemeClr val="bg1"/>
                </a:solidFill>
              </a:rPr>
              <a:t>Phases: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213" y="780286"/>
            <a:ext cx="8019627" cy="7978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180" y="762000"/>
            <a:ext cx="10869620" cy="739512"/>
          </a:xfrm>
          <a:prstGeom prst="rect">
            <a:avLst/>
          </a:prstGeom>
        </p:spPr>
        <p:txBody>
          <a:bodyPr vert="horz" wrap="square" lIns="0" tIns="17159" rIns="0" bIns="0" rtlCol="0" anchor="ctr">
            <a:spAutoFit/>
          </a:bodyPr>
          <a:lstStyle/>
          <a:p>
            <a:pPr marL="18062">
              <a:lnSpc>
                <a:spcPct val="100000"/>
              </a:lnSpc>
              <a:spcBef>
                <a:spcPts val="135"/>
              </a:spcBef>
            </a:pPr>
            <a:r>
              <a:rPr b="1" dirty="0">
                <a:solidFill>
                  <a:schemeClr val="bg1"/>
                </a:solidFill>
              </a:rPr>
              <a:t>SDLC</a:t>
            </a:r>
            <a:r>
              <a:rPr b="1" spc="-85" dirty="0">
                <a:solidFill>
                  <a:schemeClr val="bg1"/>
                </a:solidFill>
              </a:rPr>
              <a:t> </a:t>
            </a:r>
            <a:r>
              <a:rPr b="1" spc="-14" dirty="0">
                <a:solidFill>
                  <a:schemeClr val="bg1"/>
                </a:solidFill>
              </a:rPr>
              <a:t>Phases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7000" y="2766265"/>
            <a:ext cx="9088007" cy="4221070"/>
          </a:xfrm>
          <a:prstGeom prst="rect">
            <a:avLst/>
          </a:prstGeom>
        </p:spPr>
        <p:txBody>
          <a:bodyPr vert="horz" wrap="square" lIns="0" tIns="18965" rIns="0" bIns="0" rtlCol="0">
            <a:spAutoFit/>
          </a:bodyPr>
          <a:lstStyle/>
          <a:p>
            <a:pPr marL="587915" indent="-569854">
              <a:spcBef>
                <a:spcPts val="149"/>
              </a:spcBef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Planning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r>
              <a:rPr sz="4551" spc="-1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Analysis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Defining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Requirements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Designing</a:t>
            </a:r>
            <a:r>
              <a:rPr sz="4551" spc="-5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64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Building</a:t>
            </a:r>
            <a:r>
              <a:rPr sz="4551" spc="-43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or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Developing</a:t>
            </a:r>
            <a:r>
              <a:rPr sz="4551" spc="-71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8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buAutoNum type="arabicPeriod"/>
              <a:tabLst>
                <a:tab pos="587915" algn="l"/>
              </a:tabLst>
            </a:pPr>
            <a:r>
              <a:rPr sz="4551" spc="-57" dirty="0">
                <a:solidFill>
                  <a:schemeClr val="bg1"/>
                </a:solidFill>
                <a:latin typeface="Calibri"/>
                <a:cs typeface="Calibri"/>
              </a:rPr>
              <a:t>Testing</a:t>
            </a:r>
            <a:r>
              <a:rPr sz="4551" spc="-78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the</a:t>
            </a:r>
            <a:r>
              <a:rPr sz="4551" spc="-100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Software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587915" indent="-569854">
              <a:spcBef>
                <a:spcPts val="7"/>
              </a:spcBef>
              <a:buAutoNum type="arabicPeriod"/>
              <a:tabLst>
                <a:tab pos="587915" algn="l"/>
              </a:tabLst>
            </a:pP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Deployment</a:t>
            </a:r>
            <a:r>
              <a:rPr sz="4551" spc="-156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dirty="0">
                <a:solidFill>
                  <a:schemeClr val="bg1"/>
                </a:solidFill>
                <a:latin typeface="Calibri"/>
                <a:cs typeface="Calibri"/>
              </a:rPr>
              <a:t>and</a:t>
            </a:r>
            <a:r>
              <a:rPr sz="4551" spc="-149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sz="4551" spc="-14" dirty="0">
                <a:solidFill>
                  <a:schemeClr val="bg1"/>
                </a:solidFill>
                <a:latin typeface="Calibri"/>
                <a:cs typeface="Calibri"/>
              </a:rPr>
              <a:t>Maintenance</a:t>
            </a:r>
            <a:endParaRPr sz="455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B887C-B0DE-4C45-5F70-2C8FFA3C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01401528-4459-3A11-EE09-78918879FED1}"/>
              </a:ext>
            </a:extLst>
          </p:cNvPr>
          <p:cNvSpPr txBox="1"/>
          <p:nvPr/>
        </p:nvSpPr>
        <p:spPr>
          <a:xfrm>
            <a:off x="342265" y="1295400"/>
            <a:ext cx="12320270" cy="611257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buSzPct val="125000"/>
              <a:tabLst>
                <a:tab pos="417830" algn="l"/>
              </a:tabLst>
            </a:pP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Many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different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software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processes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but</a:t>
            </a:r>
            <a:r>
              <a:rPr lang="en-US" sz="3200" spc="-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dirty="0">
                <a:solidFill>
                  <a:schemeClr val="bg1"/>
                </a:solidFill>
                <a:latin typeface="Arial MT"/>
                <a:cs typeface="Arial MT"/>
              </a:rPr>
              <a:t>all</a:t>
            </a:r>
            <a:r>
              <a:rPr lang="en-US" sz="3200" spc="-15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3200" spc="-10" dirty="0">
                <a:solidFill>
                  <a:schemeClr val="bg1"/>
                </a:solidFill>
                <a:latin typeface="Arial MT"/>
                <a:cs typeface="Arial MT"/>
              </a:rPr>
              <a:t>involve </a:t>
            </a:r>
            <a:r>
              <a:rPr sz="3200" spc="195" dirty="0">
                <a:solidFill>
                  <a:schemeClr val="bg1"/>
                </a:solidFill>
                <a:latin typeface="Trebuchet MS"/>
                <a:cs typeface="Trebuchet MS"/>
              </a:rPr>
              <a:t>Requirements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6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14" dirty="0">
                <a:solidFill>
                  <a:schemeClr val="bg1"/>
                </a:solidFill>
                <a:latin typeface="Trebuchet MS"/>
                <a:cs typeface="Trebuchet MS"/>
              </a:rPr>
              <a:t>specification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5080">
              <a:lnSpc>
                <a:spcPts val="3300"/>
              </a:lnSpc>
              <a:spcBef>
                <a:spcPts val="140"/>
              </a:spcBef>
            </a:pPr>
            <a:r>
              <a:rPr sz="2800" spc="110" dirty="0">
                <a:solidFill>
                  <a:schemeClr val="bg1"/>
                </a:solidFill>
                <a:latin typeface="Trebuchet MS"/>
                <a:cs typeface="Trebuchet MS"/>
              </a:rPr>
              <a:t>Definition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be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70" dirty="0">
                <a:solidFill>
                  <a:schemeClr val="bg1"/>
                </a:solidFill>
                <a:latin typeface="Trebuchet MS"/>
                <a:cs typeface="Trebuchet MS"/>
              </a:rPr>
              <a:t>produced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constraints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its </a:t>
            </a:r>
            <a:r>
              <a:rPr sz="2800" spc="100" dirty="0">
                <a:solidFill>
                  <a:schemeClr val="bg1"/>
                </a:solidFill>
                <a:latin typeface="Trebuchet MS"/>
                <a:cs typeface="Trebuchet MS"/>
              </a:rPr>
              <a:t>operation.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0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85" dirty="0">
                <a:solidFill>
                  <a:schemeClr val="bg1"/>
                </a:solidFill>
                <a:latin typeface="Trebuchet MS"/>
                <a:cs typeface="Trebuchet MS"/>
              </a:rPr>
              <a:t>development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spc="235" dirty="0">
                <a:solidFill>
                  <a:schemeClr val="bg1"/>
                </a:solidFill>
                <a:latin typeface="Trebuchet MS"/>
                <a:cs typeface="Trebuchet MS"/>
              </a:rPr>
              <a:t>Design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implementation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80" dirty="0">
                <a:solidFill>
                  <a:schemeClr val="bg1"/>
                </a:solidFill>
                <a:latin typeface="Trebuchet MS"/>
                <a:cs typeface="Trebuchet MS"/>
              </a:rPr>
              <a:t>software.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30" dirty="0">
                <a:solidFill>
                  <a:schemeClr val="bg1"/>
                </a:solidFill>
                <a:latin typeface="Trebuchet MS"/>
                <a:cs typeface="Trebuchet MS"/>
              </a:rPr>
              <a:t>validation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>
              <a:lnSpc>
                <a:spcPts val="3340"/>
              </a:lnSpc>
            </a:pPr>
            <a:r>
              <a:rPr sz="280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3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ensure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05" dirty="0">
                <a:solidFill>
                  <a:schemeClr val="bg1"/>
                </a:solidFill>
                <a:latin typeface="Trebuchet MS"/>
                <a:cs typeface="Trebuchet MS"/>
              </a:rPr>
              <a:t>that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does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60" dirty="0">
                <a:solidFill>
                  <a:schemeClr val="bg1"/>
                </a:solidFill>
                <a:latin typeface="Trebuchet MS"/>
                <a:cs typeface="Trebuchet MS"/>
              </a:rPr>
              <a:t>what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3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requires.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7830" indent="-405130">
              <a:lnSpc>
                <a:spcPts val="3820"/>
              </a:lnSpc>
              <a:spcBef>
                <a:spcPts val="1140"/>
              </a:spcBef>
              <a:buSzPct val="125000"/>
              <a:buChar char="•"/>
              <a:tabLst>
                <a:tab pos="417830" algn="l"/>
              </a:tabLst>
            </a:pPr>
            <a:r>
              <a:rPr sz="3200" spc="15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3200" spc="5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3200" spc="150" dirty="0">
                <a:solidFill>
                  <a:schemeClr val="bg1"/>
                </a:solidFill>
                <a:latin typeface="Trebuchet MS"/>
                <a:cs typeface="Trebuchet MS"/>
              </a:rPr>
              <a:t>evolution</a:t>
            </a: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419100" marR="16510">
              <a:lnSpc>
                <a:spcPts val="3300"/>
              </a:lnSpc>
              <a:spcBef>
                <a:spcPts val="140"/>
              </a:spcBef>
            </a:pPr>
            <a:r>
              <a:rPr sz="2800" spc="145" dirty="0">
                <a:solidFill>
                  <a:schemeClr val="bg1"/>
                </a:solidFill>
                <a:latin typeface="Trebuchet MS"/>
                <a:cs typeface="Trebuchet MS"/>
              </a:rPr>
              <a:t>Adaptation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modification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75" dirty="0">
                <a:solidFill>
                  <a:schemeClr val="bg1"/>
                </a:solidFill>
                <a:latin typeface="Trebuchet MS"/>
                <a:cs typeface="Trebuchet MS"/>
              </a:rPr>
              <a:t>of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30" dirty="0">
                <a:solidFill>
                  <a:schemeClr val="bg1"/>
                </a:solidFill>
                <a:latin typeface="Trebuchet MS"/>
                <a:cs typeface="Trebuchet MS"/>
              </a:rPr>
              <a:t>the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5" dirty="0">
                <a:solidFill>
                  <a:schemeClr val="bg1"/>
                </a:solidFill>
                <a:latin typeface="Trebuchet MS"/>
                <a:cs typeface="Trebuchet MS"/>
              </a:rPr>
              <a:t>software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0" dirty="0">
                <a:solidFill>
                  <a:schemeClr val="bg1"/>
                </a:solidFill>
                <a:latin typeface="Trebuchet MS"/>
                <a:cs typeface="Trebuchet MS"/>
              </a:rPr>
              <a:t>to</a:t>
            </a:r>
            <a:r>
              <a:rPr sz="2800" spc="60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80" dirty="0">
                <a:solidFill>
                  <a:schemeClr val="bg1"/>
                </a:solidFill>
                <a:latin typeface="Trebuchet MS"/>
                <a:cs typeface="Trebuchet MS"/>
              </a:rPr>
              <a:t>cope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95" dirty="0">
                <a:solidFill>
                  <a:schemeClr val="bg1"/>
                </a:solidFill>
                <a:latin typeface="Trebuchet MS"/>
                <a:cs typeface="Trebuchet MS"/>
              </a:rPr>
              <a:t>with</a:t>
            </a:r>
            <a:r>
              <a:rPr sz="2800" spc="5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90" dirty="0">
                <a:solidFill>
                  <a:schemeClr val="bg1"/>
                </a:solidFill>
                <a:latin typeface="Trebuchet MS"/>
                <a:cs typeface="Trebuchet MS"/>
              </a:rPr>
              <a:t>changing </a:t>
            </a:r>
            <a:r>
              <a:rPr sz="2800" spc="185" dirty="0">
                <a:solidFill>
                  <a:schemeClr val="bg1"/>
                </a:solidFill>
                <a:latin typeface="Trebuchet MS"/>
                <a:cs typeface="Trebuchet MS"/>
              </a:rPr>
              <a:t>customer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225" dirty="0">
                <a:solidFill>
                  <a:schemeClr val="bg1"/>
                </a:solidFill>
                <a:latin typeface="Trebuchet MS"/>
                <a:cs typeface="Trebuchet MS"/>
              </a:rPr>
              <a:t>and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50" dirty="0">
                <a:solidFill>
                  <a:schemeClr val="bg1"/>
                </a:solidFill>
                <a:latin typeface="Trebuchet MS"/>
                <a:cs typeface="Trebuchet MS"/>
              </a:rPr>
              <a:t>market</a:t>
            </a:r>
            <a:r>
              <a:rPr sz="2800" spc="65" dirty="0">
                <a:solidFill>
                  <a:schemeClr val="bg1"/>
                </a:solidFill>
                <a:latin typeface="Trebuchet MS"/>
                <a:cs typeface="Trebuchet MS"/>
              </a:rPr>
              <a:t> </a:t>
            </a:r>
            <a:r>
              <a:rPr sz="2800" spc="120" dirty="0">
                <a:solidFill>
                  <a:schemeClr val="bg1"/>
                </a:solidFill>
                <a:latin typeface="Trebuchet MS"/>
                <a:cs typeface="Trebuchet MS"/>
              </a:rPr>
              <a:t>requirements.</a:t>
            </a:r>
            <a:endParaRPr sz="28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253529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1299</TotalTime>
  <Words>1701</Words>
  <Application>Microsoft Office PowerPoint</Application>
  <PresentationFormat>Custom</PresentationFormat>
  <Paragraphs>241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Aptos</vt:lpstr>
      <vt:lpstr>Aptos Display</vt:lpstr>
      <vt:lpstr>Arial</vt:lpstr>
      <vt:lpstr>Arial MT</vt:lpstr>
      <vt:lpstr>Calibri</vt:lpstr>
      <vt:lpstr>Helvetica</vt:lpstr>
      <vt:lpstr>Microsoft New Tai Lue</vt:lpstr>
      <vt:lpstr>Times New Roman</vt:lpstr>
      <vt:lpstr>Trebuchet MS</vt:lpstr>
      <vt:lpstr>Wingdings</vt:lpstr>
      <vt:lpstr>Office Theme</vt:lpstr>
      <vt:lpstr>PowerPoint Presentation</vt:lpstr>
      <vt:lpstr> Some Terminologies  2</vt:lpstr>
      <vt:lpstr>PowerPoint Presentation</vt:lpstr>
      <vt:lpstr>Software (Engineering) Process  </vt:lpstr>
      <vt:lpstr>PowerPoint Presentation</vt:lpstr>
      <vt:lpstr>PowerPoint Presentation</vt:lpstr>
      <vt:lpstr>SDLC Phases:</vt:lpstr>
      <vt:lpstr>SDLC Phases</vt:lpstr>
      <vt:lpstr>PowerPoint Presentation</vt:lpstr>
      <vt:lpstr>1. Planning &amp; Requirement Analysis</vt:lpstr>
      <vt:lpstr>Requirements Analysis</vt:lpstr>
      <vt:lpstr>2. Defining Requirements</vt:lpstr>
      <vt:lpstr>Defining Requirements</vt:lpstr>
      <vt:lpstr>3. Designing the Software</vt:lpstr>
      <vt:lpstr>4. Developing the Software</vt:lpstr>
      <vt:lpstr>5. Testing the Software</vt:lpstr>
      <vt:lpstr>6. Deployment and Maintenance</vt:lpstr>
      <vt:lpstr>PowerPoint Presentation</vt:lpstr>
      <vt:lpstr>PowerPoint Presentation</vt:lpstr>
      <vt:lpstr>Advantages of Choosing Appropriate SDLC</vt:lpstr>
      <vt:lpstr>Software process descriptions</vt:lpstr>
      <vt:lpstr>Software (Engineering) Process Models</vt:lpstr>
      <vt:lpstr>SDLC Models</vt:lpstr>
      <vt:lpstr>Reasons for Using SDLC Models</vt:lpstr>
      <vt:lpstr>SDLC Models</vt:lpstr>
      <vt:lpstr>Large(r) projects may use different (multiple) software process models to develop different parts of the software.</vt:lpstr>
      <vt:lpstr>The Waterfall Model</vt:lpstr>
      <vt:lpstr>PowerPoint Presentation</vt:lpstr>
      <vt:lpstr>PowerPoint Presentation</vt:lpstr>
      <vt:lpstr>Waterfall model phases</vt:lpstr>
      <vt:lpstr>PowerPoint Presentation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The Waterfall Model can be considered as a generic process model.</vt:lpstr>
      <vt:lpstr>Key Properties of the Waterfall Model</vt:lpstr>
      <vt:lpstr>Drawback of Waterfall model</vt:lpstr>
      <vt:lpstr>Waterfall Model: Weaknesses</vt:lpstr>
      <vt:lpstr>Waterfall Model: Strengths</vt:lpstr>
      <vt:lpstr>PowerPoint Presentation</vt:lpstr>
      <vt:lpstr>Advantages and Disadvantages of Waterfall model</vt:lpstr>
      <vt:lpstr>When to use Waterfall Model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user</cp:lastModifiedBy>
  <cp:revision>44</cp:revision>
  <dcterms:created xsi:type="dcterms:W3CDTF">2025-09-22T00:16:20Z</dcterms:created>
  <dcterms:modified xsi:type="dcterms:W3CDTF">2025-10-01T08:34:58Z</dcterms:modified>
</cp:coreProperties>
</file>