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846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7" d="100"/>
          <a:sy n="67" d="100"/>
        </p:scale>
        <p:origin x="834" y="4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51405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531878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425028290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183903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779952234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11146766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8431850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79297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720540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3995198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4404113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041514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18629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5709422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5248458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4182776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57C5D24-194C-4600-991B-1844B7745E4C}" type="datetimeFigureOut">
              <a:rPr lang="en-US" smtClean="0"/>
              <a:t>9/9/2025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13495E24-3904-40B5-B360-CF9E9379E5F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83763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847" r:id="rId1"/>
    <p:sldLayoutId id="2147483848" r:id="rId2"/>
    <p:sldLayoutId id="2147483849" r:id="rId3"/>
    <p:sldLayoutId id="2147483850" r:id="rId4"/>
    <p:sldLayoutId id="2147483851" r:id="rId5"/>
    <p:sldLayoutId id="2147483852" r:id="rId6"/>
    <p:sldLayoutId id="2147483853" r:id="rId7"/>
    <p:sldLayoutId id="2147483854" r:id="rId8"/>
    <p:sldLayoutId id="2147483855" r:id="rId9"/>
    <p:sldLayoutId id="2147483856" r:id="rId10"/>
    <p:sldLayoutId id="2147483857" r:id="rId11"/>
    <p:sldLayoutId id="2147483858" r:id="rId12"/>
    <p:sldLayoutId id="2147483859" r:id="rId13"/>
    <p:sldLayoutId id="2147483860" r:id="rId14"/>
    <p:sldLayoutId id="2147483861" r:id="rId15"/>
    <p:sldLayoutId id="2147483862" r:id="rId16"/>
  </p:sldLayoutIdLst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E8CE04-FC5E-4C4B-BB75-0B2F8D25C2BA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MATLAB ASSIGNMENT PRESENTATION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F6B657-18C4-47C9-84DA-2B8B4B1158E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BY GROUP A</a:t>
            </a:r>
          </a:p>
        </p:txBody>
      </p:sp>
    </p:spTree>
    <p:extLst>
      <p:ext uri="{BB962C8B-B14F-4D97-AF65-F5344CB8AC3E}">
        <p14:creationId xmlns:p14="http://schemas.microsoft.com/office/powerpoint/2010/main" val="138119195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CFB5151A-F4E2-4F63-AFB8-3A22B51FDA2C}"/>
              </a:ext>
            </a:extLst>
          </p:cNvPr>
          <p:cNvSpPr/>
          <p:nvPr/>
        </p:nvSpPr>
        <p:spPr>
          <a:xfrm>
            <a:off x="319086" y="0"/>
            <a:ext cx="10439401" cy="598009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6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Members(6).Name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Makaayi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Hakim'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Members(6).Age = 21;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Members(6).Course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'PTI'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Members(6).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'WAKISO'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Members(6).Tribe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Muganda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Members(6).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Members(6).Interests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'Coding'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7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Members(7).Name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ChelimoSandra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Members(7).Age = 22;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Members(7).Course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Members(7).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Kapchorwa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Members(7).Tribe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Itesot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Members(7).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Members(7).Interests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'Dancing'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8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Members(8).Name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NakabugoHaula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Members(8).Age = 21;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Members(8).Course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'AMI'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353310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Members(8).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'WAKISO’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2353310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Members(8).Tribe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Muganda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5715" marR="2353310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Members(8).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Members(8).Interests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'Modelling'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68275363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ADB0FB3D-4CD4-4636-86BB-91DB531BE500}"/>
              </a:ext>
            </a:extLst>
          </p:cNvPr>
          <p:cNvSpPr/>
          <p:nvPr/>
        </p:nvSpPr>
        <p:spPr>
          <a:xfrm>
            <a:off x="319087" y="316096"/>
            <a:ext cx="11096626" cy="647151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9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Members(9).Name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NakazibweEthel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Members(9).Age = 22;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Members(9).Course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'AMI'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Members(9).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'KAMPALA'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Members(9).Tribe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Muganda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Members(9).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Members(9).Interests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'Basketball'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10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Members(10).Name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AtimGloria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Members(10).Age = 22;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Members(10).Course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Members(10).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'MUKONO'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Members(10).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'SOROTI'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Members(10).Tribe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Itesot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Members(10).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Members(10).Interests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'Graphics'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11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Members(11).Name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AdongoPoffia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Members(11).Age = 23;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Members(11).Course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'AMI'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Members(11).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'ARUA'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Members(11).Tribe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Arur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Members(11).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Members(11).Interests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'Music'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527741170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471D61B7-72A8-4250-9622-06B47B9C8CCA}"/>
              </a:ext>
            </a:extLst>
          </p:cNvPr>
          <p:cNvSpPr/>
          <p:nvPr/>
        </p:nvSpPr>
        <p:spPr>
          <a:xfrm>
            <a:off x="561974" y="206573"/>
            <a:ext cx="10310813" cy="573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12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Members(12).Name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Mutaka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Amos'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Members(12).Age = 20;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Members(12).Course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28282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Members(12).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'MBALE’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Members(12).Tribe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Samia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228282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Members(12).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28282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Members(12).Interests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'Football'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13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Members(13).Name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WafulaDaniel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Members(13).Age = 22;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Members(13).Course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Members(13).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'APAC'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Members(13).Tribe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Itesot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Members(13).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Members(13).Interests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'Music'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%Members 14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Members(14).Name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OworHamidu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Members(14).Age = 21;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Members(14).Course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'PTI'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353310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Members(14).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'LIRA’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2353310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Members(14).Tribe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Kumam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2353310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Members(14).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353310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Members(14).Interests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'Dancing'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13474559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B0FA0CEC-CBF4-483F-9351-B068A1370B97}"/>
              </a:ext>
            </a:extLst>
          </p:cNvPr>
          <p:cNvSpPr/>
          <p:nvPr/>
        </p:nvSpPr>
        <p:spPr>
          <a:xfrm>
            <a:off x="376237" y="561805"/>
            <a:ext cx="10510838" cy="573439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15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Members(15).Name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WamabasaGeofrey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Members(15).Age = 22;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Members(15).Course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Members(15).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'NAKASEKE'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Members(15).Tribe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Musoga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Members(15).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Members(15).Interests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'Football'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16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Members(16).Name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MuhangiMathew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Members(16).Age = 23;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Members(16).Course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'MEB'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Members(16).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'MBARARA'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Members(16).Tribe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Munyankore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Members(16).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Members(16).Interests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'Politics'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%Members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49364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Members(17).Name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OburCharles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Members(17).Age = 22;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Members(17).Course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'PTI'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Members(17).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'ARUA'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Members(17).Tribe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Lugbara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Members(17).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Members(17).Interests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'Movies'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27186424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D8FB8689-B222-4131-BF8F-E0FC3E2273D3}"/>
              </a:ext>
            </a:extLst>
          </p:cNvPr>
          <p:cNvSpPr/>
          <p:nvPr/>
        </p:nvSpPr>
        <p:spPr>
          <a:xfrm>
            <a:off x="533399" y="189683"/>
            <a:ext cx="10825163" cy="697005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%Members 18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Members(18).Name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OkotSandra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Members(18).Age = 21;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Members(18).Course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Members(18).Name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Okot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Members(18).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Dokolo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Members(18).Tribe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'Langi’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Members(18).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Members(18).Interests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'Football’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19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Members(19).Name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OmaliEmmanuel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Members(19).Age = 22;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Members(19).Course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Members(19).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'AMURAT'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Members(19).Tribe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Itesot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Members(19).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Members(19).Interests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'Music'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20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Members(20).Name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OchenPaul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Members(20).Age = 22;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Members(20).Course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'AMI'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Members(20).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Gulu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Members(20).Tribe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'Acholi’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alibri" panose="020F0502020204030204" pitchFamily="34" charset="0"/>
              </a:rPr>
              <a:t>Members(20).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55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Members(20).Interests = </a:t>
            </a:r>
            <a:r>
              <a:rPr lang="en-US" sz="155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'Football’</a:t>
            </a: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b="1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Save and Run code.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890">
              <a:lnSpc>
                <a:spcPct val="107000"/>
              </a:lnSpc>
              <a:spcAft>
                <a:spcPts val="60"/>
              </a:spcAft>
            </a:pPr>
            <a:r>
              <a:rPr lang="en-US" sz="155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55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478188366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9D6E32-B258-46EA-9335-F4BC93996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i="1" dirty="0"/>
              <a:t>List of Group A members</a:t>
            </a:r>
          </a:p>
        </p:txBody>
      </p:sp>
      <p:graphicFrame>
        <p:nvGraphicFramePr>
          <p:cNvPr id="5" name="Content Placeholder 4">
            <a:extLst>
              <a:ext uri="{FF2B5EF4-FFF2-40B4-BE49-F238E27FC236}">
                <a16:creationId xmlns:a16="http://schemas.microsoft.com/office/drawing/2014/main" id="{CEF2EF39-E64C-429D-8201-360721967C9E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779739296"/>
              </p:ext>
            </p:extLst>
          </p:nvPr>
        </p:nvGraphicFramePr>
        <p:xfrm>
          <a:off x="221226" y="1785867"/>
          <a:ext cx="11326761" cy="4895151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2055057">
                  <a:extLst>
                    <a:ext uri="{9D8B030D-6E8A-4147-A177-3AD203B41FA5}">
                      <a16:colId xmlns:a16="http://schemas.microsoft.com/office/drawing/2014/main" val="138636454"/>
                    </a:ext>
                  </a:extLst>
                </a:gridCol>
                <a:gridCol w="1716247">
                  <a:extLst>
                    <a:ext uri="{9D8B030D-6E8A-4147-A177-3AD203B41FA5}">
                      <a16:colId xmlns:a16="http://schemas.microsoft.com/office/drawing/2014/main" val="1182864653"/>
                    </a:ext>
                  </a:extLst>
                </a:gridCol>
                <a:gridCol w="1371595">
                  <a:extLst>
                    <a:ext uri="{9D8B030D-6E8A-4147-A177-3AD203B41FA5}">
                      <a16:colId xmlns:a16="http://schemas.microsoft.com/office/drawing/2014/main" val="2767401629"/>
                    </a:ext>
                  </a:extLst>
                </a:gridCol>
                <a:gridCol w="6183862">
                  <a:extLst>
                    <a:ext uri="{9D8B030D-6E8A-4147-A177-3AD203B41FA5}">
                      <a16:colId xmlns:a16="http://schemas.microsoft.com/office/drawing/2014/main" val="9985062"/>
                    </a:ext>
                  </a:extLst>
                </a:gridCol>
              </a:tblGrid>
              <a:tr h="505123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STUDENT NAME 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REG NO.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COURS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          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GITHUB LINK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extLst>
                  <a:ext uri="{0D108BD9-81ED-4DB2-BD59-A6C34878D82A}">
                    <a16:rowId xmlns:a16="http://schemas.microsoft.com/office/drawing/2014/main" val="3510784963"/>
                  </a:ext>
                </a:extLst>
              </a:tr>
              <a:tr h="505123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SSENTUDE IBRAHIM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BU/UG/202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4/2588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https://github.com/ssentudde/ssentuddeibrahim.git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extLst>
                  <a:ext uri="{0D108BD9-81ED-4DB2-BD59-A6C34878D82A}">
                    <a16:rowId xmlns:a16="http://schemas.microsoft.com/office/drawing/2014/main" val="2218758859"/>
                  </a:ext>
                </a:extLst>
              </a:tr>
              <a:tr h="505123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1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MUTARYEB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 .E. LUKE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4/1042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https://github.com/mutaryebwa/Mutaryebwa-LukeAhebwa.git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extLst>
                  <a:ext uri="{0D108BD9-81ED-4DB2-BD59-A6C34878D82A}">
                    <a16:rowId xmlns:a16="http://schemas.microsoft.com/office/drawing/2014/main" val="3767867677"/>
                  </a:ext>
                </a:extLst>
              </a:tr>
              <a:tr h="50569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MUGISHA PETER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4/3225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AMI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https://github.com/MugishaPeter/Matlabprogrammi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ng.git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extLst>
                  <a:ext uri="{0D108BD9-81ED-4DB2-BD59-A6C34878D82A}">
                    <a16:rowId xmlns:a16="http://schemas.microsoft.com/office/drawing/2014/main" val="309889813"/>
                  </a:ext>
                </a:extLst>
              </a:tr>
              <a:tr h="505123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MAKAAYI HAKIIM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4/3819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PTI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https://github.com/Makaayi/Makaayi-Hakiim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extLst>
                  <a:ext uri="{0D108BD9-81ED-4DB2-BD59-A6C34878D82A}">
                    <a16:rowId xmlns:a16="http://schemas.microsoft.com/office/drawing/2014/main" val="4174449463"/>
                  </a:ext>
                </a:extLst>
              </a:tr>
              <a:tr h="505123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CHELIMO SANDRA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4/5402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https://github.com/chelimosandra6-png/ChelimoSandra-.git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extLst>
                  <a:ext uri="{0D108BD9-81ED-4DB2-BD59-A6C34878D82A}">
                    <a16:rowId xmlns:a16="http://schemas.microsoft.com/office/drawing/2014/main" val="2587513058"/>
                  </a:ext>
                </a:extLst>
              </a:tr>
              <a:tr h="678226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NAKABUGO 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HAULA 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KASULE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4/3741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AMI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https://github.com/haula-git/Nakabugo-haula-.git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extLst>
                  <a:ext uri="{0D108BD9-81ED-4DB2-BD59-A6C34878D82A}">
                    <a16:rowId xmlns:a16="http://schemas.microsoft.com/office/drawing/2014/main" val="2741668447"/>
                  </a:ext>
                </a:extLst>
              </a:tr>
              <a:tr h="678795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IKEO JESCA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4/1027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https://github.com/Ikeo-1234/IKEO-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JESCA#:~:text=https%3A//github.com/Ikeo%2D12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34/IKEO%2DJESCA.git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extLst>
                  <a:ext uri="{0D108BD9-81ED-4DB2-BD59-A6C34878D82A}">
                    <a16:rowId xmlns:a16="http://schemas.microsoft.com/office/drawing/2014/main" val="3197931173"/>
                  </a:ext>
                </a:extLst>
              </a:tr>
              <a:tr h="506825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NAKAZIBWE ETHEL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4/0835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AMI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https://github.com/ethelnakazibwe9/NakazibweEthel-.git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54486" marR="58018" marT="3532" marB="0"/>
                </a:tc>
                <a:extLst>
                  <a:ext uri="{0D108BD9-81ED-4DB2-BD59-A6C34878D82A}">
                    <a16:rowId xmlns:a16="http://schemas.microsoft.com/office/drawing/2014/main" val="2847732303"/>
                  </a:ext>
                </a:extLst>
              </a:tr>
            </a:tbl>
          </a:graphicData>
        </a:graphic>
      </p:graphicFrame>
      <p:sp>
        <p:nvSpPr>
          <p:cNvPr id="7" name="Rectangle 1">
            <a:extLst>
              <a:ext uri="{FF2B5EF4-FFF2-40B4-BE49-F238E27FC236}">
                <a16:creationId xmlns:a16="http://schemas.microsoft.com/office/drawing/2014/main" id="{F1E5C322-C6FF-4518-BC1A-372A710A430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2262817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387731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6" name="Table 5">
            <a:extLst>
              <a:ext uri="{FF2B5EF4-FFF2-40B4-BE49-F238E27FC236}">
                <a16:creationId xmlns:a16="http://schemas.microsoft.com/office/drawing/2014/main" id="{9F17A4D7-DAA7-4FD7-BD7A-A6030C9DE760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248994836"/>
              </p:ext>
            </p:extLst>
          </p:nvPr>
        </p:nvGraphicFramePr>
        <p:xfrm>
          <a:off x="528638" y="395175"/>
          <a:ext cx="10629899" cy="6437165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1928624">
                  <a:extLst>
                    <a:ext uri="{9D8B030D-6E8A-4147-A177-3AD203B41FA5}">
                      <a16:colId xmlns:a16="http://schemas.microsoft.com/office/drawing/2014/main" val="1984788949"/>
                    </a:ext>
                  </a:extLst>
                </a:gridCol>
                <a:gridCol w="1610656">
                  <a:extLst>
                    <a:ext uri="{9D8B030D-6E8A-4147-A177-3AD203B41FA5}">
                      <a16:colId xmlns:a16="http://schemas.microsoft.com/office/drawing/2014/main" val="1071436735"/>
                    </a:ext>
                  </a:extLst>
                </a:gridCol>
                <a:gridCol w="1287210">
                  <a:extLst>
                    <a:ext uri="{9D8B030D-6E8A-4147-A177-3AD203B41FA5}">
                      <a16:colId xmlns:a16="http://schemas.microsoft.com/office/drawing/2014/main" val="702839404"/>
                    </a:ext>
                  </a:extLst>
                </a:gridCol>
                <a:gridCol w="5803409">
                  <a:extLst>
                    <a:ext uri="{9D8B030D-6E8A-4147-A177-3AD203B41FA5}">
                      <a16:colId xmlns:a16="http://schemas.microsoft.com/office/drawing/2014/main" val="1496926727"/>
                    </a:ext>
                  </a:extLst>
                </a:gridCol>
              </a:tblGrid>
              <a:tr h="52983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ATIM 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GLORIA 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VERONICA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4/1017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https://github.com/Atim658/Atim-Gloria-Veronica-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217055786"/>
                  </a:ext>
                </a:extLst>
              </a:tr>
              <a:tr h="550126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ADONGO POFFIA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4/0823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AMI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9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https://github.com/padongo240823-ops/Poffia2004#:~:text=https%3A//github.com/padongo24082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3%2Dops/Poffia%2D2004.git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2006820947"/>
                  </a:ext>
                </a:extLst>
              </a:tr>
              <a:tr h="394277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MUTAKA AMOS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BU/UP/202 4/4451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https://github.com/mutaka03/Mutaka-Amos.git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3358604598"/>
                  </a:ext>
                </a:extLst>
              </a:tr>
              <a:tr h="529837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9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OGUTU DANIEL 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WAFULA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4/1060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https://github.com/ogutudanielwafula-collab/ogutu-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daniel-wafula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3970968579"/>
                  </a:ext>
                </a:extLst>
              </a:tr>
              <a:tr h="394277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OWOR HAMIDU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BU/UG/202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4/2600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PTI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https://github.com/hamiduowor/hamiduowor.git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3413455469"/>
                  </a:ext>
                </a:extLst>
              </a:tr>
              <a:tr h="394277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WAMBASA GEOFREY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4/3259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https://github.com/wambasa/Wambasa-Geofrey.git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4144116173"/>
                  </a:ext>
                </a:extLst>
              </a:tr>
              <a:tr h="621981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9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MUHANGI MOURIS 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MATHEW 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4/5345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MEB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https://github.com/mourismuhangi-prog/MuhangiMouris-Mathew-#:~:text=https%3A//github.-,com,/mourismuhangi%2Dprog/Muhangi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2342560078"/>
                  </a:ext>
                </a:extLst>
              </a:tr>
              <a:tr h="394277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OBUR CHARLES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4/3743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https://github.com/charlesobur86/Obur-Charles-.git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2772159087"/>
                  </a:ext>
                </a:extLst>
              </a:tr>
              <a:tr h="394277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OKOT SANDRA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4/3255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https://github.com/Okot33/Sandra.git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2106658883"/>
                  </a:ext>
                </a:extLst>
              </a:tr>
              <a:tr h="394719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OMALI EMMANUEL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4/1062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https://github.com/emmason15/OMALIEMMANUEL-.git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4086908369"/>
                  </a:ext>
                </a:extLst>
              </a:tr>
              <a:tr h="394277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ATUSIIMIRW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E OLIVIA 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BU/UG/202</a:t>
                      </a: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4/2597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WAR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https://github.com/oliviaatusiimirwe/atusiimirwe.git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3761010713"/>
                  </a:ext>
                </a:extLst>
              </a:tr>
              <a:tr h="493510"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OCHEN PAUL ENYARU </a:t>
                      </a:r>
                    </a:p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</a:rPr>
                        <a:t>BU/UP/202 3/1066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AMI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</a:rPr>
                        <a:t>https://github.com/paulenyaru/paul.git </a:t>
                      </a: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37951" marR="27058" marT="2460" marB="0"/>
                </a:tc>
                <a:extLst>
                  <a:ext uri="{0D108BD9-81ED-4DB2-BD59-A6C34878D82A}">
                    <a16:rowId xmlns:a16="http://schemas.microsoft.com/office/drawing/2014/main" val="966784568"/>
                  </a:ext>
                </a:extLst>
              </a:tr>
              <a:tr h="515080"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ODONG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2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JOSEPH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  <a:p>
                      <a:pPr marL="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ARIONG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8895" marT="4445" marB="0"/>
                </a:tc>
                <a:tc>
                  <a:txBody>
                    <a:bodyPr/>
                    <a:lstStyle/>
                    <a:p>
                      <a:pPr marL="6350" indent="-6350"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BU/UP/202 4/0840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8895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AMI </a:t>
                      </a:r>
                      <a:endParaRPr lang="en-US" sz="120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8895" marT="4445" marB="0"/>
                </a:tc>
                <a:tc>
                  <a:txBody>
                    <a:bodyPr/>
                    <a:lstStyle/>
                    <a:p>
                      <a:pPr>
                        <a:lnSpc>
                          <a:spcPct val="107000"/>
                        </a:lnSpc>
                        <a:spcAft>
                          <a:spcPts val="0"/>
                        </a:spcAft>
                      </a:pPr>
                      <a:r>
                        <a:rPr lang="en-US" sz="1200" dirty="0">
                          <a:solidFill>
                            <a:schemeClr val="tx1"/>
                          </a:solidFill>
                          <a:effectLst/>
                          <a:latin typeface="Times New Roman" panose="02020603050405020304" pitchFamily="18" charset="0"/>
                          <a:ea typeface="Times New Roman" panose="02020603050405020304" pitchFamily="18" charset="0"/>
                          <a:cs typeface="Times New Roman" panose="02020603050405020304" pitchFamily="18" charset="0"/>
                        </a:rPr>
                        <a:t>https://github.com/odongjoseph12/joseph.git </a:t>
                      </a:r>
                      <a:endParaRPr lang="en-US" sz="1200" dirty="0">
                        <a:solidFill>
                          <a:schemeClr val="tx1"/>
                        </a:solidFill>
                        <a:effectLst/>
                        <a:latin typeface="Calibri" panose="020F0502020204030204" pitchFamily="34" charset="0"/>
                        <a:ea typeface="Calibri" panose="020F050202020403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68580" marR="48895" marT="4445" marB="0"/>
                </a:tc>
                <a:extLst>
                  <a:ext uri="{0D108BD9-81ED-4DB2-BD59-A6C34878D82A}">
                    <a16:rowId xmlns:a16="http://schemas.microsoft.com/office/drawing/2014/main" val="22425831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119062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>
            <a:extLst>
              <a:ext uri="{FF2B5EF4-FFF2-40B4-BE49-F238E27FC236}">
                <a16:creationId xmlns:a16="http://schemas.microsoft.com/office/drawing/2014/main" id="{A2B55282-3686-46B7-969F-BC921A85AD4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64150" y="328835"/>
            <a:ext cx="9599075" cy="1804765"/>
          </a:xfrm>
        </p:spPr>
        <p:txBody>
          <a:bodyPr>
            <a:noAutofit/>
          </a:bodyPr>
          <a:lstStyle/>
          <a:p>
            <a:r>
              <a:rPr lang="en-US" sz="1400" dirty="0"/>
              <a:t>Question one. </a:t>
            </a:r>
            <a:br>
              <a:rPr lang="en-US" sz="1400" dirty="0"/>
            </a:br>
            <a:r>
              <a:rPr lang="en-US" sz="1400" dirty="0"/>
              <a:t>There is a site called kaggle.com on the web. Each group should be able to retrieve a unique data set in excel format. The group will be able to copy variables of each year and put them in the following; </a:t>
            </a:r>
            <a:br>
              <a:rPr lang="en-US" sz="1400" dirty="0"/>
            </a:br>
            <a:r>
              <a:rPr lang="en-US" sz="1400" dirty="0"/>
              <a:t>Tables for each year of data </a:t>
            </a:r>
            <a:br>
              <a:rPr lang="en-US" sz="1400" dirty="0"/>
            </a:br>
            <a:r>
              <a:rPr lang="en-US" sz="1400" dirty="0"/>
              <a:t>Convert the tables in 1.) above into structural arrays </a:t>
            </a:r>
            <a:br>
              <a:rPr lang="en-US" sz="1400" dirty="0"/>
            </a:br>
            <a:r>
              <a:rPr lang="en-US" sz="1400" dirty="0"/>
              <a:t>Output each of the variables in 2.) above into a single workbook with each year on separate sheets having clear column headings and sheet names.  </a:t>
            </a:r>
            <a:br>
              <a:rPr lang="en-US" sz="1800" dirty="0"/>
            </a:br>
            <a:endParaRPr lang="en-US" sz="1800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60D8E2A7-CBE0-483A-9F94-729EAE8A0A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964150" y="2519363"/>
            <a:ext cx="8915400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500" b="1" u="sng" dirty="0"/>
              <a:t>SOLUTION</a:t>
            </a:r>
            <a:r>
              <a:rPr lang="en-US" sz="1500" b="1" dirty="0"/>
              <a:t>  </a:t>
            </a:r>
            <a:endParaRPr lang="en-US" sz="1500" b="1" u="sng" dirty="0"/>
          </a:p>
          <a:p>
            <a:pPr marL="0" indent="0">
              <a:buNone/>
            </a:pPr>
            <a:r>
              <a:rPr lang="en-US" sz="1500" dirty="0">
                <a:solidFill>
                  <a:srgbClr val="00B050"/>
                </a:solidFill>
              </a:rPr>
              <a:t>% Get the current script directory </a:t>
            </a:r>
          </a:p>
          <a:p>
            <a:pPr marL="0" indent="0">
              <a:buNone/>
            </a:pPr>
            <a:r>
              <a:rPr lang="en-US" sz="1500" dirty="0" err="1"/>
              <a:t>scriptDir</a:t>
            </a:r>
            <a:r>
              <a:rPr lang="en-US" sz="1500" dirty="0"/>
              <a:t> = </a:t>
            </a:r>
            <a:r>
              <a:rPr lang="en-US" sz="1500" dirty="0" err="1"/>
              <a:t>fileparts</a:t>
            </a:r>
            <a:r>
              <a:rPr lang="en-US" sz="1500" dirty="0"/>
              <a:t>(</a:t>
            </a:r>
            <a:r>
              <a:rPr lang="en-US" sz="1500" dirty="0" err="1"/>
              <a:t>mfilename</a:t>
            </a:r>
            <a:r>
              <a:rPr lang="en-US" sz="1500" dirty="0"/>
              <a:t>('</a:t>
            </a:r>
            <a:r>
              <a:rPr lang="en-US" sz="1500" dirty="0" err="1"/>
              <a:t>fullpath</a:t>
            </a:r>
            <a:r>
              <a:rPr lang="en-US" sz="1500" dirty="0"/>
              <a:t>')); 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>
                <a:solidFill>
                  <a:srgbClr val="00B050"/>
                </a:solidFill>
              </a:rPr>
              <a:t>% Define relative paths </a:t>
            </a:r>
          </a:p>
          <a:p>
            <a:pPr marL="0" indent="0">
              <a:buNone/>
            </a:pPr>
            <a:r>
              <a:rPr lang="en-US" sz="1500" dirty="0" err="1"/>
              <a:t>inputFilePath</a:t>
            </a:r>
            <a:r>
              <a:rPr lang="en-US" sz="1500" dirty="0"/>
              <a:t> = </a:t>
            </a:r>
            <a:r>
              <a:rPr lang="en-US" sz="1500" dirty="0" err="1"/>
              <a:t>fullfile</a:t>
            </a:r>
            <a:r>
              <a:rPr lang="en-US" sz="1500" dirty="0"/>
              <a:t>(</a:t>
            </a:r>
            <a:r>
              <a:rPr lang="en-US" sz="1500" dirty="0" err="1"/>
              <a:t>scriptDir</a:t>
            </a:r>
            <a:r>
              <a:rPr lang="en-US" sz="1500" dirty="0"/>
              <a:t>, 'climate_change_dataset.xlsx’);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 err="1"/>
              <a:t>outputDir</a:t>
            </a:r>
            <a:r>
              <a:rPr lang="en-US" sz="1500" dirty="0"/>
              <a:t> = </a:t>
            </a:r>
            <a:r>
              <a:rPr lang="en-US" sz="1500" dirty="0" err="1"/>
              <a:t>fullfile</a:t>
            </a:r>
            <a:r>
              <a:rPr lang="en-US" sz="1500" dirty="0"/>
              <a:t>(</a:t>
            </a:r>
            <a:r>
              <a:rPr lang="en-US" sz="1500" dirty="0" err="1"/>
              <a:t>scriptDir</a:t>
            </a:r>
            <a:r>
              <a:rPr lang="en-US" sz="1500" dirty="0"/>
              <a:t>, '</a:t>
            </a:r>
            <a:r>
              <a:rPr lang="en-US" sz="1500" dirty="0" err="1"/>
              <a:t>MatlabExcel</a:t>
            </a:r>
            <a:r>
              <a:rPr lang="en-US" sz="1500" dirty="0"/>
              <a:t> Assignment'); </a:t>
            </a:r>
          </a:p>
          <a:p>
            <a:pPr marL="0" indent="0">
              <a:buNone/>
            </a:pPr>
            <a:r>
              <a:rPr lang="en-US" sz="1500" dirty="0"/>
              <a:t> </a:t>
            </a:r>
            <a:r>
              <a:rPr lang="en-US" sz="1500" dirty="0">
                <a:solidFill>
                  <a:srgbClr val="00B050"/>
                </a:solidFill>
              </a:rPr>
              <a:t>% Create output directory if it doesn't exist</a:t>
            </a:r>
          </a:p>
          <a:p>
            <a:pPr marL="0" indent="0">
              <a:buNone/>
            </a:pPr>
            <a:r>
              <a:rPr lang="en-US" sz="1500" dirty="0">
                <a:solidFill>
                  <a:srgbClr val="00B050"/>
                </a:solidFill>
              </a:rPr>
              <a:t> </a:t>
            </a:r>
            <a:r>
              <a:rPr lang="en-US" sz="1500" dirty="0"/>
              <a:t>if ~exist(</a:t>
            </a:r>
            <a:r>
              <a:rPr lang="en-US" sz="1500" dirty="0" err="1"/>
              <a:t>outputDir</a:t>
            </a:r>
            <a:r>
              <a:rPr lang="en-US" sz="1500" dirty="0"/>
              <a:t>, '</a:t>
            </a:r>
            <a:r>
              <a:rPr lang="en-US" sz="1500" dirty="0" err="1"/>
              <a:t>dir</a:t>
            </a:r>
            <a:r>
              <a:rPr lang="en-US" sz="1500" dirty="0"/>
              <a:t>')     </a:t>
            </a:r>
            <a:r>
              <a:rPr lang="en-US" sz="1500" dirty="0" err="1"/>
              <a:t>mkdir</a:t>
            </a:r>
            <a:r>
              <a:rPr lang="en-US" sz="1500" dirty="0"/>
              <a:t>(</a:t>
            </a:r>
            <a:r>
              <a:rPr lang="en-US" sz="1500" dirty="0" err="1"/>
              <a:t>outputDir</a:t>
            </a:r>
            <a:r>
              <a:rPr lang="en-US" sz="1500" dirty="0"/>
              <a:t>); end </a:t>
            </a:r>
          </a:p>
          <a:p>
            <a:pPr marL="0" indent="0">
              <a:buNone/>
            </a:pPr>
            <a:endParaRPr lang="en-US" sz="1500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90550299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DCE1184D-0638-442F-A81D-B2F029B9E581}"/>
              </a:ext>
            </a:extLst>
          </p:cNvPr>
          <p:cNvSpPr/>
          <p:nvPr/>
        </p:nvSpPr>
        <p:spPr>
          <a:xfrm>
            <a:off x="1171576" y="1643063"/>
            <a:ext cx="7500938" cy="258532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/>
              <a:t>NB.</a:t>
            </a:r>
          </a:p>
          <a:p>
            <a:r>
              <a:rPr lang="en-US" dirty="0">
                <a:solidFill>
                  <a:srgbClr val="00B050"/>
                </a:solidFill>
              </a:rPr>
              <a:t>1.%Get the current script directory……..</a:t>
            </a:r>
            <a:r>
              <a:rPr lang="en-US" dirty="0"/>
              <a:t> This line gets the directory of the current MATLAB script.</a:t>
            </a:r>
          </a:p>
          <a:p>
            <a:r>
              <a:rPr lang="en-US" dirty="0">
                <a:solidFill>
                  <a:srgbClr val="00B050"/>
                </a:solidFill>
              </a:rPr>
              <a:t>2. % Define relative paths……….</a:t>
            </a:r>
            <a:r>
              <a:rPr lang="en-US" dirty="0"/>
              <a:t>these lines define paths for an input file(Climate change datasets.xlsx and an output directory (</a:t>
            </a:r>
            <a:r>
              <a:rPr lang="en-US" dirty="0" err="1"/>
              <a:t>Matlab</a:t>
            </a:r>
            <a:r>
              <a:rPr lang="en-US" dirty="0"/>
              <a:t> Excel Assignment), both relative to the script directory.</a:t>
            </a:r>
          </a:p>
          <a:p>
            <a:r>
              <a:rPr lang="en-US" dirty="0">
                <a:solidFill>
                  <a:srgbClr val="00B050"/>
                </a:solidFill>
              </a:rPr>
              <a:t>3.</a:t>
            </a:r>
            <a:r>
              <a:rPr lang="en-US" dirty="0"/>
              <a:t> </a:t>
            </a:r>
            <a:r>
              <a:rPr lang="en-US" dirty="0">
                <a:solidFill>
                  <a:srgbClr val="00B050"/>
                </a:solidFill>
              </a:rPr>
              <a:t>% Create output directory if it doesn't exist……….</a:t>
            </a:r>
            <a:r>
              <a:rPr lang="en-US" dirty="0"/>
              <a:t> This checks if the output directory exists. If not, it creates the directory.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498452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05FC8112-3C07-4532-B82B-C163B00E0487}"/>
              </a:ext>
            </a:extLst>
          </p:cNvPr>
          <p:cNvSpPr/>
          <p:nvPr/>
        </p:nvSpPr>
        <p:spPr>
          <a:xfrm>
            <a:off x="1090613" y="523813"/>
            <a:ext cx="6096000" cy="5810373"/>
          </a:xfrm>
          <a:prstGeom prst="rect">
            <a:avLst/>
          </a:prstGeom>
        </p:spPr>
        <p:txBody>
          <a:bodyPr>
            <a:spAutoFit/>
          </a:bodyPr>
          <a:lstStyle/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 Read the Excel 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T =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inputFilePath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Range=</a:t>
            </a:r>
            <a:r>
              <a:rPr lang="en-US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"A1:T54"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ReadVariableNames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=true);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89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%A = 2020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607695" lvl="0" indent="-342900" fontAlgn="base">
              <a:lnSpc>
                <a:spcPct val="103000"/>
              </a:lnSpc>
              <a:spcAft>
                <a:spcPts val="20"/>
              </a:spcAft>
              <a:buClr>
                <a:srgbClr val="000000"/>
              </a:buClr>
              <a:buSzPts val="1000"/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T(1:12,:);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%B = 2021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607695" lvl="0" indent="-342900" fontAlgn="base">
              <a:lnSpc>
                <a:spcPct val="103000"/>
              </a:lnSpc>
              <a:spcAft>
                <a:spcPts val="20"/>
              </a:spcAft>
              <a:buClr>
                <a:srgbClr val="000000"/>
              </a:buClr>
              <a:buSzPts val="1000"/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T(13:24,:); </a:t>
            </a:r>
            <a:r>
              <a:rPr lang="en-US" dirty="0">
                <a:solidFill>
                  <a:srgbClr val="008013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%C = 2022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607695" lvl="0" indent="-342900" fontAlgn="base">
              <a:lnSpc>
                <a:spcPct val="103000"/>
              </a:lnSpc>
              <a:spcAft>
                <a:spcPts val="20"/>
              </a:spcAft>
              <a:buClr>
                <a:srgbClr val="000000"/>
              </a:buClr>
              <a:buSzPts val="1000"/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T(25:36,:); </a:t>
            </a:r>
            <a:r>
              <a:rPr lang="en-US" dirty="0">
                <a:solidFill>
                  <a:srgbClr val="008013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%D = 2023</a:t>
            </a: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342900" marR="607695" lvl="0" indent="-342900" fontAlgn="base">
              <a:lnSpc>
                <a:spcPct val="103000"/>
              </a:lnSpc>
              <a:spcAft>
                <a:spcPts val="20"/>
              </a:spcAft>
              <a:buClr>
                <a:srgbClr val="000000"/>
              </a:buClr>
              <a:buSzPts val="1000"/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T(37:48,:);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%E = 2024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342900" marR="607695" lvl="0" indent="-342900" fontAlgn="base">
              <a:lnSpc>
                <a:spcPct val="103000"/>
              </a:lnSpc>
              <a:spcAft>
                <a:spcPts val="20"/>
              </a:spcAft>
              <a:buClr>
                <a:srgbClr val="000000"/>
              </a:buClr>
              <a:buSzPts val="1000"/>
              <a:buFont typeface="+mj-lt"/>
              <a:buAutoNum type="alphaUcPeriod"/>
            </a:pPr>
            <a:r>
              <a:rPr lang="en-US" dirty="0">
                <a:solidFill>
                  <a:srgbClr val="000000"/>
                </a:solidFill>
                <a:uFill>
                  <a:solidFill>
                    <a:srgbClr val="000000"/>
                  </a:solidFill>
                </a:u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 T(49:53,:); </a:t>
            </a:r>
            <a:endParaRPr lang="en-US" sz="2400" dirty="0">
              <a:solidFill>
                <a:srgbClr val="000000"/>
              </a:solidFill>
              <a:uFill>
                <a:solidFill>
                  <a:srgbClr val="000000"/>
                </a:solidFill>
              </a:uFill>
              <a:latin typeface="Consolas" panose="020B0609020204030204" pitchFamily="49" charset="0"/>
              <a:ea typeface="Consolas" panose="020B0609020204030204" pitchFamily="49" charset="0"/>
              <a:cs typeface="Consolas" panose="020B0609020204030204" pitchFamily="49" charset="0"/>
            </a:endParaRPr>
          </a:p>
          <a:p>
            <a:pPr marL="889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 Convert to structure arrays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AS = table2struct(A);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BS = table2struct(B);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CS = table2struct(C);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DS = table2struct(D);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ES = table2struct(E);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47693563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1F9EE1C8-3D4F-4AC8-9441-660165DF40F5}"/>
              </a:ext>
            </a:extLst>
          </p:cNvPr>
          <p:cNvSpPr/>
          <p:nvPr/>
        </p:nvSpPr>
        <p:spPr>
          <a:xfrm>
            <a:off x="942975" y="757238"/>
            <a:ext cx="10372725" cy="55719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" marR="347154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 Convert back to tables and save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347154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 = struct2table(AS);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(AT,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fullfile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'AT.xlsx'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89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BT = struct2table(BS);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(BT,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fullfile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'BT.xlsx'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89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CT = struct2table(CS);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(CT,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fullfile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'CT.xlsx'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89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DT = struct2table(DS);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(DT,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fullfile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'DT.xlsx'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89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ET = struct2table(ES);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writetable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(ET, 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fullfile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outputDir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, </a:t>
            </a:r>
            <a:r>
              <a:rPr lang="en-US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'ET.xlsx'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));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89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indent="-6350">
              <a:lnSpc>
                <a:spcPct val="104000"/>
              </a:lnSpc>
              <a:spcAft>
                <a:spcPts val="20"/>
              </a:spcAft>
            </a:pPr>
            <a:r>
              <a:rPr lang="en-US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disp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'Processing complete. Files saved in </a:t>
            </a:r>
            <a:r>
              <a:rPr lang="en-US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MatlabExcel</a:t>
            </a:r>
            <a:r>
              <a:rPr lang="en-US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Assignment folder.’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</a:t>
            </a:r>
          </a:p>
          <a:p>
            <a:pPr marL="5715" indent="-6350">
              <a:lnSpc>
                <a:spcPct val="104000"/>
              </a:lnSpc>
              <a:spcAft>
                <a:spcPts val="2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r>
              <a:rPr lang="en-US" b="1" i="1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Save and run the code.</a:t>
            </a: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8890">
              <a:lnSpc>
                <a:spcPct val="107000"/>
              </a:lnSpc>
              <a:spcAft>
                <a:spcPts val="0"/>
              </a:spcAft>
            </a:pPr>
            <a:r>
              <a:rPr lang="en-US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2400" dirty="0">
              <a:solidFill>
                <a:srgbClr val="000000"/>
              </a:solidFill>
              <a:effectLst/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92006645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C41189-9F07-4616-9713-1993131F7F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en-US" sz="1800" dirty="0"/>
              <a:t>Question two. Each group has different members from different backgrounds, home districts, courses, religions, tribes, villages, interests, ages, names and facial representation. </a:t>
            </a:r>
            <a:br>
              <a:rPr lang="en-US" sz="1800" dirty="0"/>
            </a:br>
            <a:r>
              <a:rPr lang="en-US" sz="1800" dirty="0"/>
              <a:t>Write a </a:t>
            </a:r>
            <a:r>
              <a:rPr lang="en-US" sz="1800" dirty="0" err="1"/>
              <a:t>matlab</a:t>
            </a:r>
            <a:r>
              <a:rPr lang="en-US" sz="1800" dirty="0"/>
              <a:t> code that can store each member’s aforementioned attributes into a single variable. </a:t>
            </a:r>
            <a:br>
              <a:rPr lang="en-US" sz="1800" dirty="0"/>
            </a:br>
            <a:r>
              <a:rPr lang="en-US" sz="1800" dirty="0"/>
              <a:t>Ensure the code saves the variables. </a:t>
            </a:r>
            <a:br>
              <a:rPr lang="en-US" dirty="0"/>
            </a:br>
            <a:endParaRPr lang="en-US" sz="2000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14F8B-F27F-457E-A943-F071FE2B99D6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01651" y="2162174"/>
            <a:ext cx="5213344" cy="3777622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n-US" sz="1600" b="1" u="sng" dirty="0"/>
              <a:t>SOLUTION</a:t>
            </a:r>
            <a:r>
              <a:rPr lang="en-US" sz="1600" b="1" dirty="0"/>
              <a:t>  </a:t>
            </a:r>
            <a:endParaRPr lang="en-US" sz="1600" b="1" u="sng" dirty="0"/>
          </a:p>
          <a:p>
            <a:pPr marL="0" indent="0">
              <a:buNone/>
            </a:pPr>
            <a:r>
              <a:rPr lang="en-US" sz="1600" dirty="0"/>
              <a:t>%% Defining struct </a:t>
            </a:r>
          </a:p>
          <a:p>
            <a:pPr marL="0" indent="0">
              <a:buNone/>
            </a:pPr>
            <a:r>
              <a:rPr lang="en-US" sz="1600" dirty="0"/>
              <a:t>Members=struct('Name',{},'Age',{},'Course',{},'</a:t>
            </a:r>
            <a:r>
              <a:rPr lang="en-US" sz="1600" dirty="0" err="1"/>
              <a:t>HomeDistrict</a:t>
            </a:r>
            <a:r>
              <a:rPr lang="en-US" sz="1600" dirty="0"/>
              <a:t>',{},'Tribe',{},'</a:t>
            </a:r>
            <a:r>
              <a:rPr lang="en-US" sz="1600" dirty="0" err="1"/>
              <a:t>Facialrepresentat</a:t>
            </a:r>
            <a:r>
              <a:rPr lang="en-US" sz="1600" dirty="0"/>
              <a:t> ion',{},'Interests',{}); </a:t>
            </a:r>
          </a:p>
          <a:p>
            <a:pPr marL="0" indent="0">
              <a:buNone/>
            </a:pPr>
            <a:r>
              <a:rPr lang="en-US" sz="1600" dirty="0"/>
              <a:t>%Member1 </a:t>
            </a:r>
          </a:p>
          <a:p>
            <a:pPr marL="0" indent="0">
              <a:buNone/>
            </a:pPr>
            <a:r>
              <a:rPr lang="en-US" sz="1600" dirty="0"/>
              <a:t>Members(1).Name='</a:t>
            </a:r>
            <a:r>
              <a:rPr lang="en-US" sz="1600" dirty="0" err="1"/>
              <a:t>IkeoJesca</a:t>
            </a:r>
            <a:r>
              <a:rPr lang="en-US" sz="1600" dirty="0"/>
              <a:t>'; </a:t>
            </a:r>
          </a:p>
          <a:p>
            <a:pPr marL="0" indent="0">
              <a:buNone/>
            </a:pPr>
            <a:r>
              <a:rPr lang="en-US" sz="1600" dirty="0"/>
              <a:t>Members(1).Age=22; </a:t>
            </a:r>
          </a:p>
          <a:p>
            <a:pPr marL="0" indent="0">
              <a:buNone/>
            </a:pPr>
            <a:r>
              <a:rPr lang="en-US" sz="1600" dirty="0"/>
              <a:t>Members(1).Course='WAR'; </a:t>
            </a:r>
          </a:p>
          <a:p>
            <a:pPr marL="0" indent="0">
              <a:buNone/>
            </a:pPr>
            <a:r>
              <a:rPr lang="en-US" sz="1600" dirty="0"/>
              <a:t>Members(1).</a:t>
            </a:r>
            <a:r>
              <a:rPr lang="en-US" sz="1600" dirty="0" err="1"/>
              <a:t>HomeDistrict</a:t>
            </a:r>
            <a:r>
              <a:rPr lang="en-US" sz="1600" dirty="0"/>
              <a:t>='</a:t>
            </a:r>
            <a:r>
              <a:rPr lang="en-US" sz="1600" dirty="0" err="1"/>
              <a:t>Kaberamaido</a:t>
            </a:r>
            <a:r>
              <a:rPr lang="en-US" sz="1600" dirty="0"/>
              <a:t>'; </a:t>
            </a:r>
          </a:p>
          <a:p>
            <a:pPr marL="0" indent="0">
              <a:buNone/>
            </a:pPr>
            <a:r>
              <a:rPr lang="en-US" sz="1600" dirty="0"/>
              <a:t>Members(1).Tribe='</a:t>
            </a:r>
            <a:r>
              <a:rPr lang="en-US" sz="1600" dirty="0" err="1"/>
              <a:t>Kumam</a:t>
            </a:r>
            <a:r>
              <a:rPr lang="en-US" sz="1600" dirty="0"/>
              <a:t>'; </a:t>
            </a:r>
          </a:p>
          <a:p>
            <a:pPr marL="0" indent="0">
              <a:buNone/>
            </a:pPr>
            <a:r>
              <a:rPr lang="en-US" sz="1600" dirty="0"/>
              <a:t>Members(1).</a:t>
            </a:r>
            <a:r>
              <a:rPr lang="en-US" sz="1600" dirty="0" err="1"/>
              <a:t>Facialrepresentation</a:t>
            </a:r>
            <a:r>
              <a:rPr lang="en-US" sz="1600" dirty="0"/>
              <a:t>=</a:t>
            </a:r>
            <a:r>
              <a:rPr lang="en-US" sz="1600" dirty="0" err="1"/>
              <a:t>imread</a:t>
            </a:r>
            <a:r>
              <a:rPr lang="en-US" sz="1600" dirty="0"/>
              <a:t>('ngc6543a.jpg'); </a:t>
            </a:r>
          </a:p>
          <a:p>
            <a:pPr marL="0" indent="0">
              <a:buNone/>
            </a:pPr>
            <a:r>
              <a:rPr lang="en-US" sz="1600" dirty="0"/>
              <a:t>Members(1).Interests='</a:t>
            </a:r>
            <a:r>
              <a:rPr lang="en-US" sz="1600" dirty="0" err="1"/>
              <a:t>Alot</a:t>
            </a:r>
            <a:r>
              <a:rPr lang="en-US" sz="1600" dirty="0"/>
              <a:t>'; </a:t>
            </a:r>
          </a:p>
          <a:p>
            <a:pPr marL="0" indent="0">
              <a:buNone/>
            </a:pPr>
            <a:endParaRPr lang="en-US" sz="1500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B58A9AD-BF86-4DDA-B12D-3BDD2BC0CC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272217" y="2773991"/>
            <a:ext cx="5418132" cy="3777622"/>
          </a:xfrm>
        </p:spPr>
        <p:txBody>
          <a:bodyPr>
            <a:normAutofit/>
          </a:bodyPr>
          <a:lstStyle/>
          <a:p>
            <a:pPr marL="0" indent="0">
              <a:buNone/>
            </a:pPr>
            <a:endParaRPr lang="en-US" sz="1650" dirty="0"/>
          </a:p>
          <a:p>
            <a:pPr marL="0" indent="0">
              <a:buNone/>
            </a:pPr>
            <a:r>
              <a:rPr lang="en-US" sz="1650" dirty="0"/>
              <a:t>%Member 2 </a:t>
            </a:r>
          </a:p>
          <a:p>
            <a:pPr marL="0" indent="0">
              <a:buNone/>
            </a:pPr>
            <a:r>
              <a:rPr lang="en-US" sz="1650" dirty="0"/>
              <a:t>Members(2).Name='Mugisha Peter'; </a:t>
            </a:r>
          </a:p>
          <a:p>
            <a:pPr marL="0" indent="0">
              <a:buNone/>
            </a:pPr>
            <a:r>
              <a:rPr lang="en-US" sz="1650" dirty="0"/>
              <a:t>Members(2).Age=23; </a:t>
            </a:r>
          </a:p>
          <a:p>
            <a:pPr marL="0" indent="0">
              <a:buNone/>
            </a:pPr>
            <a:r>
              <a:rPr lang="en-US" sz="1650" dirty="0"/>
              <a:t>Members(2).Course='AMI'; </a:t>
            </a:r>
          </a:p>
          <a:p>
            <a:pPr marL="0" indent="0">
              <a:buNone/>
            </a:pPr>
            <a:r>
              <a:rPr lang="en-US" sz="1650" dirty="0"/>
              <a:t>Members(2).</a:t>
            </a:r>
            <a:r>
              <a:rPr lang="en-US" sz="1650" dirty="0" err="1"/>
              <a:t>HomeDistrict</a:t>
            </a:r>
            <a:r>
              <a:rPr lang="en-US" sz="1650" dirty="0"/>
              <a:t>='</a:t>
            </a:r>
            <a:r>
              <a:rPr lang="en-US" sz="1650" dirty="0" err="1"/>
              <a:t>Koboko</a:t>
            </a:r>
            <a:r>
              <a:rPr lang="en-US" sz="1650" dirty="0"/>
              <a:t>'; </a:t>
            </a:r>
          </a:p>
          <a:p>
            <a:pPr marL="0" indent="0">
              <a:buNone/>
            </a:pPr>
            <a:r>
              <a:rPr lang="en-US" sz="1650" dirty="0"/>
              <a:t>Members(2).Tribe='</a:t>
            </a:r>
            <a:r>
              <a:rPr lang="en-US" sz="1650" dirty="0" err="1"/>
              <a:t>Itesot</a:t>
            </a:r>
            <a:r>
              <a:rPr lang="en-US" sz="1650" dirty="0"/>
              <a:t>'; </a:t>
            </a:r>
          </a:p>
          <a:p>
            <a:pPr marL="0" indent="0">
              <a:buNone/>
            </a:pPr>
            <a:r>
              <a:rPr lang="en-US" sz="1650" dirty="0"/>
              <a:t>Members(2).</a:t>
            </a:r>
            <a:r>
              <a:rPr lang="en-US" sz="1650" dirty="0" err="1"/>
              <a:t>Facialrepresentation</a:t>
            </a:r>
            <a:r>
              <a:rPr lang="en-US" sz="1650" dirty="0"/>
              <a:t>=</a:t>
            </a:r>
            <a:r>
              <a:rPr lang="en-US" sz="1650" dirty="0" err="1"/>
              <a:t>imread</a:t>
            </a:r>
            <a:r>
              <a:rPr lang="en-US" sz="1650" dirty="0"/>
              <a:t>('ngc6543a.jpg'); </a:t>
            </a:r>
          </a:p>
          <a:p>
            <a:pPr marL="0" indent="0">
              <a:buNone/>
            </a:pPr>
            <a:r>
              <a:rPr lang="en-US" sz="1650" dirty="0"/>
              <a:t>Members(2).Interests='Football'; </a:t>
            </a:r>
          </a:p>
          <a:p>
            <a:pPr marL="0" indent="0">
              <a:buNone/>
            </a:pPr>
            <a:endParaRPr lang="en-US" sz="1650" dirty="0"/>
          </a:p>
        </p:txBody>
      </p:sp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79B61506-8F03-4D7B-87ED-370767E3C786}"/>
              </a:ext>
            </a:extLst>
          </p:cNvPr>
          <p:cNvCxnSpPr>
            <a:cxnSpLocks/>
          </p:cNvCxnSpPr>
          <p:nvPr/>
        </p:nvCxnSpPr>
        <p:spPr>
          <a:xfrm>
            <a:off x="6096000" y="2619375"/>
            <a:ext cx="0" cy="3932238"/>
          </a:xfrm>
          <a:prstGeom prst="line">
            <a:avLst/>
          </a:prstGeom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818999587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>
            <a:extLst>
              <a:ext uri="{FF2B5EF4-FFF2-40B4-BE49-F238E27FC236}">
                <a16:creationId xmlns:a16="http://schemas.microsoft.com/office/drawing/2014/main" id="{09ABF058-9AA7-4D61-8447-5DC1F0CBAFD5}"/>
              </a:ext>
            </a:extLst>
          </p:cNvPr>
          <p:cNvSpPr/>
          <p:nvPr/>
        </p:nvSpPr>
        <p:spPr>
          <a:xfrm>
            <a:off x="333375" y="343219"/>
            <a:ext cx="11282364" cy="617156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3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indent="-6350">
              <a:lnSpc>
                <a:spcPct val="104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Members(3).Name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AtusiimirweOlivia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Members(3).Age = 22;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Members(3).Course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Members(3).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Kiruhura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Members(3).Tribe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Munyankore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Members(3).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=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Members(3).Interests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'Food'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4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Members(4).Name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SsentudeIbrahim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Members(4).Age = 23;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Members(4).Course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Members(4).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'MASAKA'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Members(4).Tribe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Muganda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Members(4).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Members(4).Interests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'Football'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283400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8013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%Member 5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Members(5).Name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MutaryebwaLuke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Members(5).Age = 22;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Members(5).Course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'WAR'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Members(5).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HomeDistrict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'BUSHENYI'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Members(5).Tribe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</a:t>
            </a:r>
            <a:r>
              <a:rPr lang="en-US" sz="1600" dirty="0" err="1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Munyankore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’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</a:t>
            </a: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Members(5).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Facialrepresentation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 = </a:t>
            </a:r>
            <a:r>
              <a:rPr lang="en-US" sz="1600" dirty="0" err="1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imread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(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'ngc6543a.jpg'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);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  <a:p>
            <a:pPr marL="5715" marR="607695" indent="-6350">
              <a:lnSpc>
                <a:spcPct val="103000"/>
              </a:lnSpc>
              <a:spcAft>
                <a:spcPts val="20"/>
              </a:spcAft>
            </a:pP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Members(5).Interests = </a:t>
            </a:r>
            <a:r>
              <a:rPr lang="en-US" sz="1600" dirty="0">
                <a:solidFill>
                  <a:srgbClr val="A709F5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'Politics'</a:t>
            </a:r>
            <a:r>
              <a:rPr lang="en-US" sz="1600" dirty="0">
                <a:solidFill>
                  <a:srgbClr val="000000"/>
                </a:solidFill>
                <a:latin typeface="Consolas" panose="020B0609020204030204" pitchFamily="49" charset="0"/>
                <a:ea typeface="Consolas" panose="020B0609020204030204" pitchFamily="49" charset="0"/>
                <a:cs typeface="Consolas" panose="020B0609020204030204" pitchFamily="49" charset="0"/>
              </a:rPr>
              <a:t>; </a:t>
            </a:r>
            <a:endParaRPr lang="en-US" sz="1600" dirty="0">
              <a:solidFill>
                <a:srgbClr val="000000"/>
              </a:solidFill>
              <a:latin typeface="Calibri" panose="020F0502020204030204" pitchFamily="34" charset="0"/>
              <a:ea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4192162"/>
      </p:ext>
    </p:extLst>
  </p:cSld>
  <p:clrMapOvr>
    <a:masterClrMapping/>
  </p:clrMapOvr>
  <mc:AlternateContent xmlns:mc="http://schemas.openxmlformats.org/markup-compatibility/2006">
    <mc:Choice xmlns:p15="http://schemas.microsoft.com/office/powerpoint/2012/main" Requires="p15">
      <p:transition spd="slow">
        <p15:prstTrans prst="peelOff"/>
      </p:transition>
    </mc:Choice>
    <mc:Fallback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Wisp">
  <a:themeElements>
    <a:clrScheme name="Wisp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Wisp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Wisp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171</TotalTime>
  <Words>2340</Words>
  <Application>Microsoft Office PowerPoint</Application>
  <PresentationFormat>Widescreen</PresentationFormat>
  <Paragraphs>330</Paragraphs>
  <Slides>14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14</vt:i4>
      </vt:variant>
    </vt:vector>
  </HeadingPairs>
  <TitlesOfParts>
    <vt:vector size="21" baseType="lpstr">
      <vt:lpstr>Arial</vt:lpstr>
      <vt:lpstr>Calibri</vt:lpstr>
      <vt:lpstr>Century Gothic</vt:lpstr>
      <vt:lpstr>Consolas</vt:lpstr>
      <vt:lpstr>Times New Roman</vt:lpstr>
      <vt:lpstr>Wingdings 3</vt:lpstr>
      <vt:lpstr>Wisp</vt:lpstr>
      <vt:lpstr>MATLAB ASSIGNMENT PRESENTATION</vt:lpstr>
      <vt:lpstr>List of Group A members</vt:lpstr>
      <vt:lpstr>PowerPoint Presentation</vt:lpstr>
      <vt:lpstr>Question one.  There is a site called kaggle.com on the web. Each group should be able to retrieve a unique data set in excel format. The group will be able to copy variables of each year and put them in the following;  Tables for each year of data  Convert the tables in 1.) above into structural arrays  Output each of the variables in 2.) above into a single workbook with each year on separate sheets having clear column headings and sheet names.   </vt:lpstr>
      <vt:lpstr>PowerPoint Presentation</vt:lpstr>
      <vt:lpstr>PowerPoint Presentation</vt:lpstr>
      <vt:lpstr>PowerPoint Presentation</vt:lpstr>
      <vt:lpstr>Question two. Each group has different members from different backgrounds, home districts, courses, religions, tribes, villages, interests, ages, names and facial representation.  Write a matlab code that can store each member’s aforementioned attributes into a single variable.  Ensure the code saves the variables.  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MATLAB ASSIGNMENT PRESENTATION</dc:title>
  <dc:creator>User</dc:creator>
  <cp:lastModifiedBy>User</cp:lastModifiedBy>
  <cp:revision>15</cp:revision>
  <dcterms:created xsi:type="dcterms:W3CDTF">2025-09-09T10:16:52Z</dcterms:created>
  <dcterms:modified xsi:type="dcterms:W3CDTF">2025-09-09T13:55:53Z</dcterms:modified>
</cp:coreProperties>
</file>