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760" r:id="rId2"/>
    <p:sldId id="517" r:id="rId3"/>
    <p:sldId id="518" r:id="rId4"/>
    <p:sldId id="520" r:id="rId5"/>
    <p:sldId id="478" r:id="rId6"/>
    <p:sldId id="383" r:id="rId7"/>
    <p:sldId id="524" r:id="rId8"/>
    <p:sldId id="499" r:id="rId9"/>
    <p:sldId id="761" r:id="rId10"/>
    <p:sldId id="516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732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 Haque" userId="444539d6-e8de-496e-a076-9d77984de428" providerId="ADAL" clId="{BCE2180E-080C-48FC-AE82-7F6715A2BD4B}"/>
    <pc:docChg chg="modSld">
      <pc:chgData name="Anwar Haque" userId="444539d6-e8de-496e-a076-9d77984de428" providerId="ADAL" clId="{BCE2180E-080C-48FC-AE82-7F6715A2BD4B}" dt="2023-10-01T01:15:11.976" v="71" actId="20577"/>
      <pc:docMkLst>
        <pc:docMk/>
      </pc:docMkLst>
      <pc:sldChg chg="modSp mod">
        <pc:chgData name="Anwar Haque" userId="444539d6-e8de-496e-a076-9d77984de428" providerId="ADAL" clId="{BCE2180E-080C-48FC-AE82-7F6715A2BD4B}" dt="2023-10-01T01:12:36.813" v="4" actId="1076"/>
        <pc:sldMkLst>
          <pc:docMk/>
          <pc:sldMk cId="0" sldId="517"/>
        </pc:sldMkLst>
        <pc:spChg chg="mod">
          <ac:chgData name="Anwar Haque" userId="444539d6-e8de-496e-a076-9d77984de428" providerId="ADAL" clId="{BCE2180E-080C-48FC-AE82-7F6715A2BD4B}" dt="2023-10-01T01:12:36.813" v="4" actId="1076"/>
          <ac:spMkLst>
            <pc:docMk/>
            <pc:sldMk cId="0" sldId="517"/>
            <ac:spMk id="3" creationId="{00000000-0000-0000-0000-000000000000}"/>
          </ac:spMkLst>
        </pc:spChg>
      </pc:sldChg>
      <pc:sldChg chg="modSp mod">
        <pc:chgData name="Anwar Haque" userId="444539d6-e8de-496e-a076-9d77984de428" providerId="ADAL" clId="{BCE2180E-080C-48FC-AE82-7F6715A2BD4B}" dt="2023-10-01T01:15:11.976" v="71" actId="20577"/>
        <pc:sldMkLst>
          <pc:docMk/>
          <pc:sldMk cId="0" sldId="520"/>
        </pc:sldMkLst>
        <pc:spChg chg="mod">
          <ac:chgData name="Anwar Haque" userId="444539d6-e8de-496e-a076-9d77984de428" providerId="ADAL" clId="{BCE2180E-080C-48FC-AE82-7F6715A2BD4B}" dt="2023-10-01T01:15:11.976" v="71" actId="20577"/>
          <ac:spMkLst>
            <pc:docMk/>
            <pc:sldMk cId="0" sldId="520"/>
            <ac:spMk id="32771" creationId="{00000000-0000-0000-0000-000000000000}"/>
          </ac:spMkLst>
        </pc:spChg>
      </pc:sldChg>
      <pc:sldChg chg="modSp mod">
        <pc:chgData name="Anwar Haque" userId="444539d6-e8de-496e-a076-9d77984de428" providerId="ADAL" clId="{BCE2180E-080C-48FC-AE82-7F6715A2BD4B}" dt="2023-10-01T01:12:22.253" v="2" actId="20577"/>
        <pc:sldMkLst>
          <pc:docMk/>
          <pc:sldMk cId="0" sldId="760"/>
        </pc:sldMkLst>
        <pc:spChg chg="mod">
          <ac:chgData name="Anwar Haque" userId="444539d6-e8de-496e-a076-9d77984de428" providerId="ADAL" clId="{BCE2180E-080C-48FC-AE82-7F6715A2BD4B}" dt="2023-10-01T01:12:22.253" v="2" actId="20577"/>
          <ac:spMkLst>
            <pc:docMk/>
            <pc:sldMk cId="0" sldId="760"/>
            <ac:spMk id="4100" creationId="{ED78F396-B0BF-40D8-A0B4-35DEAF9EEA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A8D159-E1A5-47D2-A02E-0C8781551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5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0C6000A0-E5EF-4381-8742-B9E4A7F0C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00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78E18CF-515C-4552-83AE-1545BE0A3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7DC50AE-4DD3-492C-89D2-0C9CC07A4432}" type="slidenum">
              <a:rPr lang="en-US" altLang="en-US" sz="1100">
                <a:latin typeface="Times New Roman" panose="02020603050405020304" pitchFamily="18" charset="0"/>
              </a:rPr>
              <a:pPr/>
              <a:t>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3B2E454-9B45-4C46-A362-3FEBE524E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A2E22E3-E1C2-4DAD-A8F1-D20B1E4C2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000A0-E5EF-4381-8742-B9E4A7F0CA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92442-99EF-4FB5-AD24-21C5E9C156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A7A1C-0EB9-4352-B6E3-9CFA9E80CB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A7A1C-0EB9-4352-B6E3-9CFA9E80CB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5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3925F-B747-4F95-AC6B-F89DCF38D5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420B0CE-26D8-4405-997D-1EBAC8A26C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1395" y="184247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CPU Scheduling</a:t>
            </a:r>
            <a:endParaRPr lang="en-US" altLang="en-US" dirty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D2A4821-FE7D-41DB-8130-A021798D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360" y="1134449"/>
            <a:ext cx="2935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/>
              <a:t>CS 3305A</a:t>
            </a:r>
            <a:endParaRPr lang="en-CA" altLang="en-US" sz="40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D78F396-B0BF-40D8-A0B4-35DEAF9EE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3333496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Lecture 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800" dirty="0"/>
            </a:br>
            <a:r>
              <a:rPr lang="en-US" altLang="en-US" sz="1800" dirty="0"/>
              <a:t>Oct 4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2023</a:t>
            </a:r>
            <a:endParaRPr lang="en-CA" alt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466970-F5B9-44CB-9719-BAB882B8E064}"/>
              </a:ext>
            </a:extLst>
          </p:cNvPr>
          <p:cNvSpPr/>
          <p:nvPr/>
        </p:nvSpPr>
        <p:spPr>
          <a:xfrm>
            <a:off x="710606" y="4964826"/>
            <a:ext cx="8159523" cy="1356397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u="sng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Notice:</a:t>
            </a:r>
            <a:endParaRPr lang="en-US" sz="120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Lecture slides are being provided with permission from the copyright for in-class (CS3305A) use only. The slides must not be reproduced or provided to anyone outside of the class.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All download copies of the slides and/or lecture recordings are for personal use only.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Students must destroy these copies within 30 days after receipt of final course evaluations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Algorithms LIFO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Last-In First-out (LIFO)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New processes are placed at head of ready queue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Improves response time for newly created processes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May lead to starvation – early processes may never get CPU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F3C61E-C471-492D-B93C-4B9B6EFA3EE7}"/>
              </a:ext>
            </a:extLst>
          </p:cNvPr>
          <p:cNvCxnSpPr/>
          <p:nvPr/>
        </p:nvCxnSpPr>
        <p:spPr>
          <a:xfrm>
            <a:off x="990600" y="1213859"/>
            <a:ext cx="7162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CPU-I/O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24000"/>
            <a:ext cx="83058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Maximum </a:t>
            </a:r>
            <a:r>
              <a:rPr lang="en-US" dirty="0">
                <a:solidFill>
                  <a:srgbClr val="FF0000"/>
                </a:solidFill>
              </a:rPr>
              <a:t>CPU utilization </a:t>
            </a:r>
            <a:r>
              <a:rPr lang="en-US" dirty="0"/>
              <a:t>is obtained with context switching –&gt; CPU Scheduling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Process execution consists (1) CPU execution (CPU burst time) and (2) I/O wait (I/O burst time).</a:t>
            </a:r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A7AB56-69D2-43F8-AFF0-16E2C67A6FD2}"/>
              </a:ext>
            </a:extLst>
          </p:cNvPr>
          <p:cNvCxnSpPr/>
          <p:nvPr/>
        </p:nvCxnSpPr>
        <p:spPr>
          <a:xfrm>
            <a:off x="1065663" y="1197988"/>
            <a:ext cx="7162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Alternating CPU And I/O Bursts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2672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CPU and I/O burst time: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Alternates, between CPU and I/O activity.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dirty="0"/>
              <a:t>CPU times are generally much shorter than I/O times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 l="38274" t="10310" r="40599" b="52560"/>
          <a:stretch>
            <a:fillRect/>
          </a:stretch>
        </p:blipFill>
        <p:spPr bwMode="auto">
          <a:xfrm>
            <a:off x="0" y="1447800"/>
            <a:ext cx="4191000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C8039B-2A33-4D39-B40F-83F155C66380}"/>
              </a:ext>
            </a:extLst>
          </p:cNvPr>
          <p:cNvCxnSpPr/>
          <p:nvPr/>
        </p:nvCxnSpPr>
        <p:spPr>
          <a:xfrm>
            <a:off x="1065663" y="1197988"/>
            <a:ext cx="7162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127000"/>
            <a:ext cx="7772400" cy="901700"/>
          </a:xfrm>
        </p:spPr>
        <p:txBody>
          <a:bodyPr/>
          <a:lstStyle/>
          <a:p>
            <a:r>
              <a:rPr lang="en-US"/>
              <a:t>CPU Scheduler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236" y="1295400"/>
            <a:ext cx="8407400" cy="5054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Selects a process from the </a:t>
            </a:r>
            <a:r>
              <a:rPr lang="en-US" sz="2800" dirty="0">
                <a:solidFill>
                  <a:srgbClr val="FF0000"/>
                </a:solidFill>
              </a:rPr>
              <a:t>Ready queue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Two mode of operations: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Non-preemptive</a:t>
            </a:r>
            <a:r>
              <a:rPr lang="en-US" dirty="0"/>
              <a:t>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Process runs until it is completed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Preemptive </a:t>
            </a:r>
            <a:r>
              <a:rPr lang="en-US" dirty="0"/>
              <a:t>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A process runs for a certain amount of time (could be a predetermined fixed time)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97A495-7434-41E4-9ED0-5EBE511513D5}"/>
              </a:ext>
            </a:extLst>
          </p:cNvPr>
          <p:cNvCxnSpPr/>
          <p:nvPr/>
        </p:nvCxnSpPr>
        <p:spPr>
          <a:xfrm>
            <a:off x="1066800" y="1028700"/>
            <a:ext cx="7162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Evaluation Metrics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355" y="1447800"/>
            <a:ext cx="83058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Many quantitative criteria for evaluating a scheduling  algorithm: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CPU utilization: Percentage of time the CPU is occupied (i.e., not idle)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Throughput: # completed processes per time unit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Waiting time:</a:t>
            </a:r>
            <a:r>
              <a:rPr lang="en-US" dirty="0"/>
              <a:t> Time spent on the ready queue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Turnaround time:</a:t>
            </a:r>
            <a:r>
              <a:rPr lang="en-US" dirty="0"/>
              <a:t> Time from the submission to the ready queue to the completion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Fairness: No Process suffers starvation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17BB67-4A72-41E8-B447-B8B0675F0525}"/>
              </a:ext>
            </a:extLst>
          </p:cNvPr>
          <p:cNvCxnSpPr/>
          <p:nvPr/>
        </p:nvCxnSpPr>
        <p:spPr>
          <a:xfrm>
            <a:off x="990600" y="1213859"/>
            <a:ext cx="7162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Options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First Come, First Served (FCFS)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Last In First Out (LIFO)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Shortest Job First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Round Robin (RR)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Multilevel Queuing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Multilevel Queuing with Feedback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Lottery Scheduling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995C08-07E5-42A8-AA97-DEEBEDF319B7}"/>
              </a:ext>
            </a:extLst>
          </p:cNvPr>
          <p:cNvCxnSpPr/>
          <p:nvPr/>
        </p:nvCxnSpPr>
        <p:spPr>
          <a:xfrm>
            <a:off x="990600" y="1213859"/>
            <a:ext cx="7162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/>
              <a:t>First-Come, First-Served (FCFS)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The process that requests the CPU first is allocated the CPU first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The code for FCFS scheduling is simple to write and understand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will illustrate the use of FCFS with three processes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Preemptive </a:t>
            </a:r>
            <a:r>
              <a:rPr lang="en-US"/>
              <a:t>or non-preemptive</a:t>
            </a:r>
            <a:r>
              <a:rPr lang="en-US" dirty="0"/>
              <a:t>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EABF03-754C-4AE0-9B0B-F52F04CC0F22}"/>
              </a:ext>
            </a:extLst>
          </p:cNvPr>
          <p:cNvCxnSpPr/>
          <p:nvPr/>
        </p:nvCxnSpPr>
        <p:spPr>
          <a:xfrm>
            <a:off x="990600" y="1213859"/>
            <a:ext cx="7162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First-Come, First-Served (FCFS) Scheduling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199"/>
            <a:ext cx="8305800" cy="5257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u="sng" dirty="0"/>
              <a:t>Process</a:t>
            </a:r>
            <a:r>
              <a:rPr lang="en-US" sz="2400" dirty="0"/>
              <a:t>	</a:t>
            </a:r>
            <a:r>
              <a:rPr lang="en-US" sz="2400" u="sng" dirty="0"/>
              <a:t>Arrival time </a:t>
            </a:r>
            <a:r>
              <a:rPr lang="en-US" sz="2400" dirty="0"/>
              <a:t>	      </a:t>
            </a:r>
            <a:r>
              <a:rPr lang="en-US" sz="2400" u="sng" dirty="0"/>
              <a:t>CPU Burst Time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       P1	        0     		24</a:t>
            </a:r>
          </a:p>
          <a:p>
            <a:pPr marL="0" indent="0">
              <a:buNone/>
            </a:pPr>
            <a:r>
              <a:rPr lang="en-US" sz="2400" dirty="0"/>
              <a:t>       P2 	        1      		3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000" dirty="0"/>
              <a:t>P3	         2      		3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Processes serving request in the order: </a:t>
            </a:r>
            <a:r>
              <a:rPr lang="en-US" sz="2400" dirty="0">
                <a:solidFill>
                  <a:schemeClr val="accent2"/>
                </a:solidFill>
              </a:rPr>
              <a:t>P1 , P2 , P3</a:t>
            </a:r>
            <a:r>
              <a:rPr lang="en-US" sz="2400" dirty="0"/>
              <a:t>  The scheduling chart: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Waiting time for P</a:t>
            </a:r>
            <a:r>
              <a:rPr lang="en-US" sz="1700" baseline="-25000" dirty="0"/>
              <a:t>1</a:t>
            </a:r>
            <a:r>
              <a:rPr lang="en-US" sz="1700" dirty="0"/>
              <a:t>  = 0; P</a:t>
            </a:r>
            <a:r>
              <a:rPr lang="en-US" sz="1700" baseline="-25000" dirty="0"/>
              <a:t>2</a:t>
            </a:r>
            <a:r>
              <a:rPr lang="en-US" sz="1700" dirty="0"/>
              <a:t>= 24-1=23; P</a:t>
            </a:r>
            <a:r>
              <a:rPr lang="en-US" sz="1700" baseline="-25000" dirty="0"/>
              <a:t>3</a:t>
            </a:r>
            <a:r>
              <a:rPr lang="en-US" sz="1700" dirty="0"/>
              <a:t> = 27-2= 25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Average waiting time:  (0 + 23 + 25)/3 = </a:t>
            </a:r>
            <a:r>
              <a:rPr lang="en-US" sz="1700" b="1" dirty="0">
                <a:highlight>
                  <a:srgbClr val="FFFF00"/>
                </a:highlight>
              </a:rPr>
              <a:t>16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Turnaround time: P</a:t>
            </a:r>
            <a:r>
              <a:rPr lang="en-US" sz="1700" baseline="-25000" dirty="0"/>
              <a:t>1 = </a:t>
            </a:r>
            <a:r>
              <a:rPr lang="en-US" sz="1700" dirty="0"/>
              <a:t>24-0=24, P</a:t>
            </a:r>
            <a:r>
              <a:rPr lang="en-US" sz="1700" baseline="-25000" dirty="0"/>
              <a:t>2</a:t>
            </a:r>
            <a:r>
              <a:rPr lang="en-US" sz="1700" dirty="0"/>
              <a:t>= 27-1=26; P</a:t>
            </a:r>
            <a:r>
              <a:rPr lang="en-US" sz="1700" baseline="-25000" dirty="0"/>
              <a:t>3</a:t>
            </a:r>
            <a:r>
              <a:rPr lang="en-US" sz="1700" dirty="0"/>
              <a:t> = 30-2=28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Average Turnaround time:  (24 + 26 + 28)/3 = </a:t>
            </a:r>
            <a:r>
              <a:rPr lang="en-US" sz="1700" b="1" dirty="0">
                <a:highlight>
                  <a:srgbClr val="FFFF00"/>
                </a:highlight>
              </a:rPr>
              <a:t>26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700" dirty="0"/>
          </a:p>
          <a:p>
            <a:pPr>
              <a:buFont typeface="Wingdings" panose="05000000000000000000" pitchFamily="2" charset="2"/>
              <a:buChar char="q"/>
            </a:pPr>
            <a:endParaRPr lang="en-US" sz="1700" dirty="0"/>
          </a:p>
        </p:txBody>
      </p:sp>
      <p:grpSp>
        <p:nvGrpSpPr>
          <p:cNvPr id="9220" name="Group 18"/>
          <p:cNvGrpSpPr>
            <a:grpSpLocks/>
          </p:cNvGrpSpPr>
          <p:nvPr/>
        </p:nvGrpSpPr>
        <p:grpSpPr bwMode="auto">
          <a:xfrm>
            <a:off x="990600" y="4343400"/>
            <a:ext cx="5556250" cy="1128713"/>
            <a:chOff x="856" y="2688"/>
            <a:chExt cx="3500" cy="711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1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9223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3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231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24</a:t>
              </a:r>
            </a:p>
          </p:txBody>
        </p:sp>
        <p:sp>
          <p:nvSpPr>
            <p:cNvPr id="9232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27</a:t>
              </a:r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30</a:t>
              </a:r>
            </a:p>
          </p:txBody>
        </p:sp>
        <p:sp>
          <p:nvSpPr>
            <p:cNvPr id="9234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0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47039C-1791-428B-9C05-EDF9C4AE2703}"/>
              </a:ext>
            </a:extLst>
          </p:cNvPr>
          <p:cNvCxnSpPr/>
          <p:nvPr/>
        </p:nvCxnSpPr>
        <p:spPr>
          <a:xfrm>
            <a:off x="990600" y="1371600"/>
            <a:ext cx="7162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First-Come, First-Served (FCFS) Scheduling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5257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u="sng" dirty="0"/>
              <a:t>Process</a:t>
            </a:r>
            <a:r>
              <a:rPr lang="en-US" sz="2400" dirty="0"/>
              <a:t>	</a:t>
            </a:r>
            <a:r>
              <a:rPr lang="en-US" sz="2400" u="sng" dirty="0"/>
              <a:t>Arrival time </a:t>
            </a:r>
            <a:r>
              <a:rPr lang="en-US" sz="2400" dirty="0"/>
              <a:t>	      </a:t>
            </a:r>
            <a:r>
              <a:rPr lang="en-US" sz="2400" u="sng" dirty="0"/>
              <a:t>CPU Burst Time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       P1	        2     		24</a:t>
            </a:r>
          </a:p>
          <a:p>
            <a:pPr marL="0" indent="0">
              <a:buNone/>
            </a:pPr>
            <a:r>
              <a:rPr lang="en-US" sz="2400" dirty="0"/>
              <a:t>       P2 	        0      		3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000" dirty="0"/>
              <a:t>P3	         1      		3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Processes serving request in the order: </a:t>
            </a:r>
            <a:r>
              <a:rPr lang="en-US" sz="2000" dirty="0">
                <a:solidFill>
                  <a:schemeClr val="accent2"/>
                </a:solidFill>
              </a:rPr>
              <a:t>P2 , P3 , P1</a:t>
            </a:r>
            <a:r>
              <a:rPr lang="en-US" sz="2000" dirty="0"/>
              <a:t>  The scheduling chart: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Waiting time: P</a:t>
            </a:r>
            <a:r>
              <a:rPr lang="en-US" sz="1700" baseline="-25000" dirty="0"/>
              <a:t>2</a:t>
            </a:r>
            <a:r>
              <a:rPr lang="en-US" sz="1700" dirty="0"/>
              <a:t>  = 0; P</a:t>
            </a:r>
            <a:r>
              <a:rPr lang="en-US" sz="1700" baseline="-25000" dirty="0"/>
              <a:t>3 </a:t>
            </a:r>
            <a:r>
              <a:rPr lang="en-US" sz="1700" dirty="0"/>
              <a:t>= 3-1 = 2; P</a:t>
            </a:r>
            <a:r>
              <a:rPr lang="en-US" sz="1700" baseline="-25000" dirty="0"/>
              <a:t>1</a:t>
            </a:r>
            <a:r>
              <a:rPr lang="en-US" sz="1700" dirty="0"/>
              <a:t> = 6-2=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Average waiting time:  (0 + 2 + 4)/3 = </a:t>
            </a:r>
            <a:r>
              <a:rPr lang="en-US" sz="1700" b="1" dirty="0">
                <a:highlight>
                  <a:srgbClr val="FFFF00"/>
                </a:highlight>
              </a:rPr>
              <a:t>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Turnaround time: P</a:t>
            </a:r>
            <a:r>
              <a:rPr lang="en-US" sz="1700" baseline="-25000" dirty="0"/>
              <a:t>2 = </a:t>
            </a:r>
            <a:r>
              <a:rPr lang="en-US" sz="1700" dirty="0"/>
              <a:t>3-0=3, P</a:t>
            </a:r>
            <a:r>
              <a:rPr lang="en-US" sz="1700" baseline="-25000" dirty="0"/>
              <a:t>3</a:t>
            </a:r>
            <a:r>
              <a:rPr lang="en-US" sz="1700" dirty="0"/>
              <a:t>= 6-1=5; P</a:t>
            </a:r>
            <a:r>
              <a:rPr lang="en-US" sz="1700" baseline="-25000" dirty="0"/>
              <a:t>1</a:t>
            </a:r>
            <a:r>
              <a:rPr lang="en-US" sz="1700" dirty="0"/>
              <a:t> = 30-2=28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Average Turnaround time:  (3 + 5 + 28)/3 = </a:t>
            </a:r>
            <a:r>
              <a:rPr lang="en-US" sz="1700" b="1" dirty="0">
                <a:highlight>
                  <a:srgbClr val="FFFF00"/>
                </a:highlight>
              </a:rPr>
              <a:t>12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Much better than previous case! why: ??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700" dirty="0"/>
          </a:p>
          <a:p>
            <a:pPr>
              <a:buFont typeface="Wingdings" panose="05000000000000000000" pitchFamily="2" charset="2"/>
              <a:buChar char="q"/>
            </a:pPr>
            <a:endParaRPr lang="en-US" sz="1700" dirty="0"/>
          </a:p>
          <a:p>
            <a:pPr>
              <a:buFont typeface="Wingdings" panose="05000000000000000000" pitchFamily="2" charset="2"/>
              <a:buChar char="q"/>
            </a:pPr>
            <a:endParaRPr lang="en-US" sz="17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47039C-1791-428B-9C05-EDF9C4AE2703}"/>
              </a:ext>
            </a:extLst>
          </p:cNvPr>
          <p:cNvCxnSpPr/>
          <p:nvPr/>
        </p:nvCxnSpPr>
        <p:spPr>
          <a:xfrm>
            <a:off x="990600" y="1371600"/>
            <a:ext cx="7162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" name="Group 20">
            <a:extLst>
              <a:ext uri="{FF2B5EF4-FFF2-40B4-BE49-F238E27FC236}">
                <a16:creationId xmlns:a16="http://schemas.microsoft.com/office/drawing/2014/main" id="{5CA3EA38-3898-4D3D-A6ED-16B6C5ADFB2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886201"/>
            <a:ext cx="5791200" cy="838200"/>
            <a:chOff x="852" y="1650"/>
            <a:chExt cx="3512" cy="711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D5ED42FF-4318-4DE8-950A-7EC0D178A2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BE3B7B36-DFC0-4B05-8183-65E800058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1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88C2F9B6-0A97-4417-A7CE-444F42F33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3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C37F1A2B-2CC8-419F-871A-C07F84BA2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D42C6ADA-F1C7-4B90-983E-CE22FCE6A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58F2E677-DB1B-4364-9222-9573D7A3E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BAFCFF59-30FA-43D9-BCB9-E047803C5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FD870C68-E974-4F12-813C-03BF152E5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64807215-137A-48E2-96A6-3C1DCE5DF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EFA1444F-1035-4A0D-917D-BAA83817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id="{B6B09B23-5E9C-4F97-9731-ABB8F6AB8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6</a:t>
              </a:r>
            </a:p>
          </p:txBody>
        </p:sp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406314CC-0BE0-44AF-B60D-E8BC5AF4D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</a:t>
              </a: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7C4D834F-CB02-458D-B2D7-9B8B2C6E1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30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5CD6B97B-5E48-4856-BE6E-668CE37F8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46554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18285</TotalTime>
  <Words>653</Words>
  <Application>Microsoft Office PowerPoint</Application>
  <PresentationFormat>On-screen Show (4:3)</PresentationFormat>
  <Paragraphs>94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Helvetica</vt:lpstr>
      <vt:lpstr>Times New Roman</vt:lpstr>
      <vt:lpstr>Wingdings</vt:lpstr>
      <vt:lpstr>ZapfDingbats</vt:lpstr>
      <vt:lpstr>1_Default Design</vt:lpstr>
      <vt:lpstr>CPU Scheduling</vt:lpstr>
      <vt:lpstr>CPU-I/O Cycle</vt:lpstr>
      <vt:lpstr>Alternating CPU And I/O Bursts</vt:lpstr>
      <vt:lpstr>CPU Scheduler</vt:lpstr>
      <vt:lpstr>Scheduling Evaluation Metrics</vt:lpstr>
      <vt:lpstr>Scheduler Options</vt:lpstr>
      <vt:lpstr>First-Come, First-Served (FCFS) Scheduling</vt:lpstr>
      <vt:lpstr>First-Come, First-Served (FCFS) Scheduling</vt:lpstr>
      <vt:lpstr>First-Come, First-Served (FCFS) Scheduling</vt:lpstr>
      <vt:lpstr>Scheduling Algorithms LIFO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cp:lastModifiedBy>Anwar Haque</cp:lastModifiedBy>
  <cp:revision>15</cp:revision>
  <dcterms:created xsi:type="dcterms:W3CDTF">2005-01-30T21:33:50Z</dcterms:created>
  <dcterms:modified xsi:type="dcterms:W3CDTF">2023-10-01T01:15:18Z</dcterms:modified>
</cp:coreProperties>
</file>