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3" r:id="rId7"/>
    <p:sldId id="258" r:id="rId8"/>
    <p:sldId id="264" r:id="rId9"/>
    <p:sldId id="259" r:id="rId10"/>
    <p:sldId id="265" r:id="rId11"/>
    <p:sldId id="266" r:id="rId12"/>
    <p:sldId id="267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B64B-664B-4F0C-8826-C6196C499739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7CF8A3-E7EB-4705-AE15-2AD1DC6A0A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Rising text-based threats (phishing, malware-laced reports).</a:t>
          </a:r>
        </a:p>
      </dgm:t>
    </dgm:pt>
    <dgm:pt modelId="{7ED47E36-3FB4-4558-8B5A-0031778434BD}" type="parTrans" cxnId="{CAC8A963-4AA5-4BD4-9461-65352F67A4D9}">
      <dgm:prSet/>
      <dgm:spPr/>
      <dgm:t>
        <a:bodyPr/>
        <a:lstStyle/>
        <a:p>
          <a:endParaRPr lang="en-US"/>
        </a:p>
      </dgm:t>
    </dgm:pt>
    <dgm:pt modelId="{7DA9CB1E-46E6-4150-A85A-B68D232EB39B}" type="sibTrans" cxnId="{CAC8A963-4AA5-4BD4-9461-65352F67A4D9}">
      <dgm:prSet/>
      <dgm:spPr/>
      <dgm:t>
        <a:bodyPr/>
        <a:lstStyle/>
        <a:p>
          <a:endParaRPr lang="en-US"/>
        </a:p>
      </dgm:t>
    </dgm:pt>
    <dgm:pt modelId="{BA753874-1292-41C0-B68B-B4166C48CA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detection is inefficient; rule-based systems fail to adapt.</a:t>
          </a:r>
        </a:p>
      </dgm:t>
    </dgm:pt>
    <dgm:pt modelId="{EA19E361-A4E9-499B-8B0A-CBE084AB52C7}" type="parTrans" cxnId="{508EF797-1D83-4D2D-B2AC-A4ABD465D244}">
      <dgm:prSet/>
      <dgm:spPr/>
      <dgm:t>
        <a:bodyPr/>
        <a:lstStyle/>
        <a:p>
          <a:endParaRPr lang="en-US"/>
        </a:p>
      </dgm:t>
    </dgm:pt>
    <dgm:pt modelId="{4853A5A3-816B-4570-8288-DD79749C2DA6}" type="sibTrans" cxnId="{508EF797-1D83-4D2D-B2AC-A4ABD465D244}">
      <dgm:prSet/>
      <dgm:spPr/>
      <dgm:t>
        <a:bodyPr/>
        <a:lstStyle/>
        <a:p>
          <a:endParaRPr lang="en-US"/>
        </a:p>
      </dgm:t>
    </dgm:pt>
    <dgm:pt modelId="{27C433C1-1FC5-431D-BC53-F3F2EDAE30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Automate classification of text as </a:t>
          </a:r>
          <a:r>
            <a:rPr lang="en-US" i="1"/>
            <a:t>malicious</a:t>
          </a:r>
          <a:r>
            <a:rPr lang="en-US"/>
            <a:t> or </a:t>
          </a:r>
          <a:r>
            <a:rPr lang="en-US" i="1"/>
            <a:t>benign</a:t>
          </a:r>
          <a:r>
            <a:rPr lang="en-US"/>
            <a:t>.</a:t>
          </a:r>
          <a:br>
            <a:rPr lang="en-US"/>
          </a:br>
          <a:r>
            <a:rPr lang="en-US" b="1"/>
            <a:t>Visual:</a:t>
          </a:r>
          <a:endParaRPr lang="en-US"/>
        </a:p>
      </dgm:t>
    </dgm:pt>
    <dgm:pt modelId="{69D0B4FB-55F8-442C-8D8A-C782B7CF715F}" type="parTrans" cxnId="{83AD1F01-0C08-4E99-A5B7-1A4E071B44DE}">
      <dgm:prSet/>
      <dgm:spPr/>
      <dgm:t>
        <a:bodyPr/>
        <a:lstStyle/>
        <a:p>
          <a:endParaRPr lang="en-US"/>
        </a:p>
      </dgm:t>
    </dgm:pt>
    <dgm:pt modelId="{521F3496-9557-48CB-AC3C-9BBB458A7134}" type="sibTrans" cxnId="{83AD1F01-0C08-4E99-A5B7-1A4E071B44DE}">
      <dgm:prSet/>
      <dgm:spPr/>
      <dgm:t>
        <a:bodyPr/>
        <a:lstStyle/>
        <a:p>
          <a:endParaRPr lang="en-US"/>
        </a:p>
      </dgm:t>
    </dgm:pt>
    <dgm:pt modelId="{4B1DB8DE-E934-42EF-BE8B-038F814B768F}" type="pres">
      <dgm:prSet presAssocID="{FF25B64B-664B-4F0C-8826-C6196C499739}" presName="root" presStyleCnt="0">
        <dgm:presLayoutVars>
          <dgm:dir/>
          <dgm:resizeHandles val="exact"/>
        </dgm:presLayoutVars>
      </dgm:prSet>
      <dgm:spPr/>
    </dgm:pt>
    <dgm:pt modelId="{69DA2541-5DAC-4FF4-BF4B-60A66E5DE62F}" type="pres">
      <dgm:prSet presAssocID="{887CF8A3-E7EB-4705-AE15-2AD1DC6A0A86}" presName="compNode" presStyleCnt="0"/>
      <dgm:spPr/>
    </dgm:pt>
    <dgm:pt modelId="{4E800625-8932-41FE-A53B-12C40392C6C8}" type="pres">
      <dgm:prSet presAssocID="{887CF8A3-E7EB-4705-AE15-2AD1DC6A0A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273E0D1-BDEA-4961-A302-A585496E8EA0}" type="pres">
      <dgm:prSet presAssocID="{887CF8A3-E7EB-4705-AE15-2AD1DC6A0A86}" presName="spaceRect" presStyleCnt="0"/>
      <dgm:spPr/>
    </dgm:pt>
    <dgm:pt modelId="{31636F27-EE22-4908-A88C-324F2251D24B}" type="pres">
      <dgm:prSet presAssocID="{887CF8A3-E7EB-4705-AE15-2AD1DC6A0A86}" presName="textRect" presStyleLbl="revTx" presStyleIdx="0" presStyleCnt="3">
        <dgm:presLayoutVars>
          <dgm:chMax val="1"/>
          <dgm:chPref val="1"/>
        </dgm:presLayoutVars>
      </dgm:prSet>
      <dgm:spPr/>
    </dgm:pt>
    <dgm:pt modelId="{B454A615-AAE4-463C-9491-9CB42876B4F9}" type="pres">
      <dgm:prSet presAssocID="{7DA9CB1E-46E6-4150-A85A-B68D232EB39B}" presName="sibTrans" presStyleCnt="0"/>
      <dgm:spPr/>
    </dgm:pt>
    <dgm:pt modelId="{93935A68-A607-433F-BAD6-258A44739B0F}" type="pres">
      <dgm:prSet presAssocID="{BA753874-1292-41C0-B68B-B4166C48CAFD}" presName="compNode" presStyleCnt="0"/>
      <dgm:spPr/>
    </dgm:pt>
    <dgm:pt modelId="{50BBADE4-CC6D-4B2D-B05E-8450F099FCB0}" type="pres">
      <dgm:prSet presAssocID="{BA753874-1292-41C0-B68B-B4166C48CA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291E133-4BD9-4575-822F-B7F5200D44B9}" type="pres">
      <dgm:prSet presAssocID="{BA753874-1292-41C0-B68B-B4166C48CAFD}" presName="spaceRect" presStyleCnt="0"/>
      <dgm:spPr/>
    </dgm:pt>
    <dgm:pt modelId="{AA12C97C-7D5F-494C-B25E-50CFDDE935CC}" type="pres">
      <dgm:prSet presAssocID="{BA753874-1292-41C0-B68B-B4166C48CAFD}" presName="textRect" presStyleLbl="revTx" presStyleIdx="1" presStyleCnt="3">
        <dgm:presLayoutVars>
          <dgm:chMax val="1"/>
          <dgm:chPref val="1"/>
        </dgm:presLayoutVars>
      </dgm:prSet>
      <dgm:spPr/>
    </dgm:pt>
    <dgm:pt modelId="{5A10C247-CD0F-4B25-9772-90AA14CC681C}" type="pres">
      <dgm:prSet presAssocID="{4853A5A3-816B-4570-8288-DD79749C2DA6}" presName="sibTrans" presStyleCnt="0"/>
      <dgm:spPr/>
    </dgm:pt>
    <dgm:pt modelId="{5AFD91A6-BA23-4A75-8945-688EC70FD3BB}" type="pres">
      <dgm:prSet presAssocID="{27C433C1-1FC5-431D-BC53-F3F2EDAE309A}" presName="compNode" presStyleCnt="0"/>
      <dgm:spPr/>
    </dgm:pt>
    <dgm:pt modelId="{7D300607-3A0D-4796-9B14-974666EEC909}" type="pres">
      <dgm:prSet presAssocID="{27C433C1-1FC5-431D-BC53-F3F2EDAE30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4B61ADC-F00D-41EC-BAD8-B0A5D2050FFC}" type="pres">
      <dgm:prSet presAssocID="{27C433C1-1FC5-431D-BC53-F3F2EDAE309A}" presName="spaceRect" presStyleCnt="0"/>
      <dgm:spPr/>
    </dgm:pt>
    <dgm:pt modelId="{079FA467-52E3-41A1-B44C-FC5F73B6B280}" type="pres">
      <dgm:prSet presAssocID="{27C433C1-1FC5-431D-BC53-F3F2EDAE309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3AD1F01-0C08-4E99-A5B7-1A4E071B44DE}" srcId="{FF25B64B-664B-4F0C-8826-C6196C499739}" destId="{27C433C1-1FC5-431D-BC53-F3F2EDAE309A}" srcOrd="2" destOrd="0" parTransId="{69D0B4FB-55F8-442C-8D8A-C782B7CF715F}" sibTransId="{521F3496-9557-48CB-AC3C-9BBB458A7134}"/>
    <dgm:cxn modelId="{CAC8A963-4AA5-4BD4-9461-65352F67A4D9}" srcId="{FF25B64B-664B-4F0C-8826-C6196C499739}" destId="{887CF8A3-E7EB-4705-AE15-2AD1DC6A0A86}" srcOrd="0" destOrd="0" parTransId="{7ED47E36-3FB4-4558-8B5A-0031778434BD}" sibTransId="{7DA9CB1E-46E6-4150-A85A-B68D232EB39B}"/>
    <dgm:cxn modelId="{E12A8966-39BA-431C-891F-B68761352F2E}" type="presOf" srcId="{887CF8A3-E7EB-4705-AE15-2AD1DC6A0A86}" destId="{31636F27-EE22-4908-A88C-324F2251D24B}" srcOrd="0" destOrd="0" presId="urn:microsoft.com/office/officeart/2018/2/layout/IconLabelList"/>
    <dgm:cxn modelId="{E5E83B77-804D-4785-BF57-265C5E7FF768}" type="presOf" srcId="{BA753874-1292-41C0-B68B-B4166C48CAFD}" destId="{AA12C97C-7D5F-494C-B25E-50CFDDE935CC}" srcOrd="0" destOrd="0" presId="urn:microsoft.com/office/officeart/2018/2/layout/IconLabelList"/>
    <dgm:cxn modelId="{508EF797-1D83-4D2D-B2AC-A4ABD465D244}" srcId="{FF25B64B-664B-4F0C-8826-C6196C499739}" destId="{BA753874-1292-41C0-B68B-B4166C48CAFD}" srcOrd="1" destOrd="0" parTransId="{EA19E361-A4E9-499B-8B0A-CBE084AB52C7}" sibTransId="{4853A5A3-816B-4570-8288-DD79749C2DA6}"/>
    <dgm:cxn modelId="{DF4F9E9A-20D9-42BF-8DF1-FDC192F1DA39}" type="presOf" srcId="{FF25B64B-664B-4F0C-8826-C6196C499739}" destId="{4B1DB8DE-E934-42EF-BE8B-038F814B768F}" srcOrd="0" destOrd="0" presId="urn:microsoft.com/office/officeart/2018/2/layout/IconLabelList"/>
    <dgm:cxn modelId="{E4D1A6ED-36C1-45CA-9950-2219F0608F9F}" type="presOf" srcId="{27C433C1-1FC5-431D-BC53-F3F2EDAE309A}" destId="{079FA467-52E3-41A1-B44C-FC5F73B6B280}" srcOrd="0" destOrd="0" presId="urn:microsoft.com/office/officeart/2018/2/layout/IconLabelList"/>
    <dgm:cxn modelId="{79C3896A-03F1-4373-8BB8-C70B989E61A6}" type="presParOf" srcId="{4B1DB8DE-E934-42EF-BE8B-038F814B768F}" destId="{69DA2541-5DAC-4FF4-BF4B-60A66E5DE62F}" srcOrd="0" destOrd="0" presId="urn:microsoft.com/office/officeart/2018/2/layout/IconLabelList"/>
    <dgm:cxn modelId="{A22417FF-B9F5-4AFE-ADB1-45B9782DD574}" type="presParOf" srcId="{69DA2541-5DAC-4FF4-BF4B-60A66E5DE62F}" destId="{4E800625-8932-41FE-A53B-12C40392C6C8}" srcOrd="0" destOrd="0" presId="urn:microsoft.com/office/officeart/2018/2/layout/IconLabelList"/>
    <dgm:cxn modelId="{94B2C7FF-A9AF-4698-810C-32FC5C7388F2}" type="presParOf" srcId="{69DA2541-5DAC-4FF4-BF4B-60A66E5DE62F}" destId="{2273E0D1-BDEA-4961-A302-A585496E8EA0}" srcOrd="1" destOrd="0" presId="urn:microsoft.com/office/officeart/2018/2/layout/IconLabelList"/>
    <dgm:cxn modelId="{919282D4-91A3-4C1F-BA51-4311042AB56B}" type="presParOf" srcId="{69DA2541-5DAC-4FF4-BF4B-60A66E5DE62F}" destId="{31636F27-EE22-4908-A88C-324F2251D24B}" srcOrd="2" destOrd="0" presId="urn:microsoft.com/office/officeart/2018/2/layout/IconLabelList"/>
    <dgm:cxn modelId="{CC64DE44-CAF3-4E34-BB9E-86EE2296ABCA}" type="presParOf" srcId="{4B1DB8DE-E934-42EF-BE8B-038F814B768F}" destId="{B454A615-AAE4-463C-9491-9CB42876B4F9}" srcOrd="1" destOrd="0" presId="urn:microsoft.com/office/officeart/2018/2/layout/IconLabelList"/>
    <dgm:cxn modelId="{4486F604-0D54-4598-8B98-33BBB716285B}" type="presParOf" srcId="{4B1DB8DE-E934-42EF-BE8B-038F814B768F}" destId="{93935A68-A607-433F-BAD6-258A44739B0F}" srcOrd="2" destOrd="0" presId="urn:microsoft.com/office/officeart/2018/2/layout/IconLabelList"/>
    <dgm:cxn modelId="{1DBA26DB-2475-4A0D-B6DF-2D0FE2B765A0}" type="presParOf" srcId="{93935A68-A607-433F-BAD6-258A44739B0F}" destId="{50BBADE4-CC6D-4B2D-B05E-8450F099FCB0}" srcOrd="0" destOrd="0" presId="urn:microsoft.com/office/officeart/2018/2/layout/IconLabelList"/>
    <dgm:cxn modelId="{3E1D008F-326C-4A72-8E63-D8B359808682}" type="presParOf" srcId="{93935A68-A607-433F-BAD6-258A44739B0F}" destId="{E291E133-4BD9-4575-822F-B7F5200D44B9}" srcOrd="1" destOrd="0" presId="urn:microsoft.com/office/officeart/2018/2/layout/IconLabelList"/>
    <dgm:cxn modelId="{EF2430D3-4091-42E5-B063-612494A4E806}" type="presParOf" srcId="{93935A68-A607-433F-BAD6-258A44739B0F}" destId="{AA12C97C-7D5F-494C-B25E-50CFDDE935CC}" srcOrd="2" destOrd="0" presId="urn:microsoft.com/office/officeart/2018/2/layout/IconLabelList"/>
    <dgm:cxn modelId="{097772DA-6BF7-473C-97CF-5C39E2B64FBE}" type="presParOf" srcId="{4B1DB8DE-E934-42EF-BE8B-038F814B768F}" destId="{5A10C247-CD0F-4B25-9772-90AA14CC681C}" srcOrd="3" destOrd="0" presId="urn:microsoft.com/office/officeart/2018/2/layout/IconLabelList"/>
    <dgm:cxn modelId="{DB8E2ABF-A2A5-447F-BF7E-71741D053BF6}" type="presParOf" srcId="{4B1DB8DE-E934-42EF-BE8B-038F814B768F}" destId="{5AFD91A6-BA23-4A75-8945-688EC70FD3BB}" srcOrd="4" destOrd="0" presId="urn:microsoft.com/office/officeart/2018/2/layout/IconLabelList"/>
    <dgm:cxn modelId="{FBBDEE41-9EDE-485A-A29C-8903701E90E9}" type="presParOf" srcId="{5AFD91A6-BA23-4A75-8945-688EC70FD3BB}" destId="{7D300607-3A0D-4796-9B14-974666EEC909}" srcOrd="0" destOrd="0" presId="urn:microsoft.com/office/officeart/2018/2/layout/IconLabelList"/>
    <dgm:cxn modelId="{D2EDEE3B-18AA-4507-89D3-A676E91A2739}" type="presParOf" srcId="{5AFD91A6-BA23-4A75-8945-688EC70FD3BB}" destId="{14B61ADC-F00D-41EC-BAD8-B0A5D2050FFC}" srcOrd="1" destOrd="0" presId="urn:microsoft.com/office/officeart/2018/2/layout/IconLabelList"/>
    <dgm:cxn modelId="{0983DB9A-2FC4-44F9-BB68-C80CBC9BA2EB}" type="presParOf" srcId="{5AFD91A6-BA23-4A75-8945-688EC70FD3BB}" destId="{079FA467-52E3-41A1-B44C-FC5F73B6B2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00625-8932-41FE-A53B-12C40392C6C8}">
      <dsp:nvSpPr>
        <dsp:cNvPr id="0" name=""/>
        <dsp:cNvSpPr/>
      </dsp:nvSpPr>
      <dsp:spPr>
        <a:xfrm>
          <a:off x="975829" y="557316"/>
          <a:ext cx="1458957" cy="1458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36F27-EE22-4908-A88C-324F2251D24B}">
      <dsp:nvSpPr>
        <dsp:cNvPr id="0" name=""/>
        <dsp:cNvSpPr/>
      </dsp:nvSpPr>
      <dsp:spPr>
        <a:xfrm>
          <a:off x="84244" y="2400986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Rising text-based threats (phishing, malware-laced reports).</a:t>
          </a:r>
        </a:p>
      </dsp:txBody>
      <dsp:txXfrm>
        <a:off x="84244" y="2400986"/>
        <a:ext cx="3242127" cy="720000"/>
      </dsp:txXfrm>
    </dsp:sp>
    <dsp:sp modelId="{50BBADE4-CC6D-4B2D-B05E-8450F099FCB0}">
      <dsp:nvSpPr>
        <dsp:cNvPr id="0" name=""/>
        <dsp:cNvSpPr/>
      </dsp:nvSpPr>
      <dsp:spPr>
        <a:xfrm>
          <a:off x="4785328" y="557316"/>
          <a:ext cx="1458957" cy="1458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2C97C-7D5F-494C-B25E-50CFDDE935CC}">
      <dsp:nvSpPr>
        <dsp:cNvPr id="0" name=""/>
        <dsp:cNvSpPr/>
      </dsp:nvSpPr>
      <dsp:spPr>
        <a:xfrm>
          <a:off x="3893743" y="2400986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Manual detection is inefficient; rule-based systems fail to adapt.</a:t>
          </a:r>
        </a:p>
      </dsp:txBody>
      <dsp:txXfrm>
        <a:off x="3893743" y="2400986"/>
        <a:ext cx="3242127" cy="720000"/>
      </dsp:txXfrm>
    </dsp:sp>
    <dsp:sp modelId="{7D300607-3A0D-4796-9B14-974666EEC909}">
      <dsp:nvSpPr>
        <dsp:cNvPr id="0" name=""/>
        <dsp:cNvSpPr/>
      </dsp:nvSpPr>
      <dsp:spPr>
        <a:xfrm>
          <a:off x="8594828" y="557316"/>
          <a:ext cx="1458957" cy="1458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FA467-52E3-41A1-B44C-FC5F73B6B280}">
      <dsp:nvSpPr>
        <dsp:cNvPr id="0" name=""/>
        <dsp:cNvSpPr/>
      </dsp:nvSpPr>
      <dsp:spPr>
        <a:xfrm>
          <a:off x="7703243" y="2400986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Goal:</a:t>
          </a:r>
          <a:r>
            <a:rPr lang="en-US" sz="1600" kern="1200"/>
            <a:t> Automate classification of text as </a:t>
          </a:r>
          <a:r>
            <a:rPr lang="en-US" sz="1600" i="1" kern="1200"/>
            <a:t>malicious</a:t>
          </a:r>
          <a:r>
            <a:rPr lang="en-US" sz="1600" kern="1200"/>
            <a:t> or </a:t>
          </a:r>
          <a:r>
            <a:rPr lang="en-US" sz="1600" i="1" kern="1200"/>
            <a:t>benign</a:t>
          </a:r>
          <a:r>
            <a:rPr lang="en-US" sz="1600" kern="1200"/>
            <a:t>.</a:t>
          </a:r>
          <a:br>
            <a:rPr lang="en-US" sz="1600" kern="1200"/>
          </a:br>
          <a:r>
            <a:rPr lang="en-US" sz="1600" b="1" kern="1200"/>
            <a:t>Visual:</a:t>
          </a:r>
          <a:endParaRPr lang="en-US" sz="1600" kern="1200"/>
        </a:p>
      </dsp:txBody>
      <dsp:txXfrm>
        <a:off x="7703243" y="2400986"/>
        <a:ext cx="324212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0035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Text-based Cyber Threat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Machine Learning for Malicious Text Classification</a:t>
            </a:r>
          </a:p>
          <a:p>
            <a:r>
              <a:rPr lang="en-US" sz="2000" dirty="0">
                <a:solidFill>
                  <a:schemeClr val="bg2"/>
                </a:solidFill>
              </a:rPr>
              <a:t>Authors: Kelvin Kipkorir, Lucy Mutua, Charles Mutembei, Sharon Aoko, Victor Musyoki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BB51-4CBC-82B6-70DA-5E77252F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726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 and Recommendations</a:t>
            </a:r>
            <a:br>
              <a:rPr lang="en-US" b="1" dirty="0"/>
            </a:br>
            <a:endParaRPr lang="en-K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322055-9040-BC77-87D2-7AEC18755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7" y="1693498"/>
            <a:ext cx="5087075" cy="536005"/>
          </a:xfrm>
        </p:spPr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E0044A-3D2C-791C-BE27-B45A915A97B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48137" y="2229503"/>
            <a:ext cx="5393100" cy="47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Success Achieved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 managed to developed a prototype with 95.3% accurate Bidirectional LSTM model for text-based threat detection.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 were able to demonstrated that NLP and deep learning can automate classification of malicious/benign text effectively.</a:t>
            </a:r>
          </a:p>
          <a:p>
            <a:pPr marL="0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Challenges Addressed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 overcame dataset limitations such as missing labels, class balance through careful preprocessing.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 validated that sequential models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BiLSTM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 outperform traditional NNs for contextual analysis.</a:t>
            </a:r>
          </a:p>
          <a:p>
            <a:pPr marL="0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Real-World Impact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 discovered there is potential to reduce analysts’ workload by filtering benign content.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 found out there is scalable solution for processing unstructured threat data  such as emails, reports, logs.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KE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KE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9EDF3-45BE-11E9-7255-70D9DD236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0721" y="1702767"/>
            <a:ext cx="5087073" cy="553373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F705569-55BA-2ADD-CA17-061E0DF67663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884651" y="2674564"/>
            <a:ext cx="6059212" cy="316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Enhancements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K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Collaborate with threat intelligence teams to </a:t>
            </a:r>
            <a:r>
              <a:rPr kumimoji="0" lang="en-KE" altLang="en-KE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dataset diversity </a:t>
            </a:r>
            <a:r>
              <a:rPr kumimoji="0" lang="en-US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 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dark web </a:t>
            </a:r>
            <a:r>
              <a:rPr kumimoji="0" lang="en-US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text, non-English threats.</a:t>
            </a:r>
            <a:r>
              <a:rPr kumimoji="0" lang="en-US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KE" altLang="en-KE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data labelling 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keep the model updated.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KE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Strategy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the </a:t>
            </a:r>
            <a:r>
              <a:rPr kumimoji="0" lang="en-KE" altLang="en-K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into a </a:t>
            </a:r>
            <a:r>
              <a:rPr kumimoji="0" lang="en-KE" altLang="en-KE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 (Security Operations Centre) workflow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first-pass filter.</a:t>
            </a:r>
            <a:r>
              <a:rPr kumimoji="0" lang="en-US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</a:t>
            </a:r>
            <a:r>
              <a:rPr kumimoji="0" lang="en-KE" altLang="en-KE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feedback UI 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analysts to correct misclassifications (active learning).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K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&amp; Maintenance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K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model drift with </a:t>
            </a:r>
            <a:r>
              <a:rPr kumimoji="0" lang="en-KE" altLang="en-KE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performance metrics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KE" altLang="en-K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quarterly retraining with new threat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3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4" y="3505095"/>
            <a:ext cx="3261741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Group 10</a:t>
            </a:r>
          </a:p>
          <a:p>
            <a:r>
              <a:rPr lang="en-US" dirty="0">
                <a:solidFill>
                  <a:schemeClr val="bg2"/>
                </a:solidFill>
              </a:rPr>
              <a:t>https://github.com/kkipkorir/cyber-threat-intelligence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E60D14D-C2AB-33C4-D274-0DE6386B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2468"/>
            <a:ext cx="11029616" cy="568860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DCB4EB-E983-44BE-C6CE-F76730A00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97831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27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54B-91B7-EABC-C6E0-15FFB431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CCAD-BB91-0C3C-530F-0794E75E9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20825"/>
            <a:ext cx="5422390" cy="3840226"/>
          </a:xfrm>
        </p:spPr>
        <p:txBody>
          <a:bodyPr anchor="t">
            <a:normAutofit lnSpcReduction="10000"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Primary Goal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Develop a machine learning model to classify cybersecurity text as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malicious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benign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Technical Approach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Leverage NLP techniques (tokenization, lemmatization) for text preprocessing.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Train and evaluate neural networks (NN, LSTM,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BiLSTM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 for threat detection.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Outcome Metrics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Achieve high accuracy (&gt;90%) with balanced precision/recall.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Enable scalable, automated analysis of unstructured threat data.</a:t>
            </a:r>
          </a:p>
          <a:p>
            <a:pPr marL="0" indent="0">
              <a:buNone/>
            </a:pP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5F7C9-776E-38DE-6C5B-F0E8D7FE6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Why these objectives will work:</a:t>
            </a:r>
          </a:p>
          <a:p>
            <a:pPr>
              <a:lnSpc>
                <a:spcPct val="16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They have a clear scope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Focuses on the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(classification),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(NLP + ML), and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success criteria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(metrics).</a:t>
            </a:r>
          </a:p>
          <a:p>
            <a:pPr>
              <a:lnSpc>
                <a:spcPct val="16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audience-friendly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Avoids jargon; aligns with both technical and non-technical stakeholders.</a:t>
            </a:r>
          </a:p>
          <a:p>
            <a:pPr>
              <a:lnSpc>
                <a:spcPct val="16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Provision of visualization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Icons/flowcharts make the objectives memorable.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2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42427" y="2231480"/>
            <a:ext cx="4742221" cy="3625353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1C14474-A9CA-EF96-317B-7A80ABD0C59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30953" y="2231824"/>
            <a:ext cx="6418620" cy="249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Kaggle (19,000+ entries).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Raw text + entities (malware, tools, locations).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Labels: 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malicious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(9,938 samples) vs. 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benign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(10,002).</a:t>
            </a:r>
            <a:b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8D0DD-4B5A-BE6D-ACAE-7B65BAE0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53" y="4197096"/>
            <a:ext cx="6513633" cy="24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D6FA-2C24-41EA-F2F6-67E80796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b="1" dirty="0"/>
              <a:t>Data Preprocessing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1F1B-6797-EB05-B779-996175A0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679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Cleaning &amp; Preparing Text Data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Steps:</a:t>
            </a:r>
          </a:p>
          <a:p>
            <a:pPr lvl="1"/>
            <a:r>
              <a:rPr lang="en-US" sz="1800" dirty="0"/>
              <a:t>Lowercasing, punctuation removal.</a:t>
            </a:r>
          </a:p>
          <a:p>
            <a:pPr lvl="1"/>
            <a:r>
              <a:rPr lang="en-US" sz="1800" dirty="0"/>
              <a:t>Tokenization + lemmatization.</a:t>
            </a:r>
          </a:p>
          <a:p>
            <a:pPr lvl="1"/>
            <a:r>
              <a:rPr lang="en-US" sz="1800" dirty="0"/>
              <a:t>Stopword removal.</a:t>
            </a:r>
          </a:p>
          <a:p>
            <a:pPr lvl="1"/>
            <a:r>
              <a:rPr lang="en-US" sz="1800" dirty="0"/>
              <a:t>Padding sequences (max length = 250 tokens).</a:t>
            </a:r>
            <a:br>
              <a:rPr lang="en-US" sz="1800" dirty="0"/>
            </a:br>
            <a:endParaRPr lang="en-KE" sz="1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CDC44C-307E-387E-C08B-E03DD62502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9686" y="2228003"/>
            <a:ext cx="6102635" cy="3633047"/>
          </a:xfrm>
          <a:noFill/>
        </p:spPr>
      </p:pic>
    </p:spTree>
    <p:extLst>
      <p:ext uri="{BB962C8B-B14F-4D97-AF65-F5344CB8AC3E}">
        <p14:creationId xmlns:p14="http://schemas.microsoft.com/office/powerpoint/2010/main" val="226277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Architectures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7011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F2A185-D835-F520-9214-3F998CE8EB87}"/>
              </a:ext>
            </a:extLst>
          </p:cNvPr>
          <p:cNvSpPr txBox="1"/>
          <p:nvPr/>
        </p:nvSpPr>
        <p:spPr>
          <a:xfrm>
            <a:off x="818037" y="1426197"/>
            <a:ext cx="6646702" cy="5283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1. Baseline NN</a:t>
            </a:r>
            <a:r>
              <a:rPr lang="en-US" sz="2000" dirty="0">
                <a:solidFill>
                  <a:schemeClr val="bg2"/>
                </a:solidFill>
              </a:rPr>
              <a:t>: Embedding → Flatten → Dense (95.3% value accuracy).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2. Tuned NN</a:t>
            </a:r>
            <a:r>
              <a:rPr lang="en-US" sz="2000" dirty="0">
                <a:solidFill>
                  <a:schemeClr val="bg2"/>
                </a:solidFill>
              </a:rPr>
              <a:t>: Added dropout + extra dense layers (95.2% value accuracy).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3. LSTM</a:t>
            </a:r>
            <a:r>
              <a:rPr lang="en-US" sz="2000" dirty="0">
                <a:solidFill>
                  <a:schemeClr val="bg2"/>
                </a:solidFill>
              </a:rPr>
              <a:t>: Poor performance (50% accuracy).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5. Bidirectional LSTM</a:t>
            </a:r>
            <a:r>
              <a:rPr lang="en-US" sz="2000" dirty="0">
                <a:solidFill>
                  <a:schemeClr val="bg2"/>
                </a:solidFill>
              </a:rPr>
              <a:t>: Best results (95.3% value accuracy).</a:t>
            </a:r>
            <a:br>
              <a:rPr lang="en-US" dirty="0">
                <a:solidFill>
                  <a:schemeClr val="bg2"/>
                </a:solidFill>
              </a:rPr>
            </a:b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BA8A-AFBB-27DF-548E-0362A084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b="1" dirty="0"/>
              <a:t>Real-World Test</a:t>
            </a:r>
            <a:br>
              <a:rPr lang="en-US" b="1" dirty="0"/>
            </a:br>
            <a:endParaRPr lang="en-K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778487-ECCD-D7E5-0F2C-CAB526FF0C4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543344"/>
            <a:ext cx="5422390" cy="303449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KE" altLang="en-KE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KE" altLang="en-KE" sz="2600" b="1" i="0" u="none" strike="noStrike" cap="none" normalizeH="0" baseline="0" dirty="0">
                <a:ln>
                  <a:noFill/>
                </a:ln>
                <a:effectLst/>
              </a:rPr>
              <a:t>Input</a:t>
            </a:r>
            <a:r>
              <a:rPr kumimoji="0" lang="en-KE" altLang="en-KE" sz="26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KE" altLang="en-KE" sz="2600" u="none" strike="noStrike" cap="none" normalizeH="0" baseline="0" dirty="0">
                <a:ln>
                  <a:noFill/>
                </a:ln>
                <a:effectLst/>
              </a:rPr>
              <a:t>The malware downloads payloads and steals credentials.</a:t>
            </a:r>
          </a:p>
          <a:p>
            <a:pPr marL="0" marR="0" lvl="0" indent="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KE" altLang="en-KE" sz="2600" b="1" i="0" u="none" strike="noStrike" cap="none" normalizeH="0" baseline="0" dirty="0">
                <a:ln>
                  <a:noFill/>
                </a:ln>
                <a:effectLst/>
              </a:rPr>
              <a:t>All models misclassified as </a:t>
            </a:r>
            <a:r>
              <a:rPr kumimoji="0" lang="en-KE" altLang="en-KE" sz="2600" b="1" i="1" u="none" strike="noStrike" cap="none" normalizeH="0" baseline="0" dirty="0">
                <a:ln>
                  <a:noFill/>
                </a:ln>
                <a:effectLst/>
              </a:rPr>
              <a:t>benign</a:t>
            </a:r>
            <a:r>
              <a:rPr kumimoji="0" lang="en-KE" altLang="en-KE" sz="2600" b="1" i="0" u="none" strike="noStrike" cap="none" normalizeH="0" baseline="0" dirty="0">
                <a:ln>
                  <a:noFill/>
                </a:ln>
                <a:effectLst/>
              </a:rPr>
              <a:t> (false negative).</a:t>
            </a:r>
            <a:endParaRPr kumimoji="0" lang="en-KE" altLang="en-KE" sz="2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KE" altLang="en-KE" sz="2600" b="0" i="0" u="none" strike="noStrike" cap="none" normalizeH="0" baseline="0" dirty="0">
                <a:ln>
                  <a:noFill/>
                </a:ln>
                <a:effectLst/>
              </a:rPr>
              <a:t>Highlights need for confidence thresholds </a:t>
            </a:r>
            <a:r>
              <a:rPr kumimoji="0" lang="en-US" altLang="en-KE" sz="2600" b="0" i="0" u="none" strike="noStrike" cap="none" normalizeH="0" baseline="0" dirty="0">
                <a:ln>
                  <a:noFill/>
                </a:ln>
                <a:effectLst/>
              </a:rPr>
              <a:t>and</a:t>
            </a:r>
            <a:r>
              <a:rPr kumimoji="0" lang="en-KE" altLang="en-KE" sz="2600" b="0" i="0" u="none" strike="noStrike" cap="none" normalizeH="0" baseline="0" dirty="0">
                <a:ln>
                  <a:noFill/>
                </a:ln>
                <a:effectLst/>
              </a:rPr>
              <a:t> more training data.</a:t>
            </a:r>
            <a:endParaRPr kumimoji="0" lang="en-US" altLang="en-KE" sz="2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endParaRPr lang="en-US" altLang="en-KE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br>
              <a:rPr kumimoji="0" lang="en-KE" altLang="en-KE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KE" altLang="en-KE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C9D8F-EDE5-02F1-C2CF-385BADDE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17" y="2543344"/>
            <a:ext cx="6091752" cy="2412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590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527C-A617-B51A-2626-34CF71D6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&amp; Lessons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E984-F03B-E561-D740-FEF5876A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LSTM’s failure (possible causes: insufficient tuning/data).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False negatives in predictions.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Lessons: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Bidirectional models capture context better.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Dropout prevents overfitting.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1883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88A3-8560-A19C-4E05-4FD0E62A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B84B-96A1-D933-4BED-D23411C2B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3608"/>
            <a:ext cx="11029615" cy="4531200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Experiment with Transformer Models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We should aim to test with transformer models such as  BERT or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for improved contextual understanding.</a:t>
            </a:r>
          </a:p>
          <a:p>
            <a:pPr lvl="1"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We should fine-tune on cybersecurity-specific text example threat reports, phishing emails to enhance accuracy for future.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Enhancement of Dataset Quality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We should address false negatives by adding adversarial examples example obfuscated malware descriptions.</a:t>
            </a:r>
          </a:p>
          <a:p>
            <a:pPr lvl="1"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We should include diverse threat types such as zero-day exploits, social engineering tactics, multilingual attacks.</a:t>
            </a:r>
          </a:p>
          <a:p>
            <a:pPr lvl="1"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We should balance class distribution to reflect real-world scenarios for instance higher benign-to-malicious ratios.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Deploy Bidirectional LSTM (</a:t>
            </a:r>
            <a:r>
              <a:rPr lang="en-US" sz="5600" b="1" dirty="0" err="1">
                <a:latin typeface="Arial" panose="020B0604020202020204" pitchFamily="34" charset="0"/>
                <a:cs typeface="Arial" panose="020B0604020202020204" pitchFamily="34" charset="0"/>
              </a:rPr>
              <a:t>BiLSTM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) with Feedback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We should consider integrating the model into a user-friendly dashboard for security analysts.</a:t>
            </a:r>
          </a:p>
          <a:p>
            <a:pPr lvl="1"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We should also implement a feedback loop to collect analyst corrections and iteratively improve the model.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Additional Improvements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We should consider confidence thresholds that is flag low-confidence predictions for human review.</a:t>
            </a:r>
          </a:p>
          <a:p>
            <a:pPr lvl="1"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We should consider real-time monitoring to adapt to evolving threats via continuous learning.</a:t>
            </a:r>
          </a:p>
          <a:p>
            <a:pPr marL="0" indent="0">
              <a:lnSpc>
                <a:spcPct val="200000"/>
              </a:lnSpc>
              <a:buNone/>
            </a:pPr>
            <a:br>
              <a:rPr lang="en-US" dirty="0"/>
            </a:b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308886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186</TotalTime>
  <Words>777</Words>
  <Application>Microsoft Office PowerPoint</Application>
  <PresentationFormat>Widescreen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Gill Sans MT</vt:lpstr>
      <vt:lpstr>Wingdings 2</vt:lpstr>
      <vt:lpstr>Custom</vt:lpstr>
      <vt:lpstr>Text-based Cyber Threat Detection</vt:lpstr>
      <vt:lpstr>Problem Statement </vt:lpstr>
      <vt:lpstr>Objectives </vt:lpstr>
      <vt:lpstr>Data Understanding</vt:lpstr>
      <vt:lpstr>Data Preprocessing </vt:lpstr>
      <vt:lpstr>Model Architectures</vt:lpstr>
      <vt:lpstr>Real-World Test </vt:lpstr>
      <vt:lpstr>Challenges &amp; Lessons </vt:lpstr>
      <vt:lpstr>Future Work </vt:lpstr>
      <vt:lpstr>Conclusion and 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Sharon</dc:creator>
  <cp:lastModifiedBy>Sharon</cp:lastModifiedBy>
  <cp:revision>11</cp:revision>
  <dcterms:created xsi:type="dcterms:W3CDTF">2025-07-16T16:35:49Z</dcterms:created>
  <dcterms:modified xsi:type="dcterms:W3CDTF">2025-07-16T19:42:45Z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