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2" r:id="rId4"/>
    <p:sldId id="262" r:id="rId5"/>
    <p:sldId id="273" r:id="rId6"/>
    <p:sldId id="263" r:id="rId7"/>
    <p:sldId id="265" r:id="rId8"/>
    <p:sldId id="266" r:id="rId9"/>
    <p:sldId id="267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86" autoAdjust="0"/>
  </p:normalViewPr>
  <p:slideViewPr>
    <p:cSldViewPr>
      <p:cViewPr varScale="1">
        <p:scale>
          <a:sx n="70" d="100"/>
          <a:sy n="70" d="100"/>
        </p:scale>
        <p:origin x="536" y="3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397C7-6341-4688-B4B6-AD91ABE161A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006647-8525-4D50-92F3-A176A823EC3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Libraries Used:</a:t>
          </a:r>
        </a:p>
      </dgm:t>
    </dgm:pt>
    <dgm:pt modelId="{9E7B72AE-F442-4731-9B72-45E913272F05}" type="parTrans" cxnId="{AB18687A-1F18-483E-8545-CEF590262C4A}">
      <dgm:prSet/>
      <dgm:spPr/>
      <dgm:t>
        <a:bodyPr/>
        <a:lstStyle/>
        <a:p>
          <a:endParaRPr lang="en-US"/>
        </a:p>
      </dgm:t>
    </dgm:pt>
    <dgm:pt modelId="{4DBD394D-EE91-4175-BC42-4D555A5E29A2}" type="sibTrans" cxnId="{AB18687A-1F18-483E-8545-CEF590262C4A}">
      <dgm:prSet/>
      <dgm:spPr/>
      <dgm:t>
        <a:bodyPr/>
        <a:lstStyle/>
        <a:p>
          <a:endParaRPr lang="en-US"/>
        </a:p>
      </dgm:t>
    </dgm:pt>
    <dgm:pt modelId="{E56473D1-DFAE-4D3F-A9F1-4599769284C0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Pandas : For Cleaning</a:t>
          </a:r>
        </a:p>
      </dgm:t>
    </dgm:pt>
    <dgm:pt modelId="{0C3BD91C-58C5-4418-97A5-112F5B7C21CB}" type="parTrans" cxnId="{DDE5C552-92FC-4010-94F5-37248F7D9B51}">
      <dgm:prSet/>
      <dgm:spPr/>
      <dgm:t>
        <a:bodyPr/>
        <a:lstStyle/>
        <a:p>
          <a:endParaRPr lang="en-US"/>
        </a:p>
      </dgm:t>
    </dgm:pt>
    <dgm:pt modelId="{2ED9133D-EA34-4800-AA37-F31BD6D2F0E4}" type="sibTrans" cxnId="{DDE5C552-92FC-4010-94F5-37248F7D9B51}">
      <dgm:prSet/>
      <dgm:spPr/>
      <dgm:t>
        <a:bodyPr/>
        <a:lstStyle/>
        <a:p>
          <a:endParaRPr lang="en-US"/>
        </a:p>
      </dgm:t>
    </dgm:pt>
    <dgm:pt modelId="{78FCF673-1A99-4676-ADFB-B548EAE5FA9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H3-Py :  For Spatial Indexing</a:t>
          </a:r>
        </a:p>
      </dgm:t>
    </dgm:pt>
    <dgm:pt modelId="{66619053-7F71-4590-9E3D-71D246D15A71}" type="parTrans" cxnId="{B2D4FCB4-3BDE-40EF-BA8C-B0F640E4E2E0}">
      <dgm:prSet/>
      <dgm:spPr/>
      <dgm:t>
        <a:bodyPr/>
        <a:lstStyle/>
        <a:p>
          <a:endParaRPr lang="en-US"/>
        </a:p>
      </dgm:t>
    </dgm:pt>
    <dgm:pt modelId="{15ED0D5E-9EDC-4827-BA38-00DEB2B953F7}" type="sibTrans" cxnId="{B2D4FCB4-3BDE-40EF-BA8C-B0F640E4E2E0}">
      <dgm:prSet/>
      <dgm:spPr/>
      <dgm:t>
        <a:bodyPr/>
        <a:lstStyle/>
        <a:p>
          <a:endParaRPr lang="en-US"/>
        </a:p>
      </dgm:t>
    </dgm:pt>
    <dgm:pt modelId="{1FB77893-0501-4217-9AFC-1AE277B2C1D9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Scikit –Learn :  For  Preprocessing</a:t>
          </a:r>
        </a:p>
      </dgm:t>
    </dgm:pt>
    <dgm:pt modelId="{46CC5155-386B-476B-8EB4-38FC70FD036C}" type="parTrans" cxnId="{EB8D31CC-C49C-48FF-99D0-366CC0C5BF10}">
      <dgm:prSet/>
      <dgm:spPr/>
      <dgm:t>
        <a:bodyPr/>
        <a:lstStyle/>
        <a:p>
          <a:endParaRPr lang="en-US"/>
        </a:p>
      </dgm:t>
    </dgm:pt>
    <dgm:pt modelId="{7A88AEFB-56B4-4C58-806A-6A6692DE649F}" type="sibTrans" cxnId="{EB8D31CC-C49C-48FF-99D0-366CC0C5BF10}">
      <dgm:prSet/>
      <dgm:spPr/>
      <dgm:t>
        <a:bodyPr/>
        <a:lstStyle/>
        <a:p>
          <a:endParaRPr lang="en-US"/>
        </a:p>
      </dgm:t>
    </dgm:pt>
    <dgm:pt modelId="{F2F1E5C9-F988-4FF9-874F-051A3CD9AD2F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 err="1">
              <a:solidFill>
                <a:schemeClr val="bg1"/>
              </a:solidFill>
              <a:latin typeface="Arial Rounded MT Bold" panose="020F0704030504030204" pitchFamily="34" charset="0"/>
            </a:rPr>
            <a:t>CatBoost</a:t>
          </a:r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 Model: For predicting </a:t>
          </a:r>
          <a:r>
            <a:rPr lang="en-US" dirty="0" err="1">
              <a:solidFill>
                <a:schemeClr val="bg1"/>
              </a:solidFill>
              <a:latin typeface="Arial Rounded MT Bold" panose="020F0704030504030204" pitchFamily="34" charset="0"/>
            </a:rPr>
            <a:t>demand_count</a:t>
          </a:r>
          <a:r>
            <a:rPr lang="en-US" dirty="0">
              <a:solidFill>
                <a:schemeClr val="bg1"/>
              </a:solidFill>
              <a:latin typeface="Arial Rounded MT Bold" panose="020F0704030504030204" pitchFamily="34" charset="0"/>
            </a:rPr>
            <a:t> </a:t>
          </a:r>
        </a:p>
      </dgm:t>
    </dgm:pt>
    <dgm:pt modelId="{BAE70AEC-3E71-40AF-85AE-053C0613F7D3}" type="parTrans" cxnId="{B6829167-CE35-4074-A018-AC42734D1AD4}">
      <dgm:prSet/>
      <dgm:spPr/>
      <dgm:t>
        <a:bodyPr/>
        <a:lstStyle/>
        <a:p>
          <a:endParaRPr lang="en-US"/>
        </a:p>
      </dgm:t>
    </dgm:pt>
    <dgm:pt modelId="{784A9708-5DAF-4280-88A1-1DE6CCEE98C2}" type="sibTrans" cxnId="{B6829167-CE35-4074-A018-AC42734D1AD4}">
      <dgm:prSet/>
      <dgm:spPr/>
      <dgm:t>
        <a:bodyPr/>
        <a:lstStyle/>
        <a:p>
          <a:endParaRPr lang="en-US"/>
        </a:p>
      </dgm:t>
    </dgm:pt>
    <dgm:pt modelId="{338554BE-45FF-45A2-8422-3F5AF2C32D3A}" type="pres">
      <dgm:prSet presAssocID="{E0C397C7-6341-4688-B4B6-AD91ABE161A1}" presName="linear" presStyleCnt="0">
        <dgm:presLayoutVars>
          <dgm:dir/>
          <dgm:animLvl val="lvl"/>
          <dgm:resizeHandles val="exact"/>
        </dgm:presLayoutVars>
      </dgm:prSet>
      <dgm:spPr/>
    </dgm:pt>
    <dgm:pt modelId="{111F8FC9-0FD1-4C16-8781-BB695EFA2A41}" type="pres">
      <dgm:prSet presAssocID="{11006647-8525-4D50-92F3-A176A823EC32}" presName="parentLin" presStyleCnt="0"/>
      <dgm:spPr/>
    </dgm:pt>
    <dgm:pt modelId="{058A4CF3-8B08-49B0-87A2-5A420E1F9A5A}" type="pres">
      <dgm:prSet presAssocID="{11006647-8525-4D50-92F3-A176A823EC32}" presName="parentLeftMargin" presStyleLbl="node1" presStyleIdx="0" presStyleCnt="1"/>
      <dgm:spPr/>
    </dgm:pt>
    <dgm:pt modelId="{FE8BCD30-A392-4957-8477-836C479799B7}" type="pres">
      <dgm:prSet presAssocID="{11006647-8525-4D50-92F3-A176A823EC3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E94730E-D969-457E-A6D3-C9B218927AFD}" type="pres">
      <dgm:prSet presAssocID="{11006647-8525-4D50-92F3-A176A823EC32}" presName="negativeSpace" presStyleCnt="0"/>
      <dgm:spPr/>
    </dgm:pt>
    <dgm:pt modelId="{8D9639DE-471C-4ECB-9F32-0578B3A9743C}" type="pres">
      <dgm:prSet presAssocID="{11006647-8525-4D50-92F3-A176A823EC3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4CB4301-5FE2-4CE7-BAAC-AA57012A64AD}" type="presOf" srcId="{11006647-8525-4D50-92F3-A176A823EC32}" destId="{FE8BCD30-A392-4957-8477-836C479799B7}" srcOrd="1" destOrd="0" presId="urn:microsoft.com/office/officeart/2005/8/layout/list1"/>
    <dgm:cxn modelId="{03E53723-DF3F-4CF8-82B0-7E088B7BF3CE}" type="presOf" srcId="{E56473D1-DFAE-4D3F-A9F1-4599769284C0}" destId="{8D9639DE-471C-4ECB-9F32-0578B3A9743C}" srcOrd="0" destOrd="0" presId="urn:microsoft.com/office/officeart/2005/8/layout/list1"/>
    <dgm:cxn modelId="{B6829167-CE35-4074-A018-AC42734D1AD4}" srcId="{11006647-8525-4D50-92F3-A176A823EC32}" destId="{F2F1E5C9-F988-4FF9-874F-051A3CD9AD2F}" srcOrd="3" destOrd="0" parTransId="{BAE70AEC-3E71-40AF-85AE-053C0613F7D3}" sibTransId="{784A9708-5DAF-4280-88A1-1DE6CCEE98C2}"/>
    <dgm:cxn modelId="{DDE5C552-92FC-4010-94F5-37248F7D9B51}" srcId="{11006647-8525-4D50-92F3-A176A823EC32}" destId="{E56473D1-DFAE-4D3F-A9F1-4599769284C0}" srcOrd="0" destOrd="0" parTransId="{0C3BD91C-58C5-4418-97A5-112F5B7C21CB}" sibTransId="{2ED9133D-EA34-4800-AA37-F31BD6D2F0E4}"/>
    <dgm:cxn modelId="{AB18687A-1F18-483E-8545-CEF590262C4A}" srcId="{E0C397C7-6341-4688-B4B6-AD91ABE161A1}" destId="{11006647-8525-4D50-92F3-A176A823EC32}" srcOrd="0" destOrd="0" parTransId="{9E7B72AE-F442-4731-9B72-45E913272F05}" sibTransId="{4DBD394D-EE91-4175-BC42-4D555A5E29A2}"/>
    <dgm:cxn modelId="{B2D4FCB4-3BDE-40EF-BA8C-B0F640E4E2E0}" srcId="{11006647-8525-4D50-92F3-A176A823EC32}" destId="{78FCF673-1A99-4676-ADFB-B548EAE5FA91}" srcOrd="1" destOrd="0" parTransId="{66619053-7F71-4590-9E3D-71D246D15A71}" sibTransId="{15ED0D5E-9EDC-4827-BA38-00DEB2B953F7}"/>
    <dgm:cxn modelId="{EB8D31CC-C49C-48FF-99D0-366CC0C5BF10}" srcId="{11006647-8525-4D50-92F3-A176A823EC32}" destId="{1FB77893-0501-4217-9AFC-1AE277B2C1D9}" srcOrd="2" destOrd="0" parTransId="{46CC5155-386B-476B-8EB4-38FC70FD036C}" sibTransId="{7A88AEFB-56B4-4C58-806A-6A6692DE649F}"/>
    <dgm:cxn modelId="{6C9773D8-D588-4F9D-A3C6-FC465526951A}" type="presOf" srcId="{E0C397C7-6341-4688-B4B6-AD91ABE161A1}" destId="{338554BE-45FF-45A2-8422-3F5AF2C32D3A}" srcOrd="0" destOrd="0" presId="urn:microsoft.com/office/officeart/2005/8/layout/list1"/>
    <dgm:cxn modelId="{E38FA8E2-B1B9-4846-BACE-2EC5199AA32E}" type="presOf" srcId="{1FB77893-0501-4217-9AFC-1AE277B2C1D9}" destId="{8D9639DE-471C-4ECB-9F32-0578B3A9743C}" srcOrd="0" destOrd="2" presId="urn:microsoft.com/office/officeart/2005/8/layout/list1"/>
    <dgm:cxn modelId="{EFAAA7E3-552C-4877-80C2-ABDFF1C00FBF}" type="presOf" srcId="{78FCF673-1A99-4676-ADFB-B548EAE5FA91}" destId="{8D9639DE-471C-4ECB-9F32-0578B3A9743C}" srcOrd="0" destOrd="1" presId="urn:microsoft.com/office/officeart/2005/8/layout/list1"/>
    <dgm:cxn modelId="{6C0B64F1-B943-400C-B2B2-5D380B84D570}" type="presOf" srcId="{11006647-8525-4D50-92F3-A176A823EC32}" destId="{058A4CF3-8B08-49B0-87A2-5A420E1F9A5A}" srcOrd="0" destOrd="0" presId="urn:microsoft.com/office/officeart/2005/8/layout/list1"/>
    <dgm:cxn modelId="{3B297CF9-A3DB-4AB1-B646-B2C052150DE1}" type="presOf" srcId="{F2F1E5C9-F988-4FF9-874F-051A3CD9AD2F}" destId="{8D9639DE-471C-4ECB-9F32-0578B3A9743C}" srcOrd="0" destOrd="3" presId="urn:microsoft.com/office/officeart/2005/8/layout/list1"/>
    <dgm:cxn modelId="{BDB6A0E8-A826-4A02-AE7B-BA765CCE7620}" type="presParOf" srcId="{338554BE-45FF-45A2-8422-3F5AF2C32D3A}" destId="{111F8FC9-0FD1-4C16-8781-BB695EFA2A41}" srcOrd="0" destOrd="0" presId="urn:microsoft.com/office/officeart/2005/8/layout/list1"/>
    <dgm:cxn modelId="{BC284235-821C-46FD-88AC-5B46080F9AB6}" type="presParOf" srcId="{111F8FC9-0FD1-4C16-8781-BB695EFA2A41}" destId="{058A4CF3-8B08-49B0-87A2-5A420E1F9A5A}" srcOrd="0" destOrd="0" presId="urn:microsoft.com/office/officeart/2005/8/layout/list1"/>
    <dgm:cxn modelId="{8155A546-9213-4664-9241-10EF7E35CB2B}" type="presParOf" srcId="{111F8FC9-0FD1-4C16-8781-BB695EFA2A41}" destId="{FE8BCD30-A392-4957-8477-836C479799B7}" srcOrd="1" destOrd="0" presId="urn:microsoft.com/office/officeart/2005/8/layout/list1"/>
    <dgm:cxn modelId="{40862DFD-C34A-4C78-9B15-4FDB6C1D062D}" type="presParOf" srcId="{338554BE-45FF-45A2-8422-3F5AF2C32D3A}" destId="{5E94730E-D969-457E-A6D3-C9B218927AFD}" srcOrd="1" destOrd="0" presId="urn:microsoft.com/office/officeart/2005/8/layout/list1"/>
    <dgm:cxn modelId="{FE0F699C-CD8B-48D2-A167-AF74C1B579AB}" type="presParOf" srcId="{338554BE-45FF-45A2-8422-3F5AF2C32D3A}" destId="{8D9639DE-471C-4ECB-9F32-0578B3A9743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95963-D6B8-4CB4-83DA-2DEC9135FE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641F25-4179-43DB-9344-615A31CEE08A}">
      <dgm:prSet/>
      <dgm:spPr/>
      <dgm:t>
        <a:bodyPr/>
        <a:lstStyle/>
        <a:p>
          <a:r>
            <a:rPr lang="en-KE" b="1" i="0" baseline="0" dirty="0">
              <a:latin typeface="Arial Rounded MT Bold" panose="020F0704030504030204" pitchFamily="34" charset="0"/>
            </a:rPr>
            <a:t>Limitations:</a:t>
          </a:r>
          <a:endParaRPr lang="en-US" dirty="0">
            <a:latin typeface="Arial Rounded MT Bold" panose="020F0704030504030204" pitchFamily="34" charset="0"/>
          </a:endParaRPr>
        </a:p>
      </dgm:t>
    </dgm:pt>
    <dgm:pt modelId="{13D79372-4EAA-4612-8B80-9A7C8CA4E792}" type="parTrans" cxnId="{6255338B-8410-45D2-A1D9-0A052444689C}">
      <dgm:prSet/>
      <dgm:spPr/>
      <dgm:t>
        <a:bodyPr/>
        <a:lstStyle/>
        <a:p>
          <a:endParaRPr lang="en-US"/>
        </a:p>
      </dgm:t>
    </dgm:pt>
    <dgm:pt modelId="{172368B3-67A9-4B36-B659-AB3F04DB873D}" type="sibTrans" cxnId="{6255338B-8410-45D2-A1D9-0A052444689C}">
      <dgm:prSet/>
      <dgm:spPr/>
      <dgm:t>
        <a:bodyPr/>
        <a:lstStyle/>
        <a:p>
          <a:endParaRPr lang="en-US"/>
        </a:p>
      </dgm:t>
    </dgm:pt>
    <dgm:pt modelId="{CDACFFCD-4917-4DE8-9433-EACAEFEF8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Arial Rounded MT Bold" panose="020F0704030504030204" pitchFamily="34" charset="0"/>
            </a:rPr>
            <a:t>. </a:t>
          </a:r>
          <a:r>
            <a:rPr lang="en-KE" b="0" i="0" baseline="0" dirty="0">
              <a:latin typeface="Arial Rounded MT Bold" panose="020F0704030504030204" pitchFamily="34" charset="0"/>
            </a:rPr>
            <a:t>Data gaps (holidays/weather), </a:t>
          </a:r>
          <a:r>
            <a:rPr lang="en-KE" b="0" i="0" baseline="0" dirty="0" err="1">
              <a:latin typeface="Arial Rounded MT Bold" panose="020F0704030504030204" pitchFamily="34" charset="0"/>
            </a:rPr>
            <a:t>CatBoost</a:t>
          </a:r>
          <a:r>
            <a:rPr lang="en-KE" b="0" i="0" baseline="0" dirty="0">
              <a:latin typeface="Arial Rounded MT Bold" panose="020F0704030504030204" pitchFamily="34" charset="0"/>
            </a:rPr>
            <a:t> speed (20% slower).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15CD728-FC96-4FFD-AA32-F1893CC90F57}" type="parTrans" cxnId="{B1A6A890-19DD-4046-85F8-7B2AEE5B4A9F}">
      <dgm:prSet/>
      <dgm:spPr/>
      <dgm:t>
        <a:bodyPr/>
        <a:lstStyle/>
        <a:p>
          <a:endParaRPr lang="en-US"/>
        </a:p>
      </dgm:t>
    </dgm:pt>
    <dgm:pt modelId="{4CB9325D-58FD-45A8-8670-1817530C541C}" type="sibTrans" cxnId="{B1A6A890-19DD-4046-85F8-7B2AEE5B4A9F}">
      <dgm:prSet/>
      <dgm:spPr/>
      <dgm:t>
        <a:bodyPr/>
        <a:lstStyle/>
        <a:p>
          <a:endParaRPr lang="en-US"/>
        </a:p>
      </dgm:t>
    </dgm:pt>
    <dgm:pt modelId="{EFE08415-6258-412D-BAC2-F9A66DA1CC95}">
      <dgm:prSet/>
      <dgm:spPr/>
      <dgm:t>
        <a:bodyPr/>
        <a:lstStyle/>
        <a:p>
          <a:r>
            <a:rPr lang="en-KE" b="1" i="0" baseline="0" dirty="0">
              <a:latin typeface="Arial Rounded MT Bold" panose="020F0704030504030204" pitchFamily="34" charset="0"/>
            </a:rPr>
            <a:t>Future Plans:</a:t>
          </a:r>
          <a:endParaRPr lang="en-US" dirty="0">
            <a:latin typeface="Arial Rounded MT Bold" panose="020F0704030504030204" pitchFamily="34" charset="0"/>
          </a:endParaRPr>
        </a:p>
      </dgm:t>
    </dgm:pt>
    <dgm:pt modelId="{6E9A2557-4F9D-4DD1-B1EB-1BF54405725F}" type="parTrans" cxnId="{D6168D3D-6318-4B5F-9313-BC56F13D9D55}">
      <dgm:prSet/>
      <dgm:spPr/>
      <dgm:t>
        <a:bodyPr/>
        <a:lstStyle/>
        <a:p>
          <a:endParaRPr lang="en-US"/>
        </a:p>
      </dgm:t>
    </dgm:pt>
    <dgm:pt modelId="{A47076BA-2B70-4C0D-A2E9-CA813F439049}" type="sibTrans" cxnId="{D6168D3D-6318-4B5F-9313-BC56F13D9D55}">
      <dgm:prSet/>
      <dgm:spPr/>
      <dgm:t>
        <a:bodyPr/>
        <a:lstStyle/>
        <a:p>
          <a:endParaRPr lang="en-US"/>
        </a:p>
      </dgm:t>
    </dgm:pt>
    <dgm:pt modelId="{374CC9AD-CFED-404B-A2E0-CF42F0B4E9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. </a:t>
          </a:r>
          <a:r>
            <a:rPr lang="en-KE" b="0" i="0" baseline="0" dirty="0">
              <a:latin typeface="Arial Rounded MT Bold" panose="020F0704030504030204" pitchFamily="34" charset="0"/>
            </a:rPr>
            <a:t>Add traffic/weather data, test </a:t>
          </a:r>
          <a:r>
            <a:rPr lang="en-KE" b="0" i="0" baseline="0" dirty="0" err="1">
              <a:latin typeface="Arial Rounded MT Bold" panose="020F0704030504030204" pitchFamily="34" charset="0"/>
            </a:rPr>
            <a:t>GNNs</a:t>
          </a:r>
          <a:r>
            <a:rPr lang="en-KE" b="0" i="0" baseline="0" dirty="0">
              <a:latin typeface="Arial Rounded MT Bold" panose="020F0704030504030204" pitchFamily="34" charset="0"/>
            </a:rPr>
            <a:t>, dynamic pricing.</a:t>
          </a:r>
          <a:br>
            <a:rPr lang="en-KE" b="0" i="0" baseline="0" dirty="0"/>
          </a:br>
          <a:endParaRPr lang="en-US" dirty="0"/>
        </a:p>
      </dgm:t>
    </dgm:pt>
    <dgm:pt modelId="{EC224D4C-BCEF-4232-AE9A-F4E08A721ACF}" type="parTrans" cxnId="{6F81D7DC-96C8-4ACF-B97F-CCD05B6F37AE}">
      <dgm:prSet/>
      <dgm:spPr/>
      <dgm:t>
        <a:bodyPr/>
        <a:lstStyle/>
        <a:p>
          <a:endParaRPr lang="en-US"/>
        </a:p>
      </dgm:t>
    </dgm:pt>
    <dgm:pt modelId="{8857DED7-37A9-4F40-8D4E-65E4B9A6B68E}" type="sibTrans" cxnId="{6F81D7DC-96C8-4ACF-B97F-CCD05B6F37AE}">
      <dgm:prSet/>
      <dgm:spPr/>
      <dgm:t>
        <a:bodyPr/>
        <a:lstStyle/>
        <a:p>
          <a:endParaRPr lang="en-US"/>
        </a:p>
      </dgm:t>
    </dgm:pt>
    <dgm:pt modelId="{BF0103D3-792E-44E3-A943-36D888772766}" type="pres">
      <dgm:prSet presAssocID="{49A95963-D6B8-4CB4-83DA-2DEC9135FE59}" presName="vert0" presStyleCnt="0">
        <dgm:presLayoutVars>
          <dgm:dir/>
          <dgm:animOne val="branch"/>
          <dgm:animLvl val="lvl"/>
        </dgm:presLayoutVars>
      </dgm:prSet>
      <dgm:spPr/>
    </dgm:pt>
    <dgm:pt modelId="{23F8ACCD-210B-4D6B-B2D3-BD5320FEA60D}" type="pres">
      <dgm:prSet presAssocID="{FE641F25-4179-43DB-9344-615A31CEE08A}" presName="thickLine" presStyleLbl="alignNode1" presStyleIdx="0" presStyleCnt="4"/>
      <dgm:spPr/>
    </dgm:pt>
    <dgm:pt modelId="{B2EBEE94-96D5-4F07-9CCA-AA305D26A0D8}" type="pres">
      <dgm:prSet presAssocID="{FE641F25-4179-43DB-9344-615A31CEE08A}" presName="horz1" presStyleCnt="0"/>
      <dgm:spPr/>
    </dgm:pt>
    <dgm:pt modelId="{CF965AF6-EB61-4F7C-888A-4DC090397457}" type="pres">
      <dgm:prSet presAssocID="{FE641F25-4179-43DB-9344-615A31CEE08A}" presName="tx1" presStyleLbl="revTx" presStyleIdx="0" presStyleCnt="4"/>
      <dgm:spPr/>
    </dgm:pt>
    <dgm:pt modelId="{74F796CB-E7D9-46E1-B548-57D9420DC231}" type="pres">
      <dgm:prSet presAssocID="{FE641F25-4179-43DB-9344-615A31CEE08A}" presName="vert1" presStyleCnt="0"/>
      <dgm:spPr/>
    </dgm:pt>
    <dgm:pt modelId="{B743B574-8378-40A0-836E-8FF34F18311D}" type="pres">
      <dgm:prSet presAssocID="{CDACFFCD-4917-4DE8-9433-EACAEFEF8300}" presName="thickLine" presStyleLbl="alignNode1" presStyleIdx="1" presStyleCnt="4"/>
      <dgm:spPr/>
    </dgm:pt>
    <dgm:pt modelId="{50D92ADF-7B90-431D-92DA-44744EC6F2DB}" type="pres">
      <dgm:prSet presAssocID="{CDACFFCD-4917-4DE8-9433-EACAEFEF8300}" presName="horz1" presStyleCnt="0"/>
      <dgm:spPr/>
    </dgm:pt>
    <dgm:pt modelId="{56104328-C5F0-42CA-ACAE-F199549E4417}" type="pres">
      <dgm:prSet presAssocID="{CDACFFCD-4917-4DE8-9433-EACAEFEF8300}" presName="tx1" presStyleLbl="revTx" presStyleIdx="1" presStyleCnt="4"/>
      <dgm:spPr/>
    </dgm:pt>
    <dgm:pt modelId="{4EA75B11-21AC-4ABE-ABBE-125D86060154}" type="pres">
      <dgm:prSet presAssocID="{CDACFFCD-4917-4DE8-9433-EACAEFEF8300}" presName="vert1" presStyleCnt="0"/>
      <dgm:spPr/>
    </dgm:pt>
    <dgm:pt modelId="{C2751D8F-8446-4C11-906F-589F171EDAFE}" type="pres">
      <dgm:prSet presAssocID="{EFE08415-6258-412D-BAC2-F9A66DA1CC95}" presName="thickLine" presStyleLbl="alignNode1" presStyleIdx="2" presStyleCnt="4"/>
      <dgm:spPr/>
    </dgm:pt>
    <dgm:pt modelId="{556B4386-7B1D-4EA9-A409-D8F8C2CD17F6}" type="pres">
      <dgm:prSet presAssocID="{EFE08415-6258-412D-BAC2-F9A66DA1CC95}" presName="horz1" presStyleCnt="0"/>
      <dgm:spPr/>
    </dgm:pt>
    <dgm:pt modelId="{B729855F-8322-49A8-934B-A878C658A570}" type="pres">
      <dgm:prSet presAssocID="{EFE08415-6258-412D-BAC2-F9A66DA1CC95}" presName="tx1" presStyleLbl="revTx" presStyleIdx="2" presStyleCnt="4"/>
      <dgm:spPr/>
    </dgm:pt>
    <dgm:pt modelId="{6A492C0E-77AF-4597-9355-161ACEF62451}" type="pres">
      <dgm:prSet presAssocID="{EFE08415-6258-412D-BAC2-F9A66DA1CC95}" presName="vert1" presStyleCnt="0"/>
      <dgm:spPr/>
    </dgm:pt>
    <dgm:pt modelId="{54EDB48C-A3AA-4483-8E3A-9434614A9F98}" type="pres">
      <dgm:prSet presAssocID="{374CC9AD-CFED-404B-A2E0-CF42F0B4E942}" presName="thickLine" presStyleLbl="alignNode1" presStyleIdx="3" presStyleCnt="4"/>
      <dgm:spPr/>
    </dgm:pt>
    <dgm:pt modelId="{37E29B91-9C71-4519-8733-B81D02C70BA1}" type="pres">
      <dgm:prSet presAssocID="{374CC9AD-CFED-404B-A2E0-CF42F0B4E942}" presName="horz1" presStyleCnt="0"/>
      <dgm:spPr/>
    </dgm:pt>
    <dgm:pt modelId="{C5FE1127-FF58-4EAE-B878-B6DD75FC3A06}" type="pres">
      <dgm:prSet presAssocID="{374CC9AD-CFED-404B-A2E0-CF42F0B4E942}" presName="tx1" presStyleLbl="revTx" presStyleIdx="3" presStyleCnt="4"/>
      <dgm:spPr/>
    </dgm:pt>
    <dgm:pt modelId="{2A46EEB0-9217-43FD-9BC6-47D22CCD624F}" type="pres">
      <dgm:prSet presAssocID="{374CC9AD-CFED-404B-A2E0-CF42F0B4E942}" presName="vert1" presStyleCnt="0"/>
      <dgm:spPr/>
    </dgm:pt>
  </dgm:ptLst>
  <dgm:cxnLst>
    <dgm:cxn modelId="{DE179C00-7945-40D8-A17E-78CD01F2195A}" type="presOf" srcId="{FE641F25-4179-43DB-9344-615A31CEE08A}" destId="{CF965AF6-EB61-4F7C-888A-4DC090397457}" srcOrd="0" destOrd="0" presId="urn:microsoft.com/office/officeart/2008/layout/LinedList"/>
    <dgm:cxn modelId="{7CD80618-DCD6-4BCE-89A2-C926EBEEDF96}" type="presOf" srcId="{EFE08415-6258-412D-BAC2-F9A66DA1CC95}" destId="{B729855F-8322-49A8-934B-A878C658A570}" srcOrd="0" destOrd="0" presId="urn:microsoft.com/office/officeart/2008/layout/LinedList"/>
    <dgm:cxn modelId="{D6168D3D-6318-4B5F-9313-BC56F13D9D55}" srcId="{49A95963-D6B8-4CB4-83DA-2DEC9135FE59}" destId="{EFE08415-6258-412D-BAC2-F9A66DA1CC95}" srcOrd="2" destOrd="0" parTransId="{6E9A2557-4F9D-4DD1-B1EB-1BF54405725F}" sibTransId="{A47076BA-2B70-4C0D-A2E9-CA813F439049}"/>
    <dgm:cxn modelId="{6255338B-8410-45D2-A1D9-0A052444689C}" srcId="{49A95963-D6B8-4CB4-83DA-2DEC9135FE59}" destId="{FE641F25-4179-43DB-9344-615A31CEE08A}" srcOrd="0" destOrd="0" parTransId="{13D79372-4EAA-4612-8B80-9A7C8CA4E792}" sibTransId="{172368B3-67A9-4B36-B659-AB3F04DB873D}"/>
    <dgm:cxn modelId="{B1A6A890-19DD-4046-85F8-7B2AEE5B4A9F}" srcId="{49A95963-D6B8-4CB4-83DA-2DEC9135FE59}" destId="{CDACFFCD-4917-4DE8-9433-EACAEFEF8300}" srcOrd="1" destOrd="0" parTransId="{515CD728-FC96-4FFD-AA32-F1893CC90F57}" sibTransId="{4CB9325D-58FD-45A8-8670-1817530C541C}"/>
    <dgm:cxn modelId="{AC391DB7-3F65-4A56-9841-7588CFE38AA9}" type="presOf" srcId="{CDACFFCD-4917-4DE8-9433-EACAEFEF8300}" destId="{56104328-C5F0-42CA-ACAE-F199549E4417}" srcOrd="0" destOrd="0" presId="urn:microsoft.com/office/officeart/2008/layout/LinedList"/>
    <dgm:cxn modelId="{C76D99BF-EFC5-48D6-A024-05F7B04FBF43}" type="presOf" srcId="{49A95963-D6B8-4CB4-83DA-2DEC9135FE59}" destId="{BF0103D3-792E-44E3-A943-36D888772766}" srcOrd="0" destOrd="0" presId="urn:microsoft.com/office/officeart/2008/layout/LinedList"/>
    <dgm:cxn modelId="{30D189D5-F9DB-41AE-9755-F47C8D7E56D1}" type="presOf" srcId="{374CC9AD-CFED-404B-A2E0-CF42F0B4E942}" destId="{C5FE1127-FF58-4EAE-B878-B6DD75FC3A06}" srcOrd="0" destOrd="0" presId="urn:microsoft.com/office/officeart/2008/layout/LinedList"/>
    <dgm:cxn modelId="{6F81D7DC-96C8-4ACF-B97F-CCD05B6F37AE}" srcId="{49A95963-D6B8-4CB4-83DA-2DEC9135FE59}" destId="{374CC9AD-CFED-404B-A2E0-CF42F0B4E942}" srcOrd="3" destOrd="0" parTransId="{EC224D4C-BCEF-4232-AE9A-F4E08A721ACF}" sibTransId="{8857DED7-37A9-4F40-8D4E-65E4B9A6B68E}"/>
    <dgm:cxn modelId="{DCF0F379-04F5-440D-B7C5-1B11D92E6172}" type="presParOf" srcId="{BF0103D3-792E-44E3-A943-36D888772766}" destId="{23F8ACCD-210B-4D6B-B2D3-BD5320FEA60D}" srcOrd="0" destOrd="0" presId="urn:microsoft.com/office/officeart/2008/layout/LinedList"/>
    <dgm:cxn modelId="{94A4032A-7456-4196-A7FC-1FF3763639BE}" type="presParOf" srcId="{BF0103D3-792E-44E3-A943-36D888772766}" destId="{B2EBEE94-96D5-4F07-9CCA-AA305D26A0D8}" srcOrd="1" destOrd="0" presId="urn:microsoft.com/office/officeart/2008/layout/LinedList"/>
    <dgm:cxn modelId="{CF4CD6E3-62ED-49CB-B66D-5FF311CC5FF1}" type="presParOf" srcId="{B2EBEE94-96D5-4F07-9CCA-AA305D26A0D8}" destId="{CF965AF6-EB61-4F7C-888A-4DC090397457}" srcOrd="0" destOrd="0" presId="urn:microsoft.com/office/officeart/2008/layout/LinedList"/>
    <dgm:cxn modelId="{9A59C60A-896A-4100-A006-950400340B4A}" type="presParOf" srcId="{B2EBEE94-96D5-4F07-9CCA-AA305D26A0D8}" destId="{74F796CB-E7D9-46E1-B548-57D9420DC231}" srcOrd="1" destOrd="0" presId="urn:microsoft.com/office/officeart/2008/layout/LinedList"/>
    <dgm:cxn modelId="{4965792F-B842-44D3-AEB8-73C312BB7D33}" type="presParOf" srcId="{BF0103D3-792E-44E3-A943-36D888772766}" destId="{B743B574-8378-40A0-836E-8FF34F18311D}" srcOrd="2" destOrd="0" presId="urn:microsoft.com/office/officeart/2008/layout/LinedList"/>
    <dgm:cxn modelId="{E9969360-1895-407D-85A2-EDE176A039A7}" type="presParOf" srcId="{BF0103D3-792E-44E3-A943-36D888772766}" destId="{50D92ADF-7B90-431D-92DA-44744EC6F2DB}" srcOrd="3" destOrd="0" presId="urn:microsoft.com/office/officeart/2008/layout/LinedList"/>
    <dgm:cxn modelId="{A5151497-D0C3-4941-A9C4-8C8AE412FBF9}" type="presParOf" srcId="{50D92ADF-7B90-431D-92DA-44744EC6F2DB}" destId="{56104328-C5F0-42CA-ACAE-F199549E4417}" srcOrd="0" destOrd="0" presId="urn:microsoft.com/office/officeart/2008/layout/LinedList"/>
    <dgm:cxn modelId="{54FEF448-2740-4D46-8C4A-F61983684E23}" type="presParOf" srcId="{50D92ADF-7B90-431D-92DA-44744EC6F2DB}" destId="{4EA75B11-21AC-4ABE-ABBE-125D86060154}" srcOrd="1" destOrd="0" presId="urn:microsoft.com/office/officeart/2008/layout/LinedList"/>
    <dgm:cxn modelId="{4EDD9980-E944-4F89-9DAA-ED2C1A47F9CD}" type="presParOf" srcId="{BF0103D3-792E-44E3-A943-36D888772766}" destId="{C2751D8F-8446-4C11-906F-589F171EDAFE}" srcOrd="4" destOrd="0" presId="urn:microsoft.com/office/officeart/2008/layout/LinedList"/>
    <dgm:cxn modelId="{D6705BB7-2E47-415E-86D2-BE7D53D6DAEA}" type="presParOf" srcId="{BF0103D3-792E-44E3-A943-36D888772766}" destId="{556B4386-7B1D-4EA9-A409-D8F8C2CD17F6}" srcOrd="5" destOrd="0" presId="urn:microsoft.com/office/officeart/2008/layout/LinedList"/>
    <dgm:cxn modelId="{3001425B-9B92-4A12-BD55-AEEB7A6CDFB9}" type="presParOf" srcId="{556B4386-7B1D-4EA9-A409-D8F8C2CD17F6}" destId="{B729855F-8322-49A8-934B-A878C658A570}" srcOrd="0" destOrd="0" presId="urn:microsoft.com/office/officeart/2008/layout/LinedList"/>
    <dgm:cxn modelId="{0BA2D25A-3288-4738-A4C6-7A260AB78FFA}" type="presParOf" srcId="{556B4386-7B1D-4EA9-A409-D8F8C2CD17F6}" destId="{6A492C0E-77AF-4597-9355-161ACEF62451}" srcOrd="1" destOrd="0" presId="urn:microsoft.com/office/officeart/2008/layout/LinedList"/>
    <dgm:cxn modelId="{B4653B9B-0928-43EB-AC7A-A180B515BF1A}" type="presParOf" srcId="{BF0103D3-792E-44E3-A943-36D888772766}" destId="{54EDB48C-A3AA-4483-8E3A-9434614A9F98}" srcOrd="6" destOrd="0" presId="urn:microsoft.com/office/officeart/2008/layout/LinedList"/>
    <dgm:cxn modelId="{27A70641-61FC-466F-BEE0-8C0D61A1058F}" type="presParOf" srcId="{BF0103D3-792E-44E3-A943-36D888772766}" destId="{37E29B91-9C71-4519-8733-B81D02C70BA1}" srcOrd="7" destOrd="0" presId="urn:microsoft.com/office/officeart/2008/layout/LinedList"/>
    <dgm:cxn modelId="{D598E915-88DF-4A0F-A5BE-DD46F774B0AC}" type="presParOf" srcId="{37E29B91-9C71-4519-8733-B81D02C70BA1}" destId="{C5FE1127-FF58-4EAE-B878-B6DD75FC3A06}" srcOrd="0" destOrd="0" presId="urn:microsoft.com/office/officeart/2008/layout/LinedList"/>
    <dgm:cxn modelId="{FEA5D9D4-8E92-4DAE-9969-690959164B1B}" type="presParOf" srcId="{37E29B91-9C71-4519-8733-B81D02C70BA1}" destId="{2A46EEB0-9217-43FD-9BC6-47D22CCD62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8C28AE-319B-4C81-9A58-C7DF5C8E443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C489AC-B41F-4229-A028-B57A4D981C36}">
      <dgm:prSet custT="1"/>
      <dgm:spPr/>
      <dgm:t>
        <a:bodyPr/>
        <a:lstStyle/>
        <a:p>
          <a:pPr>
            <a:defRPr b="1"/>
          </a:pPr>
          <a:r>
            <a:rPr lang="en-US" sz="2400" dirty="0">
              <a:solidFill>
                <a:schemeClr val="bg1"/>
              </a:solidFill>
              <a:latin typeface="Arial Rounded MT Bold" panose="020F0704030504030204" pitchFamily="34" charset="0"/>
            </a:rPr>
            <a:t>What we have learned:</a:t>
          </a:r>
        </a:p>
      </dgm:t>
    </dgm:pt>
    <dgm:pt modelId="{E66FCF12-35C7-44F2-B488-5F3716CC6D68}" type="parTrans" cxnId="{CFA10494-EB85-4DCB-B942-BEF1A150B196}">
      <dgm:prSet/>
      <dgm:spPr/>
      <dgm:t>
        <a:bodyPr/>
        <a:lstStyle/>
        <a:p>
          <a:endParaRPr lang="en-US"/>
        </a:p>
      </dgm:t>
    </dgm:pt>
    <dgm:pt modelId="{890D7373-96B4-4A87-AA45-B0477497AC27}" type="sibTrans" cxnId="{CFA10494-EB85-4DCB-B942-BEF1A150B196}">
      <dgm:prSet/>
      <dgm:spPr/>
      <dgm:t>
        <a:bodyPr/>
        <a:lstStyle/>
        <a:p>
          <a:endParaRPr lang="en-US"/>
        </a:p>
      </dgm:t>
    </dgm:pt>
    <dgm:pt modelId="{8EBDB218-D121-4514-AAC6-83D42404314E}">
      <dgm:prSet custT="1"/>
      <dgm:spPr/>
      <dgm:t>
        <a:bodyPr/>
        <a:lstStyle/>
        <a:p>
          <a:pPr>
            <a:buNone/>
          </a:pPr>
          <a:r>
            <a:rPr lang="en-US" sz="1400" b="1" dirty="0" err="1">
              <a:solidFill>
                <a:schemeClr val="bg1"/>
              </a:solidFill>
              <a:latin typeface="Arial Rounded MT Bold" panose="020F0704030504030204" pitchFamily="34" charset="0"/>
            </a:rPr>
            <a:t>CatBoost</a:t>
          </a:r>
          <a:r>
            <a:rPr lang="en-US" sz="1400" dirty="0">
              <a:solidFill>
                <a:schemeClr val="bg1"/>
              </a:solidFill>
              <a:latin typeface="Arial Rounded MT Bold" panose="020F0704030504030204" pitchFamily="34" charset="0"/>
            </a:rPr>
            <a:t> slightly outperformed </a:t>
          </a:r>
          <a:r>
            <a:rPr lang="en-US" sz="1400" dirty="0" err="1">
              <a:solidFill>
                <a:schemeClr val="bg1"/>
              </a:solidFill>
              <a:latin typeface="Arial Rounded MT Bold" panose="020F0704030504030204" pitchFamily="34" charset="0"/>
            </a:rPr>
            <a:t>LightGBM</a:t>
          </a:r>
          <a:r>
            <a:rPr lang="en-US" sz="1400" dirty="0">
              <a:solidFill>
                <a:schemeClr val="bg1"/>
              </a:solidFill>
              <a:latin typeface="Arial Rounded MT Bold" panose="020F0704030504030204" pitchFamily="34" charset="0"/>
            </a:rPr>
            <a:t> (</a:t>
          </a:r>
          <a:r>
            <a:rPr lang="en-US" sz="1400" b="1" dirty="0">
              <a:solidFill>
                <a:schemeClr val="bg1"/>
              </a:solidFill>
              <a:latin typeface="Arial Rounded MT Bold" panose="020F0704030504030204" pitchFamily="34" charset="0"/>
            </a:rPr>
            <a:t>MAE 0.41 vs. 0.43</a:t>
          </a:r>
          <a:r>
            <a:rPr lang="en-US" sz="1400" dirty="0">
              <a:solidFill>
                <a:schemeClr val="bg1"/>
              </a:solidFill>
              <a:latin typeface="Arial Rounded MT Bold" panose="020F0704030504030204" pitchFamily="34" charset="0"/>
            </a:rPr>
            <a:t>) due to its superior handling of categorical features like h3_cell</a:t>
          </a:r>
        </a:p>
        <a:p>
          <a:pPr>
            <a:buNone/>
          </a:pPr>
          <a:endParaRPr lang="en-US" sz="1400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CBD10562-0334-42A1-94BF-257BAD0519CD}" type="parTrans" cxnId="{16535F0A-4D12-464A-BB1F-AFCCDE344C00}">
      <dgm:prSet/>
      <dgm:spPr/>
      <dgm:t>
        <a:bodyPr/>
        <a:lstStyle/>
        <a:p>
          <a:endParaRPr lang="en-US"/>
        </a:p>
      </dgm:t>
    </dgm:pt>
    <dgm:pt modelId="{99A386C3-5925-4806-BE96-7DA745F99E39}" type="sibTrans" cxnId="{16535F0A-4D12-464A-BB1F-AFCCDE344C00}">
      <dgm:prSet/>
      <dgm:spPr/>
      <dgm:t>
        <a:bodyPr/>
        <a:lstStyle/>
        <a:p>
          <a:endParaRPr lang="en-US"/>
        </a:p>
      </dgm:t>
    </dgm:pt>
    <dgm:pt modelId="{8AB9BF7F-4310-4971-845A-A6AEF5A5985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dirty="0" err="1">
              <a:solidFill>
                <a:schemeClr val="bg1"/>
              </a:solidFill>
              <a:latin typeface="Arial Rounded MT Bold" panose="020F0704030504030204" pitchFamily="34" charset="0"/>
            </a:rPr>
            <a:t>LightGBM</a:t>
          </a:r>
          <a:r>
            <a:rPr lang="en-US" sz="1400" dirty="0">
              <a:solidFill>
                <a:schemeClr val="bg1"/>
              </a:solidFill>
              <a:latin typeface="Arial Rounded MT Bold" panose="020F0704030504030204" pitchFamily="34" charset="0"/>
            </a:rPr>
            <a:t> was 29% faster in training (~35 sec vs. 45 sec), making it better for rapid iterations</a:t>
          </a:r>
        </a:p>
      </dgm:t>
    </dgm:pt>
    <dgm:pt modelId="{9B98FFBE-51AC-4306-8198-3E8D2BA60A2C}" type="parTrans" cxnId="{8BCF057D-C02F-4BAC-80B0-1F37FA2D67D8}">
      <dgm:prSet/>
      <dgm:spPr/>
      <dgm:t>
        <a:bodyPr/>
        <a:lstStyle/>
        <a:p>
          <a:endParaRPr lang="en-US"/>
        </a:p>
      </dgm:t>
    </dgm:pt>
    <dgm:pt modelId="{452FFB80-36E0-4734-8FD5-E1C52E71CC18}" type="sibTrans" cxnId="{8BCF057D-C02F-4BAC-80B0-1F37FA2D67D8}">
      <dgm:prSet/>
      <dgm:spPr/>
      <dgm:t>
        <a:bodyPr/>
        <a:lstStyle/>
        <a:p>
          <a:endParaRPr lang="en-US"/>
        </a:p>
      </dgm:t>
    </dgm:pt>
    <dgm:pt modelId="{95CD018E-82F2-4D0F-A1DF-E3D6F625440E}">
      <dgm:prSet/>
      <dgm:spPr/>
      <dgm:t>
        <a:bodyPr/>
        <a:lstStyle/>
        <a:p>
          <a:pPr>
            <a:defRPr b="1"/>
          </a:pPr>
          <a:r>
            <a:rPr lang="en-US" b="1" dirty="0">
              <a:solidFill>
                <a:schemeClr val="bg1"/>
              </a:solidFill>
              <a:latin typeface="Arial Rounded MT Bold" panose="020F0704030504030204" pitchFamily="34" charset="0"/>
            </a:rPr>
            <a:t>Critical Features</a:t>
          </a:r>
          <a:endParaRPr lang="en-US" dirty="0">
            <a:solidFill>
              <a:schemeClr val="bg1"/>
            </a:solidFill>
            <a:latin typeface="Arial Rounded MT Bold" panose="020F0704030504030204" pitchFamily="34" charset="0"/>
          </a:endParaRPr>
        </a:p>
      </dgm:t>
    </dgm:pt>
    <dgm:pt modelId="{F638E7A4-2555-47E1-B645-03F60B424C11}" type="parTrans" cxnId="{35DC6DA0-6578-428A-A81C-F0A3915226D4}">
      <dgm:prSet/>
      <dgm:spPr/>
      <dgm:t>
        <a:bodyPr/>
        <a:lstStyle/>
        <a:p>
          <a:endParaRPr lang="en-US"/>
        </a:p>
      </dgm:t>
    </dgm:pt>
    <dgm:pt modelId="{9B63B877-FF4F-4297-A293-6A60A1E2A4C8}" type="sibTrans" cxnId="{35DC6DA0-6578-428A-A81C-F0A3915226D4}">
      <dgm:prSet/>
      <dgm:spPr/>
      <dgm:t>
        <a:bodyPr/>
        <a:lstStyle/>
        <a:p>
          <a:endParaRPr lang="en-US"/>
        </a:p>
      </dgm:t>
    </dgm:pt>
    <dgm:pt modelId="{AB64B158-F2EF-4EC2-BDC3-294325E8EAE1}">
      <dgm:prSet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  <a:latin typeface="Arial Rounded MT Bold" panose="020F0704030504030204" pitchFamily="34" charset="0"/>
            </a:rPr>
            <a:t>h3_cell that is location and </a:t>
          </a:r>
          <a:r>
            <a:rPr lang="en-US" sz="1600" b="1" dirty="0" err="1">
              <a:solidFill>
                <a:schemeClr val="bg1"/>
              </a:solidFill>
              <a:latin typeface="Arial Rounded MT Bold" panose="020F0704030504030204" pitchFamily="34" charset="0"/>
            </a:rPr>
            <a:t>hour_of_day</a:t>
          </a:r>
          <a:r>
            <a:rPr lang="en-US" sz="1600" b="1" dirty="0">
              <a:solidFill>
                <a:schemeClr val="bg1"/>
              </a:solidFill>
              <a:latin typeface="Arial Rounded MT Bold" panose="020F0704030504030204" pitchFamily="34" charset="0"/>
            </a:rPr>
            <a:t> </a:t>
          </a:r>
          <a:r>
            <a:rPr lang="en-US" sz="1600" dirty="0">
              <a:solidFill>
                <a:schemeClr val="bg1"/>
              </a:solidFill>
              <a:latin typeface="Arial Rounded MT Bold" panose="020F0704030504030204" pitchFamily="34" charset="0"/>
            </a:rPr>
            <a:t>were top predictors, confirming demand varies sharply by zone/time.</a:t>
          </a:r>
        </a:p>
      </dgm:t>
    </dgm:pt>
    <dgm:pt modelId="{5E03406F-13F1-40F3-9CF7-B3ED5F979218}" type="parTrans" cxnId="{9C5871B9-DEC0-4129-9127-65DBF83268FA}">
      <dgm:prSet/>
      <dgm:spPr/>
      <dgm:t>
        <a:bodyPr/>
        <a:lstStyle/>
        <a:p>
          <a:endParaRPr lang="en-US"/>
        </a:p>
      </dgm:t>
    </dgm:pt>
    <dgm:pt modelId="{FBF23F2F-6460-433E-9851-4E2F8A249CB8}" type="sibTrans" cxnId="{9C5871B9-DEC0-4129-9127-65DBF83268FA}">
      <dgm:prSet/>
      <dgm:spPr/>
      <dgm:t>
        <a:bodyPr/>
        <a:lstStyle/>
        <a:p>
          <a:endParaRPr lang="en-US"/>
        </a:p>
      </dgm:t>
    </dgm:pt>
    <dgm:pt modelId="{A1F24D96-8898-4DD0-840A-92026D94FD2D}" type="pres">
      <dgm:prSet presAssocID="{158C28AE-319B-4C81-9A58-C7DF5C8E4435}" presName="Name0" presStyleCnt="0">
        <dgm:presLayoutVars>
          <dgm:dir/>
          <dgm:animLvl val="lvl"/>
          <dgm:resizeHandles val="exact"/>
        </dgm:presLayoutVars>
      </dgm:prSet>
      <dgm:spPr/>
    </dgm:pt>
    <dgm:pt modelId="{06FCFE8D-0116-4678-A0C2-FB3D918CC28D}" type="pres">
      <dgm:prSet presAssocID="{88C489AC-B41F-4229-A028-B57A4D981C36}" presName="linNode" presStyleCnt="0"/>
      <dgm:spPr/>
    </dgm:pt>
    <dgm:pt modelId="{1D7D1EEF-1E8B-4F4B-979C-E3EF8F2BD55D}" type="pres">
      <dgm:prSet presAssocID="{88C489AC-B41F-4229-A028-B57A4D981C3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328ED049-0051-4984-BBD3-2AE48A19FBC4}" type="pres">
      <dgm:prSet presAssocID="{88C489AC-B41F-4229-A028-B57A4D981C36}" presName="descendantText" presStyleLbl="alignAccFollowNode1" presStyleIdx="0" presStyleCnt="2">
        <dgm:presLayoutVars>
          <dgm:bulletEnabled/>
        </dgm:presLayoutVars>
      </dgm:prSet>
      <dgm:spPr/>
    </dgm:pt>
    <dgm:pt modelId="{C5EF392C-2AE5-4077-AA8C-A660A464EF55}" type="pres">
      <dgm:prSet presAssocID="{890D7373-96B4-4A87-AA45-B0477497AC27}" presName="sp" presStyleCnt="0"/>
      <dgm:spPr/>
    </dgm:pt>
    <dgm:pt modelId="{D13DF977-224B-42D1-8FAD-D8CAF18B5E50}" type="pres">
      <dgm:prSet presAssocID="{95CD018E-82F2-4D0F-A1DF-E3D6F625440E}" presName="linNode" presStyleCnt="0"/>
      <dgm:spPr/>
    </dgm:pt>
    <dgm:pt modelId="{1A4780E0-99BE-44A7-B345-B11E7D91DDB2}" type="pres">
      <dgm:prSet presAssocID="{95CD018E-82F2-4D0F-A1DF-E3D6F625440E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55A8CF18-92FD-4E97-A707-577B0CE2D400}" type="pres">
      <dgm:prSet presAssocID="{95CD018E-82F2-4D0F-A1DF-E3D6F625440E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6535F0A-4D12-464A-BB1F-AFCCDE344C00}" srcId="{88C489AC-B41F-4229-A028-B57A4D981C36}" destId="{8EBDB218-D121-4514-AAC6-83D42404314E}" srcOrd="0" destOrd="0" parTransId="{CBD10562-0334-42A1-94BF-257BAD0519CD}" sibTransId="{99A386C3-5925-4806-BE96-7DA745F99E39}"/>
    <dgm:cxn modelId="{B718262C-5B43-419F-BF10-B5D41E6C2825}" type="presOf" srcId="{8AB9BF7F-4310-4971-845A-A6AEF5A59858}" destId="{328ED049-0051-4984-BBD3-2AE48A19FBC4}" srcOrd="0" destOrd="1" presId="urn:microsoft.com/office/officeart/2016/7/layout/VerticalSolidActionList"/>
    <dgm:cxn modelId="{A3AC7250-DFA2-41DC-A5E9-878885330277}" type="presOf" srcId="{88C489AC-B41F-4229-A028-B57A4D981C36}" destId="{1D7D1EEF-1E8B-4F4B-979C-E3EF8F2BD55D}" srcOrd="0" destOrd="0" presId="urn:microsoft.com/office/officeart/2016/7/layout/VerticalSolidActionList"/>
    <dgm:cxn modelId="{0327C059-8067-44E4-ACC5-02D4B622B498}" type="presOf" srcId="{95CD018E-82F2-4D0F-A1DF-E3D6F625440E}" destId="{1A4780E0-99BE-44A7-B345-B11E7D91DDB2}" srcOrd="0" destOrd="0" presId="urn:microsoft.com/office/officeart/2016/7/layout/VerticalSolidActionList"/>
    <dgm:cxn modelId="{8BCF057D-C02F-4BAC-80B0-1F37FA2D67D8}" srcId="{88C489AC-B41F-4229-A028-B57A4D981C36}" destId="{8AB9BF7F-4310-4971-845A-A6AEF5A59858}" srcOrd="1" destOrd="0" parTransId="{9B98FFBE-51AC-4306-8198-3E8D2BA60A2C}" sibTransId="{452FFB80-36E0-4734-8FD5-E1C52E71CC18}"/>
    <dgm:cxn modelId="{C4B16D80-89F0-49C0-BD60-6CB21809739A}" type="presOf" srcId="{158C28AE-319B-4C81-9A58-C7DF5C8E4435}" destId="{A1F24D96-8898-4DD0-840A-92026D94FD2D}" srcOrd="0" destOrd="0" presId="urn:microsoft.com/office/officeart/2016/7/layout/VerticalSolidActionList"/>
    <dgm:cxn modelId="{23F5FB85-E34F-4A0A-BD57-BD6358213116}" type="presOf" srcId="{8EBDB218-D121-4514-AAC6-83D42404314E}" destId="{328ED049-0051-4984-BBD3-2AE48A19FBC4}" srcOrd="0" destOrd="0" presId="urn:microsoft.com/office/officeart/2016/7/layout/VerticalSolidActionList"/>
    <dgm:cxn modelId="{CFA10494-EB85-4DCB-B942-BEF1A150B196}" srcId="{158C28AE-319B-4C81-9A58-C7DF5C8E4435}" destId="{88C489AC-B41F-4229-A028-B57A4D981C36}" srcOrd="0" destOrd="0" parTransId="{E66FCF12-35C7-44F2-B488-5F3716CC6D68}" sibTransId="{890D7373-96B4-4A87-AA45-B0477497AC27}"/>
    <dgm:cxn modelId="{35DC6DA0-6578-428A-A81C-F0A3915226D4}" srcId="{158C28AE-319B-4C81-9A58-C7DF5C8E4435}" destId="{95CD018E-82F2-4D0F-A1DF-E3D6F625440E}" srcOrd="1" destOrd="0" parTransId="{F638E7A4-2555-47E1-B645-03F60B424C11}" sibTransId="{9B63B877-FF4F-4297-A293-6A60A1E2A4C8}"/>
    <dgm:cxn modelId="{5610F2A8-EC75-48AB-9C80-F5A2270E499A}" type="presOf" srcId="{AB64B158-F2EF-4EC2-BDC3-294325E8EAE1}" destId="{55A8CF18-92FD-4E97-A707-577B0CE2D400}" srcOrd="0" destOrd="0" presId="urn:microsoft.com/office/officeart/2016/7/layout/VerticalSolidActionList"/>
    <dgm:cxn modelId="{9C5871B9-DEC0-4129-9127-65DBF83268FA}" srcId="{95CD018E-82F2-4D0F-A1DF-E3D6F625440E}" destId="{AB64B158-F2EF-4EC2-BDC3-294325E8EAE1}" srcOrd="0" destOrd="0" parTransId="{5E03406F-13F1-40F3-9CF7-B3ED5F979218}" sibTransId="{FBF23F2F-6460-433E-9851-4E2F8A249CB8}"/>
    <dgm:cxn modelId="{CF604842-A1F7-47E3-B403-0584056123FE}" type="presParOf" srcId="{A1F24D96-8898-4DD0-840A-92026D94FD2D}" destId="{06FCFE8D-0116-4678-A0C2-FB3D918CC28D}" srcOrd="0" destOrd="0" presId="urn:microsoft.com/office/officeart/2016/7/layout/VerticalSolidActionList"/>
    <dgm:cxn modelId="{C1BA87DB-084D-4487-9E0F-7BF40BA7391F}" type="presParOf" srcId="{06FCFE8D-0116-4678-A0C2-FB3D918CC28D}" destId="{1D7D1EEF-1E8B-4F4B-979C-E3EF8F2BD55D}" srcOrd="0" destOrd="0" presId="urn:microsoft.com/office/officeart/2016/7/layout/VerticalSolidActionList"/>
    <dgm:cxn modelId="{E2166C83-29AC-45E0-8E16-C0E179059FCD}" type="presParOf" srcId="{06FCFE8D-0116-4678-A0C2-FB3D918CC28D}" destId="{328ED049-0051-4984-BBD3-2AE48A19FBC4}" srcOrd="1" destOrd="0" presId="urn:microsoft.com/office/officeart/2016/7/layout/VerticalSolidActionList"/>
    <dgm:cxn modelId="{F466BB27-0655-41B0-BC05-B9121F3FF6A8}" type="presParOf" srcId="{A1F24D96-8898-4DD0-840A-92026D94FD2D}" destId="{C5EF392C-2AE5-4077-AA8C-A660A464EF55}" srcOrd="1" destOrd="0" presId="urn:microsoft.com/office/officeart/2016/7/layout/VerticalSolidActionList"/>
    <dgm:cxn modelId="{5DCCFA14-7BC8-4150-826D-5BA87973000C}" type="presParOf" srcId="{A1F24D96-8898-4DD0-840A-92026D94FD2D}" destId="{D13DF977-224B-42D1-8FAD-D8CAF18B5E50}" srcOrd="2" destOrd="0" presId="urn:microsoft.com/office/officeart/2016/7/layout/VerticalSolidActionList"/>
    <dgm:cxn modelId="{02A7B51F-169E-41D0-976C-80CA431DCEE4}" type="presParOf" srcId="{D13DF977-224B-42D1-8FAD-D8CAF18B5E50}" destId="{1A4780E0-99BE-44A7-B345-B11E7D91DDB2}" srcOrd="0" destOrd="0" presId="urn:microsoft.com/office/officeart/2016/7/layout/VerticalSolidActionList"/>
    <dgm:cxn modelId="{9B215CAE-9D77-4424-A44B-FAECDC038D0F}" type="presParOf" srcId="{D13DF977-224B-42D1-8FAD-D8CAF18B5E50}" destId="{55A8CF18-92FD-4E97-A707-577B0CE2D40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639DE-471C-4ECB-9F32-0578B3A9743C}">
      <dsp:nvSpPr>
        <dsp:cNvPr id="0" name=""/>
        <dsp:cNvSpPr/>
      </dsp:nvSpPr>
      <dsp:spPr>
        <a:xfrm>
          <a:off x="0" y="483750"/>
          <a:ext cx="6549007" cy="362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276" tIns="520700" rIns="5082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Pandas : For Cleaning</a:t>
          </a:r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H3-Py :  For Spatial Indexing</a:t>
          </a:r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Scikit –Learn :  For  Preprocessing</a:t>
          </a:r>
        </a:p>
        <a:p>
          <a:pPr marL="228600" lvl="1" indent="-228600" algn="l" defTabSz="11112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CatBoost</a:t>
          </a: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Model: For predicting </a:t>
          </a:r>
          <a:r>
            <a:rPr lang="en-US" sz="2500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demand_count</a:t>
          </a: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</a:t>
          </a:r>
        </a:p>
      </dsp:txBody>
      <dsp:txXfrm>
        <a:off x="0" y="483750"/>
        <a:ext cx="6549007" cy="3622500"/>
      </dsp:txXfrm>
    </dsp:sp>
    <dsp:sp modelId="{FE8BCD30-A392-4957-8477-836C479799B7}">
      <dsp:nvSpPr>
        <dsp:cNvPr id="0" name=""/>
        <dsp:cNvSpPr/>
      </dsp:nvSpPr>
      <dsp:spPr>
        <a:xfrm>
          <a:off x="327450" y="114750"/>
          <a:ext cx="4584305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276" tIns="0" rIns="17327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Libraries Used:</a:t>
          </a:r>
        </a:p>
      </dsp:txBody>
      <dsp:txXfrm>
        <a:off x="363476" y="150776"/>
        <a:ext cx="451225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8ACCD-210B-4D6B-B2D3-BD5320FEA60D}">
      <dsp:nvSpPr>
        <dsp:cNvPr id="0" name=""/>
        <dsp:cNvSpPr/>
      </dsp:nvSpPr>
      <dsp:spPr>
        <a:xfrm>
          <a:off x="0" y="0"/>
          <a:ext cx="71287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65AF6-EB61-4F7C-888A-4DC090397457}">
      <dsp:nvSpPr>
        <dsp:cNvPr id="0" name=""/>
        <dsp:cNvSpPr/>
      </dsp:nvSpPr>
      <dsp:spPr>
        <a:xfrm>
          <a:off x="0" y="0"/>
          <a:ext cx="7128791" cy="139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600" b="1" i="0" kern="1200" baseline="0" dirty="0">
              <a:latin typeface="Arial Rounded MT Bold" panose="020F0704030504030204" pitchFamily="34" charset="0"/>
            </a:rPr>
            <a:t>Limitations:</a:t>
          </a:r>
          <a:endParaRPr lang="en-US" sz="2600" kern="1200" dirty="0">
            <a:latin typeface="Arial Rounded MT Bold" panose="020F0704030504030204" pitchFamily="34" charset="0"/>
          </a:endParaRPr>
        </a:p>
      </dsp:txBody>
      <dsp:txXfrm>
        <a:off x="0" y="0"/>
        <a:ext cx="7128791" cy="1395155"/>
      </dsp:txXfrm>
    </dsp:sp>
    <dsp:sp modelId="{B743B574-8378-40A0-836E-8FF34F18311D}">
      <dsp:nvSpPr>
        <dsp:cNvPr id="0" name=""/>
        <dsp:cNvSpPr/>
      </dsp:nvSpPr>
      <dsp:spPr>
        <a:xfrm>
          <a:off x="0" y="1395155"/>
          <a:ext cx="71287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04328-C5F0-42CA-ACAE-F199549E4417}">
      <dsp:nvSpPr>
        <dsp:cNvPr id="0" name=""/>
        <dsp:cNvSpPr/>
      </dsp:nvSpPr>
      <dsp:spPr>
        <a:xfrm>
          <a:off x="0" y="1395155"/>
          <a:ext cx="7128791" cy="139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>
              <a:latin typeface="Arial Rounded MT Bold" panose="020F0704030504030204" pitchFamily="34" charset="0"/>
            </a:rPr>
            <a:t>. </a:t>
          </a:r>
          <a:r>
            <a:rPr lang="en-KE" sz="2600" b="0" i="0" kern="1200" baseline="0" dirty="0">
              <a:latin typeface="Arial Rounded MT Bold" panose="020F0704030504030204" pitchFamily="34" charset="0"/>
            </a:rPr>
            <a:t>Data gaps (holidays/weather), </a:t>
          </a:r>
          <a:r>
            <a:rPr lang="en-KE" sz="2600" b="0" i="0" kern="1200" baseline="0" dirty="0" err="1">
              <a:latin typeface="Arial Rounded MT Bold" panose="020F0704030504030204" pitchFamily="34" charset="0"/>
            </a:rPr>
            <a:t>CatBoost</a:t>
          </a:r>
          <a:r>
            <a:rPr lang="en-KE" sz="2600" b="0" i="0" kern="1200" baseline="0" dirty="0">
              <a:latin typeface="Arial Rounded MT Bold" panose="020F0704030504030204" pitchFamily="34" charset="0"/>
            </a:rPr>
            <a:t> speed (20% slower).</a:t>
          </a:r>
          <a:endParaRPr lang="en-US" sz="2600" kern="1200" dirty="0">
            <a:latin typeface="Arial Rounded MT Bold" panose="020F0704030504030204" pitchFamily="34" charset="0"/>
          </a:endParaRPr>
        </a:p>
      </dsp:txBody>
      <dsp:txXfrm>
        <a:off x="0" y="1395155"/>
        <a:ext cx="7128791" cy="1395155"/>
      </dsp:txXfrm>
    </dsp:sp>
    <dsp:sp modelId="{C2751D8F-8446-4C11-906F-589F171EDAFE}">
      <dsp:nvSpPr>
        <dsp:cNvPr id="0" name=""/>
        <dsp:cNvSpPr/>
      </dsp:nvSpPr>
      <dsp:spPr>
        <a:xfrm>
          <a:off x="0" y="2790310"/>
          <a:ext cx="71287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9855F-8322-49A8-934B-A878C658A570}">
      <dsp:nvSpPr>
        <dsp:cNvPr id="0" name=""/>
        <dsp:cNvSpPr/>
      </dsp:nvSpPr>
      <dsp:spPr>
        <a:xfrm>
          <a:off x="0" y="2790310"/>
          <a:ext cx="7128791" cy="139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2600" b="1" i="0" kern="1200" baseline="0" dirty="0">
              <a:latin typeface="Arial Rounded MT Bold" panose="020F0704030504030204" pitchFamily="34" charset="0"/>
            </a:rPr>
            <a:t>Future Plans:</a:t>
          </a:r>
          <a:endParaRPr lang="en-US" sz="2600" kern="1200" dirty="0">
            <a:latin typeface="Arial Rounded MT Bold" panose="020F0704030504030204" pitchFamily="34" charset="0"/>
          </a:endParaRPr>
        </a:p>
      </dsp:txBody>
      <dsp:txXfrm>
        <a:off x="0" y="2790310"/>
        <a:ext cx="7128791" cy="1395155"/>
      </dsp:txXfrm>
    </dsp:sp>
    <dsp:sp modelId="{54EDB48C-A3AA-4483-8E3A-9434614A9F98}">
      <dsp:nvSpPr>
        <dsp:cNvPr id="0" name=""/>
        <dsp:cNvSpPr/>
      </dsp:nvSpPr>
      <dsp:spPr>
        <a:xfrm>
          <a:off x="0" y="4185464"/>
          <a:ext cx="71287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E1127-FF58-4EAE-B878-B6DD75FC3A06}">
      <dsp:nvSpPr>
        <dsp:cNvPr id="0" name=""/>
        <dsp:cNvSpPr/>
      </dsp:nvSpPr>
      <dsp:spPr>
        <a:xfrm>
          <a:off x="0" y="4185464"/>
          <a:ext cx="7128791" cy="139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 dirty="0"/>
            <a:t>. </a:t>
          </a:r>
          <a:r>
            <a:rPr lang="en-KE" sz="2600" b="0" i="0" kern="1200" baseline="0" dirty="0">
              <a:latin typeface="Arial Rounded MT Bold" panose="020F0704030504030204" pitchFamily="34" charset="0"/>
            </a:rPr>
            <a:t>Add traffic/weather data, test </a:t>
          </a:r>
          <a:r>
            <a:rPr lang="en-KE" sz="2600" b="0" i="0" kern="1200" baseline="0" dirty="0" err="1">
              <a:latin typeface="Arial Rounded MT Bold" panose="020F0704030504030204" pitchFamily="34" charset="0"/>
            </a:rPr>
            <a:t>GNNs</a:t>
          </a:r>
          <a:r>
            <a:rPr lang="en-KE" sz="2600" b="0" i="0" kern="1200" baseline="0" dirty="0">
              <a:latin typeface="Arial Rounded MT Bold" panose="020F0704030504030204" pitchFamily="34" charset="0"/>
            </a:rPr>
            <a:t>, dynamic pricing.</a:t>
          </a:r>
          <a:br>
            <a:rPr lang="en-KE" sz="2600" b="0" i="0" kern="1200" baseline="0" dirty="0"/>
          </a:br>
          <a:endParaRPr lang="en-US" sz="2600" kern="1200" dirty="0"/>
        </a:p>
      </dsp:txBody>
      <dsp:txXfrm>
        <a:off x="0" y="4185464"/>
        <a:ext cx="7128791" cy="1395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ED049-0051-4984-BBD3-2AE48A19FBC4}">
      <dsp:nvSpPr>
        <dsp:cNvPr id="0" name=""/>
        <dsp:cNvSpPr/>
      </dsp:nvSpPr>
      <dsp:spPr>
        <a:xfrm>
          <a:off x="2070195" y="290"/>
          <a:ext cx="8280783" cy="1604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70" tIns="407539" rIns="160670" bIns="4075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CatBoost</a:t>
          </a:r>
          <a:r>
            <a:rPr lang="en-US" sz="1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slightly outperformed </a:t>
          </a:r>
          <a:r>
            <a:rPr lang="en-US" sz="1400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LightGBM</a:t>
          </a:r>
          <a:r>
            <a:rPr lang="en-US" sz="1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(</a:t>
          </a:r>
          <a:r>
            <a:rPr lang="en-US" sz="14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MAE 0.41 vs. 0.43</a:t>
          </a:r>
          <a:r>
            <a:rPr lang="en-US" sz="1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) due to its superior handling of categorical features like h3_cell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LightGBM</a:t>
          </a:r>
          <a:r>
            <a:rPr lang="en-US" sz="1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 was 29% faster in training (~35 sec vs. 45 sec), making it better for rapid iterations</a:t>
          </a:r>
        </a:p>
      </dsp:txBody>
      <dsp:txXfrm>
        <a:off x="2070195" y="290"/>
        <a:ext cx="8280783" cy="1604484"/>
      </dsp:txXfrm>
    </dsp:sp>
    <dsp:sp modelId="{1D7D1EEF-1E8B-4F4B-979C-E3EF8F2BD55D}">
      <dsp:nvSpPr>
        <dsp:cNvPr id="0" name=""/>
        <dsp:cNvSpPr/>
      </dsp:nvSpPr>
      <dsp:spPr>
        <a:xfrm>
          <a:off x="0" y="290"/>
          <a:ext cx="2070195" cy="1604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8" tIns="158487" rIns="109548" bIns="15848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What we have learned:</a:t>
          </a:r>
        </a:p>
      </dsp:txBody>
      <dsp:txXfrm>
        <a:off x="0" y="290"/>
        <a:ext cx="2070195" cy="1604484"/>
      </dsp:txXfrm>
    </dsp:sp>
    <dsp:sp modelId="{55A8CF18-92FD-4E97-A707-577B0CE2D400}">
      <dsp:nvSpPr>
        <dsp:cNvPr id="0" name=""/>
        <dsp:cNvSpPr/>
      </dsp:nvSpPr>
      <dsp:spPr>
        <a:xfrm>
          <a:off x="2070195" y="1701044"/>
          <a:ext cx="8280783" cy="16044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70" tIns="407539" rIns="160670" bIns="407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h3_cell that is location and </a:t>
          </a:r>
          <a:r>
            <a:rPr lang="en-US" sz="1600" b="1" kern="1200" dirty="0" err="1">
              <a:solidFill>
                <a:schemeClr val="bg1"/>
              </a:solidFill>
              <a:latin typeface="Arial Rounded MT Bold" panose="020F0704030504030204" pitchFamily="34" charset="0"/>
            </a:rPr>
            <a:t>hour_of_day</a:t>
          </a:r>
          <a:r>
            <a:rPr lang="en-US" sz="16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 </a:t>
          </a:r>
          <a:r>
            <a:rPr lang="en-US" sz="1600" kern="1200" dirty="0">
              <a:solidFill>
                <a:schemeClr val="bg1"/>
              </a:solidFill>
              <a:latin typeface="Arial Rounded MT Bold" panose="020F0704030504030204" pitchFamily="34" charset="0"/>
            </a:rPr>
            <a:t>were top predictors, confirming demand varies sharply by zone/time.</a:t>
          </a:r>
        </a:p>
      </dsp:txBody>
      <dsp:txXfrm>
        <a:off x="2070195" y="1701044"/>
        <a:ext cx="8280783" cy="1604484"/>
      </dsp:txXfrm>
    </dsp:sp>
    <dsp:sp modelId="{1A4780E0-99BE-44A7-B345-B11E7D91DDB2}">
      <dsp:nvSpPr>
        <dsp:cNvPr id="0" name=""/>
        <dsp:cNvSpPr/>
      </dsp:nvSpPr>
      <dsp:spPr>
        <a:xfrm>
          <a:off x="0" y="1701044"/>
          <a:ext cx="2070195" cy="1604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548" tIns="158487" rIns="109548" bIns="15848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  <a:latin typeface="Arial Rounded MT Bold" panose="020F0704030504030204" pitchFamily="34" charset="0"/>
            </a:rPr>
            <a:t>Critical Features</a:t>
          </a:r>
          <a:endParaRPr lang="en-US" sz="2800" kern="1200" dirty="0">
            <a:solidFill>
              <a:schemeClr val="bg1"/>
            </a:solidFill>
            <a:latin typeface="Arial Rounded MT Bold" panose="020F0704030504030204" pitchFamily="34" charset="0"/>
          </a:endParaRPr>
        </a:p>
      </dsp:txBody>
      <dsp:txXfrm>
        <a:off x="0" y="1701044"/>
        <a:ext cx="2070195" cy="1604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8/7/2025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854" y="1122363"/>
            <a:ext cx="8999118" cy="2387600"/>
          </a:xfrm>
        </p:spPr>
        <p:txBody>
          <a:bodyPr anchor="b">
            <a:normAutofit/>
          </a:bodyPr>
          <a:lstStyle>
            <a:lvl1pPr algn="ctr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4854" y="3602038"/>
            <a:ext cx="8999118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8" y="4289373"/>
            <a:ext cx="10364864" cy="819355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68" y="621322"/>
            <a:ext cx="103648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5108728"/>
            <a:ext cx="103632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3424859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7" y="4204820"/>
            <a:ext cx="10351065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99290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610032"/>
            <a:ext cx="8750020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204821"/>
            <a:ext cx="10351066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394" y="73524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5181" y="297209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55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69" y="2126943"/>
            <a:ext cx="10352630" cy="251183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4650556"/>
            <a:ext cx="1035106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556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556" y="2088320"/>
            <a:ext cx="329809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556" y="2911624"/>
            <a:ext cx="329809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3720" y="2088320"/>
            <a:ext cx="329769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3721" y="2911624"/>
            <a:ext cx="3298962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222" y="2088320"/>
            <a:ext cx="3290354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4269" y="2911624"/>
            <a:ext cx="3290354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5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557" y="4195899"/>
            <a:ext cx="32980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1736" y="2298987"/>
            <a:ext cx="293928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557" y="4772161"/>
            <a:ext cx="329809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544" y="4195899"/>
            <a:ext cx="329812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98987"/>
            <a:ext cx="2929762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0191" y="4772160"/>
            <a:ext cx="3299477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1347" y="4195899"/>
            <a:ext cx="328904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0681" y="2298987"/>
            <a:ext cx="2931349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1222" y="4772162"/>
            <a:ext cx="3293400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1381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609600"/>
            <a:ext cx="254199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556" y="609600"/>
            <a:ext cx="765671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48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5934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24" y="657227"/>
            <a:ext cx="9730977" cy="2852737"/>
          </a:xfrm>
        </p:spPr>
        <p:txBody>
          <a:bodyPr anchor="b">
            <a:normAutofit/>
          </a:bodyPr>
          <a:lstStyle>
            <a:lvl1pPr>
              <a:defRPr sz="3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24" y="3602039"/>
            <a:ext cx="9730977" cy="1500187"/>
          </a:xfrm>
        </p:spPr>
        <p:txBody>
          <a:bodyPr/>
          <a:lstStyle>
            <a:lvl1pPr marL="0" indent="0" algn="ctr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245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557" y="2088320"/>
            <a:ext cx="510467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796" y="2088320"/>
            <a:ext cx="5092827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237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507" y="2088320"/>
            <a:ext cx="487792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557" y="2912232"/>
            <a:ext cx="510587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336" y="2088320"/>
            <a:ext cx="48642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912232"/>
            <a:ext cx="5094030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8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4042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32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90" y="609600"/>
            <a:ext cx="3931213" cy="2362200"/>
          </a:xfrm>
        </p:spPr>
        <p:txBody>
          <a:bodyPr anchor="b">
            <a:normAutofit/>
          </a:bodyPr>
          <a:lstStyle>
            <a:lvl1pPr>
              <a:defRPr sz="2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42" y="609600"/>
            <a:ext cx="6187880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6990" y="2971801"/>
            <a:ext cx="3931213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77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9" y="609600"/>
            <a:ext cx="5928229" cy="2362200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2871" y="758881"/>
            <a:ext cx="325450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556" y="2971800"/>
            <a:ext cx="5933404" cy="28194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263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557" y="609601"/>
            <a:ext cx="10351065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557" y="2096064"/>
            <a:ext cx="10351066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6736" y="5883276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557" y="5883276"/>
            <a:ext cx="66711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3" y="5883276"/>
            <a:ext cx="753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98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3399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zindi.africa/competitions/sendy-logistics-challenge/data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EFD219-8BCD-4714-AFB2-AA1C6CAA6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1044" y="620688"/>
            <a:ext cx="5818068" cy="186483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 err="1">
                <a:latin typeface="Arial Rounded MT Bold" panose="020F0704030504030204" pitchFamily="34" charset="0"/>
              </a:rPr>
              <a:t>RidePulse</a:t>
            </a:r>
            <a:r>
              <a:rPr lang="en-US" sz="3600" dirty="0">
                <a:latin typeface="Arial Rounded MT Bold" panose="020F0704030504030204" pitchFamily="34" charset="0"/>
              </a:rPr>
              <a:t> Nairobi – Demand Prediction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54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803" y="1060110"/>
            <a:ext cx="2540125" cy="473778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Subtitle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E2C1F77-D3EB-9D1D-2D59-A1CAD0C4AAB6}"/>
              </a:ext>
            </a:extLst>
          </p:cNvPr>
          <p:cNvSpPr/>
          <p:nvPr/>
        </p:nvSpPr>
        <p:spPr>
          <a:xfrm>
            <a:off x="6836" y="3416"/>
            <a:ext cx="5439504" cy="6854584"/>
          </a:xfrm>
          <a:custGeom>
            <a:avLst/>
            <a:gdLst/>
            <a:ahLst/>
            <a:cxnLst/>
            <a:rect l="l" t="t" r="r" b="b"/>
            <a:pathLst>
              <a:path w="8723733" h="11859391">
                <a:moveTo>
                  <a:pt x="0" y="0"/>
                </a:moveTo>
                <a:lnTo>
                  <a:pt x="8723733" y="0"/>
                </a:lnTo>
                <a:lnTo>
                  <a:pt x="8723733" y="11859391"/>
                </a:lnTo>
                <a:lnTo>
                  <a:pt x="0" y="118593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940" t="-2691" r="-3226" b="-2758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367C3-7364-6AB5-4215-EB6C6D16583A}"/>
              </a:ext>
            </a:extLst>
          </p:cNvPr>
          <p:cNvSpPr txBox="1"/>
          <p:nvPr/>
        </p:nvSpPr>
        <p:spPr>
          <a:xfrm>
            <a:off x="5706518" y="2636912"/>
            <a:ext cx="543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rial Rounded MT Bold" panose="020F0704030504030204" pitchFamily="34" charset="0"/>
              </a:rPr>
              <a:t>Optimizing Demand Prediction with Ensemble &amp; Neural Networks</a:t>
            </a:r>
            <a:endParaRPr lang="en-KE" sz="2000" i="1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AC290-9B90-E2CD-729F-805FC99F04F6}"/>
              </a:ext>
            </a:extLst>
          </p:cNvPr>
          <p:cNvSpPr txBox="1"/>
          <p:nvPr/>
        </p:nvSpPr>
        <p:spPr>
          <a:xfrm>
            <a:off x="5611984" y="5410499"/>
            <a:ext cx="62430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Arial Rounded MT Bold" panose="020F0704030504030204" pitchFamily="34" charset="0"/>
              </a:rPr>
              <a:t>Team: Charles Mutembei, Kelvin Kipkorir, Lucy Mutua, Sharon Aoko, Victor Musyoki</a:t>
            </a:r>
            <a:endParaRPr lang="en-KE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276" y="229367"/>
            <a:ext cx="6338433" cy="1326321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Problem Statement</a:t>
            </a:r>
          </a:p>
        </p:txBody>
      </p:sp>
      <p:pic>
        <p:nvPicPr>
          <p:cNvPr id="5" name="Picture 4" descr="Colorful pins linked with threads">
            <a:extLst>
              <a:ext uri="{FF2B5EF4-FFF2-40B4-BE49-F238E27FC236}">
                <a16:creationId xmlns:a16="http://schemas.microsoft.com/office/drawing/2014/main" id="{9FCA1D90-4B3B-4542-583A-E0F57367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47" r="24511"/>
          <a:stretch>
            <a:fillRect/>
          </a:stretch>
        </p:blipFill>
        <p:spPr>
          <a:xfrm>
            <a:off x="20" y="10"/>
            <a:ext cx="463477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87" y="1556792"/>
            <a:ext cx="6338434" cy="5255488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Arial Rounded MT Bold" panose="020F0704030504030204" pitchFamily="34" charset="0"/>
              </a:rPr>
              <a:t>Nairobi’s ride-pulse drivers lose 30% of their day cruising empty—while 20% of ride requests go unfulfilled. This inefficiency costs riders and drivers millions daily.</a:t>
            </a:r>
          </a:p>
          <a:p>
            <a:pPr marL="0" indent="0">
              <a:lnSpc>
                <a:spcPct val="170000"/>
              </a:lnSpc>
              <a:buNone/>
            </a:pPr>
            <a:endParaRPr lang="en-US" b="1" dirty="0">
              <a:latin typeface="Arial Rounded MT Bold" panose="020F0704030504030204" pitchFamily="34" charset="0"/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Root Cause:</a:t>
            </a:r>
            <a:r>
              <a:rPr lang="en-US" dirty="0">
                <a:latin typeface="Arial Rounded MT Bold" panose="020F0704030504030204" pitchFamily="34" charset="0"/>
              </a:rPr>
              <a:t> No predictive tools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b="1" dirty="0">
                <a:latin typeface="Arial Rounded MT Bold" panose="020F0704030504030204" pitchFamily="34" charset="0"/>
              </a:rPr>
              <a:t>Impact:</a:t>
            </a:r>
            <a:r>
              <a:rPr lang="en-US" dirty="0">
                <a:latin typeface="Arial Rounded MT Bold" panose="020F0704030504030204" pitchFamily="34" charset="0"/>
              </a:rPr>
              <a:t> Approximately KSH 5M/day collective loss.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4799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252" y="1122362"/>
            <a:ext cx="5837803" cy="42508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indent="0" algn="l" defTabSz="914400">
              <a:lnSpc>
                <a:spcPct val="20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Objective: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1. Saves fuel/time for drivers.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2. Reduces passenger wait times.</a:t>
            </a:r>
            <a:br>
              <a:rPr lang="en-US" sz="2400" dirty="0">
                <a:latin typeface="Arial Rounded MT Bold" panose="020F0704030504030204" pitchFamily="34" charset="0"/>
              </a:rPr>
            </a:br>
            <a:r>
              <a:rPr lang="en-US" sz="2400" dirty="0">
                <a:latin typeface="Arial Rounded MT Bold" panose="020F0704030504030204" pitchFamily="34" charset="0"/>
              </a:rPr>
              <a:t>3. Scales to 5,000+ riders citywide.</a:t>
            </a:r>
          </a:p>
        </p:txBody>
      </p:sp>
      <p:pic>
        <p:nvPicPr>
          <p:cNvPr id="8" name="Graphic 7" descr="Route (Two Pins With A Path) with solid fill">
            <a:extLst>
              <a:ext uri="{FF2B5EF4-FFF2-40B4-BE49-F238E27FC236}">
                <a16:creationId xmlns:a16="http://schemas.microsoft.com/office/drawing/2014/main" id="{3BFF35E8-A9F0-2D4F-3735-571E52FD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18756" y="1489140"/>
            <a:ext cx="3401881" cy="340188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558" y="4572001"/>
            <a:ext cx="3144464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1800"/>
              <a:t>Dataset OVERVIEW</a:t>
            </a:r>
          </a:p>
        </p:txBody>
      </p:sp>
      <p:pic>
        <p:nvPicPr>
          <p:cNvPr id="8" name="Picture 7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F489EBA9-7CCF-B028-7EA2-FE24914C7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433" y="643466"/>
            <a:ext cx="8349310" cy="3590204"/>
          </a:xfrm>
          <a:prstGeom prst="rect">
            <a:avLst/>
          </a:prstGeom>
        </p:spPr>
      </p:pic>
      <p:sp>
        <p:nvSpPr>
          <p:cNvPr id="21" name="Content Placeholder 4"/>
          <p:cNvSpPr>
            <a:spLocks noGrp="1"/>
          </p:cNvSpPr>
          <p:nvPr>
            <p:ph sz="half" idx="2"/>
          </p:nvPr>
        </p:nvSpPr>
        <p:spPr>
          <a:xfrm>
            <a:off x="4379673" y="4571999"/>
            <a:ext cx="6884950" cy="20973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400" dirty="0">
                <a:latin typeface="Arial Rounded MT Bold" panose="020F0704030504030204" pitchFamily="34" charset="0"/>
              </a:rPr>
              <a:t>Source: </a:t>
            </a:r>
            <a:r>
              <a:rPr lang="en-US" sz="1400" dirty="0">
                <a:latin typeface="Arial Rounded MT Bold" panose="020F0704030504030204" pitchFamily="34" charset="0"/>
                <a:hlinkClick r:id="rId5"/>
              </a:rPr>
              <a:t>Zindi Africa – Sendy Logistics Challenge</a:t>
            </a:r>
            <a:endParaRPr lang="en-US" sz="1400" dirty="0">
              <a:latin typeface="Arial Rounded MT Bold" panose="020F0704030504030204" pitchFamily="34" charset="0"/>
            </a:endParaRPr>
          </a:p>
          <a:p>
            <a:pPr indent="-228600" defTabSz="914400"/>
            <a:r>
              <a:rPr lang="en-US" sz="1400" b="1" dirty="0">
                <a:latin typeface="Arial Rounded MT Bold" panose="020F0704030504030204" pitchFamily="34" charset="0"/>
              </a:rPr>
              <a:t>Size:</a:t>
            </a:r>
            <a:r>
              <a:rPr lang="en-US" sz="1400" dirty="0">
                <a:latin typeface="Arial Rounded MT Bold" panose="020F0704030504030204" pitchFamily="34" charset="0"/>
              </a:rPr>
              <a:t> 20K rows (sample from Nairobi)</a:t>
            </a:r>
          </a:p>
          <a:p>
            <a:pPr indent="-228600" defTabSz="914400"/>
            <a:r>
              <a:rPr lang="en-US" sz="1400" b="1" dirty="0">
                <a:latin typeface="Arial Rounded MT Bold" panose="020F0704030504030204" pitchFamily="34" charset="0"/>
              </a:rPr>
              <a:t>Time Period:</a:t>
            </a:r>
            <a:r>
              <a:rPr lang="en-US" sz="1400" dirty="0">
                <a:latin typeface="Arial Rounded MT Bold" panose="020F0704030504030204" pitchFamily="34" charset="0"/>
              </a:rPr>
              <a:t> 6 months (2022)</a:t>
            </a:r>
          </a:p>
          <a:p>
            <a:pPr indent="-228600" defTabSz="914400"/>
            <a:r>
              <a:rPr lang="en-US" sz="1400" b="1" dirty="0">
                <a:latin typeface="Arial Rounded MT Bold" panose="020F0704030504030204" pitchFamily="34" charset="0"/>
              </a:rPr>
              <a:t>Coverage:</a:t>
            </a:r>
            <a:r>
              <a:rPr lang="en-US" sz="1400" dirty="0">
                <a:latin typeface="Arial Rounded MT Bold" panose="020F0704030504030204" pitchFamily="34" charset="0"/>
              </a:rPr>
              <a:t> Nairobi and peripheral zones (such as </a:t>
            </a:r>
            <a:r>
              <a:rPr lang="en-US" sz="1400" dirty="0" err="1">
                <a:latin typeface="Arial Rounded MT Bold" panose="020F0704030504030204" pitchFamily="34" charset="0"/>
              </a:rPr>
              <a:t>Kitengela</a:t>
            </a:r>
            <a:r>
              <a:rPr lang="en-US" sz="1400" dirty="0">
                <a:latin typeface="Arial Rounded MT Bold" panose="020F0704030504030204" pitchFamily="34" charset="0"/>
              </a:rPr>
              <a:t>, Athi River)</a:t>
            </a:r>
          </a:p>
          <a:p>
            <a:pPr indent="-228600" defTabSz="914400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Data Cleaning &amp; Preprocessing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0E6DB15-0D91-C2EF-C0BE-A5871611CA0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2249383"/>
              </p:ext>
            </p:extLst>
          </p:nvPr>
        </p:nvGraphicFramePr>
        <p:xfrm>
          <a:off x="913557" y="1628800"/>
          <a:ext cx="6549008" cy="422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Content Placeholder 9" descr="Server with solid fill">
            <a:extLst>
              <a:ext uri="{FF2B5EF4-FFF2-40B4-BE49-F238E27FC236}">
                <a16:creationId xmlns:a16="http://schemas.microsoft.com/office/drawing/2014/main" id="{394B9A1E-09B4-4DA2-17A4-3084714AA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580" y="2708920"/>
            <a:ext cx="3449686" cy="3312368"/>
          </a:xfr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6004" y="4551037"/>
            <a:ext cx="10596816" cy="11686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400" dirty="0"/>
              <a:t>Model Result and Evaluation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2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C7F62-D615-9418-F185-6F0F25662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26655"/>
              </p:ext>
            </p:extLst>
          </p:nvPr>
        </p:nvGraphicFramePr>
        <p:xfrm>
          <a:off x="250673" y="788384"/>
          <a:ext cx="11687476" cy="260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826">
                  <a:extLst>
                    <a:ext uri="{9D8B030D-6E8A-4147-A177-3AD203B41FA5}">
                      <a16:colId xmlns:a16="http://schemas.microsoft.com/office/drawing/2014/main" val="801289585"/>
                    </a:ext>
                  </a:extLst>
                </a:gridCol>
                <a:gridCol w="3165838">
                  <a:extLst>
                    <a:ext uri="{9D8B030D-6E8A-4147-A177-3AD203B41FA5}">
                      <a16:colId xmlns:a16="http://schemas.microsoft.com/office/drawing/2014/main" val="2165621630"/>
                    </a:ext>
                  </a:extLst>
                </a:gridCol>
                <a:gridCol w="2974508">
                  <a:extLst>
                    <a:ext uri="{9D8B030D-6E8A-4147-A177-3AD203B41FA5}">
                      <a16:colId xmlns:a16="http://schemas.microsoft.com/office/drawing/2014/main" val="346421729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980273378"/>
                    </a:ext>
                  </a:extLst>
                </a:gridCol>
              </a:tblGrid>
              <a:tr h="653316">
                <a:tc>
                  <a:txBody>
                    <a:bodyPr/>
                    <a:lstStyle/>
                    <a:p>
                      <a:r>
                        <a:rPr lang="en-US" sz="3300" b="1" dirty="0"/>
                        <a:t>Metric</a:t>
                      </a:r>
                      <a:endParaRPr lang="en-US" sz="330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CatBoost</a:t>
                      </a:r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LightGBM</a:t>
                      </a:r>
                      <a:endParaRPr lang="en-US" sz="330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Difference</a:t>
                      </a:r>
                      <a:endParaRPr lang="en-US" sz="330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079534519"/>
                  </a:ext>
                </a:extLst>
              </a:tr>
              <a:tr h="81792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MAE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KE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0.41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KE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0.43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KE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4.9%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(worse)</a:t>
                      </a:r>
                      <a:endParaRPr lang="en-KE" sz="24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607880058"/>
                  </a:ext>
                </a:extLst>
              </a:tr>
              <a:tr h="111795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Training Time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45 sec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35 sec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rial Rounded MT Bold" panose="020F0704030504030204" pitchFamily="34" charset="0"/>
                        </a:rPr>
                        <a:t>22% </a:t>
                      </a:r>
                      <a:r>
                        <a:rPr lang="en-US" sz="2400" dirty="0">
                          <a:latin typeface="Arial Rounded MT Bold" panose="020F0704030504030204" pitchFamily="34" charset="0"/>
                        </a:rPr>
                        <a:t>(faster)</a:t>
                      </a:r>
                      <a:endParaRPr lang="en-KE" sz="2400" dirty="0">
                        <a:latin typeface="Arial Rounded MT Bold" panose="020F0704030504030204" pitchFamily="34" charset="0"/>
                      </a:endParaRP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77340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D4D7613F-D4C9-6E52-59A2-E54E7D1E42B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0907737"/>
              </p:ext>
            </p:extLst>
          </p:nvPr>
        </p:nvGraphicFramePr>
        <p:xfrm>
          <a:off x="261764" y="872716"/>
          <a:ext cx="7128791" cy="558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reeform 3">
            <a:extLst>
              <a:ext uri="{FF2B5EF4-FFF2-40B4-BE49-F238E27FC236}">
                <a16:creationId xmlns:a16="http://schemas.microsoft.com/office/drawing/2014/main" id="{639DB9C5-E9E5-BE48-0258-BED8417818C6}"/>
              </a:ext>
            </a:extLst>
          </p:cNvPr>
          <p:cNvSpPr/>
          <p:nvPr/>
        </p:nvSpPr>
        <p:spPr>
          <a:xfrm>
            <a:off x="6310436" y="260648"/>
            <a:ext cx="6120680" cy="6336704"/>
          </a:xfrm>
          <a:custGeom>
            <a:avLst/>
            <a:gdLst/>
            <a:ahLst/>
            <a:cxnLst/>
            <a:rect l="l" t="t" r="r" b="b"/>
            <a:pathLst>
              <a:path w="7637261" h="7637261">
                <a:moveTo>
                  <a:pt x="0" y="0"/>
                </a:moveTo>
                <a:lnTo>
                  <a:pt x="7637261" y="0"/>
                </a:lnTo>
                <a:lnTo>
                  <a:pt x="7637261" y="7637261"/>
                </a:lnTo>
                <a:lnTo>
                  <a:pt x="0" y="76372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471" y="297393"/>
            <a:ext cx="10351064" cy="1115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400" dirty="0"/>
              <a:t>Conclusion &amp; Recommendation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88825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EB8CF-D67A-B83A-7427-3C9425BD1A13}"/>
              </a:ext>
            </a:extLst>
          </p:cNvPr>
          <p:cNvGrpSpPr/>
          <p:nvPr/>
        </p:nvGrpSpPr>
        <p:grpSpPr>
          <a:xfrm>
            <a:off x="621804" y="1268760"/>
            <a:ext cx="10369152" cy="4988860"/>
            <a:chOff x="981844" y="1340768"/>
            <a:chExt cx="10369152" cy="4988860"/>
          </a:xfrm>
        </p:grpSpPr>
        <p:graphicFrame>
          <p:nvGraphicFramePr>
            <p:cNvPr id="5" name="TextBox 2">
              <a:extLst>
                <a:ext uri="{FF2B5EF4-FFF2-40B4-BE49-F238E27FC236}">
                  <a16:creationId xmlns:a16="http://schemas.microsoft.com/office/drawing/2014/main" id="{4A7594EC-9A8D-3BA1-A4DD-DD9D93BBE95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7854886"/>
                </p:ext>
              </p:extLst>
            </p:nvPr>
          </p:nvGraphicFramePr>
          <p:xfrm>
            <a:off x="981844" y="1340768"/>
            <a:ext cx="10350979" cy="33058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C24DC9D-49E7-EF17-AF3B-B9612EABCB2F}"/>
                </a:ext>
              </a:extLst>
            </p:cNvPr>
            <p:cNvGrpSpPr/>
            <p:nvPr/>
          </p:nvGrpSpPr>
          <p:grpSpPr>
            <a:xfrm>
              <a:off x="1000018" y="4725144"/>
              <a:ext cx="10350978" cy="1604484"/>
              <a:chOff x="913557" y="5820990"/>
              <a:chExt cx="10350978" cy="160448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21025E1-1FF7-0FB3-4C30-9771E3C1ABC9}"/>
                  </a:ext>
                </a:extLst>
              </p:cNvPr>
              <p:cNvGrpSpPr/>
              <p:nvPr/>
            </p:nvGrpSpPr>
            <p:grpSpPr>
              <a:xfrm>
                <a:off x="2983752" y="5820990"/>
                <a:ext cx="8280783" cy="1604484"/>
                <a:chOff x="2070195" y="1701044"/>
                <a:chExt cx="8280783" cy="160448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2F3D349-F78A-BCDA-5B33-9EC9B0F0A459}"/>
                    </a:ext>
                  </a:extLst>
                </p:cNvPr>
                <p:cNvSpPr/>
                <p:nvPr/>
              </p:nvSpPr>
              <p:spPr>
                <a:xfrm>
                  <a:off x="2070195" y="1701044"/>
                  <a:ext cx="8280783" cy="1604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KE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37A9CC-012B-A2DD-4137-F41B02C737D7}"/>
                    </a:ext>
                  </a:extLst>
                </p:cNvPr>
                <p:cNvSpPr txBox="1"/>
                <p:nvPr/>
              </p:nvSpPr>
              <p:spPr>
                <a:xfrm>
                  <a:off x="2214074" y="1701044"/>
                  <a:ext cx="8136904" cy="1604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60670" tIns="407539" rIns="160670" bIns="407539" numCol="1" spcCol="1270" anchor="ctr" anchorCtr="0">
                  <a:noAutofit/>
                </a:bodyPr>
                <a:lstStyle/>
                <a:p>
                  <a:pPr lvl="0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Deploy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CatBoost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 (MAE 0.41, 45sec training).</a:t>
                  </a:r>
                </a:p>
                <a:p>
                  <a:pPr lvl="0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Add weather data (e.g., rain spikes).</a:t>
                  </a:r>
                </a:p>
                <a:p>
                  <a:pPr lvl="0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Pilot rider incentives (hotspot bonuses).</a:t>
                  </a:r>
                  <a:endParaRPr lang="en-US" sz="1600" kern="1200" dirty="0">
                    <a:solidFill>
                      <a:schemeClr val="bg1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FA59AD6-3CFB-973D-F4DB-F99CCEEC16A9}"/>
                  </a:ext>
                </a:extLst>
              </p:cNvPr>
              <p:cNvGrpSpPr/>
              <p:nvPr/>
            </p:nvGrpSpPr>
            <p:grpSpPr>
              <a:xfrm>
                <a:off x="913557" y="5820990"/>
                <a:ext cx="2214074" cy="1604484"/>
                <a:chOff x="0" y="1701044"/>
                <a:chExt cx="2214074" cy="1604484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9C7222E-7DB3-1C02-EF72-A259EBD0908E}"/>
                    </a:ext>
                  </a:extLst>
                </p:cNvPr>
                <p:cNvSpPr/>
                <p:nvPr/>
              </p:nvSpPr>
              <p:spPr>
                <a:xfrm>
                  <a:off x="0" y="1701044"/>
                  <a:ext cx="2070195" cy="16044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KE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D4292A-BEB9-4AD4-581A-38AA2DF0802B}"/>
                    </a:ext>
                  </a:extLst>
                </p:cNvPr>
                <p:cNvSpPr txBox="1"/>
                <p:nvPr/>
              </p:nvSpPr>
              <p:spPr>
                <a:xfrm>
                  <a:off x="0" y="1701044"/>
                  <a:ext cx="2214074" cy="1604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09548" tIns="158487" rIns="109548" bIns="158487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  <a:defRPr b="1"/>
                  </a:pPr>
                  <a:r>
                    <a:rPr lang="en-US" sz="2000" b="1" kern="1200" dirty="0">
                      <a:solidFill>
                        <a:schemeClr val="bg1"/>
                      </a:solidFill>
                      <a:latin typeface="Arial Rounded MT Bold" panose="020F0704030504030204" pitchFamily="34" charset="0"/>
                    </a:rPr>
                    <a:t>Recommendations</a:t>
                  </a:r>
                  <a:endParaRPr lang="en-US" sz="2000" kern="1200" dirty="0">
                    <a:solidFill>
                      <a:schemeClr val="bg1"/>
                    </a:solidFill>
                    <a:latin typeface="Arial Rounded MT Bold" panose="020F07040305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753600" cy="1325562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F6F1DA4D-4D25-A30A-82DF-FB767A9522DA}"/>
              </a:ext>
            </a:extLst>
          </p:cNvPr>
          <p:cNvSpPr/>
          <p:nvPr/>
        </p:nvSpPr>
        <p:spPr>
          <a:xfrm>
            <a:off x="-1" y="-1"/>
            <a:ext cx="6310437" cy="6858001"/>
          </a:xfrm>
          <a:custGeom>
            <a:avLst/>
            <a:gdLst/>
            <a:ahLst/>
            <a:cxnLst/>
            <a:rect l="l" t="t" r="r" b="b"/>
            <a:pathLst>
              <a:path w="9392422" h="10757087">
                <a:moveTo>
                  <a:pt x="0" y="0"/>
                </a:moveTo>
                <a:lnTo>
                  <a:pt x="9392422" y="0"/>
                </a:lnTo>
                <a:lnTo>
                  <a:pt x="9392422" y="10757087"/>
                </a:lnTo>
                <a:lnTo>
                  <a:pt x="0" y="1075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302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E8FA5-8FC0-14C9-4916-006108D112D9}"/>
              </a:ext>
            </a:extLst>
          </p:cNvPr>
          <p:cNvSpPr txBox="1"/>
          <p:nvPr/>
        </p:nvSpPr>
        <p:spPr>
          <a:xfrm>
            <a:off x="6958508" y="2708920"/>
            <a:ext cx="482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Thank you</a:t>
            </a:r>
          </a:p>
          <a:p>
            <a:endParaRPr lang="en-US" sz="4800" dirty="0">
              <a:latin typeface="Arial Rounded MT Bold" panose="020F0704030504030204" pitchFamily="34" charset="0"/>
            </a:endParaRPr>
          </a:p>
          <a:p>
            <a:r>
              <a:rPr lang="en-US" sz="4800" dirty="0">
                <a:latin typeface="Arial Rounded MT Bold" panose="020F0704030504030204" pitchFamily="34" charset="0"/>
                <a:ea typeface="Body Grotesque"/>
                <a:cs typeface="Body Grotesque"/>
                <a:sym typeface="Body Grotesque"/>
              </a:rPr>
              <a:t>Any Questions?</a:t>
            </a:r>
          </a:p>
          <a:p>
            <a:endParaRPr lang="en-KE" sz="4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553</TotalTime>
  <Words>358</Words>
  <Application>Microsoft Office PowerPoint</Application>
  <PresentationFormat>Custom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Bookman Old Style</vt:lpstr>
      <vt:lpstr>Century Gothic</vt:lpstr>
      <vt:lpstr>Rockwell</vt:lpstr>
      <vt:lpstr>Damask</vt:lpstr>
      <vt:lpstr>RidePulse Nairobi – Demand Prediction Model</vt:lpstr>
      <vt:lpstr>Problem Statement</vt:lpstr>
      <vt:lpstr>Objective: 1. Saves fuel/time for drivers. 2. Reduces passenger wait times. 3. Scales to 5,000+ riders citywide.</vt:lpstr>
      <vt:lpstr>Dataset OVERVIEW</vt:lpstr>
      <vt:lpstr>Data Cleaning &amp; Preprocessing</vt:lpstr>
      <vt:lpstr>Model Result and Evaluation</vt:lpstr>
      <vt:lpstr>PowerPoint Presentation</vt:lpstr>
      <vt:lpstr>Conclusion &amp; Recommendation</vt:lpstr>
      <vt:lpstr>Blank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Sharon</dc:creator>
  <cp:lastModifiedBy>Sharon</cp:lastModifiedBy>
  <cp:revision>21</cp:revision>
  <dcterms:created xsi:type="dcterms:W3CDTF">2025-08-06T12:10:23Z</dcterms:created>
  <dcterms:modified xsi:type="dcterms:W3CDTF">2025-08-07T10:22:20Z</dcterms:modified>
</cp:coreProperties>
</file>