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5" r:id="rId9"/>
    <p:sldId id="266" r:id="rId10"/>
    <p:sldId id="267" r:id="rId11"/>
    <p:sldId id="268" r:id="rId12"/>
    <p:sldId id="263" r:id="rId13"/>
    <p:sldId id="26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124"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ownloads\customers%20(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ahoma" panose="020B0604030504040204" pitchFamily="34" charset="0"/>
                <a:ea typeface="Tahoma" panose="020B0604030504040204" pitchFamily="34" charset="0"/>
                <a:cs typeface="Tahoma" panose="020B0604030504040204" pitchFamily="34" charset="0"/>
              </a:defRPr>
            </a:pPr>
            <a:r>
              <a:rPr lang="en-US" sz="1400" b="1" i="0" u="none" strike="noStrike" baseline="0" dirty="0" smtClean="0">
                <a:solidFill>
                  <a:schemeClr val="tx1"/>
                </a:solidFill>
                <a:effectLst/>
              </a:rPr>
              <a:t>Bar Chart Displaying the Total Number of Router Orders</a:t>
            </a:r>
            <a:endParaRPr lang="en-US" b="1" dirty="0">
              <a:solidFill>
                <a:schemeClr val="tx1"/>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v>Series1</c:v>
          </c:tx>
          <c:spPr>
            <a:solidFill>
              <a:schemeClr val="accent1"/>
            </a:solidFill>
            <a:ln>
              <a:noFill/>
            </a:ln>
            <a:effectLst/>
          </c:spPr>
          <c:invertIfNegative val="0"/>
          <c:cat>
            <c:numLit>
              <c:formatCode>General</c:formatCode>
              <c:ptCount val="9"/>
              <c:pt idx="0">
                <c:v>1</c:v>
              </c:pt>
              <c:pt idx="1">
                <c:v>2</c:v>
              </c:pt>
              <c:pt idx="2">
                <c:v>3</c:v>
              </c:pt>
              <c:pt idx="3">
                <c:v>4</c:v>
              </c:pt>
              <c:pt idx="4">
                <c:v>5</c:v>
              </c:pt>
              <c:pt idx="5">
                <c:v>6</c:v>
              </c:pt>
              <c:pt idx="6">
                <c:v>7</c:v>
              </c:pt>
              <c:pt idx="7">
                <c:v>8</c:v>
              </c:pt>
              <c:pt idx="8">
                <c:v>9</c:v>
              </c:pt>
            </c:numLit>
          </c:cat>
          <c:val>
            <c:numLit>
              <c:formatCode>General</c:formatCode>
              <c:ptCount val="9"/>
              <c:pt idx="0">
                <c:v>55</c:v>
              </c:pt>
              <c:pt idx="1">
                <c:v>55</c:v>
              </c:pt>
              <c:pt idx="2">
                <c:v>56</c:v>
              </c:pt>
              <c:pt idx="3">
                <c:v>1</c:v>
              </c:pt>
              <c:pt idx="4">
                <c:v>110</c:v>
              </c:pt>
              <c:pt idx="5">
                <c:v>55</c:v>
              </c:pt>
              <c:pt idx="6">
                <c:v>29</c:v>
              </c:pt>
              <c:pt idx="7">
                <c:v>55</c:v>
              </c:pt>
              <c:pt idx="8">
                <c:v>83</c:v>
              </c:pt>
            </c:numLit>
          </c:val>
          <c:extLst>
            <c:ext xmlns:c16="http://schemas.microsoft.com/office/drawing/2014/chart" uri="{C3380CC4-5D6E-409C-BE32-E72D297353CC}">
              <c16:uniqueId val="{00000000-BB62-4891-914D-B926CCE506D3}"/>
            </c:ext>
          </c:extLst>
        </c:ser>
        <c:dLbls>
          <c:showLegendKey val="0"/>
          <c:showVal val="0"/>
          <c:showCatName val="0"/>
          <c:showSerName val="0"/>
          <c:showPercent val="0"/>
          <c:showBubbleSize val="0"/>
        </c:dLbls>
        <c:gapWidth val="219"/>
        <c:overlap val="-27"/>
        <c:axId val="890518223"/>
        <c:axId val="890525711"/>
      </c:barChart>
      <c:catAx>
        <c:axId val="89051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0525711"/>
        <c:crosses val="autoZero"/>
        <c:auto val="1"/>
        <c:lblAlgn val="ctr"/>
        <c:lblOffset val="100"/>
        <c:noMultiLvlLbl val="0"/>
      </c:catAx>
      <c:valAx>
        <c:axId val="89052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051822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(1).csv]orders!PivotTable5</c:name>
    <c:fmtId val="6"/>
  </c:pivotSource>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r>
              <a:rPr lang="en-US" dirty="0" smtClean="0"/>
              <a:t>Router Ordered</a:t>
            </a:r>
            <a:endParaRPr lang="en-US" dirty="0"/>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marker>
          <c:symbol val="none"/>
        </c:marke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s>
    <c:plotArea>
      <c:layout>
        <c:manualLayout>
          <c:layoutTarget val="inner"/>
          <c:xMode val="edge"/>
          <c:yMode val="edge"/>
          <c:x val="0.18719325438650877"/>
          <c:y val="0.16618073782443862"/>
          <c:w val="0.44122036910740486"/>
          <c:h val="0.77826370662000588"/>
        </c:manualLayout>
      </c:layout>
      <c:pieChart>
        <c:varyColors val="1"/>
        <c:ser>
          <c:idx val="0"/>
          <c:order val="0"/>
          <c:tx>
            <c:strRef>
              <c:f>orders!$O$2</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4CA8-46F9-8E9F-A107DD335C06}"/>
              </c:ext>
            </c:extLst>
          </c:dPt>
          <c:dPt>
            <c:idx val="1"/>
            <c:bubble3D val="0"/>
            <c:spPr>
              <a:solidFill>
                <a:schemeClr val="accent2"/>
              </a:solidFill>
              <a:ln>
                <a:noFill/>
              </a:ln>
              <a:effectLst/>
            </c:spPr>
            <c:extLst>
              <c:ext xmlns:c16="http://schemas.microsoft.com/office/drawing/2014/chart" uri="{C3380CC4-5D6E-409C-BE32-E72D297353CC}">
                <c16:uniqueId val="{00000003-4CA8-46F9-8E9F-A107DD335C06}"/>
              </c:ext>
            </c:extLst>
          </c:dPt>
          <c:dPt>
            <c:idx val="2"/>
            <c:bubble3D val="0"/>
            <c:spPr>
              <a:solidFill>
                <a:schemeClr val="accent3"/>
              </a:solidFill>
              <a:ln>
                <a:noFill/>
              </a:ln>
              <a:effectLst/>
            </c:spPr>
            <c:extLst>
              <c:ext xmlns:c16="http://schemas.microsoft.com/office/drawing/2014/chart" uri="{C3380CC4-5D6E-409C-BE32-E72D297353CC}">
                <c16:uniqueId val="{00000005-4CA8-46F9-8E9F-A107DD335C06}"/>
              </c:ext>
            </c:extLst>
          </c:dPt>
          <c:dPt>
            <c:idx val="3"/>
            <c:bubble3D val="0"/>
            <c:spPr>
              <a:solidFill>
                <a:schemeClr val="accent4"/>
              </a:solidFill>
              <a:ln>
                <a:noFill/>
              </a:ln>
              <a:effectLst/>
            </c:spPr>
            <c:extLst>
              <c:ext xmlns:c16="http://schemas.microsoft.com/office/drawing/2014/chart" uri="{C3380CC4-5D6E-409C-BE32-E72D297353CC}">
                <c16:uniqueId val="{00000007-4CA8-46F9-8E9F-A107DD335C06}"/>
              </c:ext>
            </c:extLst>
          </c:dPt>
          <c:dPt>
            <c:idx val="4"/>
            <c:bubble3D val="0"/>
            <c:spPr>
              <a:solidFill>
                <a:schemeClr val="accent5"/>
              </a:solidFill>
              <a:ln>
                <a:noFill/>
              </a:ln>
              <a:effectLst/>
            </c:spPr>
            <c:extLst>
              <c:ext xmlns:c16="http://schemas.microsoft.com/office/drawing/2014/chart" uri="{C3380CC4-5D6E-409C-BE32-E72D297353CC}">
                <c16:uniqueId val="{00000009-4CA8-46F9-8E9F-A107DD335C06}"/>
              </c:ext>
            </c:extLst>
          </c:dPt>
          <c:dPt>
            <c:idx val="5"/>
            <c:bubble3D val="0"/>
            <c:spPr>
              <a:solidFill>
                <a:schemeClr val="accent6"/>
              </a:solidFill>
              <a:ln>
                <a:noFill/>
              </a:ln>
              <a:effectLst/>
            </c:spPr>
            <c:extLst>
              <c:ext xmlns:c16="http://schemas.microsoft.com/office/drawing/2014/chart" uri="{C3380CC4-5D6E-409C-BE32-E72D297353CC}">
                <c16:uniqueId val="{0000000B-4CA8-46F9-8E9F-A107DD335C06}"/>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4CA8-46F9-8E9F-A107DD335C06}"/>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4CA8-46F9-8E9F-A107DD335C06}"/>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4CA8-46F9-8E9F-A107DD335C06}"/>
              </c:ext>
            </c:extLst>
          </c:dPt>
          <c:cat>
            <c:strRef>
              <c:f>orders!$N$3:$N$12</c:f>
              <c:strCache>
                <c:ptCount val="9"/>
                <c:pt idx="0">
                  <c:v>ADV-24-10C</c:v>
                </c:pt>
                <c:pt idx="1">
                  <c:v>ADV-48-10F</c:v>
                </c:pt>
                <c:pt idx="2">
                  <c:v>BAS-08-1 C</c:v>
                </c:pt>
                <c:pt idx="3">
                  <c:v>BAS-24-1 C</c:v>
                </c:pt>
                <c:pt idx="4">
                  <c:v>BAS-48-1 C</c:v>
                </c:pt>
                <c:pt idx="5">
                  <c:v>ENT-24-10F</c:v>
                </c:pt>
                <c:pt idx="6">
                  <c:v>ENT-24-40F</c:v>
                </c:pt>
                <c:pt idx="7">
                  <c:v>ENT-48-10F</c:v>
                </c:pt>
                <c:pt idx="8">
                  <c:v>ENT-48-40F</c:v>
                </c:pt>
              </c:strCache>
            </c:strRef>
          </c:cat>
          <c:val>
            <c:numRef>
              <c:f>orders!$O$3:$O$12</c:f>
              <c:numCache>
                <c:formatCode>General</c:formatCode>
                <c:ptCount val="9"/>
                <c:pt idx="0">
                  <c:v>55</c:v>
                </c:pt>
                <c:pt idx="1">
                  <c:v>55</c:v>
                </c:pt>
                <c:pt idx="2">
                  <c:v>56</c:v>
                </c:pt>
                <c:pt idx="3">
                  <c:v>1</c:v>
                </c:pt>
                <c:pt idx="4">
                  <c:v>110</c:v>
                </c:pt>
                <c:pt idx="5">
                  <c:v>55</c:v>
                </c:pt>
                <c:pt idx="6">
                  <c:v>29</c:v>
                </c:pt>
                <c:pt idx="7">
                  <c:v>55</c:v>
                </c:pt>
                <c:pt idx="8">
                  <c:v>83</c:v>
                </c:pt>
              </c:numCache>
            </c:numRef>
          </c:val>
          <c:extLst>
            <c:ext xmlns:c16="http://schemas.microsoft.com/office/drawing/2014/chart" uri="{C3380CC4-5D6E-409C-BE32-E72D297353CC}">
              <c16:uniqueId val="{00000012-4CA8-46F9-8E9F-A107DD335C0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sz="1600">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(1).csv]customers (1)!PivotTable2</c:name>
    <c:fmtId val="4"/>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'customers (1)'!$O$2</c:f>
              <c:strCache>
                <c:ptCount val="1"/>
                <c:pt idx="0">
                  <c:v>Total</c:v>
                </c:pt>
              </c:strCache>
            </c:strRef>
          </c:tx>
          <c:spPr>
            <a:solidFill>
              <a:schemeClr val="accent1"/>
            </a:solidFill>
            <a:ln>
              <a:noFill/>
            </a:ln>
            <a:effectLst/>
          </c:spPr>
          <c:invertIfNegative val="0"/>
          <c:cat>
            <c:strRef>
              <c:f>'customers (1)'!$N$3:$N$53</c:f>
              <c:strCache>
                <c:ptCount val="50"/>
                <c:pt idx="0">
                  <c:v>South Carolina</c:v>
                </c:pt>
                <c:pt idx="1">
                  <c:v>Maine</c:v>
                </c:pt>
                <c:pt idx="2">
                  <c:v>Washington</c:v>
                </c:pt>
                <c:pt idx="3">
                  <c:v>New Hampshire</c:v>
                </c:pt>
                <c:pt idx="4">
                  <c:v>Georgia</c:v>
                </c:pt>
                <c:pt idx="5">
                  <c:v>New Jersey</c:v>
                </c:pt>
                <c:pt idx="6">
                  <c:v>Maryland</c:v>
                </c:pt>
                <c:pt idx="7">
                  <c:v>Florida</c:v>
                </c:pt>
                <c:pt idx="8">
                  <c:v>Iowa</c:v>
                </c:pt>
                <c:pt idx="9">
                  <c:v>Oregon</c:v>
                </c:pt>
                <c:pt idx="10">
                  <c:v>Pennsylvania</c:v>
                </c:pt>
                <c:pt idx="11">
                  <c:v>Mississippi</c:v>
                </c:pt>
                <c:pt idx="12">
                  <c:v>Idaho</c:v>
                </c:pt>
                <c:pt idx="13">
                  <c:v>Nebraska</c:v>
                </c:pt>
                <c:pt idx="14">
                  <c:v>Ohio</c:v>
                </c:pt>
                <c:pt idx="15">
                  <c:v>Wisconsin</c:v>
                </c:pt>
                <c:pt idx="16">
                  <c:v>Texas</c:v>
                </c:pt>
                <c:pt idx="17">
                  <c:v>Rhode Island</c:v>
                </c:pt>
                <c:pt idx="18">
                  <c:v>California</c:v>
                </c:pt>
                <c:pt idx="19">
                  <c:v>Missouri</c:v>
                </c:pt>
                <c:pt idx="20">
                  <c:v>North Dakota</c:v>
                </c:pt>
                <c:pt idx="21">
                  <c:v>Nevada</c:v>
                </c:pt>
                <c:pt idx="22">
                  <c:v>Kansas</c:v>
                </c:pt>
                <c:pt idx="23">
                  <c:v>Arkansas</c:v>
                </c:pt>
                <c:pt idx="24">
                  <c:v>Tennessee</c:v>
                </c:pt>
                <c:pt idx="25">
                  <c:v>Utah</c:v>
                </c:pt>
                <c:pt idx="26">
                  <c:v>Louisiana</c:v>
                </c:pt>
                <c:pt idx="27">
                  <c:v>Delaware</c:v>
                </c:pt>
                <c:pt idx="28">
                  <c:v>Montana</c:v>
                </c:pt>
                <c:pt idx="29">
                  <c:v>Wyoming</c:v>
                </c:pt>
                <c:pt idx="30">
                  <c:v>North Carolina</c:v>
                </c:pt>
                <c:pt idx="31">
                  <c:v>Kentucky</c:v>
                </c:pt>
                <c:pt idx="32">
                  <c:v>Michigan</c:v>
                </c:pt>
                <c:pt idx="33">
                  <c:v>Arizona</c:v>
                </c:pt>
                <c:pt idx="34">
                  <c:v>West Virginia</c:v>
                </c:pt>
                <c:pt idx="35">
                  <c:v>Massachusetts</c:v>
                </c:pt>
                <c:pt idx="36">
                  <c:v>Vermont</c:v>
                </c:pt>
                <c:pt idx="37">
                  <c:v>New York</c:v>
                </c:pt>
                <c:pt idx="38">
                  <c:v>Connecticut</c:v>
                </c:pt>
                <c:pt idx="39">
                  <c:v>Alaska</c:v>
                </c:pt>
                <c:pt idx="40">
                  <c:v>Alabama</c:v>
                </c:pt>
                <c:pt idx="41">
                  <c:v>Oklahoma</c:v>
                </c:pt>
                <c:pt idx="42">
                  <c:v>South Dakota</c:v>
                </c:pt>
                <c:pt idx="43">
                  <c:v>Illinois</c:v>
                </c:pt>
                <c:pt idx="44">
                  <c:v>Minnesota</c:v>
                </c:pt>
                <c:pt idx="45">
                  <c:v>Hawaii</c:v>
                </c:pt>
                <c:pt idx="46">
                  <c:v>New Mexico</c:v>
                </c:pt>
                <c:pt idx="47">
                  <c:v>Virginia</c:v>
                </c:pt>
                <c:pt idx="48">
                  <c:v>Indiana</c:v>
                </c:pt>
                <c:pt idx="49">
                  <c:v>Colorado</c:v>
                </c:pt>
              </c:strCache>
            </c:strRef>
          </c:cat>
          <c:val>
            <c:numRef>
              <c:f>'customers (1)'!$O$3:$O$53</c:f>
              <c:numCache>
                <c:formatCode>General</c:formatCode>
                <c:ptCount val="50"/>
                <c:pt idx="0">
                  <c:v>4</c:v>
                </c:pt>
                <c:pt idx="1">
                  <c:v>5</c:v>
                </c:pt>
                <c:pt idx="2">
                  <c:v>5</c:v>
                </c:pt>
                <c:pt idx="3">
                  <c:v>5</c:v>
                </c:pt>
                <c:pt idx="4">
                  <c:v>5</c:v>
                </c:pt>
                <c:pt idx="5">
                  <c:v>5</c:v>
                </c:pt>
                <c:pt idx="6">
                  <c:v>6</c:v>
                </c:pt>
                <c:pt idx="7">
                  <c:v>6</c:v>
                </c:pt>
                <c:pt idx="8">
                  <c:v>6</c:v>
                </c:pt>
                <c:pt idx="9">
                  <c:v>7</c:v>
                </c:pt>
                <c:pt idx="10">
                  <c:v>8</c:v>
                </c:pt>
                <c:pt idx="11">
                  <c:v>8</c:v>
                </c:pt>
                <c:pt idx="12">
                  <c:v>8</c:v>
                </c:pt>
                <c:pt idx="13">
                  <c:v>9</c:v>
                </c:pt>
                <c:pt idx="14">
                  <c:v>9</c:v>
                </c:pt>
                <c:pt idx="15">
                  <c:v>9</c:v>
                </c:pt>
                <c:pt idx="16">
                  <c:v>9</c:v>
                </c:pt>
                <c:pt idx="17">
                  <c:v>9</c:v>
                </c:pt>
                <c:pt idx="18">
                  <c:v>9</c:v>
                </c:pt>
                <c:pt idx="19">
                  <c:v>10</c:v>
                </c:pt>
                <c:pt idx="20">
                  <c:v>10</c:v>
                </c:pt>
                <c:pt idx="21">
                  <c:v>10</c:v>
                </c:pt>
                <c:pt idx="22">
                  <c:v>10</c:v>
                </c:pt>
                <c:pt idx="23">
                  <c:v>10</c:v>
                </c:pt>
                <c:pt idx="24">
                  <c:v>10</c:v>
                </c:pt>
                <c:pt idx="25">
                  <c:v>10</c:v>
                </c:pt>
                <c:pt idx="26">
                  <c:v>10</c:v>
                </c:pt>
                <c:pt idx="27">
                  <c:v>11</c:v>
                </c:pt>
                <c:pt idx="28">
                  <c:v>11</c:v>
                </c:pt>
                <c:pt idx="29">
                  <c:v>11</c:v>
                </c:pt>
                <c:pt idx="30">
                  <c:v>11</c:v>
                </c:pt>
                <c:pt idx="31">
                  <c:v>11</c:v>
                </c:pt>
                <c:pt idx="32">
                  <c:v>11</c:v>
                </c:pt>
                <c:pt idx="33">
                  <c:v>11</c:v>
                </c:pt>
                <c:pt idx="34">
                  <c:v>11</c:v>
                </c:pt>
                <c:pt idx="35">
                  <c:v>12</c:v>
                </c:pt>
                <c:pt idx="36">
                  <c:v>12</c:v>
                </c:pt>
                <c:pt idx="37">
                  <c:v>12</c:v>
                </c:pt>
                <c:pt idx="38">
                  <c:v>12</c:v>
                </c:pt>
                <c:pt idx="39">
                  <c:v>12</c:v>
                </c:pt>
                <c:pt idx="40">
                  <c:v>13</c:v>
                </c:pt>
                <c:pt idx="41">
                  <c:v>13</c:v>
                </c:pt>
                <c:pt idx="42">
                  <c:v>13</c:v>
                </c:pt>
                <c:pt idx="43">
                  <c:v>14</c:v>
                </c:pt>
                <c:pt idx="44">
                  <c:v>14</c:v>
                </c:pt>
                <c:pt idx="45">
                  <c:v>14</c:v>
                </c:pt>
                <c:pt idx="46">
                  <c:v>14</c:v>
                </c:pt>
                <c:pt idx="47">
                  <c:v>14</c:v>
                </c:pt>
                <c:pt idx="48">
                  <c:v>15</c:v>
                </c:pt>
                <c:pt idx="49">
                  <c:v>15</c:v>
                </c:pt>
              </c:numCache>
            </c:numRef>
          </c:val>
          <c:extLst>
            <c:ext xmlns:c16="http://schemas.microsoft.com/office/drawing/2014/chart" uri="{C3380CC4-5D6E-409C-BE32-E72D297353CC}">
              <c16:uniqueId val="{00000000-97C9-4FE1-892E-9A0EAC822BBF}"/>
            </c:ext>
          </c:extLst>
        </c:ser>
        <c:dLbls>
          <c:showLegendKey val="0"/>
          <c:showVal val="0"/>
          <c:showCatName val="0"/>
          <c:showSerName val="0"/>
          <c:showPercent val="0"/>
          <c:showBubbleSize val="0"/>
        </c:dLbls>
        <c:gapWidth val="219"/>
        <c:overlap val="-27"/>
        <c:axId val="894794399"/>
        <c:axId val="894789823"/>
      </c:barChart>
      <c:catAx>
        <c:axId val="89479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4789823"/>
        <c:crosses val="autoZero"/>
        <c:auto val="1"/>
        <c:lblAlgn val="ctr"/>
        <c:lblOffset val="100"/>
        <c:noMultiLvlLbl val="0"/>
      </c:catAx>
      <c:valAx>
        <c:axId val="894789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479439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(1).csv]router_info!PivotTable7</c:name>
    <c:fmtId val="4"/>
  </c:pivotSource>
  <c:chart>
    <c:title>
      <c:tx>
        <c:rich>
          <a:bodyPr rot="0" spcFirstLastPara="1" vertOverflow="ellipsis" vert="horz" wrap="square" anchor="ctr" anchorCtr="1"/>
          <a:lstStyle/>
          <a:p>
            <a:pPr algn="ctr" rtl="0">
              <a:defRPr sz="1680" b="0" i="0" u="none" strike="noStrike" kern="1200" spc="0" baseline="0">
                <a:solidFill>
                  <a:srgbClr val="C00000"/>
                </a:solidFill>
                <a:latin typeface="Tahoma" panose="020B0604030504040204" pitchFamily="34" charset="0"/>
                <a:ea typeface="Tahoma" panose="020B0604030504040204" pitchFamily="34" charset="0"/>
                <a:cs typeface="Tahoma" panose="020B0604030504040204" pitchFamily="34" charset="0"/>
              </a:defRPr>
            </a:pPr>
            <a:r>
              <a:rPr lang="en-US" sz="2400" b="1" dirty="0">
                <a:solidFill>
                  <a:srgbClr val="C00000"/>
                </a:solidFill>
                <a:latin typeface="Söhne"/>
              </a:rPr>
              <a:t>Reasons for Returns</a:t>
            </a:r>
          </a:p>
          <a:p>
            <a:pPr algn="ctr" rtl="0">
              <a:defRPr>
                <a:solidFill>
                  <a:srgbClr val="C00000"/>
                </a:solidFill>
              </a:defRPr>
            </a:pPr>
            <a:endParaRPr lang="en-US" dirty="0">
              <a:solidFill>
                <a:srgbClr val="C00000"/>
              </a:solidFill>
            </a:endParaRPr>
          </a:p>
        </c:rich>
      </c:tx>
      <c:layout/>
      <c:overlay val="0"/>
      <c:spPr>
        <a:noFill/>
        <a:ln>
          <a:noFill/>
        </a:ln>
        <a:effectLst/>
      </c:spPr>
      <c:txPr>
        <a:bodyPr rot="0" spcFirstLastPara="1" vertOverflow="ellipsis" vert="horz" wrap="square" anchor="ctr" anchorCtr="1"/>
        <a:lstStyle/>
        <a:p>
          <a:pPr algn="ctr" rtl="0">
            <a:defRPr sz="1680" b="0" i="0" u="none" strike="noStrike" kern="1200" spc="0" baseline="0">
              <a:solidFill>
                <a:srgbClr val="C00000"/>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pivotFmt>
      <c:pivotFmt>
        <c:idx val="4"/>
        <c:spPr>
          <a:solidFill>
            <a:schemeClr val="accent1"/>
          </a:solidFill>
          <a:ln>
            <a:noFill/>
          </a:ln>
          <a:effectLst/>
          <a:sp3d/>
        </c:spPr>
      </c:pivotFmt>
      <c:pivotFmt>
        <c:idx val="5"/>
        <c:spPr>
          <a:solidFill>
            <a:schemeClr val="accent1"/>
          </a:solidFill>
          <a:ln>
            <a:noFill/>
          </a:ln>
          <a:effectLst/>
          <a:sp3d/>
        </c:spPr>
      </c:pivotFmt>
      <c:pivotFmt>
        <c:idx val="6"/>
        <c:spPr>
          <a:solidFill>
            <a:schemeClr val="accent1"/>
          </a:solidFill>
          <a:ln>
            <a:noFill/>
          </a:ln>
          <a:effectLst/>
          <a:sp3d/>
        </c:spPr>
        <c:marker>
          <c:symbol val="none"/>
        </c:marke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4611111111111111"/>
          <c:w val="0.7753342419377931"/>
          <c:h val="0.80296296296296299"/>
        </c:manualLayout>
      </c:layout>
      <c:pie3DChart>
        <c:varyColors val="1"/>
        <c:ser>
          <c:idx val="0"/>
          <c:order val="0"/>
          <c:tx>
            <c:strRef>
              <c:f>router_info!$J$2</c:f>
              <c:strCache>
                <c:ptCount val="1"/>
                <c:pt idx="0">
                  <c:v>Total</c:v>
                </c:pt>
              </c:strCache>
            </c:strRef>
          </c:tx>
          <c:dPt>
            <c:idx val="0"/>
            <c:bubble3D val="0"/>
            <c:spPr>
              <a:solidFill>
                <a:schemeClr val="accent1"/>
              </a:solidFill>
              <a:ln>
                <a:noFill/>
              </a:ln>
              <a:effectLst/>
              <a:sp3d/>
            </c:spPr>
            <c:extLst>
              <c:ext xmlns:c16="http://schemas.microsoft.com/office/drawing/2014/chart" uri="{C3380CC4-5D6E-409C-BE32-E72D297353CC}">
                <c16:uniqueId val="{00000001-C438-446E-8254-90C6DB8AD861}"/>
              </c:ext>
            </c:extLst>
          </c:dPt>
          <c:dPt>
            <c:idx val="1"/>
            <c:bubble3D val="0"/>
            <c:spPr>
              <a:solidFill>
                <a:schemeClr val="accent2"/>
              </a:solidFill>
              <a:ln>
                <a:noFill/>
              </a:ln>
              <a:effectLst/>
              <a:sp3d/>
            </c:spPr>
            <c:extLst>
              <c:ext xmlns:c16="http://schemas.microsoft.com/office/drawing/2014/chart" uri="{C3380CC4-5D6E-409C-BE32-E72D297353CC}">
                <c16:uniqueId val="{00000003-C438-446E-8254-90C6DB8AD861}"/>
              </c:ext>
            </c:extLst>
          </c:dPt>
          <c:dPt>
            <c:idx val="2"/>
            <c:bubble3D val="0"/>
            <c:spPr>
              <a:solidFill>
                <a:schemeClr val="accent3"/>
              </a:solidFill>
              <a:ln>
                <a:noFill/>
              </a:ln>
              <a:effectLst/>
              <a:sp3d/>
            </c:spPr>
            <c:extLst>
              <c:ext xmlns:c16="http://schemas.microsoft.com/office/drawing/2014/chart" uri="{C3380CC4-5D6E-409C-BE32-E72D297353CC}">
                <c16:uniqueId val="{00000005-C438-446E-8254-90C6DB8AD861}"/>
              </c:ext>
            </c:extLst>
          </c:dPt>
          <c:cat>
            <c:strRef>
              <c:f>router_info!$I$3:$I$6</c:f>
              <c:strCache>
                <c:ptCount val="3"/>
                <c:pt idx="0">
                  <c:v>Defective</c:v>
                </c:pt>
                <c:pt idx="1">
                  <c:v>Incorrect</c:v>
                </c:pt>
                <c:pt idx="2">
                  <c:v>Other</c:v>
                </c:pt>
              </c:strCache>
            </c:strRef>
          </c:cat>
          <c:val>
            <c:numRef>
              <c:f>router_info!$J$3:$J$6</c:f>
              <c:numCache>
                <c:formatCode>General</c:formatCode>
                <c:ptCount val="3"/>
                <c:pt idx="0">
                  <c:v>108</c:v>
                </c:pt>
                <c:pt idx="1">
                  <c:v>342</c:v>
                </c:pt>
                <c:pt idx="2">
                  <c:v>49</c:v>
                </c:pt>
              </c:numCache>
            </c:numRef>
          </c:val>
          <c:extLst>
            <c:ext xmlns:c16="http://schemas.microsoft.com/office/drawing/2014/chart" uri="{C3380CC4-5D6E-409C-BE32-E72D297353CC}">
              <c16:uniqueId val="{00000006-C438-446E-8254-90C6DB8AD86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73876845270174596"/>
          <c:y val="0.45227252843394578"/>
          <c:w val="0.2612315472982541"/>
          <c:h val="0.3156397637795275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sz="1400">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(1).csv]Sheet4!PivotTable4</c:name>
    <c:fmtId val="3"/>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Sheet4!$N$2</c:f>
              <c:strCache>
                <c:ptCount val="1"/>
                <c:pt idx="0">
                  <c:v>Total</c:v>
                </c:pt>
              </c:strCache>
            </c:strRef>
          </c:tx>
          <c:spPr>
            <a:solidFill>
              <a:schemeClr val="accent1"/>
            </a:solidFill>
            <a:ln>
              <a:noFill/>
            </a:ln>
            <a:effectLst/>
          </c:spPr>
          <c:invertIfNegative val="0"/>
          <c:cat>
            <c:multiLvlStrRef>
              <c:f>Sheet4!$M$3:$M$31</c:f>
              <c:multiLvlStrCache>
                <c:ptCount val="25"/>
                <c:lvl>
                  <c:pt idx="0">
                    <c:v>BAS-48-1 C</c:v>
                  </c:pt>
                  <c:pt idx="1">
                    <c:v>ENT-48-40F</c:v>
                  </c:pt>
                  <c:pt idx="2">
                    <c:v>ADV-48-10F</c:v>
                  </c:pt>
                  <c:pt idx="3">
                    <c:v>BAS-08-1 C</c:v>
                  </c:pt>
                  <c:pt idx="4">
                    <c:v>ENT-48-10F</c:v>
                  </c:pt>
                  <c:pt idx="5">
                    <c:v>ENT-24-10F</c:v>
                  </c:pt>
                  <c:pt idx="6">
                    <c:v>ADV-24-10C</c:v>
                  </c:pt>
                  <c:pt idx="7">
                    <c:v>ENT-24-40F</c:v>
                  </c:pt>
                  <c:pt idx="8">
                    <c:v>BAS-48-1 C</c:v>
                  </c:pt>
                  <c:pt idx="9">
                    <c:v>ENT-48-40F</c:v>
                  </c:pt>
                  <c:pt idx="10">
                    <c:v>ENT-24-10F</c:v>
                  </c:pt>
                  <c:pt idx="11">
                    <c:v>ENT-48-10F</c:v>
                  </c:pt>
                  <c:pt idx="12">
                    <c:v>ADV-24-10C</c:v>
                  </c:pt>
                  <c:pt idx="13">
                    <c:v>BAS-08-1 C</c:v>
                  </c:pt>
                  <c:pt idx="14">
                    <c:v>ADV-48-10F</c:v>
                  </c:pt>
                  <c:pt idx="15">
                    <c:v>ENT-24-40F</c:v>
                  </c:pt>
                  <c:pt idx="16">
                    <c:v>BAS-24-1 C</c:v>
                  </c:pt>
                  <c:pt idx="17">
                    <c:v>BAS-48-1 C</c:v>
                  </c:pt>
                  <c:pt idx="18">
                    <c:v>BAS-08-1 C</c:v>
                  </c:pt>
                  <c:pt idx="19">
                    <c:v>ENT-48-40F</c:v>
                  </c:pt>
                  <c:pt idx="20">
                    <c:v>ADV-24-10C</c:v>
                  </c:pt>
                  <c:pt idx="21">
                    <c:v>ENT-24-40F</c:v>
                  </c:pt>
                  <c:pt idx="22">
                    <c:v>ENT-48-10F</c:v>
                  </c:pt>
                  <c:pt idx="23">
                    <c:v>ENT-24-10F</c:v>
                  </c:pt>
                  <c:pt idx="24">
                    <c:v>ADV-48-10F</c:v>
                  </c:pt>
                </c:lvl>
                <c:lvl>
                  <c:pt idx="0">
                    <c:v>Defective</c:v>
                  </c:pt>
                  <c:pt idx="8">
                    <c:v>Incorrect</c:v>
                  </c:pt>
                  <c:pt idx="17">
                    <c:v>Other</c:v>
                  </c:pt>
                </c:lvl>
              </c:multiLvlStrCache>
            </c:multiLvlStrRef>
          </c:cat>
          <c:val>
            <c:numRef>
              <c:f>Sheet4!$N$3:$N$31</c:f>
              <c:numCache>
                <c:formatCode>General</c:formatCode>
                <c:ptCount val="25"/>
                <c:pt idx="0">
                  <c:v>20</c:v>
                </c:pt>
                <c:pt idx="1">
                  <c:v>18</c:v>
                </c:pt>
                <c:pt idx="2">
                  <c:v>18</c:v>
                </c:pt>
                <c:pt idx="3">
                  <c:v>13</c:v>
                </c:pt>
                <c:pt idx="4">
                  <c:v>11</c:v>
                </c:pt>
                <c:pt idx="5">
                  <c:v>11</c:v>
                </c:pt>
                <c:pt idx="6">
                  <c:v>10</c:v>
                </c:pt>
                <c:pt idx="7">
                  <c:v>7</c:v>
                </c:pt>
                <c:pt idx="8">
                  <c:v>76</c:v>
                </c:pt>
                <c:pt idx="9">
                  <c:v>58</c:v>
                </c:pt>
                <c:pt idx="10">
                  <c:v>41</c:v>
                </c:pt>
                <c:pt idx="11">
                  <c:v>40</c:v>
                </c:pt>
                <c:pt idx="12">
                  <c:v>38</c:v>
                </c:pt>
                <c:pt idx="13">
                  <c:v>36</c:v>
                </c:pt>
                <c:pt idx="14">
                  <c:v>35</c:v>
                </c:pt>
                <c:pt idx="15">
                  <c:v>17</c:v>
                </c:pt>
                <c:pt idx="16">
                  <c:v>1</c:v>
                </c:pt>
                <c:pt idx="17">
                  <c:v>14</c:v>
                </c:pt>
                <c:pt idx="18">
                  <c:v>7</c:v>
                </c:pt>
                <c:pt idx="19">
                  <c:v>7</c:v>
                </c:pt>
                <c:pt idx="20">
                  <c:v>7</c:v>
                </c:pt>
                <c:pt idx="21">
                  <c:v>5</c:v>
                </c:pt>
                <c:pt idx="22">
                  <c:v>4</c:v>
                </c:pt>
                <c:pt idx="23">
                  <c:v>3</c:v>
                </c:pt>
                <c:pt idx="24">
                  <c:v>2</c:v>
                </c:pt>
              </c:numCache>
            </c:numRef>
          </c:val>
          <c:extLst>
            <c:ext xmlns:c16="http://schemas.microsoft.com/office/drawing/2014/chart" uri="{C3380CC4-5D6E-409C-BE32-E72D297353CC}">
              <c16:uniqueId val="{00000000-76A5-4F56-8596-08C04A71E9E7}"/>
            </c:ext>
          </c:extLst>
        </c:ser>
        <c:dLbls>
          <c:showLegendKey val="0"/>
          <c:showVal val="0"/>
          <c:showCatName val="0"/>
          <c:showSerName val="0"/>
          <c:showPercent val="0"/>
          <c:showBubbleSize val="0"/>
        </c:dLbls>
        <c:gapWidth val="219"/>
        <c:overlap val="-27"/>
        <c:axId val="890522383"/>
        <c:axId val="890524879"/>
      </c:barChart>
      <c:catAx>
        <c:axId val="89052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0524879"/>
        <c:crosses val="autoZero"/>
        <c:auto val="1"/>
        <c:lblAlgn val="ctr"/>
        <c:lblOffset val="100"/>
        <c:noMultiLvlLbl val="0"/>
      </c:catAx>
      <c:valAx>
        <c:axId val="890524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052238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(1).csv]orders!PivotTable8</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Söhne"/>
                <a:ea typeface="+mn-ea"/>
                <a:cs typeface="+mn-cs"/>
              </a:defRPr>
            </a:pPr>
            <a:r>
              <a:rPr lang="en-US" b="1" dirty="0" err="1" smtClean="0">
                <a:solidFill>
                  <a:srgbClr val="C00000"/>
                </a:solidFill>
              </a:rPr>
              <a:t>Cout</a:t>
            </a:r>
            <a:r>
              <a:rPr lang="en-US" b="1" dirty="0" smtClean="0">
                <a:solidFill>
                  <a:srgbClr val="C00000"/>
                </a:solidFill>
              </a:rPr>
              <a:t> of Router Preference</a:t>
            </a:r>
            <a:endParaRPr lang="en-US" b="1" dirty="0">
              <a:solidFill>
                <a:srgbClr val="C00000"/>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Söhne"/>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orders!$M$2</c:f>
              <c:strCache>
                <c:ptCount val="1"/>
                <c:pt idx="0">
                  <c:v>Total</c:v>
                </c:pt>
              </c:strCache>
            </c:strRef>
          </c:tx>
          <c:spPr>
            <a:solidFill>
              <a:schemeClr val="accent1"/>
            </a:solidFill>
            <a:ln>
              <a:noFill/>
            </a:ln>
            <a:effectLst/>
          </c:spPr>
          <c:invertIfNegative val="0"/>
          <c:cat>
            <c:strRef>
              <c:f>orders!$L$3:$L$12</c:f>
              <c:strCache>
                <c:ptCount val="9"/>
                <c:pt idx="0">
                  <c:v>Advanced Switch 10 GigE Copper/Fiber 44 port copper 4 port fiber</c:v>
                </c:pt>
                <c:pt idx="1">
                  <c:v>Advanced Switch 10GigE Copper 24 port</c:v>
                </c:pt>
                <c:pt idx="2">
                  <c:v>Basic Switch  10/100/1000 BaseT 8 port</c:v>
                </c:pt>
                <c:pt idx="3">
                  <c:v>Basic Switch 10/100/1000 BaseT 24 port</c:v>
                </c:pt>
                <c:pt idx="4">
                  <c:v>Basic Switch 10/100/1000 BaseT 48 port</c:v>
                </c:pt>
                <c:pt idx="5">
                  <c:v>Enterprise Switch 10GigE SFP+ 24 Port</c:v>
                </c:pt>
                <c:pt idx="6">
                  <c:v>Enterprise Switch 10GigE SFP+ 48 port</c:v>
                </c:pt>
                <c:pt idx="7">
                  <c:v>Enterprise Switch 40GigE SFP+ 24 port </c:v>
                </c:pt>
                <c:pt idx="8">
                  <c:v>Enterprise Switch 40GigE SFP+ 48 port </c:v>
                </c:pt>
              </c:strCache>
            </c:strRef>
          </c:cat>
          <c:val>
            <c:numRef>
              <c:f>orders!$M$3:$M$12</c:f>
              <c:numCache>
                <c:formatCode>General</c:formatCode>
                <c:ptCount val="9"/>
                <c:pt idx="0">
                  <c:v>55</c:v>
                </c:pt>
                <c:pt idx="1">
                  <c:v>55</c:v>
                </c:pt>
                <c:pt idx="2">
                  <c:v>56</c:v>
                </c:pt>
                <c:pt idx="3">
                  <c:v>1</c:v>
                </c:pt>
                <c:pt idx="4">
                  <c:v>110</c:v>
                </c:pt>
                <c:pt idx="5">
                  <c:v>55</c:v>
                </c:pt>
                <c:pt idx="6">
                  <c:v>55</c:v>
                </c:pt>
                <c:pt idx="7">
                  <c:v>29</c:v>
                </c:pt>
                <c:pt idx="8">
                  <c:v>83</c:v>
                </c:pt>
              </c:numCache>
            </c:numRef>
          </c:val>
          <c:extLst>
            <c:ext xmlns:c16="http://schemas.microsoft.com/office/drawing/2014/chart" uri="{C3380CC4-5D6E-409C-BE32-E72D297353CC}">
              <c16:uniqueId val="{00000000-3DD4-409B-9386-B265D1217A20}"/>
            </c:ext>
          </c:extLst>
        </c:ser>
        <c:dLbls>
          <c:showLegendKey val="0"/>
          <c:showVal val="0"/>
          <c:showCatName val="0"/>
          <c:showSerName val="0"/>
          <c:showPercent val="0"/>
          <c:showBubbleSize val="0"/>
        </c:dLbls>
        <c:gapWidth val="219"/>
        <c:overlap val="-27"/>
        <c:axId val="894791903"/>
        <c:axId val="894789407"/>
      </c:barChart>
      <c:catAx>
        <c:axId val="89479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öhne"/>
                <a:ea typeface="+mn-ea"/>
                <a:cs typeface="+mn-cs"/>
              </a:defRPr>
            </a:pPr>
            <a:endParaRPr lang="en-US"/>
          </a:p>
        </c:txPr>
        <c:crossAx val="894789407"/>
        <c:crosses val="autoZero"/>
        <c:auto val="1"/>
        <c:lblAlgn val="ctr"/>
        <c:lblOffset val="100"/>
        <c:noMultiLvlLbl val="0"/>
      </c:catAx>
      <c:valAx>
        <c:axId val="894789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öhne"/>
                <a:ea typeface="+mn-ea"/>
                <a:cs typeface="+mn-cs"/>
              </a:defRPr>
            </a:pPr>
            <a:endParaRPr lang="en-US"/>
          </a:p>
        </c:txPr>
        <c:crossAx val="89479190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öhne"/>
              <a:ea typeface="+mn-ea"/>
              <a:cs typeface="+mn-cs"/>
            </a:defRPr>
          </a:pPr>
          <a:endParaRPr lang="en-US"/>
        </a:p>
      </c:txPr>
    </c:legend>
    <c:plotVisOnly val="1"/>
    <c:dispBlanksAs val="gap"/>
    <c:showDLblsOverMax val="0"/>
  </c:chart>
  <c:spPr>
    <a:noFill/>
    <a:ln>
      <a:noFill/>
    </a:ln>
    <a:effectLst/>
  </c:spPr>
  <c:txPr>
    <a:bodyPr/>
    <a:lstStyle/>
    <a:p>
      <a:pPr>
        <a:defRPr>
          <a:latin typeface="Söhne"/>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(1).csv]customers (1)!PivotTable9</c:name>
    <c:fmtId val="3"/>
  </c:pivotSource>
  <c:chart>
    <c:title>
      <c:layout/>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manualLayout>
          <c:layoutTarget val="inner"/>
          <c:xMode val="edge"/>
          <c:yMode val="edge"/>
          <c:x val="0.14548872579563765"/>
          <c:y val="8.4287805800467588E-2"/>
          <c:w val="0.83152054894517846"/>
          <c:h val="0.79555180653393032"/>
        </c:manualLayout>
      </c:layout>
      <c:barChart>
        <c:barDir val="bar"/>
        <c:grouping val="clustered"/>
        <c:varyColors val="0"/>
        <c:ser>
          <c:idx val="0"/>
          <c:order val="0"/>
          <c:tx>
            <c:strRef>
              <c:f>'customers (1)'!$L$2</c:f>
              <c:strCache>
                <c:ptCount val="1"/>
                <c:pt idx="0">
                  <c:v>Total</c:v>
                </c:pt>
              </c:strCache>
            </c:strRef>
          </c:tx>
          <c:spPr>
            <a:solidFill>
              <a:schemeClr val="accent1"/>
            </a:solidFill>
            <a:ln>
              <a:noFill/>
            </a:ln>
            <a:effectLst/>
          </c:spPr>
          <c:invertIfNegative val="0"/>
          <c:cat>
            <c:strRef>
              <c:f>'customers (1)'!$K$3:$K$99</c:f>
              <c:strCache>
                <c:ptCount val="96"/>
                <c:pt idx="0">
                  <c:v>Arlington</c:v>
                </c:pt>
                <c:pt idx="1">
                  <c:v>Washington</c:v>
                </c:pt>
                <c:pt idx="2">
                  <c:v>Kansas</c:v>
                </c:pt>
                <c:pt idx="3">
                  <c:v>Santa Ana</c:v>
                </c:pt>
                <c:pt idx="4">
                  <c:v>Detroit</c:v>
                </c:pt>
                <c:pt idx="5">
                  <c:v>Long Beach</c:v>
                </c:pt>
                <c:pt idx="6">
                  <c:v>Yonkers</c:v>
                </c:pt>
                <c:pt idx="7">
                  <c:v>Tampa</c:v>
                </c:pt>
                <c:pt idx="8">
                  <c:v>Spokane</c:v>
                </c:pt>
                <c:pt idx="9">
                  <c:v>Charlotte</c:v>
                </c:pt>
                <c:pt idx="10">
                  <c:v>Jacksonville</c:v>
                </c:pt>
                <c:pt idx="11">
                  <c:v>Garland</c:v>
                </c:pt>
                <c:pt idx="12">
                  <c:v>Seattle</c:v>
                </c:pt>
                <c:pt idx="13">
                  <c:v>Greensboro</c:v>
                </c:pt>
                <c:pt idx="14">
                  <c:v>Honolulu</c:v>
                </c:pt>
                <c:pt idx="15">
                  <c:v>Houston</c:v>
                </c:pt>
                <c:pt idx="16">
                  <c:v>Oakland</c:v>
                </c:pt>
                <c:pt idx="17">
                  <c:v>Chicago</c:v>
                </c:pt>
                <c:pt idx="18">
                  <c:v>Glendale</c:v>
                </c:pt>
                <c:pt idx="19">
                  <c:v>Columbus</c:v>
                </c:pt>
                <c:pt idx="20">
                  <c:v>Colorado</c:v>
                </c:pt>
                <c:pt idx="21">
                  <c:v>Denver</c:v>
                </c:pt>
                <c:pt idx="22">
                  <c:v>Richmond</c:v>
                </c:pt>
                <c:pt idx="23">
                  <c:v>Anchorage</c:v>
                </c:pt>
                <c:pt idx="24">
                  <c:v>Shreveport</c:v>
                </c:pt>
                <c:pt idx="25">
                  <c:v>Lincoln</c:v>
                </c:pt>
                <c:pt idx="26">
                  <c:v>St. Louis</c:v>
                </c:pt>
                <c:pt idx="27">
                  <c:v>Austin</c:v>
                </c:pt>
                <c:pt idx="28">
                  <c:v>Norfolk</c:v>
                </c:pt>
                <c:pt idx="29">
                  <c:v>Aurora</c:v>
                </c:pt>
                <c:pt idx="30">
                  <c:v>Albuquerque</c:v>
                </c:pt>
                <c:pt idx="31">
                  <c:v>San Antonio</c:v>
                </c:pt>
                <c:pt idx="32">
                  <c:v>Stockton</c:v>
                </c:pt>
                <c:pt idx="33">
                  <c:v>Hialeah</c:v>
                </c:pt>
                <c:pt idx="34">
                  <c:v>San Francisco</c:v>
                </c:pt>
                <c:pt idx="35">
                  <c:v>Dallas</c:v>
                </c:pt>
                <c:pt idx="36">
                  <c:v>St. Paul</c:v>
                </c:pt>
                <c:pt idx="37">
                  <c:v>Nashville</c:v>
                </c:pt>
                <c:pt idx="38">
                  <c:v>Tucson</c:v>
                </c:pt>
                <c:pt idx="39">
                  <c:v>Newark</c:v>
                </c:pt>
                <c:pt idx="40">
                  <c:v>New Orleans</c:v>
                </c:pt>
                <c:pt idx="41">
                  <c:v>Fresno</c:v>
                </c:pt>
                <c:pt idx="42">
                  <c:v>Jersey</c:v>
                </c:pt>
                <c:pt idx="43">
                  <c:v>Raleigh</c:v>
                </c:pt>
                <c:pt idx="44">
                  <c:v>Cincinnati</c:v>
                </c:pt>
                <c:pt idx="45">
                  <c:v>Dayton</c:v>
                </c:pt>
                <c:pt idx="46">
                  <c:v>St. Petersburg</c:v>
                </c:pt>
                <c:pt idx="47">
                  <c:v>Milwaukee</c:v>
                </c:pt>
                <c:pt idx="48">
                  <c:v>Portland</c:v>
                </c:pt>
                <c:pt idx="49">
                  <c:v>Jackson</c:v>
                </c:pt>
                <c:pt idx="50">
                  <c:v>Virginia Beach</c:v>
                </c:pt>
                <c:pt idx="51">
                  <c:v>Birmingham</c:v>
                </c:pt>
                <c:pt idx="52">
                  <c:v>Atlanta</c:v>
                </c:pt>
                <c:pt idx="53">
                  <c:v>Akron</c:v>
                </c:pt>
                <c:pt idx="54">
                  <c:v>New York</c:v>
                </c:pt>
                <c:pt idx="55">
                  <c:v>Miami</c:v>
                </c:pt>
                <c:pt idx="56">
                  <c:v>Tulsa</c:v>
                </c:pt>
                <c:pt idx="57">
                  <c:v>Montgomery</c:v>
                </c:pt>
                <c:pt idx="58">
                  <c:v>Cleveland</c:v>
                </c:pt>
                <c:pt idx="59">
                  <c:v>Louisville</c:v>
                </c:pt>
                <c:pt idx="60">
                  <c:v>Omaha</c:v>
                </c:pt>
                <c:pt idx="61">
                  <c:v>Fremont</c:v>
                </c:pt>
                <c:pt idx="62">
                  <c:v>Phoenix</c:v>
                </c:pt>
                <c:pt idx="63">
                  <c:v>Baton Rouge</c:v>
                </c:pt>
                <c:pt idx="64">
                  <c:v>Little Rock</c:v>
                </c:pt>
                <c:pt idx="65">
                  <c:v>Minneapolis</c:v>
                </c:pt>
                <c:pt idx="66">
                  <c:v>Des Moines</c:v>
                </c:pt>
                <c:pt idx="67">
                  <c:v>Tacoma</c:v>
                </c:pt>
                <c:pt idx="68">
                  <c:v>Boston</c:v>
                </c:pt>
                <c:pt idx="69">
                  <c:v>Toledo</c:v>
                </c:pt>
                <c:pt idx="70">
                  <c:v>Fort Worth</c:v>
                </c:pt>
                <c:pt idx="71">
                  <c:v>Mobile</c:v>
                </c:pt>
                <c:pt idx="72">
                  <c:v>San Diego</c:v>
                </c:pt>
                <c:pt idx="73">
                  <c:v>Grand Rapids</c:v>
                </c:pt>
                <c:pt idx="74">
                  <c:v>Anaheim</c:v>
                </c:pt>
                <c:pt idx="75">
                  <c:v>Pittsburgh</c:v>
                </c:pt>
                <c:pt idx="76">
                  <c:v>Riverside</c:v>
                </c:pt>
                <c:pt idx="77">
                  <c:v>Baltimore</c:v>
                </c:pt>
                <c:pt idx="78">
                  <c:v>Rochester</c:v>
                </c:pt>
                <c:pt idx="79">
                  <c:v>Las Vegas</c:v>
                </c:pt>
                <c:pt idx="80">
                  <c:v>Sacramento</c:v>
                </c:pt>
                <c:pt idx="81">
                  <c:v>Fort Wayne</c:v>
                </c:pt>
                <c:pt idx="82">
                  <c:v>Oklahoma</c:v>
                </c:pt>
                <c:pt idx="83">
                  <c:v>Memphis</c:v>
                </c:pt>
                <c:pt idx="84">
                  <c:v>Los Angeles</c:v>
                </c:pt>
                <c:pt idx="85">
                  <c:v>Wichita</c:v>
                </c:pt>
                <c:pt idx="86">
                  <c:v>Buffalo</c:v>
                </c:pt>
                <c:pt idx="87">
                  <c:v>Bakersfield</c:v>
                </c:pt>
                <c:pt idx="88">
                  <c:v>Madison</c:v>
                </c:pt>
                <c:pt idx="89">
                  <c:v>Indianapolis</c:v>
                </c:pt>
                <c:pt idx="90">
                  <c:v>El Paso</c:v>
                </c:pt>
                <c:pt idx="91">
                  <c:v>Lubbock</c:v>
                </c:pt>
                <c:pt idx="92">
                  <c:v>Mesa</c:v>
                </c:pt>
                <c:pt idx="93">
                  <c:v>Corpus Christi</c:v>
                </c:pt>
                <c:pt idx="94">
                  <c:v>San Jose</c:v>
                </c:pt>
                <c:pt idx="95">
                  <c:v>Philadelphia</c:v>
                </c:pt>
              </c:strCache>
            </c:strRef>
          </c:cat>
          <c:val>
            <c:numRef>
              <c:f>'customers (1)'!$L$3:$L$99</c:f>
              <c:numCache>
                <c:formatCode>General</c:formatCode>
                <c:ptCount val="96"/>
                <c:pt idx="0">
                  <c:v>15</c:v>
                </c:pt>
                <c:pt idx="1">
                  <c:v>11</c:v>
                </c:pt>
                <c:pt idx="2">
                  <c:v>10</c:v>
                </c:pt>
                <c:pt idx="3">
                  <c:v>10</c:v>
                </c:pt>
                <c:pt idx="4">
                  <c:v>10</c:v>
                </c:pt>
                <c:pt idx="5">
                  <c:v>9</c:v>
                </c:pt>
                <c:pt idx="6">
                  <c:v>8</c:v>
                </c:pt>
                <c:pt idx="7">
                  <c:v>8</c:v>
                </c:pt>
                <c:pt idx="8">
                  <c:v>8</c:v>
                </c:pt>
                <c:pt idx="9">
                  <c:v>8</c:v>
                </c:pt>
                <c:pt idx="10">
                  <c:v>8</c:v>
                </c:pt>
                <c:pt idx="11">
                  <c:v>8</c:v>
                </c:pt>
                <c:pt idx="12">
                  <c:v>8</c:v>
                </c:pt>
                <c:pt idx="13">
                  <c:v>8</c:v>
                </c:pt>
                <c:pt idx="14">
                  <c:v>8</c:v>
                </c:pt>
                <c:pt idx="15">
                  <c:v>8</c:v>
                </c:pt>
                <c:pt idx="16">
                  <c:v>7</c:v>
                </c:pt>
                <c:pt idx="17">
                  <c:v>7</c:v>
                </c:pt>
                <c:pt idx="18">
                  <c:v>7</c:v>
                </c:pt>
                <c:pt idx="19">
                  <c:v>7</c:v>
                </c:pt>
                <c:pt idx="20">
                  <c:v>7</c:v>
                </c:pt>
                <c:pt idx="21">
                  <c:v>7</c:v>
                </c:pt>
                <c:pt idx="22">
                  <c:v>7</c:v>
                </c:pt>
                <c:pt idx="23">
                  <c:v>7</c:v>
                </c:pt>
                <c:pt idx="24">
                  <c:v>7</c:v>
                </c:pt>
                <c:pt idx="25">
                  <c:v>7</c:v>
                </c:pt>
                <c:pt idx="26">
                  <c:v>7</c:v>
                </c:pt>
                <c:pt idx="27">
                  <c:v>7</c:v>
                </c:pt>
                <c:pt idx="28">
                  <c:v>7</c:v>
                </c:pt>
                <c:pt idx="29">
                  <c:v>7</c:v>
                </c:pt>
                <c:pt idx="30">
                  <c:v>6</c:v>
                </c:pt>
                <c:pt idx="31">
                  <c:v>6</c:v>
                </c:pt>
                <c:pt idx="32">
                  <c:v>6</c:v>
                </c:pt>
                <c:pt idx="33">
                  <c:v>6</c:v>
                </c:pt>
                <c:pt idx="34">
                  <c:v>6</c:v>
                </c:pt>
                <c:pt idx="35">
                  <c:v>6</c:v>
                </c:pt>
                <c:pt idx="36">
                  <c:v>6</c:v>
                </c:pt>
                <c:pt idx="37">
                  <c:v>6</c:v>
                </c:pt>
                <c:pt idx="38">
                  <c:v>6</c:v>
                </c:pt>
                <c:pt idx="39">
                  <c:v>6</c:v>
                </c:pt>
                <c:pt idx="40">
                  <c:v>5</c:v>
                </c:pt>
                <c:pt idx="41">
                  <c:v>5</c:v>
                </c:pt>
                <c:pt idx="42">
                  <c:v>5</c:v>
                </c:pt>
                <c:pt idx="43">
                  <c:v>5</c:v>
                </c:pt>
                <c:pt idx="44">
                  <c:v>5</c:v>
                </c:pt>
                <c:pt idx="45">
                  <c:v>5</c:v>
                </c:pt>
                <c:pt idx="46">
                  <c:v>5</c:v>
                </c:pt>
                <c:pt idx="47">
                  <c:v>5</c:v>
                </c:pt>
                <c:pt idx="48">
                  <c:v>5</c:v>
                </c:pt>
                <c:pt idx="49">
                  <c:v>5</c:v>
                </c:pt>
                <c:pt idx="50">
                  <c:v>5</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4</c:v>
                </c:pt>
                <c:pt idx="69">
                  <c:v>4</c:v>
                </c:pt>
                <c:pt idx="70">
                  <c:v>3</c:v>
                </c:pt>
                <c:pt idx="71">
                  <c:v>3</c:v>
                </c:pt>
                <c:pt idx="72">
                  <c:v>3</c:v>
                </c:pt>
                <c:pt idx="73">
                  <c:v>3</c:v>
                </c:pt>
                <c:pt idx="74">
                  <c:v>3</c:v>
                </c:pt>
                <c:pt idx="75">
                  <c:v>3</c:v>
                </c:pt>
                <c:pt idx="76">
                  <c:v>3</c:v>
                </c:pt>
                <c:pt idx="77">
                  <c:v>3</c:v>
                </c:pt>
                <c:pt idx="78">
                  <c:v>3</c:v>
                </c:pt>
                <c:pt idx="79">
                  <c:v>3</c:v>
                </c:pt>
                <c:pt idx="80">
                  <c:v>3</c:v>
                </c:pt>
                <c:pt idx="81">
                  <c:v>3</c:v>
                </c:pt>
                <c:pt idx="82">
                  <c:v>3</c:v>
                </c:pt>
                <c:pt idx="83">
                  <c:v>3</c:v>
                </c:pt>
                <c:pt idx="84">
                  <c:v>3</c:v>
                </c:pt>
                <c:pt idx="85">
                  <c:v>2</c:v>
                </c:pt>
                <c:pt idx="86">
                  <c:v>2</c:v>
                </c:pt>
                <c:pt idx="87">
                  <c:v>2</c:v>
                </c:pt>
                <c:pt idx="88">
                  <c:v>2</c:v>
                </c:pt>
                <c:pt idx="89">
                  <c:v>2</c:v>
                </c:pt>
                <c:pt idx="90">
                  <c:v>2</c:v>
                </c:pt>
                <c:pt idx="91">
                  <c:v>2</c:v>
                </c:pt>
                <c:pt idx="92">
                  <c:v>2</c:v>
                </c:pt>
                <c:pt idx="93">
                  <c:v>2</c:v>
                </c:pt>
                <c:pt idx="94">
                  <c:v>1</c:v>
                </c:pt>
                <c:pt idx="95">
                  <c:v>1</c:v>
                </c:pt>
              </c:numCache>
            </c:numRef>
          </c:val>
          <c:extLst>
            <c:ext xmlns:c16="http://schemas.microsoft.com/office/drawing/2014/chart" uri="{C3380CC4-5D6E-409C-BE32-E72D297353CC}">
              <c16:uniqueId val="{00000000-5742-47D4-A0BE-65191393B0CA}"/>
            </c:ext>
          </c:extLst>
        </c:ser>
        <c:dLbls>
          <c:showLegendKey val="0"/>
          <c:showVal val="0"/>
          <c:showCatName val="0"/>
          <c:showSerName val="0"/>
          <c:showPercent val="0"/>
          <c:showBubbleSize val="0"/>
        </c:dLbls>
        <c:gapWidth val="219"/>
        <c:axId val="890519471"/>
        <c:axId val="890525295"/>
      </c:barChart>
      <c:catAx>
        <c:axId val="8905194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0525295"/>
        <c:crosses val="autoZero"/>
        <c:auto val="1"/>
        <c:lblAlgn val="ctr"/>
        <c:lblOffset val="100"/>
        <c:noMultiLvlLbl val="0"/>
      </c:catAx>
      <c:valAx>
        <c:axId val="8905252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051947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sz="1050">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(1).csv]Sheet4!PivotTable11</c:name>
    <c:fmtId val="3"/>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pivotFmt>
      <c:pivotFmt>
        <c:idx val="3"/>
        <c:spPr>
          <a:solidFill>
            <a:schemeClr val="accent1"/>
          </a:solidFill>
          <a:ln>
            <a:noFill/>
          </a:ln>
          <a:effectLst/>
        </c:spPr>
        <c:marker>
          <c:symbol val="none"/>
        </c:marker>
      </c:pivotFmt>
      <c:pivotFmt>
        <c:idx val="4"/>
        <c:spPr>
          <a:solidFill>
            <a:schemeClr val="accent1"/>
          </a:solidFill>
          <a:ln>
            <a:noFill/>
          </a:ln>
          <a:effectLst/>
        </c:spPr>
      </c:pivotFmt>
    </c:pivotFmts>
    <c:plotArea>
      <c:layout/>
      <c:pieChart>
        <c:varyColors val="1"/>
        <c:ser>
          <c:idx val="0"/>
          <c:order val="0"/>
          <c:tx>
            <c:strRef>
              <c:f>Sheet4!$M$2</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D649-45B5-BA06-6CDC2F234C14}"/>
              </c:ext>
            </c:extLst>
          </c:dPt>
          <c:cat>
            <c:strRef>
              <c:f>Sheet4!$L$3:$L$4</c:f>
              <c:strCache>
                <c:ptCount val="1"/>
                <c:pt idx="0">
                  <c:v>Complete</c:v>
                </c:pt>
              </c:strCache>
            </c:strRef>
          </c:cat>
          <c:val>
            <c:numRef>
              <c:f>Sheet4!$M$3:$M$4</c:f>
              <c:numCache>
                <c:formatCode>General</c:formatCode>
                <c:ptCount val="1"/>
                <c:pt idx="0">
                  <c:v>499</c:v>
                </c:pt>
              </c:numCache>
            </c:numRef>
          </c:val>
          <c:extLst>
            <c:ext xmlns:c16="http://schemas.microsoft.com/office/drawing/2014/chart" uri="{C3380CC4-5D6E-409C-BE32-E72D297353CC}">
              <c16:uniqueId val="{00000002-D649-45B5-BA06-6CDC2F234C14}"/>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C2241-CC98-4900-BE38-C96FA0686A3A}"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A9B81-FFD8-44A7-BB45-4DA74A26FC91}" type="slidenum">
              <a:rPr lang="en-US" smtClean="0"/>
              <a:t>‹#›</a:t>
            </a:fld>
            <a:endParaRPr lang="en-US"/>
          </a:p>
        </p:txBody>
      </p:sp>
    </p:spTree>
    <p:extLst>
      <p:ext uri="{BB962C8B-B14F-4D97-AF65-F5344CB8AC3E}">
        <p14:creationId xmlns:p14="http://schemas.microsoft.com/office/powerpoint/2010/main" val="4099507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
            </a:r>
            <a:br>
              <a:rPr lang="en-US" dirty="0" smtClean="0"/>
            </a:br>
            <a:r>
              <a:rPr lang="en-US" sz="1200" b="0" i="0" kern="1200" dirty="0" smtClean="0">
                <a:solidFill>
                  <a:schemeClr val="tx1"/>
                </a:solidFill>
                <a:effectLst/>
                <a:latin typeface="+mn-lt"/>
                <a:ea typeface="+mn-ea"/>
                <a:cs typeface="+mn-cs"/>
              </a:rPr>
              <a:t>In this presentation, we will be focusing on several key aspects of </a:t>
            </a:r>
            <a:r>
              <a:rPr lang="en-US" sz="1200" b="0" i="0" kern="1200" dirty="0" err="1" smtClean="0">
                <a:solidFill>
                  <a:schemeClr val="tx1"/>
                </a:solidFill>
                <a:effectLst/>
                <a:latin typeface="+mn-lt"/>
                <a:ea typeface="+mn-ea"/>
                <a:cs typeface="+mn-cs"/>
              </a:rPr>
              <a:t>Primez's</a:t>
            </a:r>
            <a:r>
              <a:rPr lang="en-US" sz="1200" b="0" i="0" kern="1200" dirty="0" smtClean="0">
                <a:solidFill>
                  <a:schemeClr val="tx1"/>
                </a:solidFill>
                <a:effectLst/>
                <a:latin typeface="+mn-lt"/>
                <a:ea typeface="+mn-ea"/>
                <a:cs typeface="+mn-cs"/>
              </a:rPr>
              <a:t> router sales and returns. Firstly, we will delve into understanding the volume of router purchases by analyzing the total orders placed. Secondly, we aim to pinpoint our most sought-after router model, shedding light on the preferences of our customer base. Exploring variations in sales across different states will help us identify regions with potential growth opportunities. Additionally, we</a:t>
            </a:r>
            <a:r>
              <a:rPr lang="en-US" sz="1200" b="0" i="0" kern="1200" baseline="0" dirty="0" smtClean="0">
                <a:solidFill>
                  <a:schemeClr val="tx1"/>
                </a:solidFill>
                <a:effectLst/>
                <a:latin typeface="+mn-lt"/>
                <a:ea typeface="+mn-ea"/>
                <a:cs typeface="+mn-cs"/>
              </a:rPr>
              <a:t> wi</a:t>
            </a:r>
            <a:r>
              <a:rPr lang="en-US" sz="1200" b="0" i="0" kern="1200" dirty="0" smtClean="0">
                <a:solidFill>
                  <a:schemeClr val="tx1"/>
                </a:solidFill>
                <a:effectLst/>
                <a:latin typeface="+mn-lt"/>
                <a:ea typeface="+mn-ea"/>
                <a:cs typeface="+mn-cs"/>
              </a:rPr>
              <a:t>ll conduct a comprehensive analysis of product returns, examining reasons behind returns and identifying any recurring patterns. Lastly, we</a:t>
            </a:r>
            <a:r>
              <a:rPr lang="en-US" sz="1200" b="0" i="0" kern="1200" baseline="0" dirty="0" smtClean="0">
                <a:solidFill>
                  <a:schemeClr val="tx1"/>
                </a:solidFill>
                <a:effectLst/>
                <a:latin typeface="+mn-lt"/>
                <a:ea typeface="+mn-ea"/>
                <a:cs typeface="+mn-cs"/>
              </a:rPr>
              <a:t> wi</a:t>
            </a:r>
            <a:r>
              <a:rPr lang="en-US" sz="1200" b="0" i="0" kern="1200" dirty="0" smtClean="0">
                <a:solidFill>
                  <a:schemeClr val="tx1"/>
                </a:solidFill>
                <a:effectLst/>
                <a:latin typeface="+mn-lt"/>
                <a:ea typeface="+mn-ea"/>
                <a:cs typeface="+mn-cs"/>
              </a:rPr>
              <a:t>ll uncover three compelling trends within our data, providing valuable additional insights that can aid in strategic decision-making for </a:t>
            </a:r>
            <a:r>
              <a:rPr lang="en-US" sz="1200" b="0" i="0" kern="1200" dirty="0" err="1" smtClean="0">
                <a:solidFill>
                  <a:schemeClr val="tx1"/>
                </a:solidFill>
                <a:effectLst/>
                <a:latin typeface="+mn-lt"/>
                <a:ea typeface="+mn-ea"/>
                <a:cs typeface="+mn-cs"/>
              </a:rPr>
              <a:t>Primez</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2</a:t>
            </a:fld>
            <a:endParaRPr lang="en-US"/>
          </a:p>
        </p:txBody>
      </p:sp>
    </p:spTree>
    <p:extLst>
      <p:ext uri="{BB962C8B-B14F-4D97-AF65-F5344CB8AC3E}">
        <p14:creationId xmlns:p14="http://schemas.microsoft.com/office/powerpoint/2010/main" val="3146012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In conclusion, the analysis of </a:t>
            </a:r>
            <a:r>
              <a:rPr lang="en-US" dirty="0" err="1" smtClean="0"/>
              <a:t>Primez's</a:t>
            </a:r>
            <a:r>
              <a:rPr lang="en-US" dirty="0" smtClean="0"/>
              <a:t> router sales data has unearthed pivotal insights crucial for strategic decision-making. The 499 router purchases underscore a robust demand in the market for our products. Among these purchases, the BAS-48-1 C emerges as the standout choice with 110 orders, reflecting a strong customer preference for this particular model. Evaluating sales across states has pinpointed regions like South Carolina, presenting opportunities for focused efforts to enhance sales performance. Furthermore, the comprehensive return analysis not only highlighted significant reasons for returns but also unveiled specific patterns within return types, guiding potential improvements in product quality or customer experience. Additionally, delving into three impactful trends provided valuable market insights, empowering </a:t>
            </a:r>
            <a:r>
              <a:rPr lang="en-US" dirty="0" err="1" smtClean="0"/>
              <a:t>Primez</a:t>
            </a:r>
            <a:r>
              <a:rPr lang="en-US" dirty="0" smtClean="0"/>
              <a:t> with actionable information for informed business strategies and sustained growth.</a:t>
            </a:r>
          </a:p>
          <a:p>
            <a:pPr algn="just"/>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12</a:t>
            </a:fld>
            <a:endParaRPr lang="en-US"/>
          </a:p>
        </p:txBody>
      </p:sp>
    </p:spTree>
    <p:extLst>
      <p:ext uri="{BB962C8B-B14F-4D97-AF65-F5344CB8AC3E}">
        <p14:creationId xmlns:p14="http://schemas.microsoft.com/office/powerpoint/2010/main" val="3380796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implications drawn from these findings present actionable insights crucial for </a:t>
            </a:r>
            <a:r>
              <a:rPr lang="en-US" dirty="0" err="1" smtClean="0"/>
              <a:t>Primez's</a:t>
            </a:r>
            <a:r>
              <a:rPr lang="en-US" dirty="0" smtClean="0"/>
              <a:t> strategic direction and operational enhancements. Leveraging these insights effectively can steer significant strategic decisions within the company. Understanding the popularity of specific router models can inform the enhancement of marketing strategies, tailoring them to capitalize on customer preferences (</a:t>
            </a:r>
            <a:r>
              <a:rPr lang="en-US" dirty="0" err="1" smtClean="0"/>
              <a:t>Rajeshwari</a:t>
            </a:r>
            <a:r>
              <a:rPr lang="en-US" baseline="0" dirty="0" smtClean="0"/>
              <a:t> et al., 2023)</a:t>
            </a:r>
            <a:r>
              <a:rPr lang="en-US" dirty="0" smtClean="0"/>
              <a:t>. Targeted efforts in regions with lower sales provide an opportunity for focused market penetration and expansion. Moreover, refining product quality or augmenting customer support, informed by the return analysis, can significantly bolster customer satisfaction and retention rates. Additionally, using identified trends as predictive indicators for market shifts allows </a:t>
            </a:r>
            <a:r>
              <a:rPr lang="en-US" dirty="0" err="1" smtClean="0"/>
              <a:t>Primez</a:t>
            </a:r>
            <a:r>
              <a:rPr lang="en-US" dirty="0" smtClean="0"/>
              <a:t> to adapt strategies proactively, staying ahead of industry trends  (Lin et al., 2022). Emphasizing and acting upon these insights will empower </a:t>
            </a:r>
            <a:r>
              <a:rPr lang="en-US" dirty="0" err="1" smtClean="0"/>
              <a:t>Primez</a:t>
            </a:r>
            <a:r>
              <a:rPr lang="en-US" dirty="0" smtClean="0"/>
              <a:t> to make informed business strategies, optimize customer satisfaction, and foster sustainable growth within the market.</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13</a:t>
            </a:fld>
            <a:endParaRPr lang="en-US"/>
          </a:p>
        </p:txBody>
      </p:sp>
    </p:spTree>
    <p:extLst>
      <p:ext uri="{BB962C8B-B14F-4D97-AF65-F5344CB8AC3E}">
        <p14:creationId xmlns:p14="http://schemas.microsoft.com/office/powerpoint/2010/main" val="389582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The total number of router orders, represented visually through a bar chart, distinctly illustrates the significant volume of sales. The bar chart prominently displays a bar indicating 499 orders, accurately labeled to depict the scale of demand. This figure, accounting for the total number of orders, underscores a robust and noteworthy customer demand for </a:t>
            </a:r>
            <a:r>
              <a:rPr lang="en-US" dirty="0" err="1" smtClean="0"/>
              <a:t>Primez's</a:t>
            </a:r>
            <a:r>
              <a:rPr lang="en-US" dirty="0" smtClean="0"/>
              <a:t> routers.</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3</a:t>
            </a:fld>
            <a:endParaRPr lang="en-US"/>
          </a:p>
        </p:txBody>
      </p:sp>
    </p:spTree>
    <p:extLst>
      <p:ext uri="{BB962C8B-B14F-4D97-AF65-F5344CB8AC3E}">
        <p14:creationId xmlns:p14="http://schemas.microsoft.com/office/powerpoint/2010/main" val="36858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smtClean="0">
                <a:solidFill>
                  <a:schemeClr val="tx1"/>
                </a:solidFill>
                <a:effectLst/>
                <a:latin typeface="+mn-lt"/>
                <a:ea typeface="+mn-ea"/>
                <a:cs typeface="+mn-cs"/>
              </a:rPr>
              <a:t>BAS-48-1 C emerges as the top choice among customers, as evidenced by its significantly higher order count compared to other models. This insight suggests a clear inclination towards this particular router model among our customer base.</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4</a:t>
            </a:fld>
            <a:endParaRPr lang="en-US"/>
          </a:p>
        </p:txBody>
      </p:sp>
    </p:spTree>
    <p:extLst>
      <p:ext uri="{BB962C8B-B14F-4D97-AF65-F5344CB8AC3E}">
        <p14:creationId xmlns:p14="http://schemas.microsoft.com/office/powerpoint/2010/main" val="190453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smtClean="0">
                <a:solidFill>
                  <a:schemeClr val="tx1"/>
                </a:solidFill>
                <a:effectLst/>
                <a:latin typeface="+mn-lt"/>
                <a:ea typeface="+mn-ea"/>
                <a:cs typeface="+mn-cs"/>
              </a:rPr>
              <a:t>The sales data indicates a potential area for growth in South Carolina. With only 4 orders recorded in this region, there exists an opportunity to enhance our sales efforts. Strategically targeting this market could lead to increased market penetration and improved sales performance in South Carolina.</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5</a:t>
            </a:fld>
            <a:endParaRPr lang="en-US"/>
          </a:p>
        </p:txBody>
      </p:sp>
    </p:spTree>
    <p:extLst>
      <p:ext uri="{BB962C8B-B14F-4D97-AF65-F5344CB8AC3E}">
        <p14:creationId xmlns:p14="http://schemas.microsoft.com/office/powerpoint/2010/main" val="1560934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Understanding the reasons behind product returns is pivotal in ensuring customer satisfaction and operational efficiency. The data showcases three primary reasons for returns—Defective, Incorrect, and Other—each carrying its weight in influencing customer experience and overall satisfaction. Identifying and addressing these reasons can significantly impact our service quality and customer retention strategies.</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6</a:t>
            </a:fld>
            <a:endParaRPr lang="en-US"/>
          </a:p>
        </p:txBody>
      </p:sp>
    </p:spTree>
    <p:extLst>
      <p:ext uri="{BB962C8B-B14F-4D97-AF65-F5344CB8AC3E}">
        <p14:creationId xmlns:p14="http://schemas.microsoft.com/office/powerpoint/2010/main" val="69848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smtClean="0">
                <a:solidFill>
                  <a:schemeClr val="tx1"/>
                </a:solidFill>
                <a:effectLst/>
                <a:latin typeface="+mn-lt"/>
                <a:ea typeface="+mn-ea"/>
                <a:cs typeface="+mn-cs"/>
              </a:rPr>
              <a:t>An analysis of return types reveals noteworthy insights. Within the categories, the data indicates that 'Incorrect' returns exhibit the highest count, particularly associated with BAS-48-1 C. This high frequency underscores an area that demands attention and improvement. Identifying and addressing the reasons behind these 'Incorrect' returns can significantly enhance product accuracy and customer satisfaction.</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7</a:t>
            </a:fld>
            <a:endParaRPr lang="en-US"/>
          </a:p>
        </p:txBody>
      </p:sp>
    </p:spTree>
    <p:extLst>
      <p:ext uri="{BB962C8B-B14F-4D97-AF65-F5344CB8AC3E}">
        <p14:creationId xmlns:p14="http://schemas.microsoft.com/office/powerpoint/2010/main" val="1445214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most desired router model aligns with a description of a Basic Switch 10/100/1000 </a:t>
            </a:r>
            <a:r>
              <a:rPr lang="en-US" sz="1200" b="0" i="0" kern="1200" dirty="0" err="1" smtClean="0">
                <a:solidFill>
                  <a:schemeClr val="tx1"/>
                </a:solidFill>
                <a:effectLst/>
                <a:latin typeface="+mn-lt"/>
                <a:ea typeface="+mn-ea"/>
                <a:cs typeface="+mn-cs"/>
              </a:rPr>
              <a:t>BaseT</a:t>
            </a:r>
            <a:r>
              <a:rPr lang="en-US" sz="1200" b="0" i="0" kern="1200" dirty="0" smtClean="0">
                <a:solidFill>
                  <a:schemeClr val="tx1"/>
                </a:solidFill>
                <a:effectLst/>
                <a:latin typeface="+mn-lt"/>
                <a:ea typeface="+mn-ea"/>
                <a:cs typeface="+mn-cs"/>
              </a:rPr>
              <a:t> 48 port, exhibiting significant demand. Conversely, the model with the least orders corresponds to a Basic Switch 10/100/1000 </a:t>
            </a:r>
            <a:r>
              <a:rPr lang="en-US" sz="1200" b="0" i="0" kern="1200" dirty="0" err="1" smtClean="0">
                <a:solidFill>
                  <a:schemeClr val="tx1"/>
                </a:solidFill>
                <a:effectLst/>
                <a:latin typeface="+mn-lt"/>
                <a:ea typeface="+mn-ea"/>
                <a:cs typeface="+mn-cs"/>
              </a:rPr>
              <a:t>BaseT</a:t>
            </a:r>
            <a:r>
              <a:rPr lang="en-US" sz="1200" b="0" i="0" kern="1200" dirty="0" smtClean="0">
                <a:solidFill>
                  <a:schemeClr val="tx1"/>
                </a:solidFill>
                <a:effectLst/>
                <a:latin typeface="+mn-lt"/>
                <a:ea typeface="+mn-ea"/>
                <a:cs typeface="+mn-cs"/>
              </a:rPr>
              <a:t> 24 port, which was ordered only once. Understanding these varying preferences sheds light on specific customer needs and preferences within our product range.</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8</a:t>
            </a:fld>
            <a:endParaRPr lang="en-US"/>
          </a:p>
        </p:txBody>
      </p:sp>
    </p:spTree>
    <p:extLst>
      <p:ext uri="{BB962C8B-B14F-4D97-AF65-F5344CB8AC3E}">
        <p14:creationId xmlns:p14="http://schemas.microsoft.com/office/powerpoint/2010/main" val="410473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smtClean="0">
                <a:solidFill>
                  <a:schemeClr val="tx1"/>
                </a:solidFill>
                <a:effectLst/>
                <a:latin typeface="+mn-lt"/>
                <a:ea typeface="+mn-ea"/>
                <a:cs typeface="+mn-cs"/>
              </a:rPr>
              <a:t>Arlington emerged as the city with the highest orders, totaling 15, signifying a notable concentration of interest in our routers. On the contrary, both Philadelphia and San Jose recorded the least orders, each with only one order. Examining these disparities in </a:t>
            </a:r>
            <a:r>
              <a:rPr lang="en-US" sz="1200" b="0" i="0" kern="1200" dirty="0" err="1" smtClean="0">
                <a:solidFill>
                  <a:schemeClr val="tx1"/>
                </a:solidFill>
                <a:effectLst/>
                <a:latin typeface="+mn-lt"/>
                <a:ea typeface="+mn-ea"/>
                <a:cs typeface="+mn-cs"/>
              </a:rPr>
              <a:t>citywise</a:t>
            </a:r>
            <a:r>
              <a:rPr lang="en-US" sz="1200" b="0" i="0" kern="1200" dirty="0" smtClean="0">
                <a:solidFill>
                  <a:schemeClr val="tx1"/>
                </a:solidFill>
                <a:effectLst/>
                <a:latin typeface="+mn-lt"/>
                <a:ea typeface="+mn-ea"/>
                <a:cs typeface="+mn-cs"/>
              </a:rPr>
              <a:t> orders helps in understanding regional market dynamics and potential areas for localized strategies.</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9</a:t>
            </a:fld>
            <a:endParaRPr lang="en-US"/>
          </a:p>
        </p:txBody>
      </p:sp>
    </p:spTree>
    <p:extLst>
      <p:ext uri="{BB962C8B-B14F-4D97-AF65-F5344CB8AC3E}">
        <p14:creationId xmlns:p14="http://schemas.microsoft.com/office/powerpoint/2010/main" val="3121367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This outstanding completion rate showcases </a:t>
            </a:r>
            <a:r>
              <a:rPr lang="en-US" dirty="0" err="1" smtClean="0"/>
              <a:t>Primez's</a:t>
            </a:r>
            <a:r>
              <a:rPr lang="en-US" dirty="0" smtClean="0"/>
              <a:t> operational efficiency and commitment to fulfilling customer orders promptly and accurately, potentially contributing to enhanced customer satisfaction and loyalty.</a:t>
            </a:r>
          </a:p>
          <a:p>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10</a:t>
            </a:fld>
            <a:endParaRPr lang="en-US"/>
          </a:p>
        </p:txBody>
      </p:sp>
    </p:spTree>
    <p:extLst>
      <p:ext uri="{BB962C8B-B14F-4D97-AF65-F5344CB8AC3E}">
        <p14:creationId xmlns:p14="http://schemas.microsoft.com/office/powerpoint/2010/main" val="4189369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11/23/2023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11/23/2023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59670" y="1592822"/>
            <a:ext cx="9755187" cy="2766528"/>
          </a:xfrm>
        </p:spPr>
        <p:txBody>
          <a:bodyPr>
            <a:noAutofit/>
          </a:bodyPr>
          <a:lstStyle/>
          <a:p>
            <a:r>
              <a:rPr lang="en-US" sz="4800" i="1" dirty="0">
                <a:latin typeface="Söhne"/>
              </a:rPr>
              <a:t>Understanding </a:t>
            </a:r>
            <a:r>
              <a:rPr lang="en-US" sz="4800" i="1" dirty="0" err="1">
                <a:latin typeface="Söhne"/>
              </a:rPr>
              <a:t>Primez</a:t>
            </a:r>
            <a:r>
              <a:rPr lang="en-US" sz="4800" i="1" dirty="0">
                <a:latin typeface="Söhne"/>
              </a:rPr>
              <a:t> Router Sales Data</a:t>
            </a:r>
            <a:endParaRPr lang="en-US" sz="4800" i="1" dirty="0">
              <a:latin typeface="Söhne"/>
            </a:endParaRPr>
          </a:p>
        </p:txBody>
      </p:sp>
    </p:spTree>
    <p:extLst>
      <p:ext uri="{BB962C8B-B14F-4D97-AF65-F5344CB8AC3E}">
        <p14:creationId xmlns:p14="http://schemas.microsoft.com/office/powerpoint/2010/main" val="212352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843368971"/>
              </p:ext>
            </p:extLst>
          </p:nvPr>
        </p:nvGraphicFramePr>
        <p:xfrm>
          <a:off x="-1" y="1174529"/>
          <a:ext cx="6164317" cy="363395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7204842" y="2345174"/>
            <a:ext cx="3389586"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Söhne"/>
              </a:rPr>
              <a:t>All 499 orders processed were successfully completed. </a:t>
            </a:r>
            <a:endParaRPr lang="en-US" dirty="0">
              <a:latin typeface="Söhne"/>
            </a:endParaRPr>
          </a:p>
        </p:txBody>
      </p:sp>
      <p:sp>
        <p:nvSpPr>
          <p:cNvPr id="4" name="Rectangle 3"/>
          <p:cNvSpPr/>
          <p:nvPr/>
        </p:nvSpPr>
        <p:spPr>
          <a:xfrm>
            <a:off x="646347" y="674554"/>
            <a:ext cx="3552576" cy="461665"/>
          </a:xfrm>
          <a:prstGeom prst="rect">
            <a:avLst/>
          </a:prstGeom>
        </p:spPr>
        <p:txBody>
          <a:bodyPr wrap="none">
            <a:spAutoFit/>
          </a:bodyPr>
          <a:lstStyle/>
          <a:p>
            <a:pPr algn="just"/>
            <a:r>
              <a:rPr lang="en-US" sz="2400" b="1" dirty="0">
                <a:solidFill>
                  <a:srgbClr val="C00000"/>
                </a:solidFill>
                <a:latin typeface="Söhne"/>
              </a:rPr>
              <a:t>Order Completion Rate</a:t>
            </a:r>
            <a:endParaRPr lang="en-US" sz="2400" dirty="0">
              <a:solidFill>
                <a:srgbClr val="C00000"/>
              </a:solidFill>
            </a:endParaRPr>
          </a:p>
        </p:txBody>
      </p:sp>
    </p:spTree>
    <p:extLst>
      <p:ext uri="{BB962C8B-B14F-4D97-AF65-F5344CB8AC3E}">
        <p14:creationId xmlns:p14="http://schemas.microsoft.com/office/powerpoint/2010/main" val="328604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6442" y="1394468"/>
            <a:ext cx="6474372" cy="2862322"/>
          </a:xfrm>
          <a:prstGeom prst="rect">
            <a:avLst/>
          </a:prstGeom>
        </p:spPr>
        <p:txBody>
          <a:bodyPr wrap="square">
            <a:spAutoFit/>
          </a:bodyPr>
          <a:lstStyle/>
          <a:p>
            <a:pPr marL="285750" indent="-285750">
              <a:lnSpc>
                <a:spcPct val="200000"/>
              </a:lnSpc>
              <a:buFont typeface="Wingdings" panose="05000000000000000000" pitchFamily="2" charset="2"/>
              <a:buChar char="§"/>
            </a:pPr>
            <a:r>
              <a:rPr lang="en-US" dirty="0" smtClean="0">
                <a:latin typeface="Söhne"/>
              </a:rPr>
              <a:t>Notably</a:t>
            </a:r>
            <a:r>
              <a:rPr lang="en-US" dirty="0">
                <a:latin typeface="Söhne"/>
              </a:rPr>
              <a:t>, the dataset pertaining to router information contains missing values within the status column. </a:t>
            </a:r>
            <a:endParaRPr lang="en-US" dirty="0" smtClean="0">
              <a:latin typeface="Söhne"/>
            </a:endParaRPr>
          </a:p>
          <a:p>
            <a:pPr marL="285750" indent="-285750">
              <a:lnSpc>
                <a:spcPct val="200000"/>
              </a:lnSpc>
              <a:buFont typeface="Wingdings" panose="05000000000000000000" pitchFamily="2" charset="2"/>
              <a:buChar char="§"/>
            </a:pPr>
            <a:r>
              <a:rPr lang="en-US" dirty="0" smtClean="0">
                <a:latin typeface="Söhne"/>
              </a:rPr>
              <a:t>Addressing </a:t>
            </a:r>
            <a:r>
              <a:rPr lang="en-US" dirty="0">
                <a:latin typeface="Söhne"/>
              </a:rPr>
              <a:t>these blank entries is essential for ensuring data accuracy and reliability in our analysis and decision-making processes.</a:t>
            </a:r>
            <a:endParaRPr lang="en-US" b="0" i="0" dirty="0">
              <a:effectLst/>
              <a:latin typeface="Söhne"/>
            </a:endParaRPr>
          </a:p>
        </p:txBody>
      </p:sp>
      <p:sp>
        <p:nvSpPr>
          <p:cNvPr id="3" name="TextBox 2"/>
          <p:cNvSpPr txBox="1"/>
          <p:nvPr/>
        </p:nvSpPr>
        <p:spPr>
          <a:xfrm>
            <a:off x="252248" y="2594796"/>
            <a:ext cx="6952593" cy="461665"/>
          </a:xfrm>
          <a:prstGeom prst="rect">
            <a:avLst/>
          </a:prstGeom>
          <a:noFill/>
        </p:spPr>
        <p:txBody>
          <a:bodyPr wrap="square" rtlCol="0">
            <a:spAutoFit/>
          </a:bodyPr>
          <a:lstStyle/>
          <a:p>
            <a:r>
              <a:rPr lang="en-US" sz="2400" b="1" dirty="0">
                <a:solidFill>
                  <a:srgbClr val="C00000"/>
                </a:solidFill>
                <a:latin typeface="Söhne"/>
              </a:rPr>
              <a:t>Data Issues for </a:t>
            </a:r>
            <a:r>
              <a:rPr lang="en-US" sz="2400" b="1" dirty="0" smtClean="0">
                <a:solidFill>
                  <a:srgbClr val="C00000"/>
                </a:solidFill>
                <a:latin typeface="Söhne"/>
              </a:rPr>
              <a:t>Consideration</a:t>
            </a:r>
            <a:endParaRPr lang="en-US" sz="2400" b="1" dirty="0">
              <a:solidFill>
                <a:srgbClr val="C00000"/>
              </a:solidFill>
              <a:latin typeface="Söhne"/>
            </a:endParaRPr>
          </a:p>
        </p:txBody>
      </p:sp>
    </p:spTree>
    <p:extLst>
      <p:ext uri="{BB962C8B-B14F-4D97-AF65-F5344CB8AC3E}">
        <p14:creationId xmlns:p14="http://schemas.microsoft.com/office/powerpoint/2010/main" val="276362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9477" y="974099"/>
            <a:ext cx="6096000" cy="4196020"/>
          </a:xfrm>
          <a:prstGeom prst="rect">
            <a:avLst/>
          </a:prstGeom>
        </p:spPr>
        <p:txBody>
          <a:bodyPr>
            <a:spAutoFit/>
          </a:bodyPr>
          <a:lstStyle/>
          <a:p>
            <a:pPr marL="285750" indent="-285750" algn="just">
              <a:lnSpc>
                <a:spcPct val="150000"/>
              </a:lnSpc>
              <a:buFont typeface="Wingdings" panose="05000000000000000000" pitchFamily="2" charset="2"/>
              <a:buChar char="q"/>
            </a:pPr>
            <a:r>
              <a:rPr lang="en-US" dirty="0" smtClean="0">
                <a:latin typeface="Söhne"/>
              </a:rPr>
              <a:t>Total </a:t>
            </a:r>
            <a:r>
              <a:rPr lang="en-US" dirty="0">
                <a:latin typeface="Söhne"/>
              </a:rPr>
              <a:t>Orders: 499 router purchases signify robust demand.</a:t>
            </a:r>
          </a:p>
          <a:p>
            <a:pPr marL="285750" indent="-285750" algn="just">
              <a:lnSpc>
                <a:spcPct val="150000"/>
              </a:lnSpc>
              <a:buFont typeface="Wingdings" panose="05000000000000000000" pitchFamily="2" charset="2"/>
              <a:buChar char="q"/>
            </a:pPr>
            <a:r>
              <a:rPr lang="en-US" dirty="0">
                <a:latin typeface="Söhne"/>
              </a:rPr>
              <a:t>Popular Router: BAS-48-1 C stands out with 110 orders, indicating high customer preference.</a:t>
            </a:r>
          </a:p>
          <a:p>
            <a:pPr marL="285750" indent="-285750" algn="just">
              <a:lnSpc>
                <a:spcPct val="150000"/>
              </a:lnSpc>
              <a:buFont typeface="Wingdings" panose="05000000000000000000" pitchFamily="2" charset="2"/>
              <a:buChar char="q"/>
            </a:pPr>
            <a:r>
              <a:rPr lang="en-US" dirty="0">
                <a:latin typeface="Söhne"/>
              </a:rPr>
              <a:t>Sales Across States: Identified areas, like South Carolina, with opportunities for increased sales.</a:t>
            </a:r>
          </a:p>
          <a:p>
            <a:pPr marL="285750" indent="-285750" algn="just">
              <a:lnSpc>
                <a:spcPct val="150000"/>
              </a:lnSpc>
              <a:buFont typeface="Wingdings" panose="05000000000000000000" pitchFamily="2" charset="2"/>
              <a:buChar char="q"/>
            </a:pPr>
            <a:r>
              <a:rPr lang="en-US" dirty="0">
                <a:latin typeface="Söhne"/>
              </a:rPr>
              <a:t>Return Analysis: Highlighted significant return reasons and specific patterns in return types.</a:t>
            </a:r>
          </a:p>
          <a:p>
            <a:pPr marL="285750" indent="-285750" algn="just">
              <a:lnSpc>
                <a:spcPct val="150000"/>
              </a:lnSpc>
              <a:buFont typeface="Wingdings" panose="05000000000000000000" pitchFamily="2" charset="2"/>
              <a:buChar char="q"/>
            </a:pPr>
            <a:r>
              <a:rPr lang="en-US" dirty="0">
                <a:latin typeface="Söhne"/>
              </a:rPr>
              <a:t>Additional Insights: Explored three impactful trends revealing valuable market insights</a:t>
            </a:r>
            <a:r>
              <a:rPr lang="en-US" dirty="0" smtClean="0">
                <a:latin typeface="Söhne"/>
              </a:rPr>
              <a:t>.</a:t>
            </a:r>
            <a:endParaRPr lang="en-US" dirty="0">
              <a:latin typeface="Söhne"/>
            </a:endParaRPr>
          </a:p>
        </p:txBody>
      </p:sp>
      <p:sp>
        <p:nvSpPr>
          <p:cNvPr id="3" name="Rectangle 2"/>
          <p:cNvSpPr/>
          <p:nvPr/>
        </p:nvSpPr>
        <p:spPr>
          <a:xfrm>
            <a:off x="8465331" y="2610444"/>
            <a:ext cx="1858201" cy="461665"/>
          </a:xfrm>
          <a:prstGeom prst="rect">
            <a:avLst/>
          </a:prstGeom>
        </p:spPr>
        <p:txBody>
          <a:bodyPr wrap="none">
            <a:spAutoFit/>
          </a:bodyPr>
          <a:lstStyle/>
          <a:p>
            <a:r>
              <a:rPr lang="en-US" sz="2400" b="1" dirty="0">
                <a:solidFill>
                  <a:srgbClr val="C00000"/>
                </a:solidFill>
                <a:latin typeface="Söhne"/>
              </a:rPr>
              <a:t>Conclusion</a:t>
            </a:r>
            <a:endParaRPr lang="en-US" sz="2400" dirty="0">
              <a:solidFill>
                <a:srgbClr val="C00000"/>
              </a:solidFill>
              <a:latin typeface="Söhne"/>
            </a:endParaRPr>
          </a:p>
        </p:txBody>
      </p:sp>
    </p:spTree>
    <p:extLst>
      <p:ext uri="{BB962C8B-B14F-4D97-AF65-F5344CB8AC3E}">
        <p14:creationId xmlns:p14="http://schemas.microsoft.com/office/powerpoint/2010/main" val="257226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877" y="0"/>
            <a:ext cx="6096000" cy="5442516"/>
          </a:xfrm>
          <a:prstGeom prst="rect">
            <a:avLst/>
          </a:prstGeom>
        </p:spPr>
        <p:txBody>
          <a:bodyPr>
            <a:spAutoFit/>
          </a:bodyPr>
          <a:lstStyle/>
          <a:p>
            <a:pPr marL="285750" indent="-285750" algn="just">
              <a:lnSpc>
                <a:spcPct val="150000"/>
              </a:lnSpc>
              <a:buFont typeface="Wingdings" panose="05000000000000000000" pitchFamily="2" charset="2"/>
              <a:buChar char="q"/>
            </a:pPr>
            <a:r>
              <a:rPr lang="en-US" dirty="0" smtClean="0">
                <a:latin typeface="Söhne"/>
              </a:rPr>
              <a:t>Leveraging </a:t>
            </a:r>
            <a:r>
              <a:rPr lang="en-US" dirty="0">
                <a:latin typeface="Söhne"/>
              </a:rPr>
              <a:t>these findings can drive strategic decisions for </a:t>
            </a:r>
            <a:r>
              <a:rPr lang="en-US" dirty="0" err="1">
                <a:latin typeface="Söhne"/>
              </a:rPr>
              <a:t>Primez</a:t>
            </a:r>
            <a:r>
              <a:rPr lang="en-US" dirty="0">
                <a:latin typeface="Söhne"/>
              </a:rPr>
              <a:t>.</a:t>
            </a:r>
          </a:p>
          <a:p>
            <a:pPr marL="285750" indent="-285750" algn="just">
              <a:lnSpc>
                <a:spcPct val="150000"/>
              </a:lnSpc>
              <a:buFont typeface="Wingdings" panose="05000000000000000000" pitchFamily="2" charset="2"/>
              <a:buChar char="q"/>
            </a:pPr>
            <a:r>
              <a:rPr lang="en-US" dirty="0">
                <a:latin typeface="Söhne"/>
              </a:rPr>
              <a:t>Enhancing marketing strategies based on popular router </a:t>
            </a:r>
            <a:r>
              <a:rPr lang="en-US" dirty="0" smtClean="0">
                <a:latin typeface="Söhne"/>
              </a:rPr>
              <a:t>preferences (</a:t>
            </a:r>
            <a:r>
              <a:rPr lang="en-US" dirty="0" err="1" smtClean="0">
                <a:latin typeface="Söhne"/>
              </a:rPr>
              <a:t>Rajeshwari</a:t>
            </a:r>
            <a:r>
              <a:rPr lang="en-US" dirty="0" smtClean="0">
                <a:latin typeface="Söhne"/>
              </a:rPr>
              <a:t> et al., 2023).</a:t>
            </a:r>
            <a:endParaRPr lang="en-US" dirty="0">
              <a:latin typeface="Söhne"/>
            </a:endParaRPr>
          </a:p>
          <a:p>
            <a:pPr marL="285750" indent="-285750" algn="just">
              <a:lnSpc>
                <a:spcPct val="150000"/>
              </a:lnSpc>
              <a:buFont typeface="Wingdings" panose="05000000000000000000" pitchFamily="2" charset="2"/>
              <a:buChar char="q"/>
            </a:pPr>
            <a:r>
              <a:rPr lang="en-US" dirty="0">
                <a:latin typeface="Söhne"/>
              </a:rPr>
              <a:t>Targeted efforts in regions with lower sales for market penetration.</a:t>
            </a:r>
          </a:p>
          <a:p>
            <a:pPr marL="285750" indent="-285750" algn="just">
              <a:lnSpc>
                <a:spcPct val="150000"/>
              </a:lnSpc>
              <a:buFont typeface="Wingdings" panose="05000000000000000000" pitchFamily="2" charset="2"/>
              <a:buChar char="q"/>
            </a:pPr>
            <a:r>
              <a:rPr lang="en-US" dirty="0">
                <a:latin typeface="Söhne"/>
              </a:rPr>
              <a:t>Refining product quality or customer support based on return analysis.</a:t>
            </a:r>
          </a:p>
          <a:p>
            <a:pPr marL="285750" indent="-285750" algn="just">
              <a:lnSpc>
                <a:spcPct val="150000"/>
              </a:lnSpc>
              <a:buFont typeface="Wingdings" panose="05000000000000000000" pitchFamily="2" charset="2"/>
              <a:buChar char="q"/>
            </a:pPr>
            <a:r>
              <a:rPr lang="en-US" dirty="0">
                <a:latin typeface="Söhne"/>
              </a:rPr>
              <a:t>Using identified trends to foresee market shifts and adapt strategies proactively.</a:t>
            </a:r>
          </a:p>
          <a:p>
            <a:pPr marL="285750" indent="-285750" algn="just">
              <a:lnSpc>
                <a:spcPct val="150000"/>
              </a:lnSpc>
              <a:buFont typeface="Wingdings" panose="05000000000000000000" pitchFamily="2" charset="2"/>
              <a:buChar char="q"/>
            </a:pPr>
            <a:r>
              <a:rPr lang="en-US" i="1" dirty="0">
                <a:latin typeface="Söhne"/>
              </a:rPr>
              <a:t>Emphasizing these insights will empower </a:t>
            </a:r>
            <a:r>
              <a:rPr lang="en-US" i="1" dirty="0" err="1">
                <a:latin typeface="Söhne"/>
              </a:rPr>
              <a:t>Primez</a:t>
            </a:r>
            <a:r>
              <a:rPr lang="en-US" i="1" dirty="0">
                <a:latin typeface="Söhne"/>
              </a:rPr>
              <a:t> in making informed business strategies, optimizing customer satisfaction, and driving sustainable growth.</a:t>
            </a:r>
            <a:endParaRPr lang="en-US" dirty="0">
              <a:latin typeface="Söhne"/>
            </a:endParaRPr>
          </a:p>
        </p:txBody>
      </p:sp>
      <p:sp>
        <p:nvSpPr>
          <p:cNvPr id="3" name="TextBox 2"/>
          <p:cNvSpPr txBox="1"/>
          <p:nvPr/>
        </p:nvSpPr>
        <p:spPr>
          <a:xfrm>
            <a:off x="7866993" y="2259593"/>
            <a:ext cx="2427889" cy="461665"/>
          </a:xfrm>
          <a:prstGeom prst="rect">
            <a:avLst/>
          </a:prstGeom>
          <a:noFill/>
        </p:spPr>
        <p:txBody>
          <a:bodyPr wrap="square" rtlCol="0">
            <a:spAutoFit/>
          </a:bodyPr>
          <a:lstStyle/>
          <a:p>
            <a:r>
              <a:rPr lang="en-US" sz="2400" b="1" dirty="0" smtClean="0">
                <a:solidFill>
                  <a:srgbClr val="C00000"/>
                </a:solidFill>
                <a:latin typeface="Söhne"/>
              </a:rPr>
              <a:t>Conclusion</a:t>
            </a:r>
            <a:endParaRPr lang="en-US" sz="2400" b="1" dirty="0">
              <a:solidFill>
                <a:srgbClr val="C00000"/>
              </a:solidFill>
              <a:latin typeface="Söhne"/>
            </a:endParaRPr>
          </a:p>
        </p:txBody>
      </p:sp>
    </p:spTree>
    <p:extLst>
      <p:ext uri="{BB962C8B-B14F-4D97-AF65-F5344CB8AC3E}">
        <p14:creationId xmlns:p14="http://schemas.microsoft.com/office/powerpoint/2010/main" val="398306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2870" y="1655379"/>
            <a:ext cx="10689020" cy="3330399"/>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q"/>
            </a:pPr>
            <a:r>
              <a:rPr lang="en-US" dirty="0" err="1">
                <a:latin typeface="Söhne"/>
              </a:rPr>
              <a:t>Rajeshwari</a:t>
            </a:r>
            <a:r>
              <a:rPr lang="en-US" dirty="0">
                <a:latin typeface="Söhne"/>
              </a:rPr>
              <a:t>, S., </a:t>
            </a:r>
            <a:r>
              <a:rPr lang="en-US" dirty="0" err="1">
                <a:latin typeface="Söhne"/>
              </a:rPr>
              <a:t>Praveenadevi</a:t>
            </a:r>
            <a:r>
              <a:rPr lang="en-US" dirty="0">
                <a:latin typeface="Söhne"/>
              </a:rPr>
              <a:t>, D., </a:t>
            </a:r>
            <a:r>
              <a:rPr lang="en-US" dirty="0" err="1">
                <a:latin typeface="Söhne"/>
              </a:rPr>
              <a:t>Revathy</a:t>
            </a:r>
            <a:r>
              <a:rPr lang="en-US" dirty="0">
                <a:latin typeface="Söhne"/>
              </a:rPr>
              <a:t>, S., &amp; </a:t>
            </a:r>
            <a:r>
              <a:rPr lang="en-US" dirty="0" err="1">
                <a:latin typeface="Söhne"/>
              </a:rPr>
              <a:t>Sreekala</a:t>
            </a:r>
            <a:r>
              <a:rPr lang="en-US" dirty="0">
                <a:latin typeface="Söhne"/>
              </a:rPr>
              <a:t>, S. P. (2023). 15 Utilizing AI technologies to enhance e-commerce business operations. </a:t>
            </a:r>
            <a:r>
              <a:rPr lang="en-US" i="1" dirty="0">
                <a:latin typeface="Söhne"/>
              </a:rPr>
              <a:t>Toward Artificial General Intelligence: Deep Learning, Neural Networks, Generative AI</a:t>
            </a:r>
            <a:r>
              <a:rPr lang="en-US" dirty="0">
                <a:latin typeface="Söhne"/>
              </a:rPr>
              <a:t>, 309</a:t>
            </a:r>
            <a:r>
              <a:rPr lang="en-US" dirty="0" smtClean="0">
                <a:latin typeface="Söhne"/>
              </a:rPr>
              <a:t>.</a:t>
            </a:r>
          </a:p>
          <a:p>
            <a:pPr marL="285750" indent="-285750" algn="just">
              <a:lnSpc>
                <a:spcPct val="200000"/>
              </a:lnSpc>
              <a:buFont typeface="Wingdings" panose="05000000000000000000" pitchFamily="2" charset="2"/>
              <a:buChar char="q"/>
            </a:pPr>
            <a:r>
              <a:rPr lang="en-US" dirty="0">
                <a:latin typeface="Söhne"/>
              </a:rPr>
              <a:t>Lin, Y., Peng, C., Shu, J., </a:t>
            </a:r>
            <a:r>
              <a:rPr lang="en-US" dirty="0" err="1">
                <a:latin typeface="Söhne"/>
              </a:rPr>
              <a:t>Zhai</a:t>
            </a:r>
            <a:r>
              <a:rPr lang="en-US" dirty="0">
                <a:latin typeface="Söhne"/>
              </a:rPr>
              <a:t>, W., &amp; Cheng, J. (2022). Spatiotemporal characteristics and influencing factors of urban resilience efficiency in the Yangtze River Economic Belt, China. </a:t>
            </a:r>
            <a:r>
              <a:rPr lang="en-US" i="1" dirty="0">
                <a:latin typeface="Söhne"/>
              </a:rPr>
              <a:t>Environmental Science and Pollution Research</a:t>
            </a:r>
            <a:r>
              <a:rPr lang="en-US" dirty="0">
                <a:latin typeface="Söhne"/>
              </a:rPr>
              <a:t>, </a:t>
            </a:r>
            <a:r>
              <a:rPr lang="en-US" i="1" dirty="0">
                <a:latin typeface="Söhne"/>
              </a:rPr>
              <a:t>29</a:t>
            </a:r>
            <a:r>
              <a:rPr lang="en-US" dirty="0">
                <a:latin typeface="Söhne"/>
              </a:rPr>
              <a:t>(26), 39807-39826.</a:t>
            </a:r>
            <a:endParaRPr lang="en-US" dirty="0">
              <a:latin typeface="Söhne"/>
            </a:endParaRPr>
          </a:p>
        </p:txBody>
      </p:sp>
      <p:sp>
        <p:nvSpPr>
          <p:cNvPr id="3" name="TextBox 2"/>
          <p:cNvSpPr txBox="1"/>
          <p:nvPr/>
        </p:nvSpPr>
        <p:spPr>
          <a:xfrm>
            <a:off x="536028" y="662152"/>
            <a:ext cx="2538248" cy="461665"/>
          </a:xfrm>
          <a:prstGeom prst="rect">
            <a:avLst/>
          </a:prstGeom>
          <a:noFill/>
        </p:spPr>
        <p:txBody>
          <a:bodyPr wrap="square" rtlCol="0">
            <a:spAutoFit/>
          </a:bodyPr>
          <a:lstStyle/>
          <a:p>
            <a:r>
              <a:rPr lang="en-US" sz="2400" b="1" dirty="0" smtClean="0">
                <a:solidFill>
                  <a:srgbClr val="C00000"/>
                </a:solidFill>
                <a:latin typeface="Söhne"/>
              </a:rPr>
              <a:t>References</a:t>
            </a:r>
            <a:endParaRPr lang="en-US" sz="2400" b="1" dirty="0">
              <a:solidFill>
                <a:srgbClr val="C00000"/>
              </a:solidFill>
              <a:latin typeface="Söhne"/>
            </a:endParaRPr>
          </a:p>
        </p:txBody>
      </p:sp>
    </p:spTree>
    <p:extLst>
      <p:ext uri="{BB962C8B-B14F-4D97-AF65-F5344CB8AC3E}">
        <p14:creationId xmlns:p14="http://schemas.microsoft.com/office/powerpoint/2010/main" val="131753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0612" y="862638"/>
            <a:ext cx="9522823" cy="461665"/>
          </a:xfrm>
          <a:prstGeom prst="rect">
            <a:avLst/>
          </a:prstGeom>
          <a:noFill/>
        </p:spPr>
        <p:txBody>
          <a:bodyPr wrap="square" rtlCol="0">
            <a:spAutoFit/>
          </a:bodyPr>
          <a:lstStyle/>
          <a:p>
            <a:r>
              <a:rPr lang="en-US" sz="2400" b="1" dirty="0">
                <a:solidFill>
                  <a:srgbClr val="C00000"/>
                </a:solidFill>
                <a:latin typeface="Söhne"/>
              </a:rPr>
              <a:t>Understanding </a:t>
            </a:r>
            <a:r>
              <a:rPr lang="en-US" sz="2400" b="1" dirty="0" err="1">
                <a:solidFill>
                  <a:srgbClr val="C00000"/>
                </a:solidFill>
                <a:latin typeface="Söhne"/>
              </a:rPr>
              <a:t>Primez</a:t>
            </a:r>
            <a:r>
              <a:rPr lang="en-US" sz="2400" b="1" dirty="0">
                <a:solidFill>
                  <a:srgbClr val="C00000"/>
                </a:solidFill>
                <a:latin typeface="Söhne"/>
              </a:rPr>
              <a:t> Router Sales Data</a:t>
            </a:r>
            <a:endParaRPr lang="en-US" sz="2400" b="1" dirty="0">
              <a:solidFill>
                <a:srgbClr val="C00000"/>
              </a:solidFill>
              <a:latin typeface="Söhne"/>
            </a:endParaRPr>
          </a:p>
        </p:txBody>
      </p:sp>
      <p:sp>
        <p:nvSpPr>
          <p:cNvPr id="3" name="TextBox 2"/>
          <p:cNvSpPr txBox="1"/>
          <p:nvPr/>
        </p:nvSpPr>
        <p:spPr>
          <a:xfrm>
            <a:off x="1180612" y="1324303"/>
            <a:ext cx="10424160" cy="1200329"/>
          </a:xfrm>
          <a:prstGeom prst="rect">
            <a:avLst/>
          </a:prstGeom>
          <a:noFill/>
        </p:spPr>
        <p:txBody>
          <a:bodyPr wrap="square" rtlCol="0">
            <a:spAutoFit/>
          </a:bodyPr>
          <a:lstStyle/>
          <a:p>
            <a:pPr algn="just"/>
            <a:r>
              <a:rPr lang="en-US" b="1" dirty="0">
                <a:latin typeface="Söhne"/>
              </a:rPr>
              <a:t>Purpose:</a:t>
            </a:r>
            <a:endParaRPr lang="en-US" dirty="0">
              <a:latin typeface="Söhne"/>
            </a:endParaRPr>
          </a:p>
          <a:p>
            <a:pPr marL="285750" indent="-285750" algn="just">
              <a:buFont typeface="Wingdings" panose="05000000000000000000" pitchFamily="2" charset="2"/>
              <a:buChar char="v"/>
            </a:pPr>
            <a:r>
              <a:rPr lang="en-US" dirty="0">
                <a:latin typeface="Söhne"/>
              </a:rPr>
              <a:t>Welcome, everyone, to the </a:t>
            </a:r>
            <a:r>
              <a:rPr lang="en-US" dirty="0" err="1">
                <a:latin typeface="Söhne"/>
              </a:rPr>
              <a:t>Primez</a:t>
            </a:r>
            <a:r>
              <a:rPr lang="en-US" dirty="0">
                <a:latin typeface="Söhne"/>
              </a:rPr>
              <a:t> Router Sales Analysis Presentation.</a:t>
            </a:r>
          </a:p>
          <a:p>
            <a:pPr marL="285750" indent="-285750" algn="just">
              <a:buFont typeface="Wingdings" panose="05000000000000000000" pitchFamily="2" charset="2"/>
              <a:buChar char="v"/>
            </a:pPr>
            <a:r>
              <a:rPr lang="en-US" dirty="0">
                <a:latin typeface="Söhne"/>
              </a:rPr>
              <a:t>The primary objective today is to delve into our router sales data to uncover crucial insights.</a:t>
            </a:r>
          </a:p>
          <a:p>
            <a:pPr algn="just"/>
            <a:endParaRPr lang="en-US" dirty="0">
              <a:latin typeface="Söhne"/>
            </a:endParaRPr>
          </a:p>
        </p:txBody>
      </p:sp>
      <p:sp>
        <p:nvSpPr>
          <p:cNvPr id="4" name="TextBox 3"/>
          <p:cNvSpPr txBox="1"/>
          <p:nvPr/>
        </p:nvSpPr>
        <p:spPr>
          <a:xfrm>
            <a:off x="1180612" y="2524632"/>
            <a:ext cx="8024648" cy="2031325"/>
          </a:xfrm>
          <a:prstGeom prst="rect">
            <a:avLst/>
          </a:prstGeom>
          <a:noFill/>
        </p:spPr>
        <p:txBody>
          <a:bodyPr wrap="square" rtlCol="0">
            <a:spAutoFit/>
          </a:bodyPr>
          <a:lstStyle/>
          <a:p>
            <a:pPr algn="just"/>
            <a:r>
              <a:rPr lang="en-US" b="1" dirty="0">
                <a:latin typeface="Söhne"/>
              </a:rPr>
              <a:t>Key Focus Points:</a:t>
            </a:r>
            <a:endParaRPr lang="en-US" dirty="0">
              <a:latin typeface="Söhne"/>
            </a:endParaRPr>
          </a:p>
          <a:p>
            <a:pPr marL="285750" indent="-285750" algn="just">
              <a:buFont typeface="Wingdings" panose="05000000000000000000" pitchFamily="2" charset="2"/>
              <a:buChar char="q"/>
            </a:pPr>
            <a:r>
              <a:rPr lang="en-US" dirty="0">
                <a:latin typeface="Söhne"/>
              </a:rPr>
              <a:t>Total Orders: Understanding the volume of router purchases.</a:t>
            </a:r>
          </a:p>
          <a:p>
            <a:pPr marL="285750" indent="-285750" algn="just">
              <a:buFont typeface="Wingdings" panose="05000000000000000000" pitchFamily="2" charset="2"/>
              <a:buChar char="q"/>
            </a:pPr>
            <a:r>
              <a:rPr lang="en-US" dirty="0">
                <a:latin typeface="Söhne"/>
              </a:rPr>
              <a:t>Popular Router: Identifying our most sought-after router model.</a:t>
            </a:r>
          </a:p>
          <a:p>
            <a:pPr marL="285750" indent="-285750" algn="just">
              <a:buFont typeface="Wingdings" panose="05000000000000000000" pitchFamily="2" charset="2"/>
              <a:buChar char="q"/>
            </a:pPr>
            <a:r>
              <a:rPr lang="en-US" dirty="0">
                <a:latin typeface="Söhne"/>
              </a:rPr>
              <a:t>Sales Across States: Exploring variations in sales across regions.</a:t>
            </a:r>
          </a:p>
          <a:p>
            <a:pPr marL="285750" indent="-285750" algn="just">
              <a:buFont typeface="Wingdings" panose="05000000000000000000" pitchFamily="2" charset="2"/>
              <a:buChar char="q"/>
            </a:pPr>
            <a:r>
              <a:rPr lang="en-US" dirty="0">
                <a:latin typeface="Söhne"/>
              </a:rPr>
              <a:t>Return Analysis: Examining reasons and patterns for product returns.</a:t>
            </a:r>
          </a:p>
          <a:p>
            <a:pPr marL="285750" indent="-285750" algn="just">
              <a:buFont typeface="Wingdings" panose="05000000000000000000" pitchFamily="2" charset="2"/>
              <a:buChar char="q"/>
            </a:pPr>
            <a:r>
              <a:rPr lang="en-US" dirty="0">
                <a:latin typeface="Söhne"/>
              </a:rPr>
              <a:t>Additional Insights: Unveiling three compelling trends within the data.</a:t>
            </a:r>
          </a:p>
          <a:p>
            <a:pPr algn="just"/>
            <a:endParaRPr lang="en-US" dirty="0">
              <a:latin typeface="Söhne"/>
            </a:endParaRPr>
          </a:p>
        </p:txBody>
      </p:sp>
    </p:spTree>
    <p:extLst>
      <p:ext uri="{BB962C8B-B14F-4D97-AF65-F5344CB8AC3E}">
        <p14:creationId xmlns:p14="http://schemas.microsoft.com/office/powerpoint/2010/main" val="86232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917" y="252248"/>
            <a:ext cx="7788165" cy="830997"/>
          </a:xfrm>
          <a:prstGeom prst="rect">
            <a:avLst/>
          </a:prstGeom>
          <a:noFill/>
        </p:spPr>
        <p:txBody>
          <a:bodyPr wrap="square" rtlCol="0">
            <a:spAutoFit/>
          </a:bodyPr>
          <a:lstStyle/>
          <a:p>
            <a:r>
              <a:rPr lang="en-US" sz="2400" b="1" dirty="0">
                <a:solidFill>
                  <a:srgbClr val="C00000"/>
                </a:solidFill>
                <a:latin typeface="Söhne"/>
              </a:rPr>
              <a:t>Total Number of Orders</a:t>
            </a:r>
          </a:p>
          <a:p>
            <a:endParaRPr lang="en-US" sz="2400" b="1" dirty="0">
              <a:solidFill>
                <a:srgbClr val="C00000"/>
              </a:solidFill>
              <a:latin typeface="Söhne"/>
            </a:endParaRPr>
          </a:p>
        </p:txBody>
      </p:sp>
      <p:graphicFrame>
        <p:nvGraphicFramePr>
          <p:cNvPr id="3" name="Chart 2"/>
          <p:cNvGraphicFramePr>
            <a:graphicFrameLocks/>
          </p:cNvGraphicFramePr>
          <p:nvPr>
            <p:extLst>
              <p:ext uri="{D42A27DB-BD31-4B8C-83A1-F6EECF244321}">
                <p14:modId xmlns:p14="http://schemas.microsoft.com/office/powerpoint/2010/main" val="249999844"/>
              </p:ext>
            </p:extLst>
          </p:nvPr>
        </p:nvGraphicFramePr>
        <p:xfrm>
          <a:off x="677917" y="898579"/>
          <a:ext cx="9995338" cy="327928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77917" y="4650828"/>
            <a:ext cx="10941269" cy="369332"/>
          </a:xfrm>
          <a:prstGeom prst="rect">
            <a:avLst/>
          </a:prstGeom>
          <a:noFill/>
        </p:spPr>
        <p:txBody>
          <a:bodyPr wrap="square" rtlCol="0">
            <a:spAutoFit/>
          </a:bodyPr>
          <a:lstStyle/>
          <a:p>
            <a:r>
              <a:rPr lang="en-US" dirty="0">
                <a:latin typeface="Söhne"/>
              </a:rPr>
              <a:t>The bar chart prominently displays </a:t>
            </a:r>
            <a:r>
              <a:rPr lang="en-US" dirty="0" smtClean="0">
                <a:latin typeface="Söhne"/>
              </a:rPr>
              <a:t>bars adding up to </a:t>
            </a:r>
            <a:r>
              <a:rPr lang="en-US" dirty="0">
                <a:latin typeface="Söhne"/>
              </a:rPr>
              <a:t>499 orders, </a:t>
            </a:r>
          </a:p>
        </p:txBody>
      </p:sp>
    </p:spTree>
    <p:extLst>
      <p:ext uri="{BB962C8B-B14F-4D97-AF65-F5344CB8AC3E}">
        <p14:creationId xmlns:p14="http://schemas.microsoft.com/office/powerpoint/2010/main" val="248842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856" y="709448"/>
            <a:ext cx="6952593" cy="830997"/>
          </a:xfrm>
          <a:prstGeom prst="rect">
            <a:avLst/>
          </a:prstGeom>
          <a:noFill/>
        </p:spPr>
        <p:txBody>
          <a:bodyPr wrap="square" rtlCol="0">
            <a:spAutoFit/>
          </a:bodyPr>
          <a:lstStyle/>
          <a:p>
            <a:r>
              <a:rPr lang="en-US" sz="2400" b="1" dirty="0" smtClean="0">
                <a:solidFill>
                  <a:srgbClr val="C00000"/>
                </a:solidFill>
                <a:latin typeface="Söhne"/>
              </a:rPr>
              <a:t>Most </a:t>
            </a:r>
            <a:r>
              <a:rPr lang="en-US" sz="2400" b="1" dirty="0">
                <a:solidFill>
                  <a:srgbClr val="C00000"/>
                </a:solidFill>
                <a:latin typeface="Söhne"/>
              </a:rPr>
              <a:t>Popular Router Ordered</a:t>
            </a:r>
            <a:endParaRPr lang="en-US" sz="2400" dirty="0">
              <a:solidFill>
                <a:srgbClr val="C00000"/>
              </a:solidFill>
              <a:latin typeface="Söhne"/>
            </a:endParaRPr>
          </a:p>
          <a:p>
            <a:endParaRPr lang="en-US" sz="2400" dirty="0">
              <a:solidFill>
                <a:srgbClr val="C00000"/>
              </a:solidFill>
              <a:latin typeface="Söhne"/>
            </a:endParaRPr>
          </a:p>
        </p:txBody>
      </p:sp>
      <p:graphicFrame>
        <p:nvGraphicFramePr>
          <p:cNvPr id="3" name="Chart 2"/>
          <p:cNvGraphicFramePr>
            <a:graphicFrameLocks/>
          </p:cNvGraphicFramePr>
          <p:nvPr>
            <p:extLst>
              <p:ext uri="{D42A27DB-BD31-4B8C-83A1-F6EECF244321}">
                <p14:modId xmlns:p14="http://schemas.microsoft.com/office/powerpoint/2010/main" val="3117149929"/>
              </p:ext>
            </p:extLst>
          </p:nvPr>
        </p:nvGraphicFramePr>
        <p:xfrm>
          <a:off x="838856" y="1661071"/>
          <a:ext cx="48387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589985" y="1540445"/>
            <a:ext cx="4461642" cy="336034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Söhne"/>
              </a:rPr>
              <a:t>A pie chart has been employed to highlight the preference for various router models, with a distinctive emphasis on the segment representing BAS-48-1 C, depicting 110 orders. </a:t>
            </a:r>
            <a:endParaRPr lang="en-US" dirty="0" smtClean="0">
              <a:latin typeface="Söhne"/>
            </a:endParaRPr>
          </a:p>
          <a:p>
            <a:pPr marL="285750" indent="-285750" algn="just">
              <a:lnSpc>
                <a:spcPct val="150000"/>
              </a:lnSpc>
              <a:buFont typeface="Wingdings" panose="05000000000000000000" pitchFamily="2" charset="2"/>
              <a:buChar char="Ø"/>
            </a:pPr>
            <a:r>
              <a:rPr lang="en-US" dirty="0" smtClean="0">
                <a:latin typeface="Söhne"/>
              </a:rPr>
              <a:t>This </a:t>
            </a:r>
            <a:r>
              <a:rPr lang="en-US" dirty="0">
                <a:latin typeface="Söhne"/>
              </a:rPr>
              <a:t>visualization succinctly illustrates the popularity of router models, notably highlighting BAS-48-1 C.</a:t>
            </a:r>
            <a:endParaRPr lang="en-US" dirty="0">
              <a:latin typeface="Söhne"/>
            </a:endParaRPr>
          </a:p>
        </p:txBody>
      </p:sp>
    </p:spTree>
    <p:extLst>
      <p:ext uri="{BB962C8B-B14F-4D97-AF65-F5344CB8AC3E}">
        <p14:creationId xmlns:p14="http://schemas.microsoft.com/office/powerpoint/2010/main" val="84516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868128482"/>
              </p:ext>
            </p:extLst>
          </p:nvPr>
        </p:nvGraphicFramePr>
        <p:xfrm>
          <a:off x="0" y="805116"/>
          <a:ext cx="11540359" cy="338851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135118" y="4635063"/>
            <a:ext cx="928588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öhne"/>
              </a:rPr>
              <a:t>Displayed is a bar chart delineating sales figures across different states. </a:t>
            </a:r>
            <a:endParaRPr lang="en-US" dirty="0" smtClean="0">
              <a:latin typeface="Söhne"/>
            </a:endParaRPr>
          </a:p>
          <a:p>
            <a:pPr marL="285750" indent="-285750">
              <a:buFont typeface="Arial" panose="020B0604020202020204" pitchFamily="34" charset="0"/>
              <a:buChar char="•"/>
            </a:pPr>
            <a:r>
              <a:rPr lang="en-US" dirty="0" smtClean="0">
                <a:latin typeface="Söhne"/>
              </a:rPr>
              <a:t>South </a:t>
            </a:r>
            <a:r>
              <a:rPr lang="en-US" dirty="0">
                <a:latin typeface="Söhne"/>
              </a:rPr>
              <a:t>Carolina is distinctly highlighted, representing 4 orders within the chart.</a:t>
            </a:r>
            <a:endParaRPr lang="en-US" dirty="0">
              <a:latin typeface="Söhne"/>
            </a:endParaRPr>
          </a:p>
        </p:txBody>
      </p:sp>
      <p:sp>
        <p:nvSpPr>
          <p:cNvPr id="7" name="TextBox 6"/>
          <p:cNvSpPr txBox="1"/>
          <p:nvPr/>
        </p:nvSpPr>
        <p:spPr>
          <a:xfrm>
            <a:off x="1481959" y="278073"/>
            <a:ext cx="7551681" cy="830997"/>
          </a:xfrm>
          <a:prstGeom prst="rect">
            <a:avLst/>
          </a:prstGeom>
          <a:noFill/>
        </p:spPr>
        <p:txBody>
          <a:bodyPr wrap="square" rtlCol="0">
            <a:spAutoFit/>
          </a:bodyPr>
          <a:lstStyle/>
          <a:p>
            <a:r>
              <a:rPr lang="en-US" sz="2400" b="1" dirty="0">
                <a:solidFill>
                  <a:srgbClr val="C00000"/>
                </a:solidFill>
                <a:latin typeface="Söhne"/>
              </a:rPr>
              <a:t>A bar chart indicating sales across states.</a:t>
            </a:r>
          </a:p>
          <a:p>
            <a:endParaRPr lang="en-US" sz="2400" b="1" dirty="0">
              <a:solidFill>
                <a:srgbClr val="C00000"/>
              </a:solidFill>
            </a:endParaRPr>
          </a:p>
        </p:txBody>
      </p:sp>
    </p:spTree>
    <p:extLst>
      <p:ext uri="{BB962C8B-B14F-4D97-AF65-F5344CB8AC3E}">
        <p14:creationId xmlns:p14="http://schemas.microsoft.com/office/powerpoint/2010/main" val="126330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573922411"/>
              </p:ext>
            </p:extLst>
          </p:nvPr>
        </p:nvGraphicFramePr>
        <p:xfrm>
          <a:off x="5139559" y="331076"/>
          <a:ext cx="5943600" cy="510802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898634" y="1219889"/>
            <a:ext cx="4130565" cy="3330399"/>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v"/>
            </a:pPr>
            <a:r>
              <a:rPr lang="en-US" dirty="0">
                <a:latin typeface="Söhne"/>
              </a:rPr>
              <a:t>A comprehensive pie chart is presented, outlining the distribution of return reasons. </a:t>
            </a:r>
            <a:endParaRPr lang="en-US" dirty="0" smtClean="0">
              <a:latin typeface="Söhne"/>
            </a:endParaRPr>
          </a:p>
          <a:p>
            <a:pPr marL="285750" indent="-285750" algn="just">
              <a:lnSpc>
                <a:spcPct val="200000"/>
              </a:lnSpc>
              <a:buFont typeface="Wingdings" panose="05000000000000000000" pitchFamily="2" charset="2"/>
              <a:buChar char="v"/>
            </a:pPr>
            <a:r>
              <a:rPr lang="en-US" dirty="0" smtClean="0">
                <a:latin typeface="Söhne"/>
              </a:rPr>
              <a:t>The </a:t>
            </a:r>
            <a:r>
              <a:rPr lang="en-US" dirty="0">
                <a:latin typeface="Söhne"/>
              </a:rPr>
              <a:t>chart distinctly segments reasons into Defective (110), Incorrect (342), and Other (49).</a:t>
            </a:r>
            <a:endParaRPr lang="en-US" dirty="0">
              <a:latin typeface="Söhne"/>
            </a:endParaRPr>
          </a:p>
        </p:txBody>
      </p:sp>
    </p:spTree>
    <p:extLst>
      <p:ext uri="{BB962C8B-B14F-4D97-AF65-F5344CB8AC3E}">
        <p14:creationId xmlns:p14="http://schemas.microsoft.com/office/powerpoint/2010/main" val="101925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2317" y="2054121"/>
            <a:ext cx="6096000" cy="2031325"/>
          </a:xfrm>
          <a:prstGeom prst="rect">
            <a:avLst/>
          </a:prstGeom>
        </p:spPr>
        <p:txBody>
          <a:bodyPr>
            <a:spAutoFit/>
          </a:bodyPr>
          <a:lstStyle/>
          <a:p>
            <a:pPr marL="285750" indent="-285750" algn="just">
              <a:buFont typeface="Wingdings" panose="05000000000000000000" pitchFamily="2" charset="2"/>
              <a:buChar char="q"/>
            </a:pPr>
            <a:r>
              <a:rPr lang="en-US" dirty="0" smtClean="0">
                <a:latin typeface="Söhne"/>
              </a:rPr>
              <a:t>Bar </a:t>
            </a:r>
            <a:r>
              <a:rPr lang="en-US" dirty="0">
                <a:latin typeface="Söhne"/>
              </a:rPr>
              <a:t>charts displaying return frequency for each category.</a:t>
            </a:r>
          </a:p>
          <a:p>
            <a:pPr marL="742950" lvl="1" indent="-285750" algn="just">
              <a:buFont typeface="Arial" panose="020B0604020202020204" pitchFamily="34" charset="0"/>
              <a:buChar char="•"/>
            </a:pPr>
            <a:r>
              <a:rPr lang="en-US" dirty="0">
                <a:latin typeface="Söhne"/>
              </a:rPr>
              <a:t>Defective: BAS-48-1 C (20), ENT-24-40F (7).</a:t>
            </a:r>
          </a:p>
          <a:p>
            <a:pPr marL="742950" lvl="1" indent="-285750" algn="just">
              <a:buFont typeface="Arial" panose="020B0604020202020204" pitchFamily="34" charset="0"/>
              <a:buChar char="•"/>
            </a:pPr>
            <a:r>
              <a:rPr lang="en-US" dirty="0">
                <a:latin typeface="Söhne"/>
              </a:rPr>
              <a:t>Incorrect: BAS-48-1 C (76), BAS-24-1 C (1).</a:t>
            </a:r>
          </a:p>
          <a:p>
            <a:pPr marL="742950" lvl="1" indent="-285750" algn="just">
              <a:buFont typeface="Arial" panose="020B0604020202020204" pitchFamily="34" charset="0"/>
              <a:buChar char="•"/>
            </a:pPr>
            <a:r>
              <a:rPr lang="en-US" dirty="0">
                <a:latin typeface="Söhne"/>
              </a:rPr>
              <a:t>Other: BAS-48-1 C (14), ADV-48-10F (2).</a:t>
            </a:r>
          </a:p>
          <a:p>
            <a:pPr marL="285750" indent="-285750" algn="just">
              <a:buFont typeface="Wingdings" panose="05000000000000000000" pitchFamily="2" charset="2"/>
              <a:buChar char="q"/>
            </a:pPr>
            <a:r>
              <a:rPr lang="en-US" dirty="0" smtClean="0">
                <a:latin typeface="Söhne"/>
              </a:rPr>
              <a:t> </a:t>
            </a:r>
            <a:r>
              <a:rPr lang="en-US" dirty="0">
                <a:latin typeface="Söhne"/>
              </a:rPr>
              <a:t>Incorrect returns show the highest count, highlighting a potential area for improvement.</a:t>
            </a:r>
            <a:endParaRPr lang="en-US" b="0" i="0" dirty="0">
              <a:effectLst/>
              <a:latin typeface="Söhne"/>
            </a:endParaRPr>
          </a:p>
        </p:txBody>
      </p:sp>
      <p:graphicFrame>
        <p:nvGraphicFramePr>
          <p:cNvPr id="3" name="Chart 2"/>
          <p:cNvGraphicFramePr>
            <a:graphicFrameLocks/>
          </p:cNvGraphicFramePr>
          <p:nvPr>
            <p:extLst>
              <p:ext uri="{D42A27DB-BD31-4B8C-83A1-F6EECF244321}">
                <p14:modId xmlns:p14="http://schemas.microsoft.com/office/powerpoint/2010/main" val="618848352"/>
              </p:ext>
            </p:extLst>
          </p:nvPr>
        </p:nvGraphicFramePr>
        <p:xfrm>
          <a:off x="804041" y="808644"/>
          <a:ext cx="4871545" cy="422055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804041" y="346979"/>
            <a:ext cx="6258911" cy="461665"/>
          </a:xfrm>
          <a:prstGeom prst="rect">
            <a:avLst/>
          </a:prstGeom>
          <a:noFill/>
        </p:spPr>
        <p:txBody>
          <a:bodyPr wrap="square" rtlCol="0">
            <a:spAutoFit/>
          </a:bodyPr>
          <a:lstStyle/>
          <a:p>
            <a:r>
              <a:rPr lang="en-US" sz="2400" b="1" dirty="0">
                <a:solidFill>
                  <a:srgbClr val="C00000"/>
                </a:solidFill>
                <a:latin typeface="Söhne"/>
              </a:rPr>
              <a:t>Most and Least Frequent Return Types</a:t>
            </a:r>
            <a:endParaRPr lang="en-US" sz="2400" dirty="0">
              <a:solidFill>
                <a:srgbClr val="C00000"/>
              </a:solidFill>
              <a:latin typeface="Söhne"/>
            </a:endParaRPr>
          </a:p>
        </p:txBody>
      </p:sp>
    </p:spTree>
    <p:extLst>
      <p:ext uri="{BB962C8B-B14F-4D97-AF65-F5344CB8AC3E}">
        <p14:creationId xmlns:p14="http://schemas.microsoft.com/office/powerpoint/2010/main" val="45858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471165687"/>
              </p:ext>
            </p:extLst>
          </p:nvPr>
        </p:nvGraphicFramePr>
        <p:xfrm>
          <a:off x="5013434" y="605870"/>
          <a:ext cx="6542690" cy="473864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614854" y="605870"/>
            <a:ext cx="2855269" cy="461665"/>
          </a:xfrm>
          <a:prstGeom prst="rect">
            <a:avLst/>
          </a:prstGeom>
        </p:spPr>
        <p:txBody>
          <a:bodyPr wrap="none">
            <a:spAutoFit/>
          </a:bodyPr>
          <a:lstStyle/>
          <a:p>
            <a:r>
              <a:rPr lang="en-US" sz="2400" b="1" dirty="0">
                <a:solidFill>
                  <a:srgbClr val="C00000"/>
                </a:solidFill>
                <a:latin typeface="Söhne"/>
              </a:rPr>
              <a:t>Router Preference</a:t>
            </a:r>
            <a:endParaRPr lang="en-US" sz="2400" dirty="0">
              <a:solidFill>
                <a:srgbClr val="C00000"/>
              </a:solidFill>
            </a:endParaRPr>
          </a:p>
        </p:txBody>
      </p:sp>
      <p:sp>
        <p:nvSpPr>
          <p:cNvPr id="5" name="TextBox 4"/>
          <p:cNvSpPr txBox="1"/>
          <p:nvPr/>
        </p:nvSpPr>
        <p:spPr>
          <a:xfrm>
            <a:off x="220717" y="1067535"/>
            <a:ext cx="4792717" cy="4438395"/>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latin typeface="Söhne"/>
              </a:rPr>
              <a:t>The most desired router model aligns with a description of a Basic Switch 10/100/1000 </a:t>
            </a:r>
            <a:r>
              <a:rPr lang="en-US" dirty="0" err="1">
                <a:latin typeface="Söhne"/>
              </a:rPr>
              <a:t>BaseT</a:t>
            </a:r>
            <a:r>
              <a:rPr lang="en-US" dirty="0">
                <a:latin typeface="Söhne"/>
              </a:rPr>
              <a:t> 48 port, exhibiting significant </a:t>
            </a:r>
            <a:r>
              <a:rPr lang="en-US" dirty="0" smtClean="0">
                <a:latin typeface="Söhne"/>
              </a:rPr>
              <a:t>demand.</a:t>
            </a:r>
          </a:p>
          <a:p>
            <a:pPr marL="285750" indent="-285750" algn="just">
              <a:lnSpc>
                <a:spcPct val="200000"/>
              </a:lnSpc>
              <a:buFont typeface="Arial" panose="020B0604020202020204" pitchFamily="34" charset="0"/>
              <a:buChar char="•"/>
            </a:pPr>
            <a:r>
              <a:rPr lang="en-US" dirty="0" smtClean="0">
                <a:latin typeface="Söhne"/>
              </a:rPr>
              <a:t>Conversely</a:t>
            </a:r>
            <a:r>
              <a:rPr lang="en-US" dirty="0">
                <a:latin typeface="Söhne"/>
              </a:rPr>
              <a:t>, the model with the least orders corresponds to a Basic Switch 10/100/1000 </a:t>
            </a:r>
            <a:r>
              <a:rPr lang="en-US" dirty="0" err="1">
                <a:latin typeface="Söhne"/>
              </a:rPr>
              <a:t>BaseT</a:t>
            </a:r>
            <a:r>
              <a:rPr lang="en-US" dirty="0">
                <a:latin typeface="Söhne"/>
              </a:rPr>
              <a:t> 24 port, which was ordered only once. </a:t>
            </a:r>
            <a:endParaRPr lang="en-US" dirty="0">
              <a:latin typeface="Söhne"/>
            </a:endParaRPr>
          </a:p>
        </p:txBody>
      </p:sp>
    </p:spTree>
    <p:extLst>
      <p:ext uri="{BB962C8B-B14F-4D97-AF65-F5344CB8AC3E}">
        <p14:creationId xmlns:p14="http://schemas.microsoft.com/office/powerpoint/2010/main" val="1849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897480447"/>
              </p:ext>
            </p:extLst>
          </p:nvPr>
        </p:nvGraphicFramePr>
        <p:xfrm>
          <a:off x="157655" y="1229710"/>
          <a:ext cx="6479627" cy="418835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77918" y="560834"/>
            <a:ext cx="6101255" cy="461665"/>
          </a:xfrm>
          <a:prstGeom prst="rect">
            <a:avLst/>
          </a:prstGeom>
          <a:noFill/>
        </p:spPr>
        <p:txBody>
          <a:bodyPr wrap="square" rtlCol="0">
            <a:spAutoFit/>
          </a:bodyPr>
          <a:lstStyle/>
          <a:p>
            <a:r>
              <a:rPr lang="en-US" sz="2400" b="1" dirty="0" err="1">
                <a:solidFill>
                  <a:srgbClr val="C00000"/>
                </a:solidFill>
                <a:latin typeface="Söhne"/>
              </a:rPr>
              <a:t>Citywise</a:t>
            </a:r>
            <a:r>
              <a:rPr lang="en-US" sz="2400" b="1" dirty="0">
                <a:solidFill>
                  <a:srgbClr val="C00000"/>
                </a:solidFill>
                <a:latin typeface="Söhne"/>
              </a:rPr>
              <a:t> Ordering Trends</a:t>
            </a:r>
            <a:endParaRPr lang="en-US" sz="2400" dirty="0">
              <a:solidFill>
                <a:srgbClr val="C00000"/>
              </a:solidFill>
              <a:latin typeface="Söhne"/>
            </a:endParaRPr>
          </a:p>
        </p:txBody>
      </p:sp>
      <p:sp>
        <p:nvSpPr>
          <p:cNvPr id="4" name="TextBox 3"/>
          <p:cNvSpPr txBox="1"/>
          <p:nvPr/>
        </p:nvSpPr>
        <p:spPr>
          <a:xfrm>
            <a:off x="6936827" y="425670"/>
            <a:ext cx="3815255" cy="499239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latin typeface="Söhne"/>
              </a:rPr>
              <a:t>Arlington emerged as the city with the highest orders, totaling 15, signifying a notable concentration of interest in our routers. </a:t>
            </a:r>
            <a:endParaRPr lang="en-US" dirty="0" smtClean="0">
              <a:latin typeface="Söhne"/>
            </a:endParaRPr>
          </a:p>
          <a:p>
            <a:pPr marL="285750" indent="-285750" algn="just">
              <a:lnSpc>
                <a:spcPct val="200000"/>
              </a:lnSpc>
              <a:buFont typeface="Arial" panose="020B0604020202020204" pitchFamily="34" charset="0"/>
              <a:buChar char="•"/>
            </a:pPr>
            <a:r>
              <a:rPr lang="en-US" dirty="0" smtClean="0">
                <a:latin typeface="Söhne"/>
              </a:rPr>
              <a:t>On </a:t>
            </a:r>
            <a:r>
              <a:rPr lang="en-US" dirty="0">
                <a:latin typeface="Söhne"/>
              </a:rPr>
              <a:t>the contrary, both Philadelphia and San Jose recorded the least orders, each with only one order. </a:t>
            </a:r>
            <a:endParaRPr lang="en-US" dirty="0">
              <a:latin typeface="Söhne"/>
            </a:endParaRPr>
          </a:p>
        </p:txBody>
      </p:sp>
    </p:spTree>
    <p:extLst>
      <p:ext uri="{BB962C8B-B14F-4D97-AF65-F5344CB8AC3E}">
        <p14:creationId xmlns:p14="http://schemas.microsoft.com/office/powerpoint/2010/main" val="32383981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118</TotalTime>
  <Words>1372</Words>
  <Application>Microsoft Office PowerPoint</Application>
  <PresentationFormat>Widescreen</PresentationFormat>
  <Paragraphs>82</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Impact</vt:lpstr>
      <vt:lpstr>Söhne</vt:lpstr>
      <vt:lpstr>Tahoma</vt:lpstr>
      <vt:lpstr>Wingdings</vt:lpstr>
      <vt:lpstr>Main Event</vt:lpstr>
      <vt:lpstr>Understanding Primez Router Sales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Primez Router Sales Data</dc:title>
  <dc:creator>Windows User</dc:creator>
  <cp:lastModifiedBy>Windows User</cp:lastModifiedBy>
  <cp:revision>12</cp:revision>
  <dcterms:created xsi:type="dcterms:W3CDTF">2023-11-23T11:58:04Z</dcterms:created>
  <dcterms:modified xsi:type="dcterms:W3CDTF">2023-11-23T13:56:51Z</dcterms:modified>
</cp:coreProperties>
</file>