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2"/>
  </p:notesMasterIdLst>
  <p:handoutMasterIdLst>
    <p:handoutMasterId r:id="rId13"/>
  </p:handoutMasterIdLst>
  <p:sldIdLst>
    <p:sldId id="420" r:id="rId5"/>
    <p:sldId id="682" r:id="rId6"/>
    <p:sldId id="787" r:id="rId7"/>
    <p:sldId id="791" r:id="rId8"/>
    <p:sldId id="789" r:id="rId9"/>
    <p:sldId id="790" r:id="rId10"/>
    <p:sldId id="788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751" userDrawn="1">
          <p15:clr>
            <a:srgbClr val="FBAE4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6B0"/>
    <a:srgbClr val="007AD7"/>
    <a:srgbClr val="000000"/>
    <a:srgbClr val="3E7D66"/>
    <a:srgbClr val="B0B1B2"/>
    <a:srgbClr val="FC93CC"/>
    <a:srgbClr val="EEEFF2"/>
    <a:srgbClr val="626264"/>
    <a:srgbClr val="DCDDE4"/>
    <a:srgbClr val="DA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Kujunduslaad 1 – rõhk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Kujunduslaad 1 – rõh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488" y="56"/>
      </p:cViewPr>
      <p:guideLst>
        <p:guide orient="horz" pos="799"/>
        <p:guide pos="27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A2E5F4-70E5-7943-A1F9-DCFEFCF2BF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70536-E147-CC41-8686-8A2E8A7AB5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AB706-2398-B74D-8260-006A6D0307F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371F8-B1B7-E445-AD6E-E15E5A502E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A4737-1627-C045-BF3A-56180A9B7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41AF6-B896-6E4E-8A09-076D6A4B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CFB8B-B9EB-4E3F-B143-7BE1A009C8C1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9D10C4C-EAC2-4D66-B9F8-E052F2E25BCC}" type="slidenum">
              <a:rPr lang="en-US" altLang="et-EE"/>
              <a:pPr>
                <a:defRPr/>
              </a:pPr>
              <a:t>‹#›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2034850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3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408536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4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179305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5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331588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6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305696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slaid a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F45A7-FA06-7042-A7F1-7EB65D3DDD23}"/>
              </a:ext>
            </a:extLst>
          </p:cNvPr>
          <p:cNvSpPr txBox="1"/>
          <p:nvPr userDrawn="1"/>
        </p:nvSpPr>
        <p:spPr>
          <a:xfrm>
            <a:off x="809250" y="3359123"/>
            <a:ext cx="925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2800" b="0" i="0">
                <a:latin typeface="Helvetica" pitchFamily="2" charset="0"/>
              </a:rPr>
              <a:t>Your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9100E-B023-144A-8E33-ED5B8466387E}"/>
              </a:ext>
            </a:extLst>
          </p:cNvPr>
          <p:cNvSpPr txBox="1"/>
          <p:nvPr userDrawn="1"/>
        </p:nvSpPr>
        <p:spPr>
          <a:xfrm>
            <a:off x="759403" y="226663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>
                <a:solidFill>
                  <a:srgbClr val="07283F"/>
                </a:solidFill>
                <a:latin typeface="Helvetica" pitchFamily="2" charset="0"/>
              </a:rPr>
              <a:t>Name of the topic</a:t>
            </a:r>
          </a:p>
        </p:txBody>
      </p:sp>
    </p:spTree>
    <p:extLst>
      <p:ext uri="{BB962C8B-B14F-4D97-AF65-F5344CB8AC3E}">
        <p14:creationId xmlns:p14="http://schemas.microsoft.com/office/powerpoint/2010/main" val="35803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23" hasCustomPrompt="1"/>
          </p:nvPr>
        </p:nvSpPr>
        <p:spPr>
          <a:xfrm>
            <a:off x="4165600" y="939800"/>
            <a:ext cx="7510463" cy="5226050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t-EE" noProof="0"/>
              <a:t>Tabeli lisamiseks klõpsake ikooni</a:t>
            </a:r>
            <a:endParaRPr lang="en-US" noProof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072F881-4DE2-2C4B-9386-92458E33D1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6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65599" y="1019175"/>
            <a:ext cx="7510463" cy="627315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165600" y="1752600"/>
            <a:ext cx="7510463" cy="44132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AF59639-3FAD-4F42-8B1F-8030563123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38368" y="692151"/>
            <a:ext cx="7437695" cy="505737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="0" i="0" baseline="0">
                <a:solidFill>
                  <a:srgbClr val="07283F"/>
                </a:solidFill>
              </a:defRPr>
            </a:lvl3pPr>
            <a:lvl4pPr marL="16573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b="0" i="0">
                <a:solidFill>
                  <a:srgbClr val="07283F"/>
                </a:solidFill>
                <a:latin typeface="+mn-lt"/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b="0" i="0">
                <a:solidFill>
                  <a:srgbClr val="07283F"/>
                </a:solidFill>
              </a:defRPr>
            </a:lvl5pPr>
            <a:lvl6pPr>
              <a:defRPr b="0" i="0">
                <a:solidFill>
                  <a:srgbClr val="07283F"/>
                </a:solidFill>
              </a:defRPr>
            </a:lvl6pPr>
            <a:lvl7pPr marL="268605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None/>
              <a:tabLst/>
              <a:defRPr b="0" i="0">
                <a:solidFill>
                  <a:srgbClr val="07283F"/>
                </a:solidFill>
              </a:defRPr>
            </a:lvl7pPr>
          </a:lstStyle>
          <a:p>
            <a:pPr lvl="0"/>
            <a:r>
              <a:rPr lang="en-US"/>
              <a:t>Edit the text slides </a:t>
            </a:r>
            <a:endParaRPr lang="et-EE"/>
          </a:p>
          <a:p>
            <a:pPr lvl="0"/>
            <a:r>
              <a:rPr lang="en-US"/>
              <a:t>Edit the text slides</a:t>
            </a:r>
            <a:endParaRPr lang="et-EE"/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marL="165735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E2637FF-E2A7-1048-9F26-39BF7DFB1F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580768"/>
            <a:ext cx="3388240" cy="8224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767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5" hasCustomPrompt="1"/>
          </p:nvPr>
        </p:nvSpPr>
        <p:spPr>
          <a:xfrm>
            <a:off x="4299626" y="3412564"/>
            <a:ext cx="7217923" cy="234620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1pPr>
          </a:lstStyle>
          <a:p>
            <a:pPr lvl="0"/>
            <a:r>
              <a:rPr lang="et-EE" noProof="0" err="1"/>
              <a:t>Click</a:t>
            </a:r>
            <a:r>
              <a:rPr lang="et-EE" noProof="0"/>
              <a:t> </a:t>
            </a:r>
            <a:r>
              <a:rPr lang="et-EE" noProof="0" err="1"/>
              <a:t>to</a:t>
            </a:r>
            <a:r>
              <a:rPr lang="et-EE" noProof="0"/>
              <a:t> </a:t>
            </a:r>
            <a:r>
              <a:rPr lang="et-EE" noProof="0" err="1"/>
              <a:t>add</a:t>
            </a:r>
            <a:r>
              <a:rPr lang="et-EE" noProof="0"/>
              <a:t> a </a:t>
            </a:r>
            <a:r>
              <a:rPr lang="et-EE" noProof="0" err="1"/>
              <a:t>chart</a:t>
            </a:r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338536" y="1814253"/>
            <a:ext cx="7179013" cy="1279143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2pPr>
            <a:lvl3pPr marL="12001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endParaRPr lang="et-EE"/>
          </a:p>
          <a:p>
            <a:pPr lvl="1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endParaRPr lang="et-EE"/>
          </a:p>
          <a:p>
            <a:pPr lvl="2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endParaRPr lang="et-EE"/>
          </a:p>
          <a:p>
            <a:pPr lvl="1"/>
            <a:endParaRPr lang="et-EE"/>
          </a:p>
          <a:p>
            <a:pPr lvl="2"/>
            <a:endParaRPr lang="et-EE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319081" y="1045116"/>
            <a:ext cx="7217923" cy="5836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B38B1-4739-8943-BC05-537F90285F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580768"/>
            <a:ext cx="3388240" cy="8224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421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43983" y="1089499"/>
            <a:ext cx="7532079" cy="1011676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163437" y="2313002"/>
            <a:ext cx="7512625" cy="356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n-US"/>
              <a:t>Click to add an image</a:t>
            </a:r>
            <a:endParaRPr lang="en-US" noProof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E1EDFCE-1237-4F49-B44C-BB0ECB5125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6208" y="1112574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592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7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3"/>
          <p:cNvSpPr>
            <a:spLocks noGrp="1"/>
          </p:cNvSpPr>
          <p:nvPr>
            <p:ph type="chart" sz="quarter" idx="15" hasCustomPrompt="1"/>
          </p:nvPr>
        </p:nvSpPr>
        <p:spPr>
          <a:xfrm>
            <a:off x="7626485" y="972765"/>
            <a:ext cx="4049578" cy="500001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>
                <a:solidFill>
                  <a:srgbClr val="07283F"/>
                </a:solidFill>
                <a:latin typeface="Gotham Office" panose="02000000000000000000" pitchFamily="2" charset="0"/>
              </a:defRPr>
            </a:lvl2pPr>
          </a:lstStyle>
          <a:p>
            <a:pPr lvl="0"/>
            <a:r>
              <a:rPr lang="en-US"/>
              <a:t>Click to add a chart</a:t>
            </a:r>
            <a:endParaRPr lang="et-EE"/>
          </a:p>
          <a:p>
            <a:pPr lvl="1"/>
            <a:endParaRPr lang="en-US" noProof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711047" y="1006206"/>
            <a:ext cx="3701430" cy="4947122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2pPr>
            <a:lvl3pPr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3pPr>
            <a:lvl4pPr marL="160020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4pPr>
            <a:lvl5pPr>
              <a:defRPr>
                <a:solidFill>
                  <a:srgbClr val="07283F"/>
                </a:solidFill>
                <a:latin typeface="Gotham Office" panose="02000000000000000000" pitchFamily="2" charset="0"/>
              </a:defRPr>
            </a:lvl5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685800" marR="0" lvl="1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143000" marR="0" lvl="2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600200" marR="0" lvl="3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2057400" marR="0" lvl="4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600200" marR="0" lvl="3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lvl="0"/>
            <a:endParaRPr lang="et-E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67DE7E7-5C9E-654A-A2E2-A5CEAD603D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222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7587574" y="972766"/>
            <a:ext cx="4088489" cy="484130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463047" y="933855"/>
            <a:ext cx="3949430" cy="486383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2pPr>
            <a:lvl3pPr marL="114300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3pPr>
            <a:lvl4pPr marL="160020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07283F"/>
                </a:solidFill>
                <a:latin typeface="Gotham Office" panose="02000000000000000000" pitchFamily="2" charset="0"/>
              </a:defRPr>
            </a:lvl4pPr>
            <a:lvl5pPr>
              <a:defRPr>
                <a:solidFill>
                  <a:srgbClr val="07283F"/>
                </a:solidFill>
                <a:latin typeface="Gotham Office" panose="02000000000000000000" pitchFamily="2" charset="0"/>
              </a:defRPr>
            </a:lvl5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685800" marR="0" lvl="1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143000" marR="0" lvl="2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600200" marR="0" lvl="3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2057400" marR="0" lvl="4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600200" marR="0" lvl="3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marL="1143000" marR="0" lvl="2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lvl="0"/>
            <a:endParaRPr lang="et-E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E8A0F9D-6ED2-C64A-9173-7FA1E5112F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01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afik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85226" y="5204390"/>
            <a:ext cx="3624588" cy="961460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59557" y="5214026"/>
            <a:ext cx="4516506" cy="951824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7141081" y="908928"/>
            <a:ext cx="4534981" cy="407163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2pPr>
          </a:lstStyle>
          <a:p>
            <a:pPr lvl="0"/>
            <a:r>
              <a:rPr lang="en-US" noProof="0"/>
              <a:t>Click to add a chart</a:t>
            </a:r>
            <a:endParaRPr lang="et-EE" noProof="0"/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Click to add a chart</a:t>
            </a:r>
            <a:endParaRPr lang="et-EE" noProof="0"/>
          </a:p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4" hasCustomPrompt="1"/>
          </p:nvPr>
        </p:nvSpPr>
        <p:spPr>
          <a:xfrm>
            <a:off x="3424136" y="1050587"/>
            <a:ext cx="3572798" cy="3956937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>
              <a:lnSpc>
                <a:spcPct val="100000"/>
              </a:lnSpc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2pPr>
          </a:lstStyle>
          <a:p>
            <a:pPr lvl="0"/>
            <a:r>
              <a:rPr lang="en-US" noProof="0"/>
              <a:t>Click to add a chart</a:t>
            </a:r>
            <a:endParaRPr lang="et-EE" noProof="0"/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Click to add a chart</a:t>
            </a:r>
            <a:endParaRPr lang="et-EE" noProof="0"/>
          </a:p>
          <a:p>
            <a:pPr lvl="0"/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D4C82BE-8B17-EB4B-82FC-21AF46AA9D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5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D48EC31-591D-F149-ADD5-087A00D8C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5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pi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479426" y="946150"/>
            <a:ext cx="5819774" cy="45656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 hasCustomPrompt="1"/>
          </p:nvPr>
        </p:nvSpPr>
        <p:spPr>
          <a:xfrm>
            <a:off x="6527800" y="3408545"/>
            <a:ext cx="5148263" cy="205245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 hasCustomPrompt="1"/>
          </p:nvPr>
        </p:nvSpPr>
        <p:spPr>
          <a:xfrm>
            <a:off x="6578600" y="939799"/>
            <a:ext cx="5097463" cy="231903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18047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F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5D1C63-137D-854A-9E4A-A14E691A6190}"/>
              </a:ext>
            </a:extLst>
          </p:cNvPr>
          <p:cNvSpPr txBox="1"/>
          <p:nvPr userDrawn="1"/>
        </p:nvSpPr>
        <p:spPr>
          <a:xfrm>
            <a:off x="9001875" y="304168"/>
            <a:ext cx="267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EBA3FB5-AD3C-4545-A706-7463BA0D8DA2}" type="slidenum">
              <a:rPr lang="et-EE" sz="2000" b="0" i="0" smtClean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‹#›</a:t>
            </a:fld>
            <a:r>
              <a:rPr lang="et-EE" sz="2000" b="0" i="0" dirty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/</a:t>
            </a:r>
            <a:r>
              <a:rPr lang="en-US" sz="2000" b="0" i="0" dirty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7BA0B-3DD1-BD48-A812-E77C1FC45A0D}"/>
              </a:ext>
            </a:extLst>
          </p:cNvPr>
          <p:cNvSpPr/>
          <p:nvPr userDrawn="1"/>
        </p:nvSpPr>
        <p:spPr>
          <a:xfrm>
            <a:off x="0" y="5706559"/>
            <a:ext cx="2118732" cy="602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43981E-88B2-6147-82C0-B70C0BA32D7B}"/>
              </a:ext>
            </a:extLst>
          </p:cNvPr>
          <p:cNvCxnSpPr/>
          <p:nvPr userDrawn="1"/>
        </p:nvCxnSpPr>
        <p:spPr>
          <a:xfrm>
            <a:off x="479425" y="692150"/>
            <a:ext cx="1119663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9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6" userDrawn="1">
          <p15:clr>
            <a:srgbClr val="F26B43"/>
          </p15:clr>
        </p15:guide>
        <p15:guide id="2" pos="7355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27699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Course Introduction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1" y="1124744"/>
            <a:ext cx="6412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Course Agenda</a:t>
            </a:r>
            <a:endParaRPr lang="en-GB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953B7-876E-56EE-B23D-57005DD94477}"/>
              </a:ext>
            </a:extLst>
          </p:cNvPr>
          <p:cNvSpPr/>
          <p:nvPr/>
        </p:nvSpPr>
        <p:spPr>
          <a:xfrm>
            <a:off x="1123271" y="2197810"/>
            <a:ext cx="4972729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Python Crash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Data 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NumPy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Data Visualization: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Seaborn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Plottly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and Cufflinks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Geographical Plotting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45476-9BC0-37D7-985E-8980205F4A0B}"/>
              </a:ext>
            </a:extLst>
          </p:cNvPr>
          <p:cNvSpPr/>
          <p:nvPr/>
        </p:nvSpPr>
        <p:spPr>
          <a:xfrm>
            <a:off x="6096000" y="2197810"/>
            <a:ext cx="4972729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Decision Trees and 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K Means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130680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 (or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is a Linear Algebra Library for Python, the reason it is so important for Data Science with Python is that almost all of the libraries in the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PyData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Ecosystem rely on NumPy as one of their main building blocks.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also incredibly fast, as it has bindings to C libraries.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NumPy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67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is highly recommended you install Python using the Anaconda distribution to make sure all underlying dependencies (such as Linear Algebra libraries) all sync up with the use of a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conda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install.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you have Anaconda, install NumPy by going to your terminal or command prompt and typing: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7">
              <a:spcAft>
                <a:spcPts val="1200"/>
              </a:spcAft>
            </a:pP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conda</a:t>
            </a: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install </a:t>
            </a: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7"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pip install </a:t>
            </a: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Numpy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Installation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547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 arrays are the main way we will use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throughout the course.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arrays essentially come in two flavors: vectors and matrices.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Vectors are strictly 1-d arrays and matrices are 2-d (but you should note a matrix can still have only one row or one column).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How we use NumPy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5571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Indexing and Selection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Numpy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Agenda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2272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1" y="1124744"/>
            <a:ext cx="6412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Course Agenda</a:t>
            </a:r>
            <a:endParaRPr lang="en-GB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953B7-876E-56EE-B23D-57005DD94477}"/>
              </a:ext>
            </a:extLst>
          </p:cNvPr>
          <p:cNvSpPr/>
          <p:nvPr/>
        </p:nvSpPr>
        <p:spPr>
          <a:xfrm>
            <a:off x="1123271" y="2197810"/>
            <a:ext cx="4972729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Python Crash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Data 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Numpy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Data Visualization: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Seaborn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Plottly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and Cufflinks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Geographical Plotting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45476-9BC0-37D7-985E-8980205F4A0B}"/>
              </a:ext>
            </a:extLst>
          </p:cNvPr>
          <p:cNvSpPr/>
          <p:nvPr/>
        </p:nvSpPr>
        <p:spPr>
          <a:xfrm>
            <a:off x="6096000" y="2197810"/>
            <a:ext cx="4972729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Decision Trees and 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K Means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386891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al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FAFFC65D38D644AD127E666A4A90B1" ma:contentTypeVersion="2" ma:contentTypeDescription="Loo uus dokument" ma:contentTypeScope="" ma:versionID="bccc40d051cf92d5237b6e2b45f19c83">
  <xsd:schema xmlns:xsd="http://www.w3.org/2001/XMLSchema" xmlns:xs="http://www.w3.org/2001/XMLSchema" xmlns:p="http://schemas.microsoft.com/office/2006/metadata/properties" xmlns:ns2="1777e6c5-de6a-4262-a223-b14c2573a4bd" targetNamespace="http://schemas.microsoft.com/office/2006/metadata/properties" ma:root="true" ma:fieldsID="85d4a693b59268df38b5a623edda157a" ns2:_="">
    <xsd:import namespace="1777e6c5-de6a-4262-a223-b14c2573a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7e6c5-de6a-4262-a223-b14c2573a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E0BB72-E0A3-4143-B047-5BE229A39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7e6c5-de6a-4262-a223-b14c2573a4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A2B917-724C-4CEC-9B22-699730BECCD1}">
  <ds:schemaRefs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1777e6c5-de6a-4262-a223-b14c2573a4bd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F7D42BB-6AE1-4F54-92C7-42C5091D85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11625</TotalTime>
  <Words>279</Words>
  <Application>Microsoft Office PowerPoint</Application>
  <PresentationFormat>Widescreen</PresentationFormat>
  <Paragraphs>63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Gotham Office</vt:lpstr>
      <vt:lpstr>Gotham Rounded Book</vt:lpstr>
      <vt:lpstr>Gotham Rounded Medium</vt:lpstr>
      <vt:lpstr>Helvetica</vt:lpstr>
      <vt:lpstr>Helvetica Light</vt:lpstr>
      <vt:lpstr>Verdana</vt:lpstr>
      <vt:lpstr>Wingdings</vt:lpstr>
      <vt:lpstr>Office'i kujundus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Deniss Ruder</dc:creator>
  <cp:lastModifiedBy>Deniss Ruder</cp:lastModifiedBy>
  <cp:revision>132</cp:revision>
  <dcterms:created xsi:type="dcterms:W3CDTF">2020-08-10T05:42:16Z</dcterms:created>
  <dcterms:modified xsi:type="dcterms:W3CDTF">2023-05-05T05:06:57Z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0x0101003BFAFFC65D38D644AD127E666A4A90B1</vt:lpwstr>
  </property>
</Properties>
</file>