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Amatic SC"/>
      <p:regular r:id="rId24"/>
      <p:bold r:id="rId25"/>
    </p:embeddedFont>
    <p:embeddedFont>
      <p:font typeface="Source Code Pr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maticSC-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regular.fntdata"/><Relationship Id="rId25" Type="http://schemas.openxmlformats.org/officeDocument/2006/relationships/font" Target="fonts/AmaticSC-bold.fntdata"/><Relationship Id="rId28" Type="http://schemas.openxmlformats.org/officeDocument/2006/relationships/font" Target="fonts/SourceCodePro-italic.fntdata"/><Relationship Id="rId27"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c6f59039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c6f5903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ab4cd6129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ab4cd612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Quality apps feel like they were specifically for the OS they run on. They compliment the OS. For the longest time Android apps felt inferior to those of iOS due to the variations offered by touchwiz, HTC sense, ColorOS, etc. They did not fit until Material design came and revolutionized everything. </a:t>
            </a:r>
            <a:endParaRPr/>
          </a:p>
          <a:p>
            <a:pPr indent="-317500" lvl="0" marL="457200" rtl="0" algn="l">
              <a:spcBef>
                <a:spcPts val="0"/>
              </a:spcBef>
              <a:spcAft>
                <a:spcPts val="0"/>
              </a:spcAft>
              <a:buSzPts val="1400"/>
              <a:buAutoNum type="arabicPeriod"/>
            </a:pPr>
            <a:r>
              <a:rPr lang="en"/>
              <a:t>Material UI doesn’t fit well on iOS (Human Design), Web (Bootstrap, Tailwind), Windows (Fluent), Unconventional Systems - </a:t>
            </a:r>
            <a:r>
              <a:rPr lang="en">
                <a:solidFill>
                  <a:schemeClr val="dk1"/>
                </a:solidFill>
              </a:rPr>
              <a:t>USSD, API</a:t>
            </a:r>
            <a:r>
              <a:rPr lang="en"/>
              <a:t>?</a:t>
            </a:r>
            <a:endParaRPr/>
          </a:p>
          <a:p>
            <a:pPr indent="-317500" lvl="0" marL="457200" rtl="0" algn="l">
              <a:spcBef>
                <a:spcPts val="0"/>
              </a:spcBef>
              <a:spcAft>
                <a:spcPts val="0"/>
              </a:spcAft>
              <a:buSzPts val="1400"/>
              <a:buAutoNum type="arabicPeriod"/>
            </a:pPr>
            <a:r>
              <a:rPr lang="en"/>
              <a:t>Leverage on platform specific frameworks and libraries. Animations, Google Maps vs Apple Maps.</a:t>
            </a:r>
            <a:endParaRPr/>
          </a:p>
          <a:p>
            <a:pPr indent="-317500" lvl="0" marL="457200" rtl="0" algn="l">
              <a:spcBef>
                <a:spcPts val="0"/>
              </a:spcBef>
              <a:spcAft>
                <a:spcPts val="0"/>
              </a:spcAft>
              <a:buSzPts val="1400"/>
              <a:buAutoNum type="arabicPeriod"/>
            </a:pPr>
            <a:r>
              <a:rPr lang="en"/>
              <a:t>Adopt new platform specific libraries immediately without compromising other targets. Material You, 3D features in Apple Map, Bootstrap 5, Fluent, etc (Adopt windows 11 new looks)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ab4cd6129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ab4cd612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KMP allows one to create common shared library modules that can be depended on from various targets and languages.</a:t>
            </a:r>
            <a:endParaRPr/>
          </a:p>
          <a:p>
            <a:pPr indent="0" lvl="0" marL="0" rtl="0" algn="l">
              <a:spcBef>
                <a:spcPts val="0"/>
              </a:spcBef>
              <a:spcAft>
                <a:spcPts val="0"/>
              </a:spcAft>
              <a:buNone/>
            </a:pPr>
            <a:r>
              <a:rPr lang="en"/>
              <a:t>Just like GraalVM compiles java/kotlin to OS dependent native binary application, KMP compiles into a target dependent binary lib, one can import into an existing project.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ab4cd6129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ab4cd612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KMP allows one to create common shared library modules that can be depended on from various targets and languages.</a:t>
            </a:r>
            <a:endParaRPr/>
          </a:p>
          <a:p>
            <a:pPr indent="0" lvl="0" marL="0" rtl="0" algn="l">
              <a:spcBef>
                <a:spcPts val="0"/>
              </a:spcBef>
              <a:spcAft>
                <a:spcPts val="0"/>
              </a:spcAft>
              <a:buNone/>
            </a:pPr>
            <a:r>
              <a:rPr lang="en"/>
              <a:t>Just like GraalVM compiles java/kotlin to OS dependent native binary application, KMP compiles into a target dependent binary lib, one can import into an existing project.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ab4cd6129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ab4cd612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KMP allows one to create common shared library modules that can be depended on from various targets and languages.</a:t>
            </a:r>
            <a:endParaRPr/>
          </a:p>
          <a:p>
            <a:pPr indent="0" lvl="0" marL="0" rtl="0" algn="l">
              <a:spcBef>
                <a:spcPts val="0"/>
              </a:spcBef>
              <a:spcAft>
                <a:spcPts val="0"/>
              </a:spcAft>
              <a:buNone/>
            </a:pPr>
            <a:r>
              <a:rPr lang="en"/>
              <a:t>Just like GraalVM compiles java/kotlin to OS dependent native binary application, KMP compiles into a target dependent binary lib, one can import into an existing project.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ab4cd6129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ab4cd612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now, why should we choose KMP over existing solutions, Flutter, Xamarin, React?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ab4cd6129_0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ab4cd612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Flow wrappers</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ab4cd6129_0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ab4cd612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MVI works well enough.</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ICEROCK MOKO</a:t>
            </a:r>
            <a:endParaRPr/>
          </a:p>
          <a:p>
            <a:pPr indent="0" lvl="0" marL="45720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ab4cd6129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ab4cd612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KTOR</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SQDelight</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Fuel</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Lottie</a:t>
            </a:r>
            <a:endParaRPr/>
          </a:p>
          <a:p>
            <a:pPr indent="0" lvl="0" marL="45720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ab4cd6129_0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ab4cd612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now, why should we choose KMP over existing solutions, Flutter, Xamarin, React?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6f59039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5903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KMP allows one to create common shared library modules that can be depended on from various targets and languages.</a:t>
            </a:r>
            <a:endParaRPr/>
          </a:p>
          <a:p>
            <a:pPr indent="0" lvl="0" marL="0" rtl="0" algn="l">
              <a:spcBef>
                <a:spcPts val="0"/>
              </a:spcBef>
              <a:spcAft>
                <a:spcPts val="0"/>
              </a:spcAft>
              <a:buNone/>
            </a:pPr>
            <a:r>
              <a:rPr lang="en"/>
              <a:t>Just like GraalVM compiles java/kotlin to OS dependent native binary application, KMP compiles into a target dependent binary lib, one can import into an existing project.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59039d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59039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now, why should we choose KMP over existing solutions, Flutter, Xamarin, React?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f59039d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59039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Quality apps feel like they were specifically for the OS they run on. They compliment the OS. For the longest time Android apps felt inferior to those of iOS due to the variations offered by touchwiz, HTC sense, ColorOS, etc. They did not fit </a:t>
            </a:r>
            <a:r>
              <a:rPr lang="en"/>
              <a:t>until</a:t>
            </a:r>
            <a:r>
              <a:rPr lang="en"/>
              <a:t> Material design came and </a:t>
            </a:r>
            <a:r>
              <a:rPr lang="en"/>
              <a:t>revolutionized</a:t>
            </a:r>
            <a:r>
              <a:rPr lang="en"/>
              <a:t> everything. </a:t>
            </a:r>
            <a:endParaRPr/>
          </a:p>
          <a:p>
            <a:pPr indent="-317500" lvl="0" marL="457200" rtl="0" algn="l">
              <a:spcBef>
                <a:spcPts val="0"/>
              </a:spcBef>
              <a:spcAft>
                <a:spcPts val="0"/>
              </a:spcAft>
              <a:buSzPts val="1400"/>
              <a:buAutoNum type="arabicPeriod"/>
            </a:pPr>
            <a:r>
              <a:rPr lang="en"/>
              <a:t>Material UI doesn’t fit well on iOS (Human Design), Web (Bootstrap, Tailwind), Windows (Fluent), Unconventional Systems - </a:t>
            </a:r>
            <a:r>
              <a:rPr lang="en">
                <a:solidFill>
                  <a:schemeClr val="dk1"/>
                </a:solidFill>
              </a:rPr>
              <a:t>USSD, API</a:t>
            </a:r>
            <a:r>
              <a:rPr lang="en"/>
              <a:t>?</a:t>
            </a:r>
            <a:endParaRPr/>
          </a:p>
          <a:p>
            <a:pPr indent="-317500" lvl="0" marL="457200" rtl="0" algn="l">
              <a:spcBef>
                <a:spcPts val="0"/>
              </a:spcBef>
              <a:spcAft>
                <a:spcPts val="0"/>
              </a:spcAft>
              <a:buSzPts val="1400"/>
              <a:buAutoNum type="arabicPeriod"/>
            </a:pPr>
            <a:r>
              <a:rPr lang="en"/>
              <a:t>Leverage on platform specific frameworks and libraries. Animations, Google Maps vs Apple Maps.</a:t>
            </a:r>
            <a:endParaRPr/>
          </a:p>
          <a:p>
            <a:pPr indent="-317500" lvl="0" marL="457200" rtl="0" algn="l">
              <a:spcBef>
                <a:spcPts val="0"/>
              </a:spcBef>
              <a:spcAft>
                <a:spcPts val="0"/>
              </a:spcAft>
              <a:buSzPts val="1400"/>
              <a:buAutoNum type="arabicPeriod"/>
            </a:pPr>
            <a:r>
              <a:rPr lang="en"/>
              <a:t>Adopt new </a:t>
            </a:r>
            <a:r>
              <a:rPr lang="en"/>
              <a:t>platform</a:t>
            </a:r>
            <a:r>
              <a:rPr lang="en"/>
              <a:t> specific libraries immediately without compromising other targets. Material You, 3D features in Apple Map, Bootstrap 5, Fluent, etc (Adopt windows 11 new looks)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59039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59039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 KMM is an abstraction of KMP specifically for Mobile development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This involves having a single codebase for the business logic of both iOS and Android apps</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SzPts val="1400"/>
              <a:buChar char="-"/>
            </a:pPr>
            <a:r>
              <a:rPr lang="en"/>
              <a:t>Android specific APIs:</a:t>
            </a:r>
            <a:endParaRPr/>
          </a:p>
          <a:p>
            <a:pPr indent="0" lvl="0" marL="0" rtl="0" algn="l">
              <a:spcBef>
                <a:spcPts val="0"/>
              </a:spcBef>
              <a:spcAft>
                <a:spcPts val="0"/>
              </a:spcAft>
              <a:buNone/>
            </a:pPr>
            <a:r>
              <a:rPr lang="en"/>
              <a:t>CameraX, Ml-Kit, Biometric, Room, Play-services, Retrofit, etc</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iOS specific APIs:</a:t>
            </a:r>
            <a:endParaRPr/>
          </a:p>
          <a:p>
            <a:pPr indent="0" lvl="0" marL="0" rtl="0" algn="l">
              <a:spcBef>
                <a:spcPts val="0"/>
              </a:spcBef>
              <a:spcAft>
                <a:spcPts val="0"/>
              </a:spcAft>
              <a:buNone/>
            </a:pPr>
            <a:r>
              <a:rPr lang="en"/>
              <a:t>AVFoundation, Core ML, Local Authentication, Accounts, Cloudkit, etc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Motivation:</a:t>
            </a:r>
            <a:endParaRPr b="1"/>
          </a:p>
          <a:p>
            <a:pPr indent="-317500" lvl="0" marL="457200" rtl="0" algn="l">
              <a:spcBef>
                <a:spcPts val="0"/>
              </a:spcBef>
              <a:spcAft>
                <a:spcPts val="0"/>
              </a:spcAft>
              <a:buSzPts val="1400"/>
              <a:buAutoNum type="arabicPeriod"/>
            </a:pPr>
            <a:r>
              <a:rPr lang="en"/>
              <a:t>Avoid doing the job twice.</a:t>
            </a:r>
            <a:endParaRPr/>
          </a:p>
          <a:p>
            <a:pPr indent="-317500" lvl="0" marL="457200" rtl="0" algn="l">
              <a:spcBef>
                <a:spcPts val="0"/>
              </a:spcBef>
              <a:spcAft>
                <a:spcPts val="0"/>
              </a:spcAft>
              <a:buSzPts val="1400"/>
              <a:buAutoNum type="arabicPeriod"/>
            </a:pPr>
            <a:r>
              <a:rPr lang="en"/>
              <a:t>Love DRY</a:t>
            </a:r>
            <a:endParaRPr/>
          </a:p>
          <a:p>
            <a:pPr indent="-317500" lvl="0" marL="457200" rtl="0" algn="l">
              <a:spcBef>
                <a:spcPts val="0"/>
              </a:spcBef>
              <a:spcAft>
                <a:spcPts val="0"/>
              </a:spcAft>
              <a:buSzPts val="1400"/>
              <a:buAutoNum type="arabicPeriod"/>
            </a:pPr>
            <a:r>
              <a:rPr lang="en"/>
              <a:t>Have less experience with iOS but wanna get started</a:t>
            </a:r>
            <a:endParaRPr/>
          </a:p>
          <a:p>
            <a:pPr indent="-317500" lvl="0" marL="457200" rtl="0" algn="l">
              <a:spcBef>
                <a:spcPts val="0"/>
              </a:spcBef>
              <a:spcAft>
                <a:spcPts val="0"/>
              </a:spcAft>
              <a:buSzPts val="1400"/>
              <a:buAutoNum type="arabicPeriod"/>
            </a:pPr>
            <a:r>
              <a:rPr lang="en"/>
              <a:t>Don’t like existing solutions for some reson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59039d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59039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86e6c54dc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86e6c54d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 AirBnB: Ongoing talks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6f59039d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6f59039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AppCode is only available for Mac. You can still use Android studio on Windows/Linux but won’t be able to compile for Apple targets</a:t>
            </a:r>
            <a:endParaRPr/>
          </a:p>
          <a:p>
            <a:pPr indent="-317500" lvl="0" marL="457200" rtl="0" algn="l">
              <a:spcBef>
                <a:spcPts val="0"/>
              </a:spcBef>
              <a:spcAft>
                <a:spcPts val="0"/>
              </a:spcAft>
              <a:buSzPts val="1400"/>
              <a:buChar char="-"/>
            </a:pPr>
            <a:r>
              <a:rPr lang="en">
                <a:solidFill>
                  <a:schemeClr val="dk1"/>
                </a:solidFill>
              </a:rPr>
              <a:t>AppCode: </a:t>
            </a:r>
            <a:r>
              <a:rPr lang="en">
                <a:solidFill>
                  <a:srgbClr val="27282C"/>
                </a:solidFill>
                <a:highlight>
                  <a:srgbClr val="FFFFFF"/>
                </a:highlight>
              </a:rPr>
              <a:t>We’ve created a special Gradle DSL for describing iOS projects that does not require having </a:t>
            </a:r>
            <a:r>
              <a:rPr lang="en">
                <a:solidFill>
                  <a:srgbClr val="27282C"/>
                </a:solidFill>
                <a:highlight>
                  <a:srgbClr val="FFFFFF"/>
                </a:highlight>
                <a:latin typeface="Courier New"/>
                <a:ea typeface="Courier New"/>
                <a:cs typeface="Courier New"/>
                <a:sym typeface="Courier New"/>
              </a:rPr>
              <a:t>.xcodeproj</a:t>
            </a:r>
            <a:r>
              <a:rPr lang="en">
                <a:solidFill>
                  <a:srgbClr val="27282C"/>
                </a:solidFill>
                <a:highlight>
                  <a:srgbClr val="FFFFFF"/>
                </a:highlight>
              </a:rPr>
              <a:t> or </a:t>
            </a:r>
            <a:r>
              <a:rPr lang="en">
                <a:solidFill>
                  <a:srgbClr val="27282C"/>
                </a:solidFill>
                <a:highlight>
                  <a:srgbClr val="FFFFFF"/>
                </a:highlight>
                <a:latin typeface="Courier New"/>
                <a:ea typeface="Courier New"/>
                <a:cs typeface="Courier New"/>
                <a:sym typeface="Courier New"/>
              </a:rPr>
              <a:t>.xcworkspace</a:t>
            </a:r>
            <a:r>
              <a:rPr lang="en">
                <a:solidFill>
                  <a:srgbClr val="27282C"/>
                </a:solidFill>
                <a:highlight>
                  <a:srgbClr val="FFFFFF"/>
                </a:highlight>
              </a:rPr>
              <a:t>.</a:t>
            </a:r>
            <a:endParaRPr>
              <a:solidFill>
                <a:srgbClr val="27282C"/>
              </a:solidFill>
              <a:highlight>
                <a:srgbClr val="FFFFFF"/>
              </a:highlight>
            </a:endParaRPr>
          </a:p>
          <a:p>
            <a:pPr indent="0" lvl="0" marL="0" rtl="0" algn="l">
              <a:spcBef>
                <a:spcPts val="0"/>
              </a:spcBef>
              <a:spcAft>
                <a:spcPts val="0"/>
              </a:spcAft>
              <a:buNone/>
            </a:pPr>
            <a:r>
              <a:t/>
            </a:r>
            <a:endParaRPr>
              <a:solidFill>
                <a:srgbClr val="27282C"/>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ab4cd612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ab4cd61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now, why should we choose KMP over existing solutions, Flutter, Xamarin, React?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8.png"/><Relationship Id="rId7" Type="http://schemas.openxmlformats.org/officeDocument/2006/relationships/image" Target="../media/image6.png"/><Relationship Id="rId8"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Kotlin Multiplatform Mobile</a:t>
            </a:r>
            <a:endParaRPr/>
          </a:p>
        </p:txBody>
      </p:sp>
      <p:sp>
        <p:nvSpPr>
          <p:cNvPr id="57" name="Google Shape;57;p13"/>
          <p:cNvSpPr txBox="1"/>
          <p:nvPr>
            <p:ph idx="1" type="subTitle"/>
          </p:nvPr>
        </p:nvSpPr>
        <p:spPr>
          <a:xfrm>
            <a:off x="311700" y="3706350"/>
            <a:ext cx="8520600" cy="55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21st August 2021</a:t>
            </a:r>
            <a:endParaRPr/>
          </a:p>
        </p:txBody>
      </p:sp>
      <p:sp>
        <p:nvSpPr>
          <p:cNvPr id="58" name="Google Shape;58;p13"/>
          <p:cNvSpPr txBox="1"/>
          <p:nvPr>
            <p:ph idx="1" type="subTitle"/>
          </p:nvPr>
        </p:nvSpPr>
        <p:spPr>
          <a:xfrm>
            <a:off x="6790775" y="4311475"/>
            <a:ext cx="2041500" cy="294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600">
                <a:solidFill>
                  <a:schemeClr val="accent2"/>
                </a:solidFill>
              </a:rPr>
              <a:t>Oliver Muthomi </a:t>
            </a:r>
            <a:endParaRPr sz="1600">
              <a:solidFill>
                <a:schemeClr val="accent2"/>
              </a:solidFill>
            </a:endParaRPr>
          </a:p>
        </p:txBody>
      </p:sp>
      <p:sp>
        <p:nvSpPr>
          <p:cNvPr id="59" name="Google Shape;59;p13"/>
          <p:cNvSpPr txBox="1"/>
          <p:nvPr>
            <p:ph idx="1" type="subTitle"/>
          </p:nvPr>
        </p:nvSpPr>
        <p:spPr>
          <a:xfrm>
            <a:off x="6790875" y="4656300"/>
            <a:ext cx="2041500" cy="294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600">
                <a:solidFill>
                  <a:srgbClr val="FFFFFF"/>
                </a:solidFill>
              </a:rPr>
              <a:t>@muth0mi</a:t>
            </a:r>
            <a:endParaRPr sz="16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61725" y="526350"/>
            <a:ext cx="51846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t>Cool, but …</a:t>
            </a:r>
            <a:br>
              <a:rPr lang="en"/>
            </a:br>
            <a:r>
              <a:rPr lang="en" sz="10300"/>
              <a:t>it’s no greenfield.</a:t>
            </a:r>
            <a:r>
              <a:rPr lang="en" sz="11300"/>
              <a:t>!!</a:t>
            </a:r>
            <a:endParaRPr sz="11300"/>
          </a:p>
        </p:txBody>
      </p:sp>
      <p:pic>
        <p:nvPicPr>
          <p:cNvPr id="136" name="Google Shape;136;p22"/>
          <p:cNvPicPr preferRelativeResize="0"/>
          <p:nvPr/>
        </p:nvPicPr>
        <p:blipFill rotWithShape="1">
          <a:blip r:embed="rId3">
            <a:alphaModFix/>
          </a:blip>
          <a:srcRect b="0" l="2143" r="0" t="2143"/>
          <a:stretch/>
        </p:blipFill>
        <p:spPr>
          <a:xfrm rot="-926114">
            <a:off x="4541297" y="99874"/>
            <a:ext cx="4720982" cy="2905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495300" lvl="0" marL="457200" rtl="0" algn="l">
              <a:spcBef>
                <a:spcPts val="0"/>
              </a:spcBef>
              <a:spcAft>
                <a:spcPts val="0"/>
              </a:spcAft>
              <a:buSzPts val="4200"/>
              <a:buAutoNum type="arabicPeriod"/>
            </a:pPr>
            <a:r>
              <a:rPr lang="en"/>
              <a:t>Ownership</a:t>
            </a:r>
            <a:endParaRPr/>
          </a:p>
        </p:txBody>
      </p:sp>
      <p:sp>
        <p:nvSpPr>
          <p:cNvPr id="142" name="Google Shape;142;p23"/>
          <p:cNvSpPr txBox="1"/>
          <p:nvPr>
            <p:ph idx="1" type="body"/>
          </p:nvPr>
        </p:nvSpPr>
        <p:spPr>
          <a:xfrm>
            <a:off x="311700" y="1093850"/>
            <a:ext cx="8520600" cy="95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Have Android dev team </a:t>
            </a:r>
            <a:r>
              <a:rPr lang="en"/>
              <a:t>develop</a:t>
            </a:r>
            <a:r>
              <a:rPr lang="en"/>
              <a:t> shared module</a:t>
            </a:r>
            <a:r>
              <a:rPr lang="en"/>
              <a:t> for your applications, in pure Kotlin. Have iOS adopt it.</a:t>
            </a:r>
            <a:endParaRPr/>
          </a:p>
        </p:txBody>
      </p:sp>
      <p:sp>
        <p:nvSpPr>
          <p:cNvPr id="143" name="Google Shape;143;p23"/>
          <p:cNvSpPr txBox="1"/>
          <p:nvPr>
            <p:ph idx="1" type="body"/>
          </p:nvPr>
        </p:nvSpPr>
        <p:spPr>
          <a:xfrm>
            <a:off x="311700" y="2271213"/>
            <a:ext cx="8520600" cy="95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Have iOS dev team learn kotlin and develop shared module together with the Android Team.</a:t>
            </a:r>
            <a:endParaRPr/>
          </a:p>
        </p:txBody>
      </p:sp>
      <p:sp>
        <p:nvSpPr>
          <p:cNvPr id="144" name="Google Shape;144;p23"/>
          <p:cNvSpPr txBox="1"/>
          <p:nvPr>
            <p:ph idx="1" type="body"/>
          </p:nvPr>
        </p:nvSpPr>
        <p:spPr>
          <a:xfrm>
            <a:off x="311700" y="3448575"/>
            <a:ext cx="8520600" cy="95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Consolidate a independent team to work on shared module. Work on iOS and Android modules has reduced significantly.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a:t>
            </a:r>
            <a:r>
              <a:rPr lang="en"/>
              <a:t>Make your code cross-platform (Android)﻿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0" name="Google Shape;150;p24"/>
          <p:cNvSpPr txBox="1"/>
          <p:nvPr>
            <p:ph idx="1" type="body"/>
          </p:nvPr>
        </p:nvSpPr>
        <p:spPr>
          <a:xfrm>
            <a:off x="311700" y="1093850"/>
            <a:ext cx="8520600" cy="67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Create a </a:t>
            </a:r>
            <a:r>
              <a:rPr b="1" lang="en"/>
              <a:t>KMM Shared Module</a:t>
            </a:r>
            <a:r>
              <a:rPr lang="en"/>
              <a:t> in your Android project.</a:t>
            </a:r>
            <a:endParaRPr/>
          </a:p>
        </p:txBody>
      </p:sp>
      <p:sp>
        <p:nvSpPr>
          <p:cNvPr id="151" name="Google Shape;151;p24"/>
          <p:cNvSpPr txBox="1"/>
          <p:nvPr>
            <p:ph idx="1" type="body"/>
          </p:nvPr>
        </p:nvSpPr>
        <p:spPr>
          <a:xfrm>
            <a:off x="311700" y="1830175"/>
            <a:ext cx="8520600" cy="6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a gradle dependency to you </a:t>
            </a:r>
            <a:r>
              <a:rPr b="1" lang="en"/>
              <a:t>A</a:t>
            </a:r>
            <a:r>
              <a:rPr b="1" lang="en"/>
              <a:t>pp Module.</a:t>
            </a:r>
            <a:endParaRPr b="1"/>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52" name="Google Shape;152;p24"/>
          <p:cNvSpPr txBox="1"/>
          <p:nvPr>
            <p:ph idx="1" type="body"/>
          </p:nvPr>
        </p:nvSpPr>
        <p:spPr>
          <a:xfrm>
            <a:off x="311700" y="2639375"/>
            <a:ext cx="8520600" cy="6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Refactor</a:t>
            </a:r>
            <a:r>
              <a:rPr lang="en"/>
              <a:t> business logic into shared module. Share as much as possible</a:t>
            </a:r>
            <a:endParaRPr b="1"/>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53" name="Google Shape;153;p24"/>
          <p:cNvSpPr txBox="1"/>
          <p:nvPr>
            <p:ph idx="1" type="body"/>
          </p:nvPr>
        </p:nvSpPr>
        <p:spPr>
          <a:xfrm>
            <a:off x="311700" y="3560400"/>
            <a:ext cx="8520600" cy="6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Plug into</a:t>
            </a:r>
            <a:r>
              <a:rPr lang="en"/>
              <a:t> any platform APIs, (room, broadcast receivers, libraries, ...) using </a:t>
            </a:r>
            <a:r>
              <a:rPr b="1" lang="en"/>
              <a:t>expect</a:t>
            </a:r>
            <a:r>
              <a:rPr lang="en"/>
              <a:t> -&gt; </a:t>
            </a:r>
            <a:r>
              <a:rPr b="1" lang="en"/>
              <a:t>actual </a:t>
            </a:r>
            <a:r>
              <a:rPr lang="en"/>
              <a:t>functionality.</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a:t>
            </a:r>
            <a:r>
              <a:rPr lang="en"/>
              <a:t>. Make your code cross-platform (iOS)﻿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9" name="Google Shape;159;p25"/>
          <p:cNvSpPr txBox="1"/>
          <p:nvPr>
            <p:ph idx="1" type="body"/>
          </p:nvPr>
        </p:nvSpPr>
        <p:spPr>
          <a:xfrm>
            <a:off x="311688" y="1303930"/>
            <a:ext cx="8520600" cy="6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project settings &gt; </a:t>
            </a:r>
            <a:r>
              <a:rPr b="1" lang="en"/>
              <a:t>Build Phases</a:t>
            </a:r>
            <a:r>
              <a:rPr lang="en"/>
              <a:t> add a New </a:t>
            </a:r>
            <a:r>
              <a:rPr b="1" lang="en"/>
              <a:t>Run Script Phase</a:t>
            </a:r>
            <a:r>
              <a:rPr lang="en"/>
              <a:t>.</a:t>
            </a:r>
            <a:endParaRPr b="1"/>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60" name="Google Shape;160;p25"/>
          <p:cNvSpPr txBox="1"/>
          <p:nvPr>
            <p:ph idx="1" type="body"/>
          </p:nvPr>
        </p:nvSpPr>
        <p:spPr>
          <a:xfrm>
            <a:off x="709213" y="2022100"/>
            <a:ext cx="8123100" cy="41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cd "$SRCROOT/.." ./gradlew:shared:embedAndSignAppleFrameworkForXcode</a:t>
            </a:r>
            <a:endParaRPr sz="1300"/>
          </a:p>
        </p:txBody>
      </p:sp>
      <p:sp>
        <p:nvSpPr>
          <p:cNvPr id="161" name="Google Shape;161;p25"/>
          <p:cNvSpPr txBox="1"/>
          <p:nvPr>
            <p:ph idx="1" type="body"/>
          </p:nvPr>
        </p:nvSpPr>
        <p:spPr>
          <a:xfrm>
            <a:off x="311675" y="2756125"/>
            <a:ext cx="8520600" cy="41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t>
            </a:r>
            <a:r>
              <a:rPr b="1" lang="en"/>
              <a:t>Build Settings </a:t>
            </a:r>
            <a:r>
              <a:rPr lang="en"/>
              <a:t>&gt; </a:t>
            </a:r>
            <a:r>
              <a:rPr b="1" lang="en"/>
              <a:t>Framework Search Path</a:t>
            </a:r>
            <a:r>
              <a:rPr lang="en"/>
              <a:t> add:</a:t>
            </a:r>
            <a:endParaRPr b="1"/>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62" name="Google Shape;162;p25"/>
          <p:cNvSpPr txBox="1"/>
          <p:nvPr>
            <p:ph idx="1" type="body"/>
          </p:nvPr>
        </p:nvSpPr>
        <p:spPr>
          <a:xfrm>
            <a:off x="709200" y="3173125"/>
            <a:ext cx="8123100" cy="41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$(SRCROOT)/../shared/build/xcode-frameworks/$(CONFIGURATION)/$(SDK_NAME)</a:t>
            </a:r>
            <a:endParaRPr sz="1300"/>
          </a:p>
        </p:txBody>
      </p:sp>
      <p:sp>
        <p:nvSpPr>
          <p:cNvPr id="163" name="Google Shape;163;p25"/>
          <p:cNvSpPr txBox="1"/>
          <p:nvPr>
            <p:ph idx="1" type="body"/>
          </p:nvPr>
        </p:nvSpPr>
        <p:spPr>
          <a:xfrm>
            <a:off x="311688" y="3955125"/>
            <a:ext cx="8520600" cy="41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t>
            </a:r>
            <a:r>
              <a:rPr b="1" lang="en"/>
              <a:t>Build Settings </a:t>
            </a:r>
            <a:r>
              <a:rPr lang="en"/>
              <a:t>&gt; </a:t>
            </a:r>
            <a:r>
              <a:rPr b="1" lang="en"/>
              <a:t>Other Linker flags</a:t>
            </a:r>
            <a:r>
              <a:rPr lang="en"/>
              <a:t> add:</a:t>
            </a:r>
            <a:endParaRPr b="1"/>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64" name="Google Shape;164;p25"/>
          <p:cNvSpPr txBox="1"/>
          <p:nvPr>
            <p:ph idx="1" type="body"/>
          </p:nvPr>
        </p:nvSpPr>
        <p:spPr>
          <a:xfrm>
            <a:off x="709200" y="4372125"/>
            <a:ext cx="8123100" cy="41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(inherited) -framework shared</a:t>
            </a:r>
            <a:endParaRPr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2802750" y="802500"/>
            <a:ext cx="3538500" cy="35385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400"/>
              <a:t>TELL ME..</a:t>
            </a:r>
            <a:r>
              <a:rPr lang="en" sz="2500"/>
              <a:t>,</a:t>
            </a:r>
            <a:br>
              <a:rPr lang="en" sz="4300"/>
            </a:br>
            <a:r>
              <a:rPr lang="en" sz="6300"/>
              <a:t>WHAT GON BE</a:t>
            </a:r>
            <a:endParaRPr sz="6300"/>
          </a:p>
          <a:p>
            <a:pPr indent="0" lvl="0" marL="0" rtl="0" algn="ctr">
              <a:spcBef>
                <a:spcPts val="0"/>
              </a:spcBef>
              <a:spcAft>
                <a:spcPts val="0"/>
              </a:spcAft>
              <a:buNone/>
            </a:pPr>
            <a:r>
              <a:rPr lang="en" sz="7300"/>
              <a:t>HARD</a:t>
            </a:r>
            <a:r>
              <a:rPr lang="en" sz="7300"/>
              <a:t>?</a:t>
            </a:r>
            <a:endParaRPr sz="7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61725" y="526350"/>
            <a:ext cx="35412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CONCURENCY $ REACTIVITY…</a:t>
            </a:r>
            <a:br>
              <a:rPr lang="en" sz="5600"/>
            </a:br>
            <a:r>
              <a:rPr lang="en" sz="9400"/>
              <a:t>Suspend, </a:t>
            </a:r>
            <a:r>
              <a:rPr lang="en" sz="9400"/>
              <a:t> FLOWs</a:t>
            </a:r>
            <a:r>
              <a:rPr lang="en" sz="9900"/>
              <a:t>,</a:t>
            </a:r>
            <a:endParaRPr sz="10900"/>
          </a:p>
        </p:txBody>
      </p:sp>
      <p:pic>
        <p:nvPicPr>
          <p:cNvPr id="175" name="Google Shape;175;p27"/>
          <p:cNvPicPr preferRelativeResize="0"/>
          <p:nvPr/>
        </p:nvPicPr>
        <p:blipFill rotWithShape="1">
          <a:blip r:embed="rId3">
            <a:alphaModFix/>
          </a:blip>
          <a:srcRect b="0" l="0" r="12288" t="0"/>
          <a:stretch/>
        </p:blipFill>
        <p:spPr>
          <a:xfrm>
            <a:off x="3238400" y="615000"/>
            <a:ext cx="5905600" cy="3913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61725" y="526350"/>
            <a:ext cx="35412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MVVM </a:t>
            </a:r>
            <a:r>
              <a:rPr lang="en" sz="2700"/>
              <a:t>…</a:t>
            </a:r>
            <a:br>
              <a:rPr lang="en" sz="5600"/>
            </a:br>
            <a:r>
              <a:rPr lang="en" sz="9400"/>
              <a:t>Shared </a:t>
            </a:r>
            <a:r>
              <a:rPr lang="en" sz="6700"/>
              <a:t>Viewmodels</a:t>
            </a:r>
            <a:endParaRPr sz="10900"/>
          </a:p>
        </p:txBody>
      </p:sp>
      <p:pic>
        <p:nvPicPr>
          <p:cNvPr id="181" name="Google Shape;181;p28"/>
          <p:cNvPicPr preferRelativeResize="0"/>
          <p:nvPr/>
        </p:nvPicPr>
        <p:blipFill rotWithShape="1">
          <a:blip r:embed="rId3">
            <a:alphaModFix/>
          </a:blip>
          <a:srcRect b="0" l="4685" r="4676" t="0"/>
          <a:stretch/>
        </p:blipFill>
        <p:spPr>
          <a:xfrm>
            <a:off x="3238400" y="615000"/>
            <a:ext cx="5905600" cy="3913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61725" y="526350"/>
            <a:ext cx="35412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3rd Party Support</a:t>
            </a:r>
            <a:r>
              <a:rPr lang="en" sz="2700"/>
              <a:t> …</a:t>
            </a:r>
            <a:br>
              <a:rPr lang="en" sz="5600"/>
            </a:br>
            <a:r>
              <a:rPr lang="en" sz="9400"/>
              <a:t>SHARED Libraries</a:t>
            </a:r>
            <a:endParaRPr sz="10900"/>
          </a:p>
        </p:txBody>
      </p:sp>
      <p:pic>
        <p:nvPicPr>
          <p:cNvPr id="187" name="Google Shape;187;p29"/>
          <p:cNvPicPr preferRelativeResize="0"/>
          <p:nvPr/>
        </p:nvPicPr>
        <p:blipFill rotWithShape="1">
          <a:blip r:embed="rId3">
            <a:alphaModFix/>
          </a:blip>
          <a:srcRect b="10140" l="0" r="0" t="10140"/>
          <a:stretch/>
        </p:blipFill>
        <p:spPr>
          <a:xfrm>
            <a:off x="3238400" y="615000"/>
            <a:ext cx="5905600" cy="3913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2802750" y="802500"/>
            <a:ext cx="3538500" cy="35385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400"/>
              <a:t>Not Bought? YET?</a:t>
            </a:r>
            <a:br>
              <a:rPr lang="en" sz="4300"/>
            </a:br>
            <a:r>
              <a:rPr lang="en" sz="6300"/>
              <a:t>Shoot YaH QUIZ</a:t>
            </a:r>
            <a:r>
              <a:rPr lang="en" sz="7300"/>
              <a:t>?</a:t>
            </a:r>
            <a:endParaRPr sz="7300"/>
          </a:p>
        </p:txBody>
      </p:sp>
      <p:sp>
        <p:nvSpPr>
          <p:cNvPr id="193" name="Google Shape;193;p30"/>
          <p:cNvSpPr txBox="1"/>
          <p:nvPr>
            <p:ph idx="4294967295" type="body"/>
          </p:nvPr>
        </p:nvSpPr>
        <p:spPr>
          <a:xfrm>
            <a:off x="311700" y="4341000"/>
            <a:ext cx="8520600" cy="8025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b="1" lang="en" sz="3500">
                <a:solidFill>
                  <a:schemeClr val="lt1"/>
                </a:solidFill>
              </a:rPr>
              <a:t>github.com/KotlinKenya/Spood</a:t>
            </a:r>
            <a:endParaRPr sz="3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Kotlin </a:t>
            </a:r>
            <a:r>
              <a:rPr lang="en"/>
              <a:t>Multi Platform</a:t>
            </a:r>
            <a:r>
              <a:rPr lang="en"/>
              <a:t> - KMP</a:t>
            </a:r>
            <a:endParaRPr/>
          </a:p>
        </p:txBody>
      </p:sp>
      <p:sp>
        <p:nvSpPr>
          <p:cNvPr id="65" name="Google Shape;65;p14"/>
          <p:cNvSpPr txBox="1"/>
          <p:nvPr>
            <p:ph idx="1" type="body"/>
          </p:nvPr>
        </p:nvSpPr>
        <p:spPr>
          <a:xfrm>
            <a:off x="311700" y="1093850"/>
            <a:ext cx="8520600" cy="3474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Shared</a:t>
            </a:r>
            <a:r>
              <a:rPr lang="en"/>
              <a:t> business logic for your applications, in pure Kotlin</a:t>
            </a:r>
            <a:endParaRPr/>
          </a:p>
        </p:txBody>
      </p:sp>
      <p:pic>
        <p:nvPicPr>
          <p:cNvPr id="66" name="Google Shape;66;p14"/>
          <p:cNvPicPr preferRelativeResize="0"/>
          <p:nvPr/>
        </p:nvPicPr>
        <p:blipFill rotWithShape="1">
          <a:blip r:embed="rId3">
            <a:alphaModFix/>
          </a:blip>
          <a:srcRect b="2260" l="1303" r="1410" t="2374"/>
          <a:stretch/>
        </p:blipFill>
        <p:spPr>
          <a:xfrm>
            <a:off x="769013" y="1512775"/>
            <a:ext cx="7605975" cy="31852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900"/>
              <a:t>Wait</a:t>
            </a:r>
            <a:r>
              <a:rPr lang="en"/>
              <a:t>,</a:t>
            </a:r>
            <a:br>
              <a:rPr lang="en"/>
            </a:br>
            <a:r>
              <a:rPr lang="en" sz="7800"/>
              <a:t>WHY KMP?</a:t>
            </a:r>
            <a:endParaRPr sz="7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61725" y="526350"/>
            <a:ext cx="51846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Avoid logic REduplication While </a:t>
            </a:r>
            <a:r>
              <a:rPr lang="en" sz="7000"/>
              <a:t>Keeping UI Native</a:t>
            </a:r>
            <a:r>
              <a:rPr lang="en" sz="7000"/>
              <a:t>.</a:t>
            </a:r>
            <a:endParaRPr sz="7000"/>
          </a:p>
        </p:txBody>
      </p:sp>
      <p:pic>
        <p:nvPicPr>
          <p:cNvPr id="77" name="Google Shape;77;p16"/>
          <p:cNvPicPr preferRelativeResize="0"/>
          <p:nvPr/>
        </p:nvPicPr>
        <p:blipFill rotWithShape="1">
          <a:blip r:embed="rId3">
            <a:alphaModFix/>
          </a:blip>
          <a:srcRect b="0" l="0" r="30810" t="0"/>
          <a:stretch/>
        </p:blipFill>
        <p:spPr>
          <a:xfrm>
            <a:off x="4489702" y="99075"/>
            <a:ext cx="4654302" cy="5143501"/>
          </a:xfrm>
          <a:prstGeom prst="rect">
            <a:avLst/>
          </a:prstGeom>
          <a:noFill/>
          <a:ln>
            <a:noFill/>
          </a:ln>
        </p:spPr>
      </p:pic>
      <p:pic>
        <p:nvPicPr>
          <p:cNvPr id="78" name="Google Shape;78;p16"/>
          <p:cNvPicPr preferRelativeResize="0"/>
          <p:nvPr/>
        </p:nvPicPr>
        <p:blipFill rotWithShape="1">
          <a:blip r:embed="rId4">
            <a:alphaModFix/>
          </a:blip>
          <a:srcRect b="23236" l="0" r="0" t="0"/>
          <a:stretch/>
        </p:blipFill>
        <p:spPr>
          <a:xfrm>
            <a:off x="6059150" y="1195225"/>
            <a:ext cx="2882249" cy="3948274"/>
          </a:xfrm>
          <a:prstGeom prst="rect">
            <a:avLst/>
          </a:prstGeom>
          <a:noFill/>
          <a:ln>
            <a:noFill/>
          </a:ln>
          <a:effectLst>
            <a:outerShdw blurRad="428625" rotWithShape="0" algn="bl" dir="9540000" dist="95250">
              <a:srgbClr val="000000">
                <a:alpha val="14000"/>
              </a:srgbClr>
            </a:outerShdw>
          </a:effectLst>
        </p:spPr>
      </p:pic>
      <p:pic>
        <p:nvPicPr>
          <p:cNvPr id="79" name="Google Shape;79;p16"/>
          <p:cNvPicPr preferRelativeResize="0"/>
          <p:nvPr/>
        </p:nvPicPr>
        <p:blipFill rotWithShape="1">
          <a:blip r:embed="rId5">
            <a:alphaModFix/>
          </a:blip>
          <a:srcRect b="13554" l="0" r="19413" t="0"/>
          <a:stretch/>
        </p:blipFill>
        <p:spPr>
          <a:xfrm>
            <a:off x="7248025" y="1232350"/>
            <a:ext cx="1895975" cy="3911150"/>
          </a:xfrm>
          <a:prstGeom prst="rect">
            <a:avLst/>
          </a:prstGeom>
          <a:noFill/>
          <a:ln>
            <a:noFill/>
          </a:ln>
          <a:effectLst>
            <a:outerShdw blurRad="428625" rotWithShape="0" algn="bl" dir="9660000" dist="95250">
              <a:srgbClr val="000000">
                <a:alpha val="14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1" type="body"/>
          </p:nvPr>
        </p:nvSpPr>
        <p:spPr>
          <a:xfrm>
            <a:off x="188500" y="4442700"/>
            <a:ext cx="4522800" cy="700800"/>
          </a:xfrm>
          <a:prstGeom prst="rect">
            <a:avLst/>
          </a:prstGeom>
          <a:solidFill>
            <a:schemeClr val="lt2"/>
          </a:solidFill>
        </p:spPr>
        <p:txBody>
          <a:bodyPr anchorCtr="0" anchor="ctr" bIns="91425" lIns="91425" spcFirstLastPara="1" rIns="91425" wrap="square" tIns="91425">
            <a:noAutofit/>
          </a:bodyPr>
          <a:lstStyle/>
          <a:p>
            <a:pPr indent="0" lvl="0" marL="0" rtl="0" algn="l">
              <a:spcBef>
                <a:spcPts val="0"/>
              </a:spcBef>
              <a:spcAft>
                <a:spcPts val="0"/>
              </a:spcAft>
              <a:buNone/>
            </a:pPr>
            <a:r>
              <a:rPr lang="en" sz="1400"/>
              <a:t>Single codebase for the business logic of both iOS and Android apps </a:t>
            </a:r>
            <a:endParaRPr/>
          </a:p>
        </p:txBody>
      </p:sp>
      <p:sp>
        <p:nvSpPr>
          <p:cNvPr id="85" name="Google Shape;85;p17"/>
          <p:cNvSpPr txBox="1"/>
          <p:nvPr>
            <p:ph idx="4294967295" type="title"/>
          </p:nvPr>
        </p:nvSpPr>
        <p:spPr>
          <a:xfrm>
            <a:off x="188500" y="2456950"/>
            <a:ext cx="2719500" cy="112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KMM</a:t>
            </a:r>
            <a:endParaRPr/>
          </a:p>
        </p:txBody>
      </p:sp>
      <p:sp>
        <p:nvSpPr>
          <p:cNvPr id="86" name="Google Shape;86;p17"/>
          <p:cNvSpPr txBox="1"/>
          <p:nvPr>
            <p:ph idx="4294967295" type="subTitle"/>
          </p:nvPr>
        </p:nvSpPr>
        <p:spPr>
          <a:xfrm>
            <a:off x="188500" y="3693875"/>
            <a:ext cx="2719500" cy="635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Multiplatform Mobile</a:t>
            </a:r>
            <a:endParaRPr sz="1400"/>
          </a:p>
        </p:txBody>
      </p:sp>
      <p:pic>
        <p:nvPicPr>
          <p:cNvPr id="87" name="Google Shape;87;p17"/>
          <p:cNvPicPr preferRelativeResize="0"/>
          <p:nvPr/>
        </p:nvPicPr>
        <p:blipFill>
          <a:blip r:embed="rId3">
            <a:alphaModFix/>
          </a:blip>
          <a:stretch>
            <a:fillRect/>
          </a:stretch>
        </p:blipFill>
        <p:spPr>
          <a:xfrm>
            <a:off x="3570900" y="0"/>
            <a:ext cx="5573100" cy="4925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mt="80000"/>
          </a:blip>
          <a:stretch>
            <a:fillRect/>
          </a:stretch>
        </p:blipFill>
        <p:spPr>
          <a:xfrm>
            <a:off x="3749700" y="0"/>
            <a:ext cx="1644600" cy="1998276"/>
          </a:xfrm>
          <a:prstGeom prst="rect">
            <a:avLst/>
          </a:prstGeom>
          <a:noFill/>
          <a:ln>
            <a:noFill/>
          </a:ln>
        </p:spPr>
      </p:pic>
      <p:sp>
        <p:nvSpPr>
          <p:cNvPr id="93" name="Google Shape;93;p18"/>
          <p:cNvSpPr txBox="1"/>
          <p:nvPr>
            <p:ph type="title"/>
          </p:nvPr>
        </p:nvSpPr>
        <p:spPr>
          <a:xfrm>
            <a:off x="214800" y="69400"/>
            <a:ext cx="3534900" cy="125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800"/>
              <a:t>PRO’s</a:t>
            </a:r>
            <a:endParaRPr sz="7800"/>
          </a:p>
        </p:txBody>
      </p:sp>
      <p:sp>
        <p:nvSpPr>
          <p:cNvPr id="94" name="Google Shape;94;p18"/>
          <p:cNvSpPr txBox="1"/>
          <p:nvPr>
            <p:ph type="title"/>
          </p:nvPr>
        </p:nvSpPr>
        <p:spPr>
          <a:xfrm>
            <a:off x="5394300" y="69400"/>
            <a:ext cx="3534900" cy="1254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7800">
                <a:solidFill>
                  <a:schemeClr val="lt1"/>
                </a:solidFill>
              </a:rPr>
              <a:t>CON</a:t>
            </a:r>
            <a:r>
              <a:rPr lang="en" sz="7800">
                <a:solidFill>
                  <a:schemeClr val="lt1"/>
                </a:solidFill>
              </a:rPr>
              <a:t>’s</a:t>
            </a:r>
            <a:endParaRPr sz="7800">
              <a:solidFill>
                <a:schemeClr val="lt1"/>
              </a:solidFill>
            </a:endParaRPr>
          </a:p>
        </p:txBody>
      </p:sp>
      <p:sp>
        <p:nvSpPr>
          <p:cNvPr id="95" name="Google Shape;95;p18"/>
          <p:cNvSpPr txBox="1"/>
          <p:nvPr>
            <p:ph idx="1" type="subTitle"/>
          </p:nvPr>
        </p:nvSpPr>
        <p:spPr>
          <a:xfrm>
            <a:off x="214800" y="1324300"/>
            <a:ext cx="4210200" cy="6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Native UI</a:t>
            </a:r>
            <a:r>
              <a:rPr b="1" lang="en" sz="1600"/>
              <a:t> &amp; Libraries </a:t>
            </a:r>
            <a:endParaRPr b="1" sz="1600"/>
          </a:p>
          <a:p>
            <a:pPr indent="0" lvl="0" marL="0" rtl="0" algn="l">
              <a:spcBef>
                <a:spcPts val="0"/>
              </a:spcBef>
              <a:spcAft>
                <a:spcPts val="0"/>
              </a:spcAft>
              <a:buNone/>
            </a:pPr>
            <a:r>
              <a:rPr b="1" lang="en" sz="1100"/>
              <a:t>Adopt new technologies without overhead</a:t>
            </a:r>
            <a:endParaRPr b="1" sz="900"/>
          </a:p>
        </p:txBody>
      </p:sp>
      <p:sp>
        <p:nvSpPr>
          <p:cNvPr id="96" name="Google Shape;96;p18"/>
          <p:cNvSpPr txBox="1"/>
          <p:nvPr>
            <p:ph idx="1" type="subTitle"/>
          </p:nvPr>
        </p:nvSpPr>
        <p:spPr>
          <a:xfrm>
            <a:off x="214800" y="2020988"/>
            <a:ext cx="4210200" cy="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Small</a:t>
            </a:r>
            <a:r>
              <a:rPr b="1" lang="en" sz="1600"/>
              <a:t> Binaries Size</a:t>
            </a:r>
            <a:endParaRPr b="1" sz="1600"/>
          </a:p>
          <a:p>
            <a:pPr indent="0" lvl="0" marL="0" rtl="0" algn="l">
              <a:spcBef>
                <a:spcPts val="0"/>
              </a:spcBef>
              <a:spcAft>
                <a:spcPts val="0"/>
              </a:spcAft>
              <a:buNone/>
            </a:pPr>
            <a:r>
              <a:rPr b="1" lang="en" sz="1100"/>
              <a:t>Regular library module for Android</a:t>
            </a:r>
            <a:endParaRPr b="1" sz="1100"/>
          </a:p>
          <a:p>
            <a:pPr indent="0" lvl="0" marL="0" rtl="0" algn="l">
              <a:spcBef>
                <a:spcPts val="0"/>
              </a:spcBef>
              <a:spcAft>
                <a:spcPts val="0"/>
              </a:spcAft>
              <a:buNone/>
            </a:pPr>
            <a:r>
              <a:rPr b="1" lang="en" sz="1100"/>
              <a:t>Regular framework library for iOS</a:t>
            </a:r>
            <a:endParaRPr b="1" sz="1100"/>
          </a:p>
        </p:txBody>
      </p:sp>
      <p:sp>
        <p:nvSpPr>
          <p:cNvPr id="97" name="Google Shape;97;p18"/>
          <p:cNvSpPr txBox="1"/>
          <p:nvPr>
            <p:ph idx="1" type="subTitle"/>
          </p:nvPr>
        </p:nvSpPr>
        <p:spPr>
          <a:xfrm>
            <a:off x="4719000" y="1457775"/>
            <a:ext cx="4210200" cy="812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600">
                <a:solidFill>
                  <a:schemeClr val="lt1"/>
                </a:solidFill>
              </a:rPr>
              <a:t>Learning curve for iOS devs</a:t>
            </a:r>
            <a:r>
              <a:rPr b="1" lang="en" sz="1600">
                <a:solidFill>
                  <a:schemeClr val="lt1"/>
                </a:solidFill>
              </a:rPr>
              <a:t> </a:t>
            </a:r>
            <a:endParaRPr b="1" sz="1600">
              <a:solidFill>
                <a:schemeClr val="lt1"/>
              </a:solidFill>
            </a:endParaRPr>
          </a:p>
          <a:p>
            <a:pPr indent="0" lvl="0" marL="0" rtl="0" algn="r">
              <a:spcBef>
                <a:spcPts val="0"/>
              </a:spcBef>
              <a:spcAft>
                <a:spcPts val="0"/>
              </a:spcAft>
              <a:buNone/>
            </a:pPr>
            <a:r>
              <a:rPr b="1" lang="en" sz="1100">
                <a:solidFill>
                  <a:schemeClr val="lt1"/>
                </a:solidFill>
              </a:rPr>
              <a:t>While, nothing changes for Android, iOS devs gotta learn kotlin</a:t>
            </a:r>
            <a:endParaRPr b="1" sz="900">
              <a:solidFill>
                <a:schemeClr val="lt1"/>
              </a:solidFill>
            </a:endParaRPr>
          </a:p>
        </p:txBody>
      </p:sp>
      <p:sp>
        <p:nvSpPr>
          <p:cNvPr id="98" name="Google Shape;98;p18"/>
          <p:cNvSpPr txBox="1"/>
          <p:nvPr>
            <p:ph idx="1" type="subTitle"/>
          </p:nvPr>
        </p:nvSpPr>
        <p:spPr>
          <a:xfrm>
            <a:off x="4719000" y="2581013"/>
            <a:ext cx="4210200" cy="812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600">
                <a:solidFill>
                  <a:schemeClr val="lt1"/>
                </a:solidFill>
              </a:rPr>
              <a:t>Extra-Platform dependent code</a:t>
            </a:r>
            <a:endParaRPr b="1" sz="1600">
              <a:solidFill>
                <a:schemeClr val="lt1"/>
              </a:solidFill>
            </a:endParaRPr>
          </a:p>
          <a:p>
            <a:pPr indent="0" lvl="0" marL="0" rtl="0" algn="r">
              <a:spcBef>
                <a:spcPts val="0"/>
              </a:spcBef>
              <a:spcAft>
                <a:spcPts val="0"/>
              </a:spcAft>
              <a:buNone/>
            </a:pPr>
            <a:r>
              <a:rPr b="1" lang="en" sz="1100">
                <a:solidFill>
                  <a:schemeClr val="lt1"/>
                </a:solidFill>
              </a:rPr>
              <a:t>Unlike Flutter, Xamarin, React, you gotta write UI multiple times</a:t>
            </a:r>
            <a:endParaRPr b="1" sz="900">
              <a:solidFill>
                <a:schemeClr val="lt1"/>
              </a:solidFill>
            </a:endParaRPr>
          </a:p>
        </p:txBody>
      </p:sp>
      <p:sp>
        <p:nvSpPr>
          <p:cNvPr id="99" name="Google Shape;99;p18"/>
          <p:cNvSpPr txBox="1"/>
          <p:nvPr>
            <p:ph idx="1" type="subTitle"/>
          </p:nvPr>
        </p:nvSpPr>
        <p:spPr>
          <a:xfrm>
            <a:off x="4719000" y="3704250"/>
            <a:ext cx="4210200" cy="812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600">
                <a:solidFill>
                  <a:schemeClr val="lt1"/>
                </a:solidFill>
              </a:rPr>
              <a:t>Pre-Release</a:t>
            </a:r>
            <a:endParaRPr b="1" sz="1600">
              <a:solidFill>
                <a:schemeClr val="lt1"/>
              </a:solidFill>
            </a:endParaRPr>
          </a:p>
          <a:p>
            <a:pPr indent="0" lvl="0" marL="0" rtl="0" algn="r">
              <a:spcBef>
                <a:spcPts val="0"/>
              </a:spcBef>
              <a:spcAft>
                <a:spcPts val="0"/>
              </a:spcAft>
              <a:buNone/>
            </a:pPr>
            <a:r>
              <a:rPr b="1" lang="en" sz="1100">
                <a:solidFill>
                  <a:schemeClr val="lt1"/>
                </a:solidFill>
              </a:rPr>
              <a:t>But you love, canary releases, nah?</a:t>
            </a:r>
            <a:endParaRPr b="1" sz="900">
              <a:solidFill>
                <a:schemeClr val="lt1"/>
              </a:solidFill>
            </a:endParaRPr>
          </a:p>
        </p:txBody>
      </p:sp>
      <p:sp>
        <p:nvSpPr>
          <p:cNvPr id="100" name="Google Shape;100;p18"/>
          <p:cNvSpPr txBox="1"/>
          <p:nvPr>
            <p:ph idx="1" type="subTitle"/>
          </p:nvPr>
        </p:nvSpPr>
        <p:spPr>
          <a:xfrm>
            <a:off x="214800" y="2796263"/>
            <a:ext cx="4210200" cy="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Multiple Targets</a:t>
            </a:r>
            <a:endParaRPr b="1" sz="1600"/>
          </a:p>
          <a:p>
            <a:pPr indent="0" lvl="0" marL="0" rtl="0" algn="l">
              <a:spcBef>
                <a:spcPts val="0"/>
              </a:spcBef>
              <a:spcAft>
                <a:spcPts val="0"/>
              </a:spcAft>
              <a:buNone/>
            </a:pPr>
            <a:r>
              <a:rPr b="1" lang="en" sz="1100"/>
              <a:t>iOS, Windows, Linux, Mobile, JVM, JS, Custom, ...</a:t>
            </a:r>
            <a:endParaRPr b="1" sz="900"/>
          </a:p>
        </p:txBody>
      </p:sp>
      <p:sp>
        <p:nvSpPr>
          <p:cNvPr id="101" name="Google Shape;101;p18"/>
          <p:cNvSpPr txBox="1"/>
          <p:nvPr>
            <p:ph idx="1" type="subTitle"/>
          </p:nvPr>
        </p:nvSpPr>
        <p:spPr>
          <a:xfrm>
            <a:off x="214800" y="3594238"/>
            <a:ext cx="4210200" cy="6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Zero </a:t>
            </a:r>
            <a:r>
              <a:rPr b="1" lang="en" sz="1600"/>
              <a:t>Performance</a:t>
            </a:r>
            <a:r>
              <a:rPr b="1" lang="en" sz="1600"/>
              <a:t> Impact</a:t>
            </a:r>
            <a:endParaRPr b="1" sz="1600"/>
          </a:p>
          <a:p>
            <a:pPr indent="0" lvl="0" marL="0" rtl="0" algn="l">
              <a:spcBef>
                <a:spcPts val="0"/>
              </a:spcBef>
              <a:spcAft>
                <a:spcPts val="0"/>
              </a:spcAft>
              <a:buNone/>
            </a:pPr>
            <a:r>
              <a:rPr b="1" lang="en" sz="1100"/>
              <a:t>No Skia, No compiler abstractions</a:t>
            </a:r>
            <a:endParaRPr b="1" sz="900"/>
          </a:p>
        </p:txBody>
      </p:sp>
      <p:sp>
        <p:nvSpPr>
          <p:cNvPr id="102" name="Google Shape;102;p18"/>
          <p:cNvSpPr txBox="1"/>
          <p:nvPr>
            <p:ph idx="1" type="subTitle"/>
          </p:nvPr>
        </p:nvSpPr>
        <p:spPr>
          <a:xfrm>
            <a:off x="214800" y="4313625"/>
            <a:ext cx="4210200" cy="6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Improved</a:t>
            </a:r>
            <a:r>
              <a:rPr b="1" lang="en" sz="1600"/>
              <a:t> Code Quality</a:t>
            </a:r>
            <a:endParaRPr b="1" sz="1600"/>
          </a:p>
          <a:p>
            <a:pPr indent="0" lvl="0" marL="0" rtl="0" algn="l">
              <a:spcBef>
                <a:spcPts val="0"/>
              </a:spcBef>
              <a:spcAft>
                <a:spcPts val="0"/>
              </a:spcAft>
              <a:buNone/>
            </a:pPr>
            <a:r>
              <a:rPr b="1" lang="en" sz="1100"/>
              <a:t>Modularization, consistency b2n apps, reduced testing effort, etc</a:t>
            </a:r>
            <a:endParaRPr b="1" sz="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idx="1" type="body"/>
          </p:nvPr>
        </p:nvSpPr>
        <p:spPr>
          <a:xfrm>
            <a:off x="188500" y="4442700"/>
            <a:ext cx="4522800" cy="700800"/>
          </a:xfrm>
          <a:prstGeom prst="rect">
            <a:avLst/>
          </a:prstGeom>
          <a:solidFill>
            <a:schemeClr val="lt2"/>
          </a:solidFill>
        </p:spPr>
        <p:txBody>
          <a:bodyPr anchorCtr="0" anchor="ctr" bIns="91425" lIns="91425" spcFirstLastPara="1" rIns="91425" wrap="square" tIns="91425">
            <a:noAutofit/>
          </a:bodyPr>
          <a:lstStyle/>
          <a:p>
            <a:pPr indent="0" lvl="0" marL="0" rtl="0" algn="l">
              <a:spcBef>
                <a:spcPts val="0"/>
              </a:spcBef>
              <a:spcAft>
                <a:spcPts val="0"/>
              </a:spcAft>
              <a:buNone/>
            </a:pPr>
            <a:r>
              <a:rPr lang="en" sz="1400"/>
              <a:t>https://kotlinlang.org/lp/mobile/case-studies/</a:t>
            </a:r>
            <a:endParaRPr/>
          </a:p>
        </p:txBody>
      </p:sp>
      <p:sp>
        <p:nvSpPr>
          <p:cNvPr id="108" name="Google Shape;108;p19"/>
          <p:cNvSpPr txBox="1"/>
          <p:nvPr>
            <p:ph idx="4294967295" type="title"/>
          </p:nvPr>
        </p:nvSpPr>
        <p:spPr>
          <a:xfrm>
            <a:off x="188500" y="210350"/>
            <a:ext cx="3559800" cy="70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 Production Ready?</a:t>
            </a:r>
            <a:endParaRPr/>
          </a:p>
        </p:txBody>
      </p:sp>
      <p:sp>
        <p:nvSpPr>
          <p:cNvPr id="109" name="Google Shape;109;p19"/>
          <p:cNvSpPr txBox="1"/>
          <p:nvPr>
            <p:ph idx="4294967295" type="subTitle"/>
          </p:nvPr>
        </p:nvSpPr>
        <p:spPr>
          <a:xfrm>
            <a:off x="260125" y="958450"/>
            <a:ext cx="3180600" cy="63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t>Nah,</a:t>
            </a:r>
            <a:r>
              <a:rPr lang="en" sz="2200"/>
              <a:t> but ...</a:t>
            </a:r>
            <a:endParaRPr sz="2200"/>
          </a:p>
        </p:txBody>
      </p:sp>
      <p:pic>
        <p:nvPicPr>
          <p:cNvPr id="110" name="Google Shape;110;p19"/>
          <p:cNvPicPr preferRelativeResize="0"/>
          <p:nvPr/>
        </p:nvPicPr>
        <p:blipFill>
          <a:blip r:embed="rId3">
            <a:alphaModFix/>
          </a:blip>
          <a:stretch>
            <a:fillRect/>
          </a:stretch>
        </p:blipFill>
        <p:spPr>
          <a:xfrm>
            <a:off x="6783950" y="175700"/>
            <a:ext cx="2200600" cy="2200600"/>
          </a:xfrm>
          <a:prstGeom prst="rect">
            <a:avLst/>
          </a:prstGeom>
          <a:noFill/>
          <a:ln>
            <a:noFill/>
          </a:ln>
        </p:spPr>
      </p:pic>
      <p:pic>
        <p:nvPicPr>
          <p:cNvPr id="111" name="Google Shape;111;p19"/>
          <p:cNvPicPr preferRelativeResize="0"/>
          <p:nvPr/>
        </p:nvPicPr>
        <p:blipFill>
          <a:blip r:embed="rId4">
            <a:alphaModFix/>
          </a:blip>
          <a:stretch>
            <a:fillRect/>
          </a:stretch>
        </p:blipFill>
        <p:spPr>
          <a:xfrm>
            <a:off x="3128000" y="1640850"/>
            <a:ext cx="3489425" cy="928225"/>
          </a:xfrm>
          <a:prstGeom prst="rect">
            <a:avLst/>
          </a:prstGeom>
          <a:noFill/>
          <a:ln>
            <a:noFill/>
          </a:ln>
        </p:spPr>
      </p:pic>
      <p:pic>
        <p:nvPicPr>
          <p:cNvPr id="112" name="Google Shape;112;p19"/>
          <p:cNvPicPr preferRelativeResize="0"/>
          <p:nvPr/>
        </p:nvPicPr>
        <p:blipFill>
          <a:blip r:embed="rId5">
            <a:alphaModFix/>
          </a:blip>
          <a:stretch>
            <a:fillRect/>
          </a:stretch>
        </p:blipFill>
        <p:spPr>
          <a:xfrm>
            <a:off x="3144275" y="2944850"/>
            <a:ext cx="5840274" cy="1168050"/>
          </a:xfrm>
          <a:prstGeom prst="rect">
            <a:avLst/>
          </a:prstGeom>
          <a:noFill/>
          <a:ln>
            <a:noFill/>
          </a:ln>
        </p:spPr>
      </p:pic>
      <p:pic>
        <p:nvPicPr>
          <p:cNvPr id="113" name="Google Shape;113;p19"/>
          <p:cNvPicPr preferRelativeResize="0"/>
          <p:nvPr/>
        </p:nvPicPr>
        <p:blipFill>
          <a:blip r:embed="rId6">
            <a:alphaModFix/>
          </a:blip>
          <a:stretch>
            <a:fillRect/>
          </a:stretch>
        </p:blipFill>
        <p:spPr>
          <a:xfrm rot="-5400000">
            <a:off x="-850025" y="2785225"/>
            <a:ext cx="2722450" cy="439100"/>
          </a:xfrm>
          <a:prstGeom prst="rect">
            <a:avLst/>
          </a:prstGeom>
          <a:noFill/>
          <a:ln>
            <a:noFill/>
          </a:ln>
        </p:spPr>
      </p:pic>
      <p:pic>
        <p:nvPicPr>
          <p:cNvPr id="114" name="Google Shape;114;p19"/>
          <p:cNvPicPr preferRelativeResize="0"/>
          <p:nvPr/>
        </p:nvPicPr>
        <p:blipFill>
          <a:blip r:embed="rId7">
            <a:alphaModFix/>
          </a:blip>
          <a:stretch>
            <a:fillRect/>
          </a:stretch>
        </p:blipFill>
        <p:spPr>
          <a:xfrm>
            <a:off x="913550" y="2212575"/>
            <a:ext cx="2047924" cy="2047924"/>
          </a:xfrm>
          <a:prstGeom prst="rect">
            <a:avLst/>
          </a:prstGeom>
          <a:noFill/>
          <a:ln>
            <a:noFill/>
          </a:ln>
        </p:spPr>
      </p:pic>
      <p:pic>
        <p:nvPicPr>
          <p:cNvPr id="115" name="Google Shape;115;p19"/>
          <p:cNvPicPr preferRelativeResize="0"/>
          <p:nvPr/>
        </p:nvPicPr>
        <p:blipFill>
          <a:blip r:embed="rId8">
            <a:alphaModFix/>
          </a:blip>
          <a:stretch>
            <a:fillRect/>
          </a:stretch>
        </p:blipFill>
        <p:spPr>
          <a:xfrm>
            <a:off x="6016363" y="4442712"/>
            <a:ext cx="2885400" cy="519722"/>
          </a:xfrm>
          <a:prstGeom prst="rect">
            <a:avLst/>
          </a:prstGeom>
          <a:noFill/>
          <a:ln>
            <a:noFill/>
          </a:ln>
        </p:spPr>
      </p:pic>
      <p:pic>
        <p:nvPicPr>
          <p:cNvPr id="116" name="Google Shape;116;p19"/>
          <p:cNvPicPr preferRelativeResize="0"/>
          <p:nvPr/>
        </p:nvPicPr>
        <p:blipFill>
          <a:blip r:embed="rId9">
            <a:alphaModFix/>
          </a:blip>
          <a:stretch>
            <a:fillRect/>
          </a:stretch>
        </p:blipFill>
        <p:spPr>
          <a:xfrm>
            <a:off x="4151244" y="175700"/>
            <a:ext cx="2482456" cy="928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4877475" y="296900"/>
            <a:ext cx="3981900" cy="6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Tooling</a:t>
            </a:r>
            <a:endParaRPr sz="3600"/>
          </a:p>
        </p:txBody>
      </p:sp>
      <p:sp>
        <p:nvSpPr>
          <p:cNvPr id="122" name="Google Shape;122;p20"/>
          <p:cNvSpPr txBox="1"/>
          <p:nvPr>
            <p:ph idx="1" type="body"/>
          </p:nvPr>
        </p:nvSpPr>
        <p:spPr>
          <a:xfrm>
            <a:off x="4877475" y="1275625"/>
            <a:ext cx="3981900" cy="8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AppCode (</a:t>
            </a:r>
            <a:r>
              <a:rPr lang="en" sz="1600"/>
              <a:t>or AS + xcode</a:t>
            </a:r>
            <a:r>
              <a:rPr b="1" lang="en" sz="1600"/>
              <a:t>)</a:t>
            </a:r>
            <a:endParaRPr b="1" sz="1600"/>
          </a:p>
          <a:p>
            <a:pPr indent="0" lvl="0" marL="0" rtl="0" algn="l">
              <a:spcBef>
                <a:spcPts val="0"/>
              </a:spcBef>
              <a:spcAft>
                <a:spcPts val="0"/>
              </a:spcAft>
              <a:buNone/>
            </a:pPr>
            <a:r>
              <a:rPr lang="en" sz="1400"/>
              <a:t>Allows you to work on both iOS and Android projects in same IDE.</a:t>
            </a:r>
            <a:endParaRPr sz="1400"/>
          </a:p>
        </p:txBody>
      </p:sp>
      <p:sp>
        <p:nvSpPr>
          <p:cNvPr id="123" name="Google Shape;123;p20"/>
          <p:cNvSpPr txBox="1"/>
          <p:nvPr>
            <p:ph idx="1" type="body"/>
          </p:nvPr>
        </p:nvSpPr>
        <p:spPr>
          <a:xfrm>
            <a:off x="4877475" y="2503527"/>
            <a:ext cx="3981900" cy="103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KMM</a:t>
            </a:r>
            <a:r>
              <a:rPr b="1" lang="en" sz="1600"/>
              <a:t> SDK (</a:t>
            </a:r>
            <a:r>
              <a:rPr lang="en" sz="1600"/>
              <a:t>JB</a:t>
            </a:r>
            <a:r>
              <a:rPr lang="en" sz="1600"/>
              <a:t> plugin</a:t>
            </a:r>
            <a:r>
              <a:rPr b="1" lang="en" sz="1600"/>
              <a:t>)</a:t>
            </a:r>
            <a:endParaRPr b="1" sz="1600"/>
          </a:p>
          <a:p>
            <a:pPr indent="0" lvl="0" marL="0" rtl="0" algn="l">
              <a:spcBef>
                <a:spcPts val="0"/>
              </a:spcBef>
              <a:spcAft>
                <a:spcPts val="0"/>
              </a:spcAft>
              <a:buNone/>
            </a:pPr>
            <a:r>
              <a:rPr lang="en" sz="1400"/>
              <a:t>Templating </a:t>
            </a:r>
            <a:r>
              <a:rPr lang="en" sz="1400"/>
              <a:t>multiplatform</a:t>
            </a:r>
            <a:r>
              <a:rPr lang="en" sz="1400"/>
              <a:t> projects. Port features like </a:t>
            </a:r>
            <a:r>
              <a:rPr b="1" lang="en" sz="1400"/>
              <a:t>expect</a:t>
            </a:r>
            <a:r>
              <a:rPr lang="en" sz="1400"/>
              <a:t>, </a:t>
            </a:r>
            <a:r>
              <a:rPr b="1" lang="en" sz="1400"/>
              <a:t>actual</a:t>
            </a:r>
            <a:r>
              <a:rPr lang="en" sz="1400"/>
              <a:t>.</a:t>
            </a:r>
            <a:endParaRPr sz="1400"/>
          </a:p>
        </p:txBody>
      </p:sp>
      <p:sp>
        <p:nvSpPr>
          <p:cNvPr id="124" name="Google Shape;124;p20"/>
          <p:cNvSpPr txBox="1"/>
          <p:nvPr>
            <p:ph idx="1" type="body"/>
          </p:nvPr>
        </p:nvSpPr>
        <p:spPr>
          <a:xfrm>
            <a:off x="4877475" y="3731429"/>
            <a:ext cx="3981900" cy="103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Some gradle Understanding</a:t>
            </a:r>
            <a:endParaRPr b="1" sz="1600"/>
          </a:p>
          <a:p>
            <a:pPr indent="0" lvl="0" marL="0" rtl="0" algn="l">
              <a:spcBef>
                <a:spcPts val="0"/>
              </a:spcBef>
              <a:spcAft>
                <a:spcPts val="0"/>
              </a:spcAft>
              <a:buNone/>
            </a:pPr>
            <a:r>
              <a:rPr lang="en" sz="1400"/>
              <a:t>How to call platform APIs, add different dependencies, ...</a:t>
            </a:r>
            <a:endParaRPr sz="1400"/>
          </a:p>
        </p:txBody>
      </p:sp>
      <p:pic>
        <p:nvPicPr>
          <p:cNvPr id="125" name="Google Shape;125;p20"/>
          <p:cNvPicPr preferRelativeResize="0"/>
          <p:nvPr/>
        </p:nvPicPr>
        <p:blipFill rotWithShape="1">
          <a:blip r:embed="rId3">
            <a:alphaModFix/>
          </a:blip>
          <a:srcRect b="0" l="20312" r="20312" t="0"/>
          <a:stretch/>
        </p:blipFill>
        <p:spPr>
          <a:xfrm>
            <a:off x="0" y="0"/>
            <a:ext cx="4572001"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2802750" y="802500"/>
            <a:ext cx="3538500" cy="35385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400"/>
              <a:t>O</a:t>
            </a:r>
            <a:r>
              <a:rPr lang="en" sz="2500"/>
              <a:t>kay, I’m sold</a:t>
            </a:r>
            <a:r>
              <a:rPr lang="en" sz="2500"/>
              <a:t>,</a:t>
            </a:r>
            <a:br>
              <a:rPr lang="en" sz="4300"/>
            </a:br>
            <a:r>
              <a:rPr lang="en" sz="6300"/>
              <a:t>Hello World</a:t>
            </a:r>
            <a:r>
              <a:rPr lang="en" sz="7300"/>
              <a:t>?</a:t>
            </a:r>
            <a:endParaRPr sz="7300"/>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