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43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26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6267" y="639317"/>
            <a:ext cx="587146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239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0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13159" y="514349"/>
            <a:ext cx="7259241" cy="2755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875155" marR="5080" indent="-1863089" defTabSz="457200"/>
            <a:r>
              <a:rPr lang="en-US" sz="4200" spc="190">
                <a:solidFill>
                  <a:schemeClr val="tx2"/>
                </a:solidFill>
                <a:latin typeface="+mj-lt"/>
                <a:cs typeface="+mj-cs"/>
              </a:rPr>
              <a:t>IBM </a:t>
            </a:r>
            <a:r>
              <a:rPr lang="en-US" sz="4200" spc="95">
                <a:solidFill>
                  <a:schemeClr val="tx2"/>
                </a:solidFill>
                <a:latin typeface="+mj-lt"/>
                <a:cs typeface="+mj-cs"/>
              </a:rPr>
              <a:t>Data </a:t>
            </a:r>
            <a:r>
              <a:rPr lang="en-US" sz="4200" spc="-75">
                <a:solidFill>
                  <a:schemeClr val="tx2"/>
                </a:solidFill>
                <a:latin typeface="+mj-lt"/>
                <a:cs typeface="+mj-cs"/>
              </a:rPr>
              <a:t>Science</a:t>
            </a:r>
            <a:r>
              <a:rPr lang="en-US" sz="4200" spc="-260">
                <a:solidFill>
                  <a:schemeClr val="tx2"/>
                </a:solidFill>
                <a:latin typeface="+mj-lt"/>
                <a:cs typeface="+mj-cs"/>
              </a:rPr>
              <a:t> </a:t>
            </a:r>
            <a:r>
              <a:rPr lang="en-US" sz="4200" spc="25">
                <a:solidFill>
                  <a:schemeClr val="tx2"/>
                </a:solidFill>
                <a:latin typeface="+mj-lt"/>
                <a:cs typeface="+mj-cs"/>
              </a:rPr>
              <a:t>Professional  </a:t>
            </a:r>
            <a:r>
              <a:rPr lang="en-US" sz="4200" spc="60">
                <a:solidFill>
                  <a:schemeClr val="tx2"/>
                </a:solidFill>
                <a:latin typeface="+mj-lt"/>
                <a:cs typeface="+mj-cs"/>
              </a:rPr>
              <a:t>Certificate</a:t>
            </a:r>
            <a:br>
              <a:rPr lang="en-US" sz="4200" spc="60">
                <a:solidFill>
                  <a:schemeClr val="tx2"/>
                </a:solidFill>
                <a:latin typeface="+mj-lt"/>
                <a:cs typeface="+mj-cs"/>
              </a:rPr>
            </a:br>
            <a:r>
              <a:rPr lang="en-US" sz="4200" spc="60">
                <a:solidFill>
                  <a:schemeClr val="tx2"/>
                </a:solidFill>
                <a:latin typeface="+mj-lt"/>
                <a:cs typeface="+mj-cs"/>
              </a:rPr>
              <a:t>Applied Capstone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159" y="3486148"/>
            <a:ext cx="5254306" cy="857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spc="-170">
                <a:solidFill>
                  <a:schemeClr val="tx1">
                    <a:alpha val="80000"/>
                  </a:schemeClr>
                </a:solidFill>
              </a:rPr>
              <a:t>Exploring to open </a:t>
            </a:r>
            <a:r>
              <a:rPr lang="en-US" sz="1200" spc="-270">
                <a:solidFill>
                  <a:schemeClr val="tx1">
                    <a:alpha val="80000"/>
                  </a:schemeClr>
                </a:solidFill>
              </a:rPr>
              <a:t>a </a:t>
            </a:r>
            <a:r>
              <a:rPr lang="en-US" sz="1200" spc="-215">
                <a:solidFill>
                  <a:schemeClr val="tx1">
                    <a:alpha val="80000"/>
                  </a:schemeClr>
                </a:solidFill>
              </a:rPr>
              <a:t>Portuguese </a:t>
            </a:r>
            <a:r>
              <a:rPr lang="en-US" sz="1200" spc="-240">
                <a:solidFill>
                  <a:schemeClr val="tx1">
                    <a:alpha val="80000"/>
                  </a:schemeClr>
                </a:solidFill>
              </a:rPr>
              <a:t>Restaurant </a:t>
            </a:r>
            <a:r>
              <a:rPr lang="en-US" sz="1200" spc="-180">
                <a:solidFill>
                  <a:schemeClr val="tx1">
                    <a:alpha val="80000"/>
                  </a:schemeClr>
                </a:solidFill>
              </a:rPr>
              <a:t>in</a:t>
            </a:r>
            <a:r>
              <a:rPr lang="en-US" sz="1200" spc="-27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spc="-220">
                <a:solidFill>
                  <a:schemeClr val="tx1">
                    <a:alpha val="80000"/>
                  </a:schemeClr>
                </a:solidFill>
              </a:rPr>
              <a:t>Toronto</a:t>
            </a:r>
            <a:endParaRPr lang="en-US" sz="12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2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spc="-229">
                <a:solidFill>
                  <a:schemeClr val="tx1">
                    <a:alpha val="80000"/>
                  </a:schemeClr>
                </a:solidFill>
              </a:rPr>
              <a:t>Muthahar Nasim</a:t>
            </a:r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500" y="1063616"/>
            <a:ext cx="6821805" cy="11747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b="1" spc="-25" dirty="0">
                <a:solidFill>
                  <a:srgbClr val="123960"/>
                </a:solidFill>
                <a:latin typeface="Arial"/>
                <a:cs typeface="Arial"/>
              </a:rPr>
              <a:t>DBSCAN</a:t>
            </a:r>
            <a:endParaRPr sz="2600">
              <a:latin typeface="Arial"/>
              <a:cs typeface="Arial"/>
            </a:endParaRPr>
          </a:p>
          <a:p>
            <a:pPr marL="337185" marR="5080" indent="-287020">
              <a:lnSpc>
                <a:spcPct val="100000"/>
              </a:lnSpc>
              <a:spcBef>
                <a:spcPts val="495"/>
              </a:spcBef>
              <a:tabLst>
                <a:tab pos="3371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310" dirty="0">
                <a:latin typeface="Arial Black"/>
                <a:cs typeface="Arial Black"/>
              </a:rPr>
              <a:t>Per </a:t>
            </a:r>
            <a:r>
              <a:rPr sz="2000" spc="-275" dirty="0">
                <a:latin typeface="Arial Black"/>
                <a:cs typeface="Arial Black"/>
              </a:rPr>
              <a:t>venue </a:t>
            </a:r>
            <a:r>
              <a:rPr sz="2000" spc="-254" dirty="0">
                <a:latin typeface="Arial Black"/>
                <a:cs typeface="Arial Black"/>
              </a:rPr>
              <a:t>location </a:t>
            </a:r>
            <a:r>
              <a:rPr sz="2000" spc="-245" dirty="0">
                <a:latin typeface="Arial Black"/>
                <a:cs typeface="Arial Black"/>
              </a:rPr>
              <a:t>and </a:t>
            </a:r>
            <a:r>
              <a:rPr sz="2000" spc="-235" dirty="0">
                <a:latin typeface="Arial Black"/>
                <a:cs typeface="Arial Black"/>
              </a:rPr>
              <a:t>applied </a:t>
            </a:r>
            <a:r>
              <a:rPr sz="2000" spc="-220" dirty="0">
                <a:latin typeface="Arial Black"/>
                <a:cs typeface="Arial Black"/>
              </a:rPr>
              <a:t>to </a:t>
            </a:r>
            <a:r>
              <a:rPr sz="2000" spc="-229" dirty="0">
                <a:latin typeface="Arial Black"/>
                <a:cs typeface="Arial Black"/>
              </a:rPr>
              <a:t>neighbourhoods </a:t>
            </a:r>
            <a:r>
              <a:rPr sz="2000" spc="-345" dirty="0">
                <a:latin typeface="Arial Black"/>
                <a:cs typeface="Arial Black"/>
              </a:rPr>
              <a:t>shows  </a:t>
            </a:r>
            <a:r>
              <a:rPr sz="2000" spc="-270" dirty="0">
                <a:latin typeface="Arial Black"/>
                <a:cs typeface="Arial Black"/>
              </a:rPr>
              <a:t>density </a:t>
            </a:r>
            <a:r>
              <a:rPr sz="2000" spc="-325" dirty="0">
                <a:latin typeface="Arial Black"/>
                <a:cs typeface="Arial Black"/>
              </a:rPr>
              <a:t>areas </a:t>
            </a:r>
            <a:r>
              <a:rPr sz="2000" spc="-245" dirty="0">
                <a:latin typeface="Arial Black"/>
                <a:cs typeface="Arial Black"/>
              </a:rPr>
              <a:t>and </a:t>
            </a:r>
            <a:r>
              <a:rPr sz="2000" spc="-250" dirty="0">
                <a:latin typeface="Arial Black"/>
                <a:cs typeface="Arial Black"/>
              </a:rPr>
              <a:t>outliers </a:t>
            </a:r>
            <a:r>
              <a:rPr sz="2000" spc="-315" dirty="0">
                <a:latin typeface="Arial Black"/>
                <a:cs typeface="Arial Black"/>
              </a:rPr>
              <a:t>where </a:t>
            </a:r>
            <a:r>
              <a:rPr sz="2000" spc="-265" dirty="0">
                <a:latin typeface="Arial Black"/>
                <a:cs typeface="Arial Black"/>
              </a:rPr>
              <a:t>there </a:t>
            </a:r>
            <a:r>
              <a:rPr sz="2000" spc="-315" dirty="0">
                <a:latin typeface="Arial Black"/>
                <a:cs typeface="Arial Black"/>
              </a:rPr>
              <a:t>is </a:t>
            </a:r>
            <a:r>
              <a:rPr sz="2000" spc="-240" dirty="0">
                <a:latin typeface="Arial Black"/>
                <a:cs typeface="Arial Black"/>
              </a:rPr>
              <a:t>little</a:t>
            </a:r>
            <a:r>
              <a:rPr sz="2000" spc="-26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concentration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</a:rPr>
              <a:t>Results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62355" y="2435351"/>
            <a:ext cx="3683508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2435351"/>
            <a:ext cx="3886200" cy="2481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500" y="1144015"/>
            <a:ext cx="2885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Recommendation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0" marR="53340" indent="-286385">
              <a:lnSpc>
                <a:spcPct val="100000"/>
              </a:lnSpc>
              <a:spcBef>
                <a:spcPts val="105"/>
              </a:spcBef>
              <a:buFont typeface="Arial"/>
              <a:buChar char="–"/>
              <a:tabLst>
                <a:tab pos="501650" algn="l"/>
                <a:tab pos="502284" algn="l"/>
              </a:tabLst>
            </a:pPr>
            <a:r>
              <a:rPr spc="-235" dirty="0"/>
              <a:t>Avoid </a:t>
            </a:r>
            <a:r>
              <a:rPr spc="-265" dirty="0"/>
              <a:t>Central </a:t>
            </a:r>
            <a:r>
              <a:rPr spc="-300" dirty="0"/>
              <a:t>area </a:t>
            </a:r>
            <a:r>
              <a:rPr spc="-295" dirty="0"/>
              <a:t>with </a:t>
            </a:r>
            <a:r>
              <a:rPr spc="-210" dirty="0"/>
              <a:t>high </a:t>
            </a:r>
            <a:r>
              <a:rPr spc="-270" dirty="0"/>
              <a:t>density </a:t>
            </a:r>
            <a:r>
              <a:rPr spc="-310" dirty="0"/>
              <a:t>clusters </a:t>
            </a:r>
            <a:r>
              <a:rPr spc="-204" dirty="0"/>
              <a:t>on </a:t>
            </a:r>
            <a:r>
              <a:rPr spc="-210" dirty="0"/>
              <a:t>both </a:t>
            </a:r>
            <a:r>
              <a:rPr spc="-285" dirty="0"/>
              <a:t>K-means  </a:t>
            </a:r>
            <a:r>
              <a:rPr spc="-245" dirty="0"/>
              <a:t>and</a:t>
            </a:r>
            <a:r>
              <a:rPr spc="-160" dirty="0"/>
              <a:t> </a:t>
            </a:r>
            <a:r>
              <a:rPr spc="-305" dirty="0"/>
              <a:t>DBSCAN</a:t>
            </a:r>
          </a:p>
          <a:p>
            <a:pPr marL="501650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01650" algn="l"/>
                <a:tab pos="502284" algn="l"/>
              </a:tabLst>
            </a:pPr>
            <a:r>
              <a:rPr spc="-250" dirty="0"/>
              <a:t>Outliers </a:t>
            </a:r>
            <a:r>
              <a:rPr spc="-325" dirty="0"/>
              <a:t>areas </a:t>
            </a:r>
            <a:r>
              <a:rPr spc="-225" dirty="0"/>
              <a:t>in </a:t>
            </a:r>
            <a:r>
              <a:rPr spc="-310" dirty="0"/>
              <a:t>DBSCAN </a:t>
            </a:r>
            <a:r>
              <a:rPr spc="-285" dirty="0"/>
              <a:t>are </a:t>
            </a:r>
            <a:r>
              <a:rPr spc="-330" dirty="0"/>
              <a:t>a </a:t>
            </a:r>
            <a:r>
              <a:rPr spc="-180" dirty="0"/>
              <a:t>good</a:t>
            </a:r>
            <a:r>
              <a:rPr spc="-355" dirty="0"/>
              <a:t> </a:t>
            </a:r>
            <a:r>
              <a:rPr spc="-240" dirty="0"/>
              <a:t>bet</a:t>
            </a:r>
          </a:p>
          <a:p>
            <a:pPr marL="501650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01650" algn="l"/>
                <a:tab pos="502284" algn="l"/>
              </a:tabLst>
            </a:pPr>
            <a:r>
              <a:rPr spc="-315" dirty="0"/>
              <a:t>Red </a:t>
            </a:r>
            <a:r>
              <a:rPr spc="-245" dirty="0"/>
              <a:t>and </a:t>
            </a:r>
            <a:r>
              <a:rPr spc="-280" dirty="0"/>
              <a:t>Green </a:t>
            </a:r>
            <a:r>
              <a:rPr spc="-310" dirty="0"/>
              <a:t>clusters </a:t>
            </a:r>
            <a:r>
              <a:rPr spc="-225" dirty="0"/>
              <a:t>in </a:t>
            </a:r>
            <a:r>
              <a:rPr spc="-260" dirty="0"/>
              <a:t>K-Means </a:t>
            </a:r>
            <a:r>
              <a:rPr spc="-290" dirty="0"/>
              <a:t>have </a:t>
            </a:r>
            <a:r>
              <a:rPr spc="-330" dirty="0"/>
              <a:t>less</a:t>
            </a:r>
            <a:r>
              <a:rPr spc="-325" dirty="0"/>
              <a:t> </a:t>
            </a:r>
            <a:r>
              <a:rPr spc="-254" dirty="0"/>
              <a:t>competition</a:t>
            </a:r>
          </a:p>
          <a:p>
            <a:pPr marL="177165">
              <a:lnSpc>
                <a:spcPct val="100000"/>
              </a:lnSpc>
              <a:spcBef>
                <a:spcPts val="610"/>
              </a:spcBef>
            </a:pPr>
            <a:r>
              <a:rPr sz="2600" b="1" spc="-20" dirty="0">
                <a:solidFill>
                  <a:srgbClr val="123960"/>
                </a:solidFill>
                <a:latin typeface="Arial"/>
                <a:cs typeface="Arial"/>
              </a:rPr>
              <a:t>Conclusion</a:t>
            </a:r>
            <a:endParaRPr sz="2600">
              <a:latin typeface="Arial"/>
              <a:cs typeface="Arial"/>
            </a:endParaRPr>
          </a:p>
          <a:p>
            <a:pPr marL="501650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501650" algn="l"/>
                <a:tab pos="502284" algn="l"/>
              </a:tabLst>
            </a:pPr>
            <a:r>
              <a:rPr spc="-215" dirty="0"/>
              <a:t>Good </a:t>
            </a:r>
            <a:r>
              <a:rPr spc="-245" dirty="0"/>
              <a:t>insight </a:t>
            </a:r>
            <a:r>
              <a:rPr spc="-220" dirty="0"/>
              <a:t>to </a:t>
            </a:r>
            <a:r>
              <a:rPr spc="-240" dirty="0"/>
              <a:t>avoid </a:t>
            </a:r>
            <a:r>
              <a:rPr spc="-215" dirty="0"/>
              <a:t>high </a:t>
            </a:r>
            <a:r>
              <a:rPr spc="-254" dirty="0"/>
              <a:t>competition</a:t>
            </a:r>
            <a:r>
              <a:rPr spc="-170" dirty="0"/>
              <a:t> </a:t>
            </a:r>
            <a:r>
              <a:rPr spc="-325" dirty="0"/>
              <a:t>areas</a:t>
            </a:r>
          </a:p>
          <a:p>
            <a:pPr marL="501650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01650" algn="l"/>
                <a:tab pos="502284" algn="l"/>
              </a:tabLst>
            </a:pPr>
            <a:r>
              <a:rPr spc="-220" dirty="0"/>
              <a:t>More </a:t>
            </a:r>
            <a:r>
              <a:rPr spc="-270" dirty="0"/>
              <a:t>data </a:t>
            </a:r>
            <a:r>
              <a:rPr spc="-260" dirty="0"/>
              <a:t>would </a:t>
            </a:r>
            <a:r>
              <a:rPr spc="-240" dirty="0"/>
              <a:t>be </a:t>
            </a:r>
            <a:r>
              <a:rPr spc="-260" dirty="0"/>
              <a:t>useful </a:t>
            </a:r>
            <a:r>
              <a:rPr spc="-225" dirty="0"/>
              <a:t>(e.g. </a:t>
            </a:r>
            <a:r>
              <a:rPr spc="-220" dirty="0"/>
              <a:t>population</a:t>
            </a:r>
            <a:r>
              <a:rPr spc="155" dirty="0"/>
              <a:t> </a:t>
            </a:r>
            <a:r>
              <a:rPr spc="-280" dirty="0"/>
              <a:t>density, </a:t>
            </a:r>
            <a:r>
              <a:rPr spc="-260" dirty="0"/>
              <a:t>transports,</a:t>
            </a:r>
          </a:p>
          <a:p>
            <a:pPr marL="501650">
              <a:lnSpc>
                <a:spcPct val="100000"/>
              </a:lnSpc>
            </a:pPr>
            <a:r>
              <a:rPr spc="-280" dirty="0"/>
              <a:t>etc.)</a:t>
            </a:r>
          </a:p>
        </p:txBody>
      </p:sp>
      <p:sp>
        <p:nvSpPr>
          <p:cNvPr id="3" name="object 3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961" y="3061207"/>
            <a:ext cx="406908" cy="27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901" y="208915"/>
            <a:ext cx="3644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Discussion 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380999" cy="25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61" y="2280920"/>
            <a:ext cx="380999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961" y="3378200"/>
            <a:ext cx="380999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4300" y="1070356"/>
            <a:ext cx="6852284" cy="33934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90"/>
              </a:spcBef>
            </a:pPr>
            <a:r>
              <a:rPr sz="2400" b="1" spc="75" dirty="0">
                <a:solidFill>
                  <a:srgbClr val="123960"/>
                </a:solidFill>
                <a:latin typeface="Arial"/>
                <a:cs typeface="Arial"/>
              </a:rPr>
              <a:t>Toronto</a:t>
            </a:r>
            <a:endParaRPr sz="24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413384" algn="l"/>
                <a:tab pos="414020" algn="l"/>
              </a:tabLst>
            </a:pPr>
            <a:r>
              <a:rPr sz="1800" spc="-254" dirty="0">
                <a:latin typeface="Arial Black"/>
                <a:cs typeface="Arial Black"/>
              </a:rPr>
              <a:t>3 </a:t>
            </a:r>
            <a:r>
              <a:rPr sz="1800" spc="-190" dirty="0">
                <a:latin typeface="Arial Black"/>
                <a:cs typeface="Arial Black"/>
              </a:rPr>
              <a:t>Million</a:t>
            </a:r>
            <a:r>
              <a:rPr sz="1800" spc="-345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inhabitants</a:t>
            </a:r>
            <a:endParaRPr sz="1800">
              <a:latin typeface="Arial Black"/>
              <a:cs typeface="Arial Black"/>
            </a:endParaRPr>
          </a:p>
          <a:p>
            <a:pPr marL="413384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413384" algn="l"/>
                <a:tab pos="414020" algn="l"/>
              </a:tabLst>
            </a:pPr>
            <a:r>
              <a:rPr sz="1800" spc="-305" dirty="0">
                <a:latin typeface="Arial Black"/>
                <a:cs typeface="Arial Black"/>
              </a:rPr>
              <a:t>16th </a:t>
            </a:r>
            <a:r>
              <a:rPr sz="1800" spc="-270" dirty="0">
                <a:latin typeface="Arial Black"/>
                <a:cs typeface="Arial Black"/>
              </a:rPr>
              <a:t>place </a:t>
            </a:r>
            <a:r>
              <a:rPr sz="1800" spc="-254" dirty="0">
                <a:latin typeface="Arial Black"/>
                <a:cs typeface="Arial Black"/>
              </a:rPr>
              <a:t>worldwide </a:t>
            </a:r>
            <a:r>
              <a:rPr sz="1800" spc="-270" dirty="0">
                <a:latin typeface="Arial Black"/>
                <a:cs typeface="Arial Black"/>
              </a:rPr>
              <a:t>with 272 </a:t>
            </a:r>
            <a:r>
              <a:rPr sz="1800" spc="-265" dirty="0">
                <a:latin typeface="Arial Black"/>
                <a:cs typeface="Arial Black"/>
              </a:rPr>
              <a:t>restaurants </a:t>
            </a:r>
            <a:r>
              <a:rPr sz="1800" spc="-215" dirty="0">
                <a:latin typeface="Arial Black"/>
                <a:cs typeface="Arial Black"/>
              </a:rPr>
              <a:t>per </a:t>
            </a:r>
            <a:r>
              <a:rPr sz="1800" spc="-290" dirty="0">
                <a:latin typeface="Arial Black"/>
                <a:cs typeface="Arial Black"/>
              </a:rPr>
              <a:t>100.000</a:t>
            </a:r>
            <a:r>
              <a:rPr sz="1800" spc="-210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inhabitants</a:t>
            </a:r>
            <a:endParaRPr sz="1800">
              <a:latin typeface="Arial Black"/>
              <a:cs typeface="Arial Black"/>
            </a:endParaRPr>
          </a:p>
          <a:p>
            <a:pPr marL="56515">
              <a:lnSpc>
                <a:spcPct val="100000"/>
              </a:lnSpc>
              <a:spcBef>
                <a:spcPts val="565"/>
              </a:spcBef>
            </a:pPr>
            <a:r>
              <a:rPr sz="2400" b="1" spc="30" dirty="0">
                <a:solidFill>
                  <a:srgbClr val="123960"/>
                </a:solidFill>
                <a:latin typeface="Arial"/>
                <a:cs typeface="Arial"/>
              </a:rPr>
              <a:t>Portuguese</a:t>
            </a:r>
            <a:r>
              <a:rPr sz="2400" b="1" spc="15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123960"/>
                </a:solidFill>
                <a:latin typeface="Arial"/>
                <a:cs typeface="Arial"/>
              </a:rPr>
              <a:t>community</a:t>
            </a:r>
            <a:endParaRPr sz="24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413384" algn="l"/>
                <a:tab pos="414020" algn="l"/>
              </a:tabLst>
            </a:pPr>
            <a:r>
              <a:rPr sz="1800" spc="-204" dirty="0">
                <a:latin typeface="Arial Black"/>
                <a:cs typeface="Arial Black"/>
              </a:rPr>
              <a:t>More </a:t>
            </a:r>
            <a:r>
              <a:rPr sz="1800" spc="-240" dirty="0">
                <a:latin typeface="Arial Black"/>
                <a:cs typeface="Arial Black"/>
              </a:rPr>
              <a:t>than </a:t>
            </a:r>
            <a:r>
              <a:rPr sz="1800" spc="-295" dirty="0">
                <a:latin typeface="Arial Black"/>
                <a:cs typeface="Arial Black"/>
              </a:rPr>
              <a:t>170.000 </a:t>
            </a:r>
            <a:r>
              <a:rPr sz="1800" spc="-210" dirty="0">
                <a:latin typeface="Arial Black"/>
                <a:cs typeface="Arial Black"/>
              </a:rPr>
              <a:t>people </a:t>
            </a:r>
            <a:r>
              <a:rPr sz="1800" spc="-254" dirty="0">
                <a:latin typeface="Arial Black"/>
                <a:cs typeface="Arial Black"/>
              </a:rPr>
              <a:t>just </a:t>
            </a:r>
            <a:r>
              <a:rPr sz="1800" spc="-204" dirty="0">
                <a:latin typeface="Arial Black"/>
                <a:cs typeface="Arial Black"/>
              </a:rPr>
              <a:t>in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250" dirty="0">
                <a:latin typeface="Arial Black"/>
                <a:cs typeface="Arial Black"/>
              </a:rPr>
              <a:t>Toronto</a:t>
            </a:r>
            <a:endParaRPr sz="1800">
              <a:latin typeface="Arial Black"/>
              <a:cs typeface="Arial Black"/>
            </a:endParaRPr>
          </a:p>
          <a:p>
            <a:pPr marL="413384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413384" algn="l"/>
                <a:tab pos="414020" algn="l"/>
              </a:tabLst>
            </a:pPr>
            <a:r>
              <a:rPr sz="1800" spc="-245" dirty="0">
                <a:latin typeface="Arial Black"/>
                <a:cs typeface="Arial Black"/>
              </a:rPr>
              <a:t>Portuguese </a:t>
            </a:r>
            <a:r>
              <a:rPr sz="1800" spc="-265" dirty="0">
                <a:latin typeface="Arial Black"/>
                <a:cs typeface="Arial Black"/>
              </a:rPr>
              <a:t>cuisine </a:t>
            </a:r>
            <a:r>
              <a:rPr sz="1800" spc="-335" dirty="0">
                <a:latin typeface="Arial Black"/>
                <a:cs typeface="Arial Black"/>
              </a:rPr>
              <a:t>as </a:t>
            </a:r>
            <a:r>
              <a:rPr sz="1800" spc="-225" dirty="0">
                <a:latin typeface="Arial Black"/>
                <a:cs typeface="Arial Black"/>
              </a:rPr>
              <a:t>one </a:t>
            </a:r>
            <a:r>
              <a:rPr sz="1800" spc="-190" dirty="0">
                <a:latin typeface="Arial Black"/>
                <a:cs typeface="Arial Black"/>
              </a:rPr>
              <a:t>of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65" dirty="0">
                <a:latin typeface="Arial Black"/>
                <a:cs typeface="Arial Black"/>
              </a:rPr>
              <a:t>richest </a:t>
            </a:r>
            <a:r>
              <a:rPr sz="1800" spc="-204" dirty="0">
                <a:latin typeface="Arial Black"/>
                <a:cs typeface="Arial Black"/>
              </a:rPr>
              <a:t>in </a:t>
            </a:r>
            <a:r>
              <a:rPr sz="1800" spc="-240" dirty="0">
                <a:latin typeface="Arial Black"/>
                <a:cs typeface="Arial Black"/>
              </a:rPr>
              <a:t>the</a:t>
            </a:r>
            <a:r>
              <a:rPr sz="1800" spc="-415" dirty="0">
                <a:latin typeface="Arial Black"/>
                <a:cs typeface="Arial Black"/>
              </a:rPr>
              <a:t> </a:t>
            </a:r>
            <a:r>
              <a:rPr sz="1800" spc="-235" dirty="0">
                <a:latin typeface="Arial Black"/>
                <a:cs typeface="Arial Black"/>
              </a:rPr>
              <a:t>world</a:t>
            </a:r>
            <a:endParaRPr sz="1800">
              <a:latin typeface="Arial Black"/>
              <a:cs typeface="Arial Black"/>
            </a:endParaRPr>
          </a:p>
          <a:p>
            <a:pPr marL="12700" marR="800100" indent="43815">
              <a:lnSpc>
                <a:spcPct val="100000"/>
              </a:lnSpc>
              <a:spcBef>
                <a:spcPts val="565"/>
              </a:spcBef>
            </a:pPr>
            <a:r>
              <a:rPr sz="2400" b="1" spc="200" dirty="0">
                <a:solidFill>
                  <a:srgbClr val="123960"/>
                </a:solidFill>
                <a:latin typeface="Arial"/>
                <a:cs typeface="Arial"/>
              </a:rPr>
              <a:t>If </a:t>
            </a:r>
            <a:r>
              <a:rPr sz="2400" b="1" spc="20" dirty="0">
                <a:solidFill>
                  <a:srgbClr val="123960"/>
                </a:solidFill>
                <a:latin typeface="Arial"/>
                <a:cs typeface="Arial"/>
              </a:rPr>
              <a:t>na </a:t>
            </a:r>
            <a:r>
              <a:rPr sz="2400" b="1" spc="40" dirty="0">
                <a:solidFill>
                  <a:srgbClr val="123960"/>
                </a:solidFill>
                <a:latin typeface="Arial"/>
                <a:cs typeface="Arial"/>
              </a:rPr>
              <a:t>investor </a:t>
            </a:r>
            <a:r>
              <a:rPr sz="2400" b="1" spc="-50" dirty="0">
                <a:solidFill>
                  <a:srgbClr val="123960"/>
                </a:solidFill>
                <a:latin typeface="Arial"/>
                <a:cs typeface="Arial"/>
              </a:rPr>
              <a:t>is </a:t>
            </a:r>
            <a:r>
              <a:rPr sz="2400" b="1" spc="60" dirty="0">
                <a:solidFill>
                  <a:srgbClr val="123960"/>
                </a:solidFill>
                <a:latin typeface="Arial"/>
                <a:cs typeface="Arial"/>
              </a:rPr>
              <a:t>looking </a:t>
            </a:r>
            <a:r>
              <a:rPr sz="2400" b="1" spc="125" dirty="0">
                <a:solidFill>
                  <a:srgbClr val="123960"/>
                </a:solidFill>
                <a:latin typeface="Arial"/>
                <a:cs typeface="Arial"/>
              </a:rPr>
              <a:t>to </a:t>
            </a:r>
            <a:r>
              <a:rPr sz="2400" b="1" spc="40" dirty="0">
                <a:solidFill>
                  <a:srgbClr val="123960"/>
                </a:solidFill>
                <a:latin typeface="Arial"/>
                <a:cs typeface="Arial"/>
              </a:rPr>
              <a:t>open </a:t>
            </a:r>
            <a:r>
              <a:rPr sz="2400" b="1" spc="10" dirty="0">
                <a:solidFill>
                  <a:srgbClr val="123960"/>
                </a:solidFill>
                <a:latin typeface="Arial"/>
                <a:cs typeface="Arial"/>
              </a:rPr>
              <a:t>a </a:t>
            </a:r>
            <a:r>
              <a:rPr sz="2400" b="1" spc="65" dirty="0">
                <a:solidFill>
                  <a:srgbClr val="123960"/>
                </a:solidFill>
                <a:latin typeface="Arial"/>
                <a:cs typeface="Arial"/>
              </a:rPr>
              <a:t>new  </a:t>
            </a:r>
            <a:r>
              <a:rPr sz="2400" b="1" spc="30" dirty="0">
                <a:solidFill>
                  <a:srgbClr val="123960"/>
                </a:solidFill>
                <a:latin typeface="Arial"/>
                <a:cs typeface="Arial"/>
              </a:rPr>
              <a:t>Portuguese </a:t>
            </a:r>
            <a:r>
              <a:rPr sz="2400" b="1" spc="50" dirty="0">
                <a:solidFill>
                  <a:srgbClr val="123960"/>
                </a:solidFill>
                <a:latin typeface="Arial"/>
                <a:cs typeface="Arial"/>
              </a:rPr>
              <a:t>restaurant </a:t>
            </a:r>
            <a:r>
              <a:rPr sz="2400" b="1" spc="55" dirty="0">
                <a:solidFill>
                  <a:srgbClr val="123960"/>
                </a:solidFill>
                <a:latin typeface="Arial"/>
                <a:cs typeface="Arial"/>
              </a:rPr>
              <a:t>where </a:t>
            </a:r>
            <a:r>
              <a:rPr sz="2400" b="1" spc="75" dirty="0">
                <a:solidFill>
                  <a:srgbClr val="123960"/>
                </a:solidFill>
                <a:latin typeface="Arial"/>
                <a:cs typeface="Arial"/>
              </a:rPr>
              <a:t>would</a:t>
            </a:r>
            <a:r>
              <a:rPr sz="2400" b="1" spc="-150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23960"/>
                </a:solidFill>
                <a:latin typeface="Arial"/>
                <a:cs typeface="Arial"/>
              </a:rPr>
              <a:t>you  </a:t>
            </a:r>
            <a:r>
              <a:rPr sz="2400" b="1" spc="45" dirty="0">
                <a:solidFill>
                  <a:srgbClr val="123960"/>
                </a:solidFill>
                <a:latin typeface="Arial"/>
                <a:cs typeface="Arial"/>
              </a:rPr>
              <a:t>recommend</a:t>
            </a:r>
            <a:r>
              <a:rPr sz="2400" b="1" spc="-5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123960"/>
                </a:solidFill>
                <a:latin typeface="Arial"/>
                <a:cs typeface="Arial"/>
              </a:rPr>
              <a:t>it?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268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</a:rPr>
              <a:t>Business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60" dirty="0">
                <a:solidFill>
                  <a:srgbClr val="FFFFFF"/>
                </a:solidFill>
              </a:rPr>
              <a:t>Problem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61" y="2390648"/>
            <a:ext cx="406908" cy="27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500" y="1063616"/>
            <a:ext cx="5636260" cy="24079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b="1" spc="-25" dirty="0">
                <a:solidFill>
                  <a:srgbClr val="123960"/>
                </a:solidFill>
                <a:latin typeface="Arial"/>
                <a:cs typeface="Arial"/>
              </a:rPr>
              <a:t>List </a:t>
            </a:r>
            <a:r>
              <a:rPr sz="2600" b="1" spc="155" dirty="0">
                <a:solidFill>
                  <a:srgbClr val="123960"/>
                </a:solidFill>
                <a:latin typeface="Arial"/>
                <a:cs typeface="Arial"/>
              </a:rPr>
              <a:t>of </a:t>
            </a:r>
            <a:r>
              <a:rPr sz="2600" b="1" spc="35" dirty="0">
                <a:solidFill>
                  <a:srgbClr val="123960"/>
                </a:solidFill>
                <a:latin typeface="Arial"/>
                <a:cs typeface="Arial"/>
              </a:rPr>
              <a:t>neighbourhoods </a:t>
            </a:r>
            <a:r>
              <a:rPr sz="2600" b="1" spc="55" dirty="0">
                <a:solidFill>
                  <a:srgbClr val="123960"/>
                </a:solidFill>
                <a:latin typeface="Arial"/>
                <a:cs typeface="Arial"/>
              </a:rPr>
              <a:t>in</a:t>
            </a:r>
            <a:r>
              <a:rPr sz="2600" b="1" spc="-220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123960"/>
                </a:solidFill>
                <a:latin typeface="Arial"/>
                <a:cs typeface="Arial"/>
              </a:rPr>
              <a:t>Toronto</a:t>
            </a:r>
            <a:endParaRPr sz="2600">
              <a:latin typeface="Arial"/>
              <a:cs typeface="Arial"/>
            </a:endParaRPr>
          </a:p>
          <a:p>
            <a:pPr marL="337185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337185" algn="l"/>
                <a:tab pos="337820" algn="l"/>
              </a:tabLst>
            </a:pPr>
            <a:r>
              <a:rPr sz="2000" spc="-265" dirty="0">
                <a:latin typeface="Arial Black"/>
                <a:cs typeface="Arial Black"/>
              </a:rPr>
              <a:t>Boroughs </a:t>
            </a:r>
            <a:r>
              <a:rPr sz="2000" spc="-250" dirty="0">
                <a:latin typeface="Arial Black"/>
                <a:cs typeface="Arial Black"/>
              </a:rPr>
              <a:t>and </a:t>
            </a:r>
            <a:r>
              <a:rPr sz="2000" spc="-265" dirty="0">
                <a:latin typeface="Arial Black"/>
                <a:cs typeface="Arial Black"/>
              </a:rPr>
              <a:t>postal </a:t>
            </a:r>
            <a:r>
              <a:rPr sz="2000" spc="-305" dirty="0">
                <a:latin typeface="Arial Black"/>
                <a:cs typeface="Arial Black"/>
              </a:rPr>
              <a:t>codes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(Wikipedia)</a:t>
            </a:r>
            <a:endParaRPr sz="2000">
              <a:latin typeface="Arial Black"/>
              <a:cs typeface="Arial Black"/>
            </a:endParaRPr>
          </a:p>
          <a:p>
            <a:pPr marL="3371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337185" algn="l"/>
                <a:tab pos="337820" algn="l"/>
              </a:tabLst>
            </a:pPr>
            <a:r>
              <a:rPr sz="2000" spc="-270" dirty="0">
                <a:latin typeface="Arial Black"/>
                <a:cs typeface="Arial Black"/>
              </a:rPr>
              <a:t>Geo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275" dirty="0">
                <a:latin typeface="Arial Black"/>
                <a:cs typeface="Arial Black"/>
              </a:rPr>
              <a:t>coordinates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00" b="1" spc="35" dirty="0">
                <a:solidFill>
                  <a:srgbClr val="123960"/>
                </a:solidFill>
                <a:latin typeface="Arial"/>
                <a:cs typeface="Arial"/>
              </a:rPr>
              <a:t>Portuguese </a:t>
            </a:r>
            <a:r>
              <a:rPr sz="2600" b="1" dirty="0">
                <a:solidFill>
                  <a:srgbClr val="123960"/>
                </a:solidFill>
                <a:latin typeface="Arial"/>
                <a:cs typeface="Arial"/>
              </a:rPr>
              <a:t>venues</a:t>
            </a:r>
            <a:r>
              <a:rPr sz="2600" b="1" spc="-135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123960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337185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337185" algn="l"/>
                <a:tab pos="337820" algn="l"/>
              </a:tabLst>
            </a:pPr>
            <a:r>
              <a:rPr sz="2000" spc="-280" dirty="0">
                <a:latin typeface="Arial Black"/>
                <a:cs typeface="Arial Black"/>
              </a:rPr>
              <a:t>Using </a:t>
            </a:r>
            <a:r>
              <a:rPr sz="2000" spc="-270" dirty="0">
                <a:latin typeface="Arial Black"/>
                <a:cs typeface="Arial Black"/>
              </a:rPr>
              <a:t>Foursquare</a:t>
            </a:r>
            <a:r>
              <a:rPr sz="2000" spc="-390" dirty="0">
                <a:latin typeface="Arial Black"/>
                <a:cs typeface="Arial Black"/>
              </a:rPr>
              <a:t> </a:t>
            </a:r>
            <a:r>
              <a:rPr sz="2000" spc="-310" dirty="0">
                <a:latin typeface="Arial Black"/>
                <a:cs typeface="Arial Black"/>
              </a:rPr>
              <a:t>API</a:t>
            </a:r>
            <a:endParaRPr sz="2000">
              <a:latin typeface="Arial Black"/>
              <a:cs typeface="Arial Black"/>
            </a:endParaRPr>
          </a:p>
          <a:p>
            <a:pPr marL="736600" lvl="1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229" dirty="0">
                <a:latin typeface="Arial Black"/>
                <a:cs typeface="Arial Black"/>
              </a:rPr>
              <a:t>Category </a:t>
            </a:r>
            <a:r>
              <a:rPr sz="1800" spc="-215" dirty="0">
                <a:latin typeface="Arial Black"/>
                <a:cs typeface="Arial Black"/>
              </a:rPr>
              <a:t>Id </a:t>
            </a:r>
            <a:r>
              <a:rPr sz="1800" spc="-180" dirty="0">
                <a:latin typeface="Arial Black"/>
                <a:cs typeface="Arial Black"/>
              </a:rPr>
              <a:t>for </a:t>
            </a:r>
            <a:r>
              <a:rPr sz="1800" spc="-245" dirty="0">
                <a:latin typeface="Arial Black"/>
                <a:cs typeface="Arial Black"/>
              </a:rPr>
              <a:t>Portuguese</a:t>
            </a:r>
            <a:r>
              <a:rPr sz="1800" spc="-204" dirty="0">
                <a:latin typeface="Arial Black"/>
                <a:cs typeface="Arial Black"/>
              </a:rPr>
              <a:t> </a:t>
            </a:r>
            <a:r>
              <a:rPr sz="1800" spc="-275" dirty="0">
                <a:latin typeface="Arial Black"/>
                <a:cs typeface="Arial Black"/>
              </a:rPr>
              <a:t>Restaurant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72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</a:rPr>
              <a:t>Data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4300" y="1144015"/>
            <a:ext cx="712724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z="2600" b="1" spc="90" dirty="0">
                <a:solidFill>
                  <a:srgbClr val="123960"/>
                </a:solidFill>
                <a:latin typeface="Arial"/>
                <a:cs typeface="Arial"/>
              </a:rPr>
              <a:t>Toronto </a:t>
            </a:r>
            <a:r>
              <a:rPr sz="2600" b="1" spc="50" dirty="0">
                <a:solidFill>
                  <a:srgbClr val="123960"/>
                </a:solidFill>
                <a:latin typeface="Arial"/>
                <a:cs typeface="Arial"/>
              </a:rPr>
              <a:t>Neighbourhoods </a:t>
            </a:r>
            <a:r>
              <a:rPr sz="2600" b="1" spc="85" dirty="0">
                <a:solidFill>
                  <a:srgbClr val="123960"/>
                </a:solidFill>
                <a:latin typeface="Arial"/>
                <a:cs typeface="Arial"/>
              </a:rPr>
              <a:t>Data</a:t>
            </a:r>
            <a:r>
              <a:rPr sz="2600" b="1" spc="-180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123960"/>
                </a:solidFill>
                <a:latin typeface="Arial"/>
                <a:cs typeface="Arial"/>
              </a:rPr>
              <a:t>Exploratory  </a:t>
            </a:r>
            <a:r>
              <a:rPr sz="2600" b="1" spc="-10" dirty="0">
                <a:solidFill>
                  <a:srgbClr val="123960"/>
                </a:solidFill>
                <a:latin typeface="Arial"/>
                <a:cs typeface="Arial"/>
              </a:rPr>
              <a:t>Analysis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90"/>
              </a:spcBef>
              <a:tabLst>
                <a:tab pos="413384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275" dirty="0">
                <a:latin typeface="Arial Black"/>
                <a:cs typeface="Arial Black"/>
              </a:rPr>
              <a:t>Using </a:t>
            </a:r>
            <a:r>
              <a:rPr sz="2000" spc="-250" dirty="0">
                <a:latin typeface="Arial Black"/>
                <a:cs typeface="Arial Black"/>
              </a:rPr>
              <a:t>Wikipedia </a:t>
            </a:r>
            <a:r>
              <a:rPr sz="2000" spc="-270" dirty="0">
                <a:latin typeface="Arial Black"/>
                <a:cs typeface="Arial Black"/>
              </a:rPr>
              <a:t>data </a:t>
            </a:r>
            <a:r>
              <a:rPr sz="2000" spc="-245" dirty="0">
                <a:latin typeface="Arial Black"/>
                <a:cs typeface="Arial Black"/>
              </a:rPr>
              <a:t>and </a:t>
            </a:r>
            <a:r>
              <a:rPr sz="2000" spc="-275" dirty="0">
                <a:latin typeface="Arial Black"/>
                <a:cs typeface="Arial Black"/>
              </a:rPr>
              <a:t>Coursera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355" dirty="0">
                <a:latin typeface="Arial Black"/>
                <a:cs typeface="Arial Black"/>
              </a:rPr>
              <a:t>CSV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</a:rPr>
              <a:t>Methodology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59663" y="3121151"/>
            <a:ext cx="4139184" cy="128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9452" y="2613660"/>
            <a:ext cx="3951732" cy="2302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4300" y="1144015"/>
            <a:ext cx="7097395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5110" indent="76200">
              <a:lnSpc>
                <a:spcPct val="100000"/>
              </a:lnSpc>
              <a:spcBef>
                <a:spcPts val="105"/>
              </a:spcBef>
            </a:pPr>
            <a:r>
              <a:rPr sz="2600" b="1" spc="35" dirty="0">
                <a:solidFill>
                  <a:srgbClr val="123960"/>
                </a:solidFill>
                <a:latin typeface="Arial"/>
                <a:cs typeface="Arial"/>
              </a:rPr>
              <a:t>Portuguese </a:t>
            </a:r>
            <a:r>
              <a:rPr sz="2600" b="1" spc="15" dirty="0">
                <a:solidFill>
                  <a:srgbClr val="123960"/>
                </a:solidFill>
                <a:latin typeface="Arial"/>
                <a:cs typeface="Arial"/>
              </a:rPr>
              <a:t>Restaurants </a:t>
            </a:r>
            <a:r>
              <a:rPr sz="2600" b="1" spc="85" dirty="0">
                <a:solidFill>
                  <a:srgbClr val="123960"/>
                </a:solidFill>
                <a:latin typeface="Arial"/>
                <a:cs typeface="Arial"/>
              </a:rPr>
              <a:t>Data</a:t>
            </a:r>
            <a:r>
              <a:rPr sz="2600" b="1" spc="-105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123960"/>
                </a:solidFill>
                <a:latin typeface="Arial"/>
                <a:cs typeface="Arial"/>
              </a:rPr>
              <a:t>Exploratory  </a:t>
            </a:r>
            <a:r>
              <a:rPr sz="2600" b="1" spc="-10" dirty="0">
                <a:solidFill>
                  <a:srgbClr val="123960"/>
                </a:solidFill>
                <a:latin typeface="Arial"/>
                <a:cs typeface="Arial"/>
              </a:rPr>
              <a:t>Analysis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90"/>
              </a:spcBef>
              <a:tabLst>
                <a:tab pos="413384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275" dirty="0">
                <a:latin typeface="Arial Black"/>
                <a:cs typeface="Arial Black"/>
              </a:rPr>
              <a:t>Using </a:t>
            </a:r>
            <a:r>
              <a:rPr sz="2000" spc="-270" dirty="0">
                <a:latin typeface="Arial Black"/>
                <a:cs typeface="Arial Black"/>
              </a:rPr>
              <a:t>Foursquare </a:t>
            </a:r>
            <a:r>
              <a:rPr sz="2000" spc="-395" dirty="0">
                <a:latin typeface="Arial Black"/>
                <a:cs typeface="Arial Black"/>
              </a:rPr>
              <a:t>we </a:t>
            </a:r>
            <a:r>
              <a:rPr sz="2000" spc="-260" dirty="0">
                <a:latin typeface="Arial Black"/>
                <a:cs typeface="Arial Black"/>
              </a:rPr>
              <a:t>retrieved </a:t>
            </a:r>
            <a:r>
              <a:rPr sz="2000" spc="-254" dirty="0">
                <a:latin typeface="Arial Black"/>
                <a:cs typeface="Arial Black"/>
              </a:rPr>
              <a:t>all </a:t>
            </a:r>
            <a:r>
              <a:rPr sz="2000" spc="-300" dirty="0">
                <a:latin typeface="Arial Black"/>
                <a:cs typeface="Arial Black"/>
              </a:rPr>
              <a:t>venues </a:t>
            </a:r>
            <a:r>
              <a:rPr sz="2000" spc="-225" dirty="0">
                <a:latin typeface="Arial Black"/>
                <a:cs typeface="Arial Black"/>
              </a:rPr>
              <a:t>per</a:t>
            </a:r>
            <a:r>
              <a:rPr sz="2000" spc="-290" dirty="0">
                <a:latin typeface="Arial Black"/>
                <a:cs typeface="Arial Black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neighbourhood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</a:rPr>
              <a:t>Methodology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93419" y="2362200"/>
            <a:ext cx="6993635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3055" y="2833115"/>
            <a:ext cx="3901440" cy="2310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500" y="1063616"/>
            <a:ext cx="6386830" cy="8699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b="1" spc="85" dirty="0">
                <a:solidFill>
                  <a:srgbClr val="123960"/>
                </a:solidFill>
                <a:latin typeface="Arial"/>
                <a:cs typeface="Arial"/>
              </a:rPr>
              <a:t>Data</a:t>
            </a:r>
            <a:r>
              <a:rPr sz="2600" b="1" spc="-5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123960"/>
                </a:solidFill>
                <a:latin typeface="Arial"/>
                <a:cs typeface="Arial"/>
              </a:rPr>
              <a:t>wrangling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  <a:tabLst>
                <a:tab pos="3371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295" dirty="0">
                <a:latin typeface="Arial Black"/>
                <a:cs typeface="Arial Black"/>
              </a:rPr>
              <a:t>Create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frequency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285" dirty="0">
                <a:latin typeface="Arial Black"/>
                <a:cs typeface="Arial Black"/>
              </a:rPr>
              <a:t>based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data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frame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229" dirty="0">
                <a:latin typeface="Arial Black"/>
                <a:cs typeface="Arial Black"/>
              </a:rPr>
              <a:t>per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neighbourhood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</a:rPr>
              <a:t>Methodology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071372" y="2193035"/>
            <a:ext cx="7379208" cy="2071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500" y="1063616"/>
            <a:ext cx="3582035" cy="8699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b="1" spc="85" dirty="0">
                <a:solidFill>
                  <a:srgbClr val="123960"/>
                </a:solidFill>
                <a:latin typeface="Arial"/>
                <a:cs typeface="Arial"/>
              </a:rPr>
              <a:t>Data</a:t>
            </a:r>
            <a:r>
              <a:rPr sz="2600" b="1" spc="-10" dirty="0">
                <a:solidFill>
                  <a:srgbClr val="123960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123960"/>
                </a:solidFill>
                <a:latin typeface="Arial"/>
                <a:cs typeface="Arial"/>
              </a:rPr>
              <a:t>wrangling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  <a:tabLst>
                <a:tab pos="3371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295" dirty="0">
                <a:latin typeface="Arial Black"/>
                <a:cs typeface="Arial Black"/>
              </a:rPr>
              <a:t>Create </a:t>
            </a:r>
            <a:r>
              <a:rPr sz="2000" spc="-204" dirty="0">
                <a:latin typeface="Arial Black"/>
                <a:cs typeface="Arial Black"/>
              </a:rPr>
              <a:t>top </a:t>
            </a:r>
            <a:r>
              <a:rPr sz="2000" spc="-300" dirty="0">
                <a:latin typeface="Arial Black"/>
                <a:cs typeface="Arial Black"/>
              </a:rPr>
              <a:t>venues </a:t>
            </a:r>
            <a:r>
              <a:rPr sz="2000" spc="-270" dirty="0">
                <a:latin typeface="Arial Black"/>
                <a:cs typeface="Arial Black"/>
              </a:rPr>
              <a:t>data</a:t>
            </a:r>
            <a:r>
              <a:rPr sz="2000" spc="-25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frame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</a:rPr>
              <a:t>Methodology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99972" y="2135123"/>
            <a:ext cx="6793992" cy="2543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61" y="2329688"/>
            <a:ext cx="406908" cy="27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500" y="1063616"/>
            <a:ext cx="6833870" cy="2016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b="1" spc="55" dirty="0">
                <a:solidFill>
                  <a:srgbClr val="123960"/>
                </a:solidFill>
                <a:latin typeface="Arial"/>
                <a:cs typeface="Arial"/>
              </a:rPr>
              <a:t>K-Means</a:t>
            </a:r>
            <a:endParaRPr sz="2600">
              <a:latin typeface="Arial"/>
              <a:cs typeface="Arial"/>
            </a:endParaRPr>
          </a:p>
          <a:p>
            <a:pPr marL="337185" marR="5080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337185" algn="l"/>
                <a:tab pos="337820" algn="l"/>
              </a:tabLst>
            </a:pPr>
            <a:r>
              <a:rPr sz="2000" spc="-400" dirty="0">
                <a:latin typeface="Arial Black"/>
                <a:cs typeface="Arial Black"/>
              </a:rPr>
              <a:t>To </a:t>
            </a:r>
            <a:r>
              <a:rPr sz="2000" spc="-225" dirty="0">
                <a:latin typeface="Arial Black"/>
                <a:cs typeface="Arial Black"/>
              </a:rPr>
              <a:t>perform </a:t>
            </a:r>
            <a:r>
              <a:rPr sz="2000" spc="-270" dirty="0">
                <a:latin typeface="Arial Black"/>
                <a:cs typeface="Arial Black"/>
              </a:rPr>
              <a:t>clustering </a:t>
            </a:r>
            <a:r>
              <a:rPr sz="2000" spc="-204" dirty="0">
                <a:latin typeface="Arial Black"/>
                <a:cs typeface="Arial Black"/>
              </a:rPr>
              <a:t>on </a:t>
            </a:r>
            <a:r>
              <a:rPr sz="2000" spc="-260" dirty="0">
                <a:latin typeface="Arial Black"/>
                <a:cs typeface="Arial Black"/>
              </a:rPr>
              <a:t>the </a:t>
            </a:r>
            <a:r>
              <a:rPr sz="2000" spc="-229" dirty="0">
                <a:latin typeface="Arial Black"/>
                <a:cs typeface="Arial Black"/>
              </a:rPr>
              <a:t>neighbourhoods </a:t>
            </a:r>
            <a:r>
              <a:rPr sz="2000" spc="-285" dirty="0">
                <a:latin typeface="Arial Black"/>
                <a:cs typeface="Arial Black"/>
              </a:rPr>
              <a:t>based </a:t>
            </a:r>
            <a:r>
              <a:rPr sz="2000" spc="-204" dirty="0">
                <a:latin typeface="Arial Black"/>
                <a:cs typeface="Arial Black"/>
              </a:rPr>
              <a:t>on </a:t>
            </a:r>
            <a:r>
              <a:rPr sz="2000" spc="-260" dirty="0">
                <a:latin typeface="Arial Black"/>
                <a:cs typeface="Arial Black"/>
              </a:rPr>
              <a:t>the  </a:t>
            </a:r>
            <a:r>
              <a:rPr sz="2000" spc="-275" dirty="0">
                <a:latin typeface="Arial Black"/>
                <a:cs typeface="Arial Black"/>
              </a:rPr>
              <a:t>venue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frequency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00" b="1" spc="-25" dirty="0">
                <a:solidFill>
                  <a:srgbClr val="123960"/>
                </a:solidFill>
                <a:latin typeface="Arial"/>
                <a:cs typeface="Arial"/>
              </a:rPr>
              <a:t>DBSCAN</a:t>
            </a:r>
            <a:endParaRPr sz="2600">
              <a:latin typeface="Arial"/>
              <a:cs typeface="Arial"/>
            </a:endParaRPr>
          </a:p>
          <a:p>
            <a:pPr marL="337185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337185" algn="l"/>
                <a:tab pos="337820" algn="l"/>
              </a:tabLst>
            </a:pPr>
            <a:r>
              <a:rPr sz="2000" spc="-400" dirty="0">
                <a:latin typeface="Arial Black"/>
                <a:cs typeface="Arial Black"/>
              </a:rPr>
              <a:t>To </a:t>
            </a:r>
            <a:r>
              <a:rPr sz="2000" spc="-225" dirty="0">
                <a:latin typeface="Arial Black"/>
                <a:cs typeface="Arial Black"/>
              </a:rPr>
              <a:t>perform </a:t>
            </a:r>
            <a:r>
              <a:rPr sz="2000" spc="-275" dirty="0">
                <a:latin typeface="Arial Black"/>
                <a:cs typeface="Arial Black"/>
              </a:rPr>
              <a:t>venue </a:t>
            </a:r>
            <a:r>
              <a:rPr sz="2000" spc="-270" dirty="0">
                <a:latin typeface="Arial Black"/>
                <a:cs typeface="Arial Black"/>
              </a:rPr>
              <a:t>clustering </a:t>
            </a:r>
            <a:r>
              <a:rPr sz="2000" spc="-285" dirty="0">
                <a:latin typeface="Arial Black"/>
                <a:cs typeface="Arial Black"/>
              </a:rPr>
              <a:t>based </a:t>
            </a:r>
            <a:r>
              <a:rPr sz="2000" spc="-204" dirty="0">
                <a:latin typeface="Arial Black"/>
                <a:cs typeface="Arial Black"/>
              </a:rPr>
              <a:t>on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concentration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</a:rPr>
              <a:t>Methodology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61" y="1183639"/>
            <a:ext cx="406908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500" y="1063616"/>
            <a:ext cx="3663315" cy="21882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b="1" spc="55" dirty="0">
                <a:solidFill>
                  <a:srgbClr val="123960"/>
                </a:solidFill>
                <a:latin typeface="Arial"/>
                <a:cs typeface="Arial"/>
              </a:rPr>
              <a:t>K-Means</a:t>
            </a:r>
            <a:endParaRPr sz="2600">
              <a:latin typeface="Arial"/>
              <a:cs typeface="Arial"/>
            </a:endParaRPr>
          </a:p>
          <a:p>
            <a:pPr marL="337185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337185" algn="l"/>
                <a:tab pos="337820" algn="l"/>
              </a:tabLst>
            </a:pPr>
            <a:r>
              <a:rPr sz="2000" spc="-215" dirty="0">
                <a:latin typeface="Arial Black"/>
                <a:cs typeface="Arial Black"/>
              </a:rPr>
              <a:t>With </a:t>
            </a:r>
            <a:r>
              <a:rPr sz="2000" spc="-235" dirty="0">
                <a:latin typeface="Arial Black"/>
                <a:cs typeface="Arial Black"/>
              </a:rPr>
              <a:t>4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310" dirty="0">
                <a:latin typeface="Arial Black"/>
                <a:cs typeface="Arial Black"/>
              </a:rPr>
              <a:t>clusters</a:t>
            </a:r>
            <a:endParaRPr sz="2000">
              <a:latin typeface="Arial Black"/>
              <a:cs typeface="Arial Black"/>
            </a:endParaRPr>
          </a:p>
          <a:p>
            <a:pPr marL="736600" lvl="1" indent="-22923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225" dirty="0">
                <a:latin typeface="Arial Black"/>
                <a:cs typeface="Arial Black"/>
              </a:rPr>
              <a:t>Purple </a:t>
            </a:r>
            <a:r>
              <a:rPr sz="1800" spc="-190" dirty="0">
                <a:latin typeface="Arial Black"/>
                <a:cs typeface="Arial Black"/>
              </a:rPr>
              <a:t>(high</a:t>
            </a:r>
            <a:r>
              <a:rPr sz="1800" spc="-85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concentration)</a:t>
            </a:r>
            <a:endParaRPr sz="1800">
              <a:latin typeface="Arial Black"/>
              <a:cs typeface="Arial Black"/>
            </a:endParaRPr>
          </a:p>
          <a:p>
            <a:pPr marL="736600" lvl="1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260" dirty="0">
                <a:latin typeface="Arial Black"/>
                <a:cs typeface="Arial Black"/>
              </a:rPr>
              <a:t>Cyan </a:t>
            </a:r>
            <a:r>
              <a:rPr sz="1800" spc="-229" dirty="0">
                <a:latin typeface="Arial Black"/>
                <a:cs typeface="Arial Black"/>
              </a:rPr>
              <a:t>(medium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concentration)</a:t>
            </a:r>
            <a:endParaRPr sz="1800">
              <a:latin typeface="Arial Black"/>
              <a:cs typeface="Arial Black"/>
            </a:endParaRPr>
          </a:p>
          <a:p>
            <a:pPr marL="73660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285" dirty="0">
                <a:latin typeface="Arial Black"/>
                <a:cs typeface="Arial Black"/>
              </a:rPr>
              <a:t>Red  </a:t>
            </a:r>
            <a:r>
              <a:rPr sz="1800" spc="-240" dirty="0">
                <a:latin typeface="Arial Black"/>
                <a:cs typeface="Arial Black"/>
              </a:rPr>
              <a:t>(low</a:t>
            </a:r>
            <a:r>
              <a:rPr sz="1800" spc="-335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concentration)</a:t>
            </a:r>
            <a:endParaRPr sz="1800">
              <a:latin typeface="Arial Black"/>
              <a:cs typeface="Arial Black"/>
            </a:endParaRPr>
          </a:p>
          <a:p>
            <a:pPr marL="736600" lvl="1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250" dirty="0">
                <a:latin typeface="Arial Black"/>
                <a:cs typeface="Arial Black"/>
              </a:rPr>
              <a:t>Green </a:t>
            </a:r>
            <a:r>
              <a:rPr sz="1800" spc="-240" dirty="0">
                <a:latin typeface="Arial Black"/>
                <a:cs typeface="Arial Black"/>
              </a:rPr>
              <a:t>(low</a:t>
            </a:r>
            <a:r>
              <a:rPr sz="1800" spc="-45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concentration)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01" y="207390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</a:rPr>
              <a:t>Results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765547" y="1652016"/>
            <a:ext cx="4378452" cy="2330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Slice</vt:lpstr>
      <vt:lpstr>IBM Data Science Professional  Certificate Applied Capstone </vt:lpstr>
      <vt:lpstr>Business Problem</vt:lpstr>
      <vt:lpstr>Data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Professional  Certificate Applied Capstone</dc:title>
  <dc:creator>Muthahar.Nasim@mail.citytech.cuny.edu</dc:creator>
  <cp:lastModifiedBy>Muthahar.Nasim@mail.citytech.cuny.edu</cp:lastModifiedBy>
  <cp:revision>2</cp:revision>
  <dcterms:created xsi:type="dcterms:W3CDTF">2019-07-06T17:54:39Z</dcterms:created>
  <dcterms:modified xsi:type="dcterms:W3CDTF">2019-07-06T17:55:24Z</dcterms:modified>
</cp:coreProperties>
</file>