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63" r:id="rId4"/>
    <p:sldId id="259" r:id="rId5"/>
    <p:sldId id="257" r:id="rId6"/>
    <p:sldId id="260" r:id="rId7"/>
    <p:sldId id="264" r:id="rId8"/>
    <p:sldId id="282" r:id="rId9"/>
    <p:sldId id="265" r:id="rId10"/>
    <p:sldId id="261" r:id="rId11"/>
    <p:sldId id="281" r:id="rId12"/>
    <p:sldId id="262"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Title" id="{ED3D6B96-854E-4192-B329-18CC23446D15}">
          <p14:sldIdLst>
            <p14:sldId id="256"/>
          </p14:sldIdLst>
        </p14:section>
        <p14:section name="Content" id="{366352B7-7E43-488F-9DEF-55C105518941}">
          <p14:sldIdLst>
            <p14:sldId id="258"/>
            <p14:sldId id="263"/>
            <p14:sldId id="259"/>
            <p14:sldId id="257"/>
            <p14:sldId id="260"/>
            <p14:sldId id="264"/>
            <p14:sldId id="282"/>
            <p14:sldId id="265"/>
            <p14:sldId id="261"/>
            <p14:sldId id="281"/>
            <p14:sldId id="262"/>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amilarasu N" userId="5f281f0593765121" providerId="LiveId" clId="{47EFFF8C-E04A-4CEC-BD42-56617A61A877}"/>
    <pc:docChg chg="undo custSel modSld sldOrd">
      <pc:chgData name="Muthamilarasu N" userId="5f281f0593765121" providerId="LiveId" clId="{47EFFF8C-E04A-4CEC-BD42-56617A61A877}" dt="2023-05-30T09:45:45.507" v="253" actId="1076"/>
      <pc:docMkLst>
        <pc:docMk/>
      </pc:docMkLst>
      <pc:sldChg chg="addSp modSp mod">
        <pc:chgData name="Muthamilarasu N" userId="5f281f0593765121" providerId="LiveId" clId="{47EFFF8C-E04A-4CEC-BD42-56617A61A877}" dt="2023-05-24T10:05:28.133" v="114" actId="113"/>
        <pc:sldMkLst>
          <pc:docMk/>
          <pc:sldMk cId="2173795837" sldId="256"/>
        </pc:sldMkLst>
        <pc:spChg chg="add mod">
          <ac:chgData name="Muthamilarasu N" userId="5f281f0593765121" providerId="LiveId" clId="{47EFFF8C-E04A-4CEC-BD42-56617A61A877}" dt="2023-05-24T10:04:22.401" v="64" actId="113"/>
          <ac:spMkLst>
            <pc:docMk/>
            <pc:sldMk cId="2173795837" sldId="256"/>
            <ac:spMk id="2" creationId="{6FD9B43D-0796-426A-EE57-3EC745933943}"/>
          </ac:spMkLst>
        </pc:spChg>
        <pc:spChg chg="add mod">
          <ac:chgData name="Muthamilarasu N" userId="5f281f0593765121" providerId="LiveId" clId="{47EFFF8C-E04A-4CEC-BD42-56617A61A877}" dt="2023-05-24T10:05:28.133" v="114" actId="113"/>
          <ac:spMkLst>
            <pc:docMk/>
            <pc:sldMk cId="2173795837" sldId="256"/>
            <ac:spMk id="4" creationId="{FD638265-4F32-190F-854F-F692EFE301BC}"/>
          </ac:spMkLst>
        </pc:spChg>
        <pc:picChg chg="add mod">
          <ac:chgData name="Muthamilarasu N" userId="5f281f0593765121" providerId="LiveId" clId="{47EFFF8C-E04A-4CEC-BD42-56617A61A877}" dt="2023-05-24T10:01:04.514" v="5" actId="1036"/>
          <ac:picMkLst>
            <pc:docMk/>
            <pc:sldMk cId="2173795837" sldId="256"/>
            <ac:picMk id="3" creationId="{08895038-5858-0D9E-3A4A-2B2F80FB9C13}"/>
          </ac:picMkLst>
        </pc:picChg>
      </pc:sldChg>
      <pc:sldChg chg="ord">
        <pc:chgData name="Muthamilarasu N" userId="5f281f0593765121" providerId="LiveId" clId="{47EFFF8C-E04A-4CEC-BD42-56617A61A877}" dt="2023-05-30T08:58:13.937" v="174" actId="20578"/>
        <pc:sldMkLst>
          <pc:docMk/>
          <pc:sldMk cId="29746207" sldId="269"/>
        </pc:sldMkLst>
      </pc:sldChg>
      <pc:sldChg chg="modSp mod">
        <pc:chgData name="Muthamilarasu N" userId="5f281f0593765121" providerId="LiveId" clId="{47EFFF8C-E04A-4CEC-BD42-56617A61A877}" dt="2023-05-30T09:35:45.563" v="233" actId="20577"/>
        <pc:sldMkLst>
          <pc:docMk/>
          <pc:sldMk cId="3667702769" sldId="270"/>
        </pc:sldMkLst>
        <pc:spChg chg="mod">
          <ac:chgData name="Muthamilarasu N" userId="5f281f0593765121" providerId="LiveId" clId="{47EFFF8C-E04A-4CEC-BD42-56617A61A877}" dt="2023-05-30T09:35:45.563" v="233" actId="20577"/>
          <ac:spMkLst>
            <pc:docMk/>
            <pc:sldMk cId="3667702769" sldId="270"/>
            <ac:spMk id="3" creationId="{CDEA95AB-3837-2D1B-0DC2-5ED8DCFD027A}"/>
          </ac:spMkLst>
        </pc:spChg>
      </pc:sldChg>
      <pc:sldChg chg="modSp mod">
        <pc:chgData name="Muthamilarasu N" userId="5f281f0593765121" providerId="LiveId" clId="{47EFFF8C-E04A-4CEC-BD42-56617A61A877}" dt="2023-05-30T09:00:22.885" v="194" actId="20577"/>
        <pc:sldMkLst>
          <pc:docMk/>
          <pc:sldMk cId="3845013132" sldId="271"/>
        </pc:sldMkLst>
        <pc:spChg chg="mod">
          <ac:chgData name="Muthamilarasu N" userId="5f281f0593765121" providerId="LiveId" clId="{47EFFF8C-E04A-4CEC-BD42-56617A61A877}" dt="2023-05-30T09:00:22.885" v="194" actId="20577"/>
          <ac:spMkLst>
            <pc:docMk/>
            <pc:sldMk cId="3845013132" sldId="271"/>
            <ac:spMk id="3" creationId="{2E9CBABD-3E87-1DED-58F6-2159470126FD}"/>
          </ac:spMkLst>
        </pc:spChg>
      </pc:sldChg>
      <pc:sldChg chg="addSp delSp modSp mod">
        <pc:chgData name="Muthamilarasu N" userId="5f281f0593765121" providerId="LiveId" clId="{47EFFF8C-E04A-4CEC-BD42-56617A61A877}" dt="2023-05-30T09:44:54.870" v="241" actId="1076"/>
        <pc:sldMkLst>
          <pc:docMk/>
          <pc:sldMk cId="171536463" sldId="276"/>
        </pc:sldMkLst>
        <pc:picChg chg="add mod">
          <ac:chgData name="Muthamilarasu N" userId="5f281f0593765121" providerId="LiveId" clId="{47EFFF8C-E04A-4CEC-BD42-56617A61A877}" dt="2023-05-30T09:44:54.870" v="241" actId="1076"/>
          <ac:picMkLst>
            <pc:docMk/>
            <pc:sldMk cId="171536463" sldId="276"/>
            <ac:picMk id="3" creationId="{DA942B9C-5F96-671C-FF58-18C6BBEE16A2}"/>
          </ac:picMkLst>
        </pc:picChg>
        <pc:picChg chg="del">
          <ac:chgData name="Muthamilarasu N" userId="5f281f0593765121" providerId="LiveId" clId="{47EFFF8C-E04A-4CEC-BD42-56617A61A877}" dt="2023-05-30T09:44:01.049" v="234" actId="478"/>
          <ac:picMkLst>
            <pc:docMk/>
            <pc:sldMk cId="171536463" sldId="276"/>
            <ac:picMk id="5" creationId="{315411A1-FEE7-9D25-4D02-0315B769F56E}"/>
          </ac:picMkLst>
        </pc:picChg>
      </pc:sldChg>
      <pc:sldChg chg="addSp delSp modSp mod">
        <pc:chgData name="Muthamilarasu N" userId="5f281f0593765121" providerId="LiveId" clId="{47EFFF8C-E04A-4CEC-BD42-56617A61A877}" dt="2023-05-30T09:45:45.507" v="253" actId="1076"/>
        <pc:sldMkLst>
          <pc:docMk/>
          <pc:sldMk cId="712573799" sldId="277"/>
        </pc:sldMkLst>
        <pc:picChg chg="add mod">
          <ac:chgData name="Muthamilarasu N" userId="5f281f0593765121" providerId="LiveId" clId="{47EFFF8C-E04A-4CEC-BD42-56617A61A877}" dt="2023-05-30T09:45:45.507" v="253" actId="1076"/>
          <ac:picMkLst>
            <pc:docMk/>
            <pc:sldMk cId="712573799" sldId="277"/>
            <ac:picMk id="4" creationId="{271C1884-34A7-8A45-3BF8-B2ADC3FF9A11}"/>
          </ac:picMkLst>
        </pc:picChg>
        <pc:picChg chg="del mod">
          <ac:chgData name="Muthamilarasu N" userId="5f281f0593765121" providerId="LiveId" clId="{47EFFF8C-E04A-4CEC-BD42-56617A61A877}" dt="2023-05-30T09:44:58.784" v="243" actId="478"/>
          <ac:picMkLst>
            <pc:docMk/>
            <pc:sldMk cId="712573799" sldId="277"/>
            <ac:picMk id="5" creationId="{5662F7F3-5A06-610D-81A4-0D4D94F1F4A9}"/>
          </ac:picMkLst>
        </pc:picChg>
      </pc:sldChg>
      <pc:sldChg chg="modSp mod">
        <pc:chgData name="Muthamilarasu N" userId="5f281f0593765121" providerId="LiveId" clId="{47EFFF8C-E04A-4CEC-BD42-56617A61A877}" dt="2023-05-25T08:39:35.687" v="116" actId="14100"/>
        <pc:sldMkLst>
          <pc:docMk/>
          <pc:sldMk cId="1234750684" sldId="279"/>
        </pc:sldMkLst>
        <pc:picChg chg="mod">
          <ac:chgData name="Muthamilarasu N" userId="5f281f0593765121" providerId="LiveId" clId="{47EFFF8C-E04A-4CEC-BD42-56617A61A877}" dt="2023-05-25T08:39:35.687" v="116" actId="14100"/>
          <ac:picMkLst>
            <pc:docMk/>
            <pc:sldMk cId="1234750684" sldId="279"/>
            <ac:picMk id="4" creationId="{F059A0EE-CED6-D323-43CF-22339F49DB33}"/>
          </ac:picMkLst>
        </pc:picChg>
      </pc:sldChg>
      <pc:sldChg chg="modSp mod">
        <pc:chgData name="Muthamilarasu N" userId="5f281f0593765121" providerId="LiveId" clId="{47EFFF8C-E04A-4CEC-BD42-56617A61A877}" dt="2023-05-30T08:41:47.602" v="168"/>
        <pc:sldMkLst>
          <pc:docMk/>
          <pc:sldMk cId="1488733922" sldId="282"/>
        </pc:sldMkLst>
        <pc:graphicFrameChg chg="mod">
          <ac:chgData name="Muthamilarasu N" userId="5f281f0593765121" providerId="LiveId" clId="{47EFFF8C-E04A-4CEC-BD42-56617A61A877}" dt="2023-05-30T08:41:47.602" v="168"/>
          <ac:graphicFrameMkLst>
            <pc:docMk/>
            <pc:sldMk cId="1488733922" sldId="282"/>
            <ac:graphicFrameMk id="6" creationId="{F826B273-3B0A-8500-6625-A4E789376BE7}"/>
          </ac:graphicFrameMkLst>
        </pc:graphicFrameChg>
      </pc:sldChg>
    </pc:docChg>
  </pc:docChgLst>
  <pc:docChgLst>
    <pc:chgData name="Muthamilarasu N" userId="5f281f0593765121" providerId="LiveId" clId="{79264582-D1F9-44C2-B7BB-CA85CABBFC7C}"/>
    <pc:docChg chg="undo custSel addSld delSld modSld modSection">
      <pc:chgData name="Muthamilarasu N" userId="5f281f0593765121" providerId="LiveId" clId="{79264582-D1F9-44C2-B7BB-CA85CABBFC7C}" dt="2023-05-23T08:12:33.400" v="1751" actId="207"/>
      <pc:docMkLst>
        <pc:docMk/>
      </pc:docMkLst>
      <pc:sldChg chg="addSp modSp mod">
        <pc:chgData name="Muthamilarasu N" userId="5f281f0593765121" providerId="LiveId" clId="{79264582-D1F9-44C2-B7BB-CA85CABBFC7C}" dt="2023-05-22T13:38:01.423" v="891" actId="403"/>
        <pc:sldMkLst>
          <pc:docMk/>
          <pc:sldMk cId="3016597773" sldId="257"/>
        </pc:sldMkLst>
        <pc:spChg chg="mod">
          <ac:chgData name="Muthamilarasu N" userId="5f281f0593765121" providerId="LiveId" clId="{79264582-D1F9-44C2-B7BB-CA85CABBFC7C}" dt="2023-05-22T13:38:01.423" v="891" actId="403"/>
          <ac:spMkLst>
            <pc:docMk/>
            <pc:sldMk cId="3016597773" sldId="257"/>
            <ac:spMk id="7" creationId="{C94AA6E8-6D3B-CC9E-17F7-E7AE35146ED8}"/>
          </ac:spMkLst>
        </pc:spChg>
        <pc:picChg chg="add mod">
          <ac:chgData name="Muthamilarasu N" userId="5f281f0593765121" providerId="LiveId" clId="{79264582-D1F9-44C2-B7BB-CA85CABBFC7C}" dt="2023-05-21T14:09:26.021" v="426" actId="1076"/>
          <ac:picMkLst>
            <pc:docMk/>
            <pc:sldMk cId="3016597773" sldId="257"/>
            <ac:picMk id="3" creationId="{C6256F47-D963-EA71-586E-145EC9C9ED2C}"/>
          </ac:picMkLst>
        </pc:picChg>
      </pc:sldChg>
      <pc:sldChg chg="mod">
        <pc:chgData name="Muthamilarasu N" userId="5f281f0593765121" providerId="LiveId" clId="{79264582-D1F9-44C2-B7BB-CA85CABBFC7C}" dt="2023-05-20T08:23:02.375" v="1" actId="27918"/>
        <pc:sldMkLst>
          <pc:docMk/>
          <pc:sldMk cId="2238809668" sldId="265"/>
        </pc:sldMkLst>
      </pc:sldChg>
      <pc:sldChg chg="addSp modSp add del mod">
        <pc:chgData name="Muthamilarasu N" userId="5f281f0593765121" providerId="LiveId" clId="{79264582-D1F9-44C2-B7BB-CA85CABBFC7C}" dt="2023-05-23T04:48:12.510" v="1744" actId="14100"/>
        <pc:sldMkLst>
          <pc:docMk/>
          <pc:sldMk cId="1234750684" sldId="279"/>
        </pc:sldMkLst>
        <pc:spChg chg="mod">
          <ac:chgData name="Muthamilarasu N" userId="5f281f0593765121" providerId="LiveId" clId="{79264582-D1F9-44C2-B7BB-CA85CABBFC7C}" dt="2023-05-21T15:24:57.659" v="849" actId="20577"/>
          <ac:spMkLst>
            <pc:docMk/>
            <pc:sldMk cId="1234750684" sldId="279"/>
            <ac:spMk id="2" creationId="{011D1E96-C448-DEAD-3045-F8927E8AFA51}"/>
          </ac:spMkLst>
        </pc:spChg>
        <pc:spChg chg="mod">
          <ac:chgData name="Muthamilarasu N" userId="5f281f0593765121" providerId="LiveId" clId="{79264582-D1F9-44C2-B7BB-CA85CABBFC7C}" dt="2023-05-23T04:48:12.510" v="1744" actId="14100"/>
          <ac:spMkLst>
            <pc:docMk/>
            <pc:sldMk cId="1234750684" sldId="279"/>
            <ac:spMk id="8" creationId="{77404DB0-9CE3-3789-2BBD-887E774E0E29}"/>
          </ac:spMkLst>
        </pc:spChg>
        <pc:picChg chg="add mod">
          <ac:chgData name="Muthamilarasu N" userId="5f281f0593765121" providerId="LiveId" clId="{79264582-D1F9-44C2-B7BB-CA85CABBFC7C}" dt="2023-05-23T04:47:54.737" v="1742" actId="1076"/>
          <ac:picMkLst>
            <pc:docMk/>
            <pc:sldMk cId="1234750684" sldId="279"/>
            <ac:picMk id="4" creationId="{F059A0EE-CED6-D323-43CF-22339F49DB33}"/>
          </ac:picMkLst>
        </pc:picChg>
      </pc:sldChg>
      <pc:sldChg chg="modSp mod">
        <pc:chgData name="Muthamilarasu N" userId="5f281f0593765121" providerId="LiveId" clId="{79264582-D1F9-44C2-B7BB-CA85CABBFC7C}" dt="2023-05-23T08:12:33.400" v="1751" actId="207"/>
        <pc:sldMkLst>
          <pc:docMk/>
          <pc:sldMk cId="2351054110" sldId="280"/>
        </pc:sldMkLst>
        <pc:spChg chg="mod">
          <ac:chgData name="Muthamilarasu N" userId="5f281f0593765121" providerId="LiveId" clId="{79264582-D1F9-44C2-B7BB-CA85CABBFC7C}" dt="2023-05-22T03:46:08.987" v="880" actId="1076"/>
          <ac:spMkLst>
            <pc:docMk/>
            <pc:sldMk cId="2351054110" sldId="280"/>
            <ac:spMk id="2" creationId="{3BD5A1A0-08EF-A717-2FE9-88BDC4D1728F}"/>
          </ac:spMkLst>
        </pc:spChg>
        <pc:spChg chg="mod">
          <ac:chgData name="Muthamilarasu N" userId="5f281f0593765121" providerId="LiveId" clId="{79264582-D1F9-44C2-B7BB-CA85CABBFC7C}" dt="2023-05-23T08:12:33.400" v="1751" actId="207"/>
          <ac:spMkLst>
            <pc:docMk/>
            <pc:sldMk cId="2351054110" sldId="280"/>
            <ac:spMk id="3" creationId="{F2673D35-3B74-4E92-EFE1-C8245CD9B202}"/>
          </ac:spMkLst>
        </pc:spChg>
      </pc:sldChg>
      <pc:sldChg chg="addSp modSp new mod">
        <pc:chgData name="Muthamilarasu N" userId="5f281f0593765121" providerId="LiveId" clId="{79264582-D1F9-44C2-B7BB-CA85CABBFC7C}" dt="2023-05-22T13:43:47.759" v="898" actId="27918"/>
        <pc:sldMkLst>
          <pc:docMk/>
          <pc:sldMk cId="1488733922" sldId="282"/>
        </pc:sldMkLst>
        <pc:spChg chg="mod">
          <ac:chgData name="Muthamilarasu N" userId="5f281f0593765121" providerId="LiveId" clId="{79264582-D1F9-44C2-B7BB-CA85CABBFC7C}" dt="2023-05-21T15:23:43.210" v="845" actId="122"/>
          <ac:spMkLst>
            <pc:docMk/>
            <pc:sldMk cId="1488733922" sldId="282"/>
            <ac:spMk id="2" creationId="{D157DE56-DD51-5318-8328-664211DDA705}"/>
          </ac:spMkLst>
        </pc:spChg>
        <pc:graphicFrameChg chg="add mod">
          <ac:chgData name="Muthamilarasu N" userId="5f281f0593765121" providerId="LiveId" clId="{79264582-D1F9-44C2-B7BB-CA85CABBFC7C}" dt="2023-05-22T13:43:01.764" v="893"/>
          <ac:graphicFrameMkLst>
            <pc:docMk/>
            <pc:sldMk cId="1488733922" sldId="282"/>
            <ac:graphicFrameMk id="6" creationId="{F826B273-3B0A-8500-6625-A4E789376BE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2001-2005</a:t>
            </a:r>
            <a:endParaRPr lang="en-IN"/>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0880750587841077"/>
          <c:y val="0.26665199624869768"/>
          <c:w val="0.76618195053468985"/>
          <c:h val="0.64234257308692255"/>
        </c:manualLayout>
      </c:layout>
      <c:bar3DChart>
        <c:barDir val="col"/>
        <c:grouping val="clustered"/>
        <c:varyColors val="0"/>
        <c:ser>
          <c:idx val="0"/>
          <c:order val="0"/>
          <c:tx>
            <c:strRef>
              <c:f>Sheet1!$B$1</c:f>
              <c:strCache>
                <c:ptCount val="1"/>
                <c:pt idx="0">
                  <c:v>male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numCache>
            </c:numRef>
          </c:cat>
          <c:val>
            <c:numRef>
              <c:f>Sheet1!$B$2:$B$5</c:f>
              <c:numCache>
                <c:formatCode>General</c:formatCode>
                <c:ptCount val="4"/>
                <c:pt idx="0">
                  <c:v>63.3</c:v>
                </c:pt>
                <c:pt idx="1">
                  <c:v>63.9</c:v>
                </c:pt>
              </c:numCache>
            </c:numRef>
          </c:val>
          <c:extLst>
            <c:ext xmlns:c16="http://schemas.microsoft.com/office/drawing/2014/chart" uri="{C3380CC4-5D6E-409C-BE32-E72D297353CC}">
              <c16:uniqueId val="{00000000-0076-4C15-9C64-E37558CE0C7C}"/>
            </c:ext>
          </c:extLst>
        </c:ser>
        <c:ser>
          <c:idx val="1"/>
          <c:order val="1"/>
          <c:tx>
            <c:strRef>
              <c:f>Sheet1!$C$1</c:f>
              <c:strCache>
                <c:ptCount val="1"/>
                <c:pt idx="0">
                  <c:v>Female</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numCache>
            </c:numRef>
          </c:cat>
          <c:val>
            <c:numRef>
              <c:f>Sheet1!$C$2:$C$5</c:f>
              <c:numCache>
                <c:formatCode>General</c:formatCode>
                <c:ptCount val="4"/>
                <c:pt idx="0">
                  <c:v>67.3</c:v>
                </c:pt>
                <c:pt idx="1">
                  <c:v>69.599999999999994</c:v>
                </c:pt>
              </c:numCache>
            </c:numRef>
          </c:val>
          <c:extLst>
            <c:ext xmlns:c16="http://schemas.microsoft.com/office/drawing/2014/chart" uri="{C3380CC4-5D6E-409C-BE32-E72D297353CC}">
              <c16:uniqueId val="{00000001-0076-4C15-9C64-E37558CE0C7C}"/>
            </c:ext>
          </c:extLst>
        </c:ser>
        <c:dLbls>
          <c:showLegendKey val="0"/>
          <c:showVal val="1"/>
          <c:showCatName val="0"/>
          <c:showSerName val="0"/>
          <c:showPercent val="0"/>
          <c:showBubbleSize val="0"/>
        </c:dLbls>
        <c:gapWidth val="65"/>
        <c:shape val="box"/>
        <c:axId val="910055096"/>
        <c:axId val="910050776"/>
        <c:axId val="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numRef>
                    <c:extLst>
                      <c:ext uri="{02D57815-91ED-43cb-92C2-25804820EDAC}">
                        <c15:formulaRef>
                          <c15:sqref>Sheet1!$A$2:$A$5</c15:sqref>
                        </c15:formulaRef>
                      </c:ext>
                    </c:extLst>
                    <c:numCache>
                      <c:formatCode>General</c:formatCode>
                      <c:ptCount val="4"/>
                    </c:numCache>
                  </c:numRef>
                </c:cat>
                <c:val>
                  <c:numRef>
                    <c:extLst>
                      <c:ext uri="{02D57815-91ED-43cb-92C2-25804820EDAC}">
                        <c15:formulaRef>
                          <c15:sqref>Sheet1!$D$2:$D$5</c15:sqref>
                        </c15:formulaRef>
                      </c:ext>
                    </c:extLst>
                    <c:numCache>
                      <c:formatCode>General</c:formatCode>
                      <c:ptCount val="4"/>
                    </c:numCache>
                  </c:numRef>
                </c:val>
                <c:extLst>
                  <c:ext xmlns:c16="http://schemas.microsoft.com/office/drawing/2014/chart" uri="{C3380CC4-5D6E-409C-BE32-E72D297353CC}">
                    <c16:uniqueId val="{00000002-0076-4C15-9C64-E37558CE0C7C}"/>
                  </c:ext>
                </c:extLst>
              </c15:ser>
            </c15:filteredBarSeries>
          </c:ext>
        </c:extLst>
      </c:bar3DChart>
      <c:catAx>
        <c:axId val="9100550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LIFE EXPECTANCY</a:t>
                </a: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910050776"/>
        <c:crosses val="autoZero"/>
        <c:auto val="1"/>
        <c:lblAlgn val="ctr"/>
        <c:lblOffset val="100"/>
        <c:noMultiLvlLbl val="0"/>
      </c:catAx>
      <c:valAx>
        <c:axId val="91005077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AGES</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9100550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0"/>
    </c:view3D>
    <c:floor>
      <c:thickness val="0"/>
      <c:spPr>
        <a:solidFill>
          <a:schemeClr val="accent3">
            <a:alpha val="20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5173635566466896E-2"/>
          <c:y val="0"/>
          <c:w val="0.91438353720607468"/>
          <c:h val="0.81540733176812341"/>
        </c:manualLayout>
      </c:layout>
      <c:area3DChart>
        <c:grouping val="standard"/>
        <c:varyColors val="0"/>
        <c:ser>
          <c:idx val="0"/>
          <c:order val="0"/>
          <c:spPr>
            <a:solidFill>
              <a:schemeClr val="lt1">
                <a:alpha val="40000"/>
              </a:schemeClr>
            </a:solidFill>
            <a:ln>
              <a:noFill/>
            </a:ln>
            <a:effectLst>
              <a:innerShdw dist="38100" dir="16200000">
                <a:schemeClr val="accent3"/>
              </a:innerShdw>
            </a:effectLst>
            <a:sp3d/>
          </c:spPr>
          <c:dLbls>
            <c:dLbl>
              <c:idx val="0"/>
              <c:layout>
                <c:manualLayout>
                  <c:x val="7.2916660685969428E-3"/>
                  <c:y val="-0.1851265938108363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AA-4B51-9BCB-EDAEB6D18F79}"/>
                </c:ext>
              </c:extLst>
            </c:dLbl>
            <c:dLbl>
              <c:idx val="1"/>
              <c:layout>
                <c:manualLayout>
                  <c:x val="-1.1458332393509482E-2"/>
                  <c:y val="0.2943038158018423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AA-4B51-9BCB-EDAEB6D18F79}"/>
                </c:ext>
              </c:extLst>
            </c:dLbl>
            <c:dLbl>
              <c:idx val="2"/>
              <c:layout>
                <c:manualLayout>
                  <c:x val="2.4999997949475234E-2"/>
                  <c:y val="0.2871835621937333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AA-4B51-9BCB-EDAEB6D18F79}"/>
                </c:ext>
              </c:extLst>
            </c:dLbl>
            <c:dLbl>
              <c:idx val="3"/>
              <c:layout>
                <c:manualLayout>
                  <c:x val="9.3749992310532028E-3"/>
                  <c:y val="-0.132911400684703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AA-4B51-9BCB-EDAEB6D18F79}"/>
                </c:ext>
              </c:extLst>
            </c:dLbl>
            <c:dLbl>
              <c:idx val="4"/>
              <c:layout>
                <c:manualLayout>
                  <c:x val="7.0833327523513137E-2"/>
                  <c:y val="-0.2088607725045333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7AA-4B51-9BCB-EDAEB6D18F79}"/>
                </c:ext>
              </c:extLst>
            </c:dLbl>
            <c:dLbl>
              <c:idx val="5"/>
              <c:layout>
                <c:manualLayout>
                  <c:x val="7.4999993848425706E-2"/>
                  <c:y val="-0.1447784900315514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7AA-4B51-9BCB-EDAEB6D18F79}"/>
                </c:ext>
              </c:extLst>
            </c:dLbl>
            <c:dLbl>
              <c:idx val="6"/>
              <c:layout>
                <c:manualLayout>
                  <c:x val="4.2708329830353546E-2"/>
                  <c:y val="0.3109177408874302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7AA-4B51-9BCB-EDAEB6D18F79}"/>
                </c:ext>
              </c:extLst>
            </c:dLbl>
            <c:dLbl>
              <c:idx val="7"/>
              <c:layout>
                <c:manualLayout>
                  <c:x val="0.12499998974737617"/>
                  <c:y val="-0.2373417869369697"/>
                </c:manualLayout>
              </c:layout>
              <c:spPr>
                <a:solidFill>
                  <a:schemeClr val="accent3">
                    <a:alpha val="50000"/>
                  </a:schemeClr>
                </a:solid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46614956806516E-2"/>
                      <c:h val="5.1443925760236577E-2"/>
                    </c:manualLayout>
                  </c15:layout>
                </c:ext>
                <c:ext xmlns:c16="http://schemas.microsoft.com/office/drawing/2014/chart" uri="{C3380CC4-5D6E-409C-BE32-E72D297353CC}">
                  <c16:uniqueId val="{00000006-97AA-4B51-9BCB-EDAEB6D18F79}"/>
                </c:ext>
              </c:extLst>
            </c:dLbl>
            <c:dLbl>
              <c:idx val="8"/>
              <c:layout>
                <c:manualLayout>
                  <c:x val="0.12187499000369177"/>
                  <c:y val="-0.187500011680206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7AA-4B51-9BCB-EDAEB6D18F79}"/>
                </c:ext>
              </c:extLst>
            </c:dLbl>
            <c:dLbl>
              <c:idx val="9"/>
              <c:layout>
                <c:manualLayout>
                  <c:x val="3.7499996924212811E-2"/>
                  <c:y val="0.2681962192387757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7AA-4B51-9BCB-EDAEB6D18F79}"/>
                </c:ext>
              </c:extLst>
            </c:dLbl>
            <c:dLbl>
              <c:idx val="10"/>
              <c:layout>
                <c:manualLayout>
                  <c:x val="9.0624992566847723E-2"/>
                  <c:y val="0.3227848302342787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7AA-4B51-9BCB-EDAEB6D18F79}"/>
                </c:ext>
              </c:extLst>
            </c:dLbl>
            <c:dLbl>
              <c:idx val="11"/>
              <c:layout>
                <c:manualLayout>
                  <c:x val="0.11041665761018228"/>
                  <c:y val="-0.166139250855878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7AA-4B51-9BCB-EDAEB6D18F79}"/>
                </c:ext>
              </c:extLst>
            </c:dLbl>
            <c:dLbl>
              <c:idx val="12"/>
              <c:layout>
                <c:manualLayout>
                  <c:x val="0.14583332137193886"/>
                  <c:y val="-0.1969936831576848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7AA-4B51-9BCB-EDAEB6D18F79}"/>
                </c:ext>
              </c:extLst>
            </c:dLbl>
            <c:dLbl>
              <c:idx val="48"/>
              <c:layout>
                <c:manualLayout>
                  <c:x val="-2.812499769315964E-2"/>
                  <c:y val="-0.2681962192387757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D7D-4D3E-AEAB-237BA9EE34DC}"/>
                </c:ext>
              </c:extLst>
            </c:dLbl>
            <c:dLbl>
              <c:idx val="49"/>
              <c:layout>
                <c:manualLayout>
                  <c:x val="-0.10937499102895415"/>
                  <c:y val="0.3797468590991513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D7D-4D3E-AEAB-237BA9EE34DC}"/>
                </c:ext>
              </c:extLst>
            </c:dLbl>
            <c:dLbl>
              <c:idx val="50"/>
              <c:layout>
                <c:manualLayout>
                  <c:x val="-4.7916662736494198E-2"/>
                  <c:y val="-0.382267914772993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D7D-4D3E-AEAB-237BA9EE34DC}"/>
                </c:ext>
              </c:extLst>
            </c:dLbl>
            <c:dLbl>
              <c:idx val="51"/>
              <c:layout>
                <c:manualLayout>
                  <c:x val="-9.4791658891760264E-2"/>
                  <c:y val="0.3299050838423878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D7D-4D3E-AEAB-237BA9EE34DC}"/>
                </c:ext>
              </c:extLst>
            </c:dLbl>
            <c:dLbl>
              <c:idx val="52"/>
              <c:layout>
                <c:manualLayout>
                  <c:x val="-8.333332649825078E-3"/>
                  <c:y val="-0.2468354584144484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D7D-4D3E-AEAB-237BA9EE34DC}"/>
                </c:ext>
              </c:extLst>
            </c:dLbl>
            <c:dLbl>
              <c:idx val="53"/>
              <c:layout>
                <c:manualLayout>
                  <c:x val="2.6041664530703369E-2"/>
                  <c:y val="-0.3180379944955393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D7D-4D3E-AEAB-237BA9EE34DC}"/>
                </c:ext>
              </c:extLst>
            </c:dLbl>
            <c:dLbl>
              <c:idx val="54"/>
              <c:layout>
                <c:manualLayout>
                  <c:x val="7.4999993848425706E-2"/>
                  <c:y val="-0.377373441229781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D7D-4D3E-AEAB-237BA9EE34DC}"/>
                </c:ext>
              </c:extLst>
            </c:dLbl>
            <c:dLbl>
              <c:idx val="55"/>
              <c:layout>
                <c:manualLayout>
                  <c:x val="-0.10104165837912922"/>
                  <c:y val="0.2895569800631029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D7D-4D3E-AEAB-237BA9EE34DC}"/>
                </c:ext>
              </c:extLst>
            </c:dLbl>
            <c:dLbl>
              <c:idx val="56"/>
              <c:layout>
                <c:manualLayout>
                  <c:x val="7.4999993848425706E-2"/>
                  <c:y val="-0.3560126804054545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D7D-4D3E-AEAB-237BA9EE34DC}"/>
                </c:ext>
              </c:extLst>
            </c:dLbl>
            <c:dLbl>
              <c:idx val="57"/>
              <c:layout>
                <c:manualLayout>
                  <c:x val="-7.395832726719756E-2"/>
                  <c:y val="0.3275316659730181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D7D-4D3E-AEAB-237BA9EE34DC}"/>
                </c:ext>
              </c:extLst>
            </c:dLbl>
            <c:dLbl>
              <c:idx val="58"/>
              <c:layout>
                <c:manualLayout>
                  <c:x val="6.1458328292459952E-2"/>
                  <c:y val="-0.3061709051486908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D7D-4D3E-AEAB-237BA9EE34DC}"/>
                </c:ext>
              </c:extLst>
            </c:dLbl>
            <c:dLbl>
              <c:idx val="59"/>
              <c:layout>
                <c:manualLayout>
                  <c:x val="-6.7708327779828756E-2"/>
                  <c:y val="0.339398755319866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D7D-4D3E-AEAB-237BA9EE34DC}"/>
                </c:ext>
              </c:extLst>
            </c:dLbl>
            <c:dLbl>
              <c:idx val="60"/>
              <c:layout>
                <c:manualLayout>
                  <c:x val="3.4374997180528444E-2"/>
                  <c:y val="-0.2349683690675999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D7D-4D3E-AEAB-237BA9EE34DC}"/>
                </c:ext>
              </c:extLst>
            </c:dLbl>
            <c:spPr>
              <a:solidFill>
                <a:schemeClr val="accent3">
                  <a:alpha val="50000"/>
                </a:schemeClr>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3">
                          <a:lumMod val="60000"/>
                          <a:lumOff val="40000"/>
                        </a:schemeClr>
                      </a:solidFill>
                    </a:ln>
                    <a:effectLst/>
                  </c:spPr>
                </c15:leaderLines>
              </c:ext>
            </c:extLst>
          </c:dLbls>
          <c:cat>
            <c:numRef>
              <c:f>Sheet1!$A$2:$A$62</c:f>
              <c:numCache>
                <c:formatCode>General</c:formatCode>
                <c:ptCount val="61"/>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2007</c:v>
                </c:pt>
                <c:pt idx="47">
                  <c:v>2008</c:v>
                </c:pt>
                <c:pt idx="48">
                  <c:v>2009</c:v>
                </c:pt>
                <c:pt idx="49">
                  <c:v>2010</c:v>
                </c:pt>
                <c:pt idx="50">
                  <c:v>2011</c:v>
                </c:pt>
                <c:pt idx="51">
                  <c:v>2012</c:v>
                </c:pt>
                <c:pt idx="52">
                  <c:v>2013</c:v>
                </c:pt>
                <c:pt idx="53">
                  <c:v>2014</c:v>
                </c:pt>
                <c:pt idx="54">
                  <c:v>2015</c:v>
                </c:pt>
                <c:pt idx="55">
                  <c:v>2016</c:v>
                </c:pt>
                <c:pt idx="56">
                  <c:v>2017</c:v>
                </c:pt>
                <c:pt idx="57">
                  <c:v>2018</c:v>
                </c:pt>
                <c:pt idx="58">
                  <c:v>2019</c:v>
                </c:pt>
                <c:pt idx="59">
                  <c:v>2020</c:v>
                </c:pt>
                <c:pt idx="60">
                  <c:v>2021</c:v>
                </c:pt>
              </c:numCache>
            </c:numRef>
          </c:cat>
          <c:val>
            <c:numRef>
              <c:f>Sheet1!$B$2:$B$62</c:f>
              <c:numCache>
                <c:formatCode>General</c:formatCode>
                <c:ptCount val="61"/>
                <c:pt idx="0">
                  <c:v>45.218000000000004</c:v>
                </c:pt>
                <c:pt idx="1">
                  <c:v>45.398000000000003</c:v>
                </c:pt>
                <c:pt idx="2">
                  <c:v>45.658999999999999</c:v>
                </c:pt>
                <c:pt idx="3">
                  <c:v>45.936</c:v>
                </c:pt>
                <c:pt idx="4">
                  <c:v>46.183999999999997</c:v>
                </c:pt>
                <c:pt idx="5">
                  <c:v>44.98</c:v>
                </c:pt>
                <c:pt idx="6">
                  <c:v>45.332999999999998</c:v>
                </c:pt>
                <c:pt idx="7">
                  <c:v>45.673999999999999</c:v>
                </c:pt>
                <c:pt idx="8">
                  <c:v>47.470999999999997</c:v>
                </c:pt>
                <c:pt idx="9">
                  <c:v>47.856999999999999</c:v>
                </c:pt>
                <c:pt idx="10">
                  <c:v>48.241</c:v>
                </c:pt>
                <c:pt idx="11">
                  <c:v>48.631999999999998</c:v>
                </c:pt>
                <c:pt idx="12">
                  <c:v>49.024999999999999</c:v>
                </c:pt>
                <c:pt idx="13">
                  <c:v>49.539000000000001</c:v>
                </c:pt>
                <c:pt idx="14">
                  <c:v>50.244</c:v>
                </c:pt>
                <c:pt idx="15">
                  <c:v>50.811999999999998</c:v>
                </c:pt>
                <c:pt idx="16">
                  <c:v>51.387999999999998</c:v>
                </c:pt>
                <c:pt idx="17">
                  <c:v>51.908999999999999</c:v>
                </c:pt>
                <c:pt idx="18">
                  <c:v>52.491999999999997</c:v>
                </c:pt>
                <c:pt idx="19">
                  <c:v>53.06</c:v>
                </c:pt>
                <c:pt idx="20">
                  <c:v>53.610999999999997</c:v>
                </c:pt>
                <c:pt idx="21">
                  <c:v>54.174999999999997</c:v>
                </c:pt>
                <c:pt idx="22">
                  <c:v>54.731999999999999</c:v>
                </c:pt>
                <c:pt idx="23">
                  <c:v>55.280999999999999</c:v>
                </c:pt>
                <c:pt idx="24">
                  <c:v>55.816000000000003</c:v>
                </c:pt>
                <c:pt idx="25">
                  <c:v>56.334000000000003</c:v>
                </c:pt>
                <c:pt idx="26">
                  <c:v>56.835000000000001</c:v>
                </c:pt>
                <c:pt idx="27">
                  <c:v>57.314999999999998</c:v>
                </c:pt>
                <c:pt idx="28">
                  <c:v>57.777000000000001</c:v>
                </c:pt>
                <c:pt idx="29">
                  <c:v>58.232999999999997</c:v>
                </c:pt>
                <c:pt idx="30">
                  <c:v>58.652000000000001</c:v>
                </c:pt>
                <c:pt idx="31">
                  <c:v>59.055</c:v>
                </c:pt>
                <c:pt idx="32">
                  <c:v>59.451999999999998</c:v>
                </c:pt>
                <c:pt idx="33">
                  <c:v>59.814999999999998</c:v>
                </c:pt>
                <c:pt idx="34">
                  <c:v>60.216000000000001</c:v>
                </c:pt>
                <c:pt idx="35">
                  <c:v>60.595999999999997</c:v>
                </c:pt>
                <c:pt idx="36">
                  <c:v>60.984000000000002</c:v>
                </c:pt>
                <c:pt idx="37">
                  <c:v>61.387999999999998</c:v>
                </c:pt>
                <c:pt idx="38">
                  <c:v>61.792000000000002</c:v>
                </c:pt>
                <c:pt idx="39">
                  <c:v>62.207000000000001</c:v>
                </c:pt>
                <c:pt idx="40">
                  <c:v>62.668999999999997</c:v>
                </c:pt>
                <c:pt idx="41">
                  <c:v>63.091000000000001</c:v>
                </c:pt>
                <c:pt idx="42">
                  <c:v>63.616</c:v>
                </c:pt>
                <c:pt idx="43">
                  <c:v>64.093999999999994</c:v>
                </c:pt>
                <c:pt idx="44">
                  <c:v>64.524000000000001</c:v>
                </c:pt>
                <c:pt idx="45">
                  <c:v>64.995999999999995</c:v>
                </c:pt>
                <c:pt idx="46">
                  <c:v>65.412000000000006</c:v>
                </c:pt>
                <c:pt idx="47">
                  <c:v>65.787999999999997</c:v>
                </c:pt>
                <c:pt idx="48">
                  <c:v>66.149000000000001</c:v>
                </c:pt>
                <c:pt idx="49">
                  <c:v>66.513000000000005</c:v>
                </c:pt>
                <c:pt idx="50">
                  <c:v>66.909000000000006</c:v>
                </c:pt>
                <c:pt idx="51">
                  <c:v>67.358999999999995</c:v>
                </c:pt>
                <c:pt idx="52">
                  <c:v>67.887</c:v>
                </c:pt>
                <c:pt idx="53">
                  <c:v>68.459999999999994</c:v>
                </c:pt>
                <c:pt idx="54">
                  <c:v>69.073999999999998</c:v>
                </c:pt>
                <c:pt idx="55">
                  <c:v>69.635999999999996</c:v>
                </c:pt>
                <c:pt idx="56">
                  <c:v>70.117000000000004</c:v>
                </c:pt>
                <c:pt idx="57">
                  <c:v>70.466999999999999</c:v>
                </c:pt>
                <c:pt idx="58">
                  <c:v>70.709999999999994</c:v>
                </c:pt>
                <c:pt idx="59">
                  <c:v>70.91</c:v>
                </c:pt>
                <c:pt idx="60">
                  <c:v>70.150000000000006</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6="http://schemas.microsoft.com/office/drawing/2014/chart" uri="{C3380CC4-5D6E-409C-BE32-E72D297353CC}">
              <c16:uniqueId val="{00000000-5AC5-4241-8F02-39759F741D3B}"/>
            </c:ext>
          </c:extLst>
        </c:ser>
        <c:dLbls>
          <c:showLegendKey val="0"/>
          <c:showVal val="1"/>
          <c:showCatName val="0"/>
          <c:showSerName val="0"/>
          <c:showPercent val="0"/>
          <c:showBubbleSize val="0"/>
        </c:dLbls>
        <c:axId val="580237312"/>
        <c:axId val="580236952"/>
        <c:axId val="644178336"/>
      </c:area3DChart>
      <c:catAx>
        <c:axId val="58023731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r>
                  <a:rPr lang="en-IN"/>
                  <a:t>Life expectancy</a:t>
                </a:r>
              </a:p>
            </c:rich>
          </c:tx>
          <c:layout>
            <c:manualLayout>
              <c:xMode val="edge"/>
              <c:yMode val="edge"/>
              <c:x val="0.39342445866141734"/>
              <c:y val="0.7658283854682342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3">
                <a:lumMod val="40000"/>
                <a:lumOff val="60000"/>
                <a:alpha val="25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80236952"/>
        <c:crosses val="autoZero"/>
        <c:auto val="1"/>
        <c:lblAlgn val="ctr"/>
        <c:lblOffset val="100"/>
        <c:noMultiLvlLbl val="0"/>
      </c:catAx>
      <c:valAx>
        <c:axId val="580236952"/>
        <c:scaling>
          <c:orientation val="minMax"/>
        </c:scaling>
        <c:delete val="1"/>
        <c:axPos val="l"/>
        <c:title>
          <c:tx>
            <c:rich>
              <a:bodyPr rot="-5400000" spcFirstLastPara="1" vertOverflow="ellipsis" vert="horz" wrap="square" anchor="ctr" anchorCtr="1"/>
              <a:lstStyle/>
              <a:p>
                <a:pPr>
                  <a:defRPr sz="1197" b="0" i="0" u="none" strike="noStrike" kern="1200" baseline="0">
                    <a:solidFill>
                      <a:schemeClr val="lt1"/>
                    </a:solidFill>
                    <a:latin typeface="+mn-lt"/>
                    <a:ea typeface="+mn-ea"/>
                    <a:cs typeface="+mn-cs"/>
                  </a:defRPr>
                </a:pPr>
                <a:r>
                  <a:rPr lang="en-IN"/>
                  <a:t>Years lived</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title>
        <c:numFmt formatCode="General" sourceLinked="1"/>
        <c:majorTickMark val="out"/>
        <c:minorTickMark val="none"/>
        <c:tickLblPos val="nextTo"/>
        <c:crossAx val="580237312"/>
        <c:crosses val="autoZero"/>
        <c:crossBetween val="midCat"/>
      </c:valAx>
      <c:serAx>
        <c:axId val="644178336"/>
        <c:scaling>
          <c:orientation val="minMax"/>
        </c:scaling>
        <c:delete val="0"/>
        <c:axPos val="b"/>
        <c:majorTickMark val="none"/>
        <c:minorTickMark val="none"/>
        <c:tickLblPos val="nextTo"/>
        <c:spPr>
          <a:noFill/>
          <a:ln w="9525" cap="flat" cmpd="sng" algn="ctr">
            <a:solidFill>
              <a:schemeClr val="accent3">
                <a:lumMod val="40000"/>
                <a:lumOff val="60000"/>
                <a:alpha val="25000"/>
              </a:schemeClr>
            </a:solidFill>
            <a:round/>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80236952"/>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9525" cap="flat" cmpd="sng" algn="ctr">
      <a:solidFill>
        <a:schemeClr val="accent3"/>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Average life expectancy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1970-1975</c:v>
                </c:pt>
                <c:pt idx="1">
                  <c:v>2013-2017</c:v>
                </c:pt>
              </c:strCache>
            </c:strRef>
          </c:cat>
          <c:val>
            <c:numRef>
              <c:f>Sheet1!$B$2:$B$5</c:f>
              <c:numCache>
                <c:formatCode>General</c:formatCode>
                <c:ptCount val="4"/>
                <c:pt idx="0">
                  <c:v>49.7</c:v>
                </c:pt>
                <c:pt idx="1">
                  <c:v>69</c:v>
                </c:pt>
              </c:numCache>
            </c:numRef>
          </c:val>
          <c:extLst>
            <c:ext xmlns:c16="http://schemas.microsoft.com/office/drawing/2014/chart" uri="{C3380CC4-5D6E-409C-BE32-E72D297353CC}">
              <c16:uniqueId val="{00000000-0940-40D5-BAE2-9D9575F0C75B}"/>
            </c:ext>
          </c:extLst>
        </c:ser>
        <c:ser>
          <c:idx val="1"/>
          <c:order val="1"/>
          <c:tx>
            <c:strRef>
              <c:f>Sheet1!$C$1</c:f>
              <c:strCache>
                <c:ptCount val="1"/>
                <c:pt idx="0">
                  <c:v>male</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1970-1975</c:v>
                </c:pt>
                <c:pt idx="1">
                  <c:v>2013-2017</c:v>
                </c:pt>
              </c:strCache>
            </c:strRef>
          </c:cat>
          <c:val>
            <c:numRef>
              <c:f>Sheet1!$C$2:$C$5</c:f>
              <c:numCache>
                <c:formatCode>General</c:formatCode>
                <c:ptCount val="4"/>
                <c:pt idx="0">
                  <c:v>48.4</c:v>
                </c:pt>
                <c:pt idx="1">
                  <c:v>67.8</c:v>
                </c:pt>
              </c:numCache>
            </c:numRef>
          </c:val>
          <c:extLst>
            <c:ext xmlns:c16="http://schemas.microsoft.com/office/drawing/2014/chart" uri="{C3380CC4-5D6E-409C-BE32-E72D297353CC}">
              <c16:uniqueId val="{00000001-0940-40D5-BAE2-9D9575F0C75B}"/>
            </c:ext>
          </c:extLst>
        </c:ser>
        <c:ser>
          <c:idx val="2"/>
          <c:order val="2"/>
          <c:tx>
            <c:strRef>
              <c:f>Sheet1!$D$1</c:f>
              <c:strCache>
                <c:ptCount val="1"/>
                <c:pt idx="0">
                  <c:v>female</c:v>
                </c:pt>
              </c:strCache>
            </c:strRef>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1970-1975</c:v>
                </c:pt>
                <c:pt idx="1">
                  <c:v>2013-2017</c:v>
                </c:pt>
              </c:strCache>
            </c:strRef>
          </c:cat>
          <c:val>
            <c:numRef>
              <c:f>Sheet1!$D$2:$D$5</c:f>
              <c:numCache>
                <c:formatCode>General</c:formatCode>
                <c:ptCount val="4"/>
                <c:pt idx="0">
                  <c:v>50</c:v>
                </c:pt>
                <c:pt idx="1">
                  <c:v>70.400000000000006</c:v>
                </c:pt>
              </c:numCache>
            </c:numRef>
          </c:val>
          <c:extLst>
            <c:ext xmlns:c16="http://schemas.microsoft.com/office/drawing/2014/chart" uri="{C3380CC4-5D6E-409C-BE32-E72D297353CC}">
              <c16:uniqueId val="{00000002-0940-40D5-BAE2-9D9575F0C75B}"/>
            </c:ext>
          </c:extLst>
        </c:ser>
        <c:dLbls>
          <c:showLegendKey val="0"/>
          <c:showVal val="1"/>
          <c:showCatName val="0"/>
          <c:showSerName val="0"/>
          <c:showPercent val="0"/>
          <c:showBubbleSize val="0"/>
        </c:dLbls>
        <c:gapWidth val="65"/>
        <c:shape val="box"/>
        <c:axId val="910055096"/>
        <c:axId val="910050776"/>
        <c:axId val="0"/>
      </c:bar3DChart>
      <c:catAx>
        <c:axId val="91005509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910050776"/>
        <c:crosses val="autoZero"/>
        <c:auto val="1"/>
        <c:lblAlgn val="ctr"/>
        <c:lblOffset val="100"/>
        <c:noMultiLvlLbl val="0"/>
      </c:catAx>
      <c:valAx>
        <c:axId val="9100507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910055096"/>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16">
  <cs:axisTitle>
    <cs:lnRef idx="0"/>
    <cs:fillRef idx="0"/>
    <cs:effectRef idx="0"/>
    <cs:fontRef idx="minor">
      <a:schemeClr val="lt1"/>
    </cs:fontRef>
    <cs:defRPr sz="1197" kern="1200"/>
  </cs:axisTitle>
  <cs:categoryAxis>
    <cs:lnRef idx="0">
      <cs:styleClr val="0"/>
    </cs:lnRef>
    <cs:fillRef idx="0"/>
    <cs:effectRef idx="0"/>
    <cs:fontRef idx="minor">
      <a:schemeClr val="lt1"/>
    </cs:fontRef>
    <cs:spPr>
      <a:ln w="9525" cap="flat" cmpd="sng" algn="ctr">
        <a:solidFill>
          <a:schemeClr val="phClr">
            <a:lumMod val="40000"/>
            <a:lumOff val="60000"/>
            <a:alpha val="25000"/>
          </a:schemeClr>
        </a:solidFill>
        <a:round/>
      </a:ln>
    </cs:spPr>
    <cs:defRPr sz="1197" kern="1200"/>
  </cs:categoryAxis>
  <cs:chartArea>
    <cs:lnRef idx="0">
      <cs:styleClr val="0"/>
    </cs:lnRef>
    <cs:fillRef idx="0">
      <cs:styleClr val="0"/>
    </cs:fillRef>
    <cs:effectRef idx="0"/>
    <cs:fontRef idx="minor">
      <a:schemeClr val="lt1"/>
    </cs:fontRef>
    <cs:spPr>
      <a:solidFill>
        <a:schemeClr val="phClr"/>
      </a:solidFill>
      <a:ln w="9525" cap="flat" cmpd="sng" algn="ctr">
        <a:solidFill>
          <a:schemeClr val="phClr"/>
        </a:solidFill>
        <a:round/>
      </a:ln>
    </cs:spPr>
    <cs:defRPr sz="1197" kern="1200"/>
  </cs:chartArea>
  <cs:dataLabel>
    <cs:lnRef idx="0"/>
    <cs:fillRef idx="0">
      <cs:styleClr val="0"/>
    </cs:fillRef>
    <cs:effectRef idx="0"/>
    <cs:fontRef idx="minor">
      <a:schemeClr val="lt1"/>
    </cs:fontRef>
    <cs:spPr>
      <a:solidFill>
        <a:schemeClr val="phClr">
          <a:alpha val="50000"/>
        </a:scheme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effectRef idx="0">
      <cs:styleClr val="auto"/>
    </cs:effectRef>
    <cs:fontRef idx="minor">
      <a:schemeClr val="lt1"/>
    </cs:fontRef>
    <cs:spPr>
      <a:solidFill>
        <a:schemeClr val="lt1">
          <a:alpha val="40000"/>
        </a:schemeClr>
      </a:solidFill>
      <a:effectLst>
        <a:innerShdw dist="38100" dir="16200000">
          <a:schemeClr val="phClr"/>
        </a:innerShdw>
      </a:effectLst>
      <a:sp3d/>
    </cs:spPr>
  </cs:dataPoint>
  <cs:dataPoint3D>
    <cs:lnRef idx="0"/>
    <cs:fillRef idx="0"/>
    <cs:effectRef idx="0">
      <cs:styleClr val="auto"/>
    </cs:effectRef>
    <cs:fontRef idx="minor">
      <a:schemeClr val="lt1"/>
    </cs:fontRef>
    <cs:spPr>
      <a:solidFill>
        <a:schemeClr val="lt1">
          <a:alpha val="40000"/>
        </a:schemeClr>
      </a:solidFill>
      <a:effectLst>
        <a:innerShdw dist="38100" dir="16200000">
          <a:schemeClr val="phClr"/>
        </a:innerShdw>
      </a:effectLst>
      <a:sp3d/>
    </cs:spPr>
  </cs:dataPoint3D>
  <cs:dataPointLine>
    <cs:lnRef idx="0">
      <cs:styleClr val="auto"/>
    </cs:lnRef>
    <cs:fillRef idx="0"/>
    <cs:effectRef idx="0">
      <cs:styleClr val="auto"/>
    </cs:effectRef>
    <cs:fontRef idx="minor">
      <a:schemeClr val="lt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lt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lt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40000"/>
            <a:lumOff val="60000"/>
            <a:alpha val="25000"/>
          </a:schemeClr>
        </a:solidFill>
      </a:ln>
    </cs:spPr>
    <cs:defRPr sz="1197" kern="1200"/>
  </cs:dataTable>
  <cs:downBar>
    <cs:lnRef idx="0">
      <cs:styleClr val="0"/>
    </cs:lnRef>
    <cs:fillRef idx="0"/>
    <cs:effectRef idx="0"/>
    <cs:fontRef idx="minor">
      <a:schemeClr val="lt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lt1"/>
    </cs:fontRef>
    <cs:spPr>
      <a:ln w="9525">
        <a:solidFill>
          <a:schemeClr val="phClr">
            <a:lumMod val="60000"/>
            <a:lumOff val="40000"/>
          </a:schemeClr>
        </a:solidFill>
      </a:ln>
    </cs:spPr>
  </cs:dropLine>
  <cs:errorBar>
    <cs:lnRef idx="0">
      <cs:styleClr val="0"/>
    </cs:lnRef>
    <cs:fillRef idx="0"/>
    <cs:effectRef idx="0"/>
    <cs:fontRef idx="minor">
      <a:schemeClr val="lt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lt1"/>
    </cs:fontRef>
    <cs:spPr>
      <a:solidFill>
        <a:schemeClr val="phClr">
          <a:alpha val="20000"/>
        </a:schemeClr>
      </a:solidFill>
      <a:sp3d/>
    </cs:spPr>
  </cs:floor>
  <cs:gridlineMajor>
    <cs:lnRef idx="0">
      <cs:styleClr val="0"/>
    </cs:lnRef>
    <cs:fillRef idx="0"/>
    <cs:effectRef idx="0"/>
    <cs:fontRef idx="minor">
      <a:schemeClr val="lt1"/>
    </cs:fontRef>
    <cs:spPr>
      <a:ln>
        <a:solidFill>
          <a:schemeClr val="phClr">
            <a:lumMod val="40000"/>
            <a:lumOff val="60000"/>
            <a:alpha val="25000"/>
          </a:schemeClr>
        </a:solidFill>
      </a:ln>
    </cs:spPr>
  </cs:gridlineMajor>
  <cs:gridlineMinor>
    <cs:lnRef idx="0">
      <cs:styleClr val="0"/>
    </cs:lnRef>
    <cs:fillRef idx="0"/>
    <cs:effectRef idx="0"/>
    <cs:fontRef idx="minor">
      <a:schemeClr val="lt1"/>
    </cs:fontRef>
    <cs:spPr>
      <a:ln>
        <a:solidFill>
          <a:schemeClr val="phClr">
            <a:lumMod val="40000"/>
            <a:lumOff val="60000"/>
            <a:alpha val="25000"/>
          </a:schemeClr>
        </a:solidFill>
      </a:ln>
    </cs:spPr>
  </cs:gridlineMinor>
  <cs:hiLoLine>
    <cs:lnRef idx="0">
      <cs:styleClr val="0"/>
    </cs:lnRef>
    <cs:fillRef idx="0"/>
    <cs:effectRef idx="0"/>
    <cs:fontRef idx="minor">
      <a:schemeClr val="lt1"/>
    </cs:fontRef>
    <cs:spPr>
      <a:ln w="9525">
        <a:solidFill>
          <a:schemeClr val="phClr">
            <a:lumMod val="60000"/>
            <a:lumOff val="40000"/>
          </a:schemeClr>
        </a:solidFill>
      </a:ln>
    </cs:spPr>
  </cs:hiLoLine>
  <cs:leaderLine>
    <cs:lnRef idx="0">
      <cs:styleClr val="0"/>
    </cs:lnRef>
    <cs:fillRef idx="0"/>
    <cs:effectRef idx="0"/>
    <cs:fontRef idx="minor">
      <a:schemeClr val="lt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styleClr val="0"/>
    </cs:lnRef>
    <cs:fillRef idx="0"/>
    <cs:effectRef idx="0"/>
    <cs:fontRef idx="minor">
      <a:schemeClr val="lt1"/>
    </cs:fontRef>
    <cs:spPr>
      <a:ln w="9525" cap="flat" cmpd="sng" algn="ctr">
        <a:solidFill>
          <a:schemeClr val="phClr">
            <a:lumMod val="40000"/>
            <a:lumOff val="60000"/>
            <a:alpha val="25000"/>
          </a:schemeClr>
        </a:solidFill>
        <a:round/>
      </a:ln>
    </cs:spPr>
    <cs:defRPr sz="1197" kern="1200"/>
  </cs:seriesAxis>
  <cs:seriesLine>
    <cs:lnRef idx="0">
      <cs:styleClr val="0"/>
    </cs:lnRef>
    <cs:fillRef idx="0"/>
    <cs:effectRef idx="0"/>
    <cs:fontRef idx="minor">
      <a:schemeClr val="lt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lt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lt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bodyPr/>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22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C82D114-844C-49E6-9C9B-56D2ED91EA7D}"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187632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2170739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1033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23730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033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4017317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3933665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340135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305133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2D114-844C-49E6-9C9B-56D2ED91EA7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112172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2D114-844C-49E6-9C9B-56D2ED91EA7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171468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2D114-844C-49E6-9C9B-56D2ED91EA7D}"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329959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2D114-844C-49E6-9C9B-56D2ED91EA7D}"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410556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2D114-844C-49E6-9C9B-56D2ED91EA7D}"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372324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2D114-844C-49E6-9C9B-56D2ED91EA7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348796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2D114-844C-49E6-9C9B-56D2ED91EA7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0BB0D-9425-4F2E-A41F-3823B7177FC5}" type="slidenum">
              <a:rPr lang="en-IN" smtClean="0"/>
              <a:t>‹#›</a:t>
            </a:fld>
            <a:endParaRPr lang="en-IN"/>
          </a:p>
        </p:txBody>
      </p:sp>
    </p:spTree>
    <p:extLst>
      <p:ext uri="{BB962C8B-B14F-4D97-AF65-F5344CB8AC3E}">
        <p14:creationId xmlns:p14="http://schemas.microsoft.com/office/powerpoint/2010/main" val="262213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C82D114-844C-49E6-9C9B-56D2ED91EA7D}" type="datetimeFigureOut">
              <a:rPr lang="en-IN" smtClean="0"/>
              <a:t>30-05-2023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870BB0D-9425-4F2E-A41F-3823B7177FC5}" type="slidenum">
              <a:rPr lang="en-IN" smtClean="0"/>
              <a:t>‹#›</a:t>
            </a:fld>
            <a:endParaRPr lang="en-IN"/>
          </a:p>
        </p:txBody>
      </p:sp>
    </p:spTree>
    <p:extLst>
      <p:ext uri="{BB962C8B-B14F-4D97-AF65-F5344CB8AC3E}">
        <p14:creationId xmlns:p14="http://schemas.microsoft.com/office/powerpoint/2010/main" val="380168299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58C2BE-CDD8-DAFF-EC1B-CE0E000D72CF}"/>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81000"/>
                    </a14:imgEffect>
                  </a14:imgLayer>
                </a14:imgProps>
              </a:ext>
              <a:ext uri="{28A0092B-C50C-407E-A947-70E740481C1C}">
                <a14:useLocalDpi xmlns:a14="http://schemas.microsoft.com/office/drawing/2010/main" val="0"/>
              </a:ext>
            </a:extLst>
          </a:blip>
          <a:stretch>
            <a:fillRect/>
          </a:stretch>
        </p:blipFill>
        <p:spPr>
          <a:xfrm>
            <a:off x="0" y="-91439"/>
            <a:ext cx="12195754" cy="6858000"/>
          </a:xfrm>
          <a:prstGeom prst="rect">
            <a:avLst/>
          </a:prstGeom>
          <a:effectLst>
            <a:outerShdw blurRad="50800" dist="50800" dir="5400000" algn="ctr" rotWithShape="0">
              <a:srgbClr val="000000">
                <a:alpha val="85000"/>
              </a:srgbClr>
            </a:outerShdw>
          </a:effectLst>
        </p:spPr>
      </p:pic>
      <p:sp>
        <p:nvSpPr>
          <p:cNvPr id="6" name="TextBox 5">
            <a:extLst>
              <a:ext uri="{FF2B5EF4-FFF2-40B4-BE49-F238E27FC236}">
                <a16:creationId xmlns:a16="http://schemas.microsoft.com/office/drawing/2014/main" id="{E1F9351C-5753-905D-DF61-18AEC765DB28}"/>
              </a:ext>
            </a:extLst>
          </p:cNvPr>
          <p:cNvSpPr txBox="1"/>
          <p:nvPr/>
        </p:nvSpPr>
        <p:spPr>
          <a:xfrm>
            <a:off x="2143760" y="1341120"/>
            <a:ext cx="8422640" cy="3416320"/>
          </a:xfrm>
          <a:prstGeom prst="rect">
            <a:avLst/>
          </a:prstGeom>
          <a:noFill/>
        </p:spPr>
        <p:txBody>
          <a:bodyPr wrap="square" rtlCol="0">
            <a:spAutoFit/>
          </a:bodyPr>
          <a:lstStyle/>
          <a:p>
            <a:pPr algn="ctr"/>
            <a:r>
              <a:rPr lang="en-IN" sz="7200" dirty="0">
                <a:solidFill>
                  <a:schemeClr val="tx1">
                    <a:lumMod val="95000"/>
                  </a:schemeClr>
                </a:solidFill>
                <a:latin typeface="Arial Rounded MT Bold" panose="020F0704030504030204" pitchFamily="34" charset="0"/>
              </a:rPr>
              <a:t>Study of Life Expectancy and Affecting Factors</a:t>
            </a:r>
          </a:p>
        </p:txBody>
      </p:sp>
      <p:pic>
        <p:nvPicPr>
          <p:cNvPr id="3" name="Picture 2">
            <a:extLst>
              <a:ext uri="{FF2B5EF4-FFF2-40B4-BE49-F238E27FC236}">
                <a16:creationId xmlns:a16="http://schemas.microsoft.com/office/drawing/2014/main" id="{08895038-5858-0D9E-3A4A-2B2F80FB9C13}"/>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0" y="9625"/>
            <a:ext cx="1905000" cy="1905000"/>
          </a:xfrm>
          <a:prstGeom prst="rect">
            <a:avLst/>
          </a:prstGeom>
        </p:spPr>
      </p:pic>
      <p:sp>
        <p:nvSpPr>
          <p:cNvPr id="2" name="TextBox 1">
            <a:extLst>
              <a:ext uri="{FF2B5EF4-FFF2-40B4-BE49-F238E27FC236}">
                <a16:creationId xmlns:a16="http://schemas.microsoft.com/office/drawing/2014/main" id="{6FD9B43D-0796-426A-EE57-3EC745933943}"/>
              </a:ext>
            </a:extLst>
          </p:cNvPr>
          <p:cNvSpPr txBox="1"/>
          <p:nvPr/>
        </p:nvSpPr>
        <p:spPr>
          <a:xfrm>
            <a:off x="9860548" y="5934670"/>
            <a:ext cx="2329313" cy="923330"/>
          </a:xfrm>
          <a:prstGeom prst="rect">
            <a:avLst/>
          </a:prstGeom>
          <a:noFill/>
        </p:spPr>
        <p:txBody>
          <a:bodyPr wrap="square" rtlCol="0">
            <a:spAutoFit/>
          </a:bodyPr>
          <a:lstStyle/>
          <a:p>
            <a:r>
              <a:rPr lang="en-IN" b="1" dirty="0"/>
              <a:t>PROJECT DONE BY</a:t>
            </a:r>
          </a:p>
          <a:p>
            <a:r>
              <a:rPr lang="en-IN" b="1" dirty="0"/>
              <a:t>N.MUTHAMILARASU</a:t>
            </a:r>
          </a:p>
          <a:p>
            <a:r>
              <a:rPr lang="en-IN" b="1" dirty="0"/>
              <a:t>PGDDM-29</a:t>
            </a:r>
          </a:p>
        </p:txBody>
      </p:sp>
      <p:sp>
        <p:nvSpPr>
          <p:cNvPr id="4" name="TextBox 3">
            <a:extLst>
              <a:ext uri="{FF2B5EF4-FFF2-40B4-BE49-F238E27FC236}">
                <a16:creationId xmlns:a16="http://schemas.microsoft.com/office/drawing/2014/main" id="{FD638265-4F32-190F-854F-F692EFE301BC}"/>
              </a:ext>
            </a:extLst>
          </p:cNvPr>
          <p:cNvSpPr txBox="1"/>
          <p:nvPr/>
        </p:nvSpPr>
        <p:spPr>
          <a:xfrm>
            <a:off x="0" y="6165949"/>
            <a:ext cx="3060834" cy="646331"/>
          </a:xfrm>
          <a:prstGeom prst="rect">
            <a:avLst/>
          </a:prstGeom>
          <a:noFill/>
        </p:spPr>
        <p:txBody>
          <a:bodyPr wrap="square" rtlCol="0">
            <a:spAutoFit/>
          </a:bodyPr>
          <a:lstStyle/>
          <a:p>
            <a:r>
              <a:rPr lang="en-IN" b="1" dirty="0"/>
              <a:t>UNDER THE GUIDANCE OF</a:t>
            </a:r>
          </a:p>
          <a:p>
            <a:r>
              <a:rPr lang="en-IN" b="1" dirty="0"/>
              <a:t>MRS.BHAVANI SHAKARI</a:t>
            </a:r>
          </a:p>
        </p:txBody>
      </p:sp>
    </p:spTree>
    <p:extLst>
      <p:ext uri="{BB962C8B-B14F-4D97-AF65-F5344CB8AC3E}">
        <p14:creationId xmlns:p14="http://schemas.microsoft.com/office/powerpoint/2010/main" val="217379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0890-8F82-BDF5-2F0E-E091B3A5A4F7}"/>
              </a:ext>
            </a:extLst>
          </p:cNvPr>
          <p:cNvSpPr>
            <a:spLocks noGrp="1"/>
          </p:cNvSpPr>
          <p:nvPr>
            <p:ph type="title"/>
          </p:nvPr>
        </p:nvSpPr>
        <p:spPr>
          <a:xfrm>
            <a:off x="0" y="0"/>
            <a:ext cx="12192001" cy="1507067"/>
          </a:xfrm>
        </p:spPr>
        <p:txBody>
          <a:bodyPr/>
          <a:lstStyle/>
          <a:p>
            <a:pPr algn="ctr"/>
            <a:r>
              <a:rPr lang="en-IN" u="sng" dirty="0">
                <a:latin typeface="Arial Rounded MT Bold" panose="020F0704030504030204" pitchFamily="34" charset="0"/>
              </a:rPr>
              <a:t>India: Life expectancy</a:t>
            </a:r>
          </a:p>
        </p:txBody>
      </p:sp>
      <p:sp>
        <p:nvSpPr>
          <p:cNvPr id="3" name="Content Placeholder 2">
            <a:extLst>
              <a:ext uri="{FF2B5EF4-FFF2-40B4-BE49-F238E27FC236}">
                <a16:creationId xmlns:a16="http://schemas.microsoft.com/office/drawing/2014/main" id="{465113AB-984D-D826-D3A2-F542D8B959DA}"/>
              </a:ext>
            </a:extLst>
          </p:cNvPr>
          <p:cNvSpPr>
            <a:spLocks noGrp="1"/>
          </p:cNvSpPr>
          <p:nvPr>
            <p:ph idx="1"/>
          </p:nvPr>
        </p:nvSpPr>
        <p:spPr>
          <a:xfrm>
            <a:off x="692883" y="1738964"/>
            <a:ext cx="1962736" cy="369332"/>
          </a:xfrm>
        </p:spPr>
        <p:txBody>
          <a:bodyPr>
            <a:noAutofit/>
          </a:bodyPr>
          <a:lstStyle/>
          <a:p>
            <a:pPr marL="0" indent="0" algn="ctr">
              <a:buNone/>
            </a:pPr>
            <a:r>
              <a:rPr lang="en-IN" sz="2400" dirty="0">
                <a:solidFill>
                  <a:schemeClr val="bg2">
                    <a:lumMod val="50000"/>
                  </a:schemeClr>
                </a:solidFill>
                <a:latin typeface="Arial Rounded MT Bold" panose="020F0704030504030204" pitchFamily="34" charset="0"/>
              </a:rPr>
              <a:t>Male</a:t>
            </a:r>
          </a:p>
        </p:txBody>
      </p:sp>
      <p:sp>
        <p:nvSpPr>
          <p:cNvPr id="7" name="TextBox 6">
            <a:extLst>
              <a:ext uri="{FF2B5EF4-FFF2-40B4-BE49-F238E27FC236}">
                <a16:creationId xmlns:a16="http://schemas.microsoft.com/office/drawing/2014/main" id="{F85AF420-5FD9-9B4E-4BEB-633C60BE9314}"/>
              </a:ext>
            </a:extLst>
          </p:cNvPr>
          <p:cNvSpPr txBox="1"/>
          <p:nvPr/>
        </p:nvSpPr>
        <p:spPr>
          <a:xfrm>
            <a:off x="1038984" y="2327910"/>
            <a:ext cx="1270534" cy="461665"/>
          </a:xfrm>
          <a:prstGeom prst="rect">
            <a:avLst/>
          </a:prstGeom>
          <a:noFill/>
        </p:spPr>
        <p:txBody>
          <a:bodyPr wrap="square" rtlCol="0">
            <a:spAutoFit/>
          </a:bodyPr>
          <a:lstStyle/>
          <a:p>
            <a:pPr algn="ctr"/>
            <a:r>
              <a:rPr lang="en-IN" sz="2400" dirty="0">
                <a:solidFill>
                  <a:schemeClr val="accent4">
                    <a:lumMod val="60000"/>
                    <a:lumOff val="40000"/>
                  </a:schemeClr>
                </a:solidFill>
                <a:latin typeface="Arial Rounded MT Bold" panose="020F0704030504030204" pitchFamily="34" charset="0"/>
              </a:rPr>
              <a:t>60.3</a:t>
            </a:r>
          </a:p>
        </p:txBody>
      </p:sp>
      <p:sp>
        <p:nvSpPr>
          <p:cNvPr id="24" name="Content Placeholder 2">
            <a:extLst>
              <a:ext uri="{FF2B5EF4-FFF2-40B4-BE49-F238E27FC236}">
                <a16:creationId xmlns:a16="http://schemas.microsoft.com/office/drawing/2014/main" id="{B6FCC81F-E6E0-2868-D279-D490C8D2CE90}"/>
              </a:ext>
            </a:extLst>
          </p:cNvPr>
          <p:cNvSpPr txBox="1">
            <a:spLocks/>
          </p:cNvSpPr>
          <p:nvPr/>
        </p:nvSpPr>
        <p:spPr>
          <a:xfrm>
            <a:off x="3234908" y="1738964"/>
            <a:ext cx="1962736" cy="36933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n-IN" sz="2400" dirty="0">
                <a:solidFill>
                  <a:schemeClr val="bg2">
                    <a:lumMod val="50000"/>
                  </a:schemeClr>
                </a:solidFill>
                <a:latin typeface="Arial Rounded MT Bold" panose="020F0704030504030204" pitchFamily="34" charset="0"/>
              </a:rPr>
              <a:t>Female</a:t>
            </a:r>
          </a:p>
        </p:txBody>
      </p:sp>
      <p:sp>
        <p:nvSpPr>
          <p:cNvPr id="25" name="TextBox 24">
            <a:extLst>
              <a:ext uri="{FF2B5EF4-FFF2-40B4-BE49-F238E27FC236}">
                <a16:creationId xmlns:a16="http://schemas.microsoft.com/office/drawing/2014/main" id="{F58AC9A5-84A2-FEE1-7F67-D65478272E21}"/>
              </a:ext>
            </a:extLst>
          </p:cNvPr>
          <p:cNvSpPr txBox="1"/>
          <p:nvPr/>
        </p:nvSpPr>
        <p:spPr>
          <a:xfrm>
            <a:off x="3581009" y="2322197"/>
            <a:ext cx="1270534" cy="461665"/>
          </a:xfrm>
          <a:prstGeom prst="rect">
            <a:avLst/>
          </a:prstGeom>
          <a:noFill/>
        </p:spPr>
        <p:txBody>
          <a:bodyPr wrap="square" rtlCol="0">
            <a:spAutoFit/>
          </a:bodyPr>
          <a:lstStyle/>
          <a:p>
            <a:pPr algn="ctr"/>
            <a:r>
              <a:rPr lang="en-IN" sz="2400" dirty="0">
                <a:solidFill>
                  <a:schemeClr val="accent4">
                    <a:lumMod val="60000"/>
                    <a:lumOff val="40000"/>
                  </a:schemeClr>
                </a:solidFill>
                <a:latin typeface="Arial Rounded MT Bold" panose="020F0704030504030204" pitchFamily="34" charset="0"/>
              </a:rPr>
              <a:t>60.4</a:t>
            </a:r>
          </a:p>
        </p:txBody>
      </p:sp>
      <p:sp>
        <p:nvSpPr>
          <p:cNvPr id="26" name="Content Placeholder 2">
            <a:extLst>
              <a:ext uri="{FF2B5EF4-FFF2-40B4-BE49-F238E27FC236}">
                <a16:creationId xmlns:a16="http://schemas.microsoft.com/office/drawing/2014/main" id="{23FB8202-4A3C-7C1E-3D9A-6EA40B7E023E}"/>
              </a:ext>
            </a:extLst>
          </p:cNvPr>
          <p:cNvSpPr txBox="1">
            <a:spLocks/>
          </p:cNvSpPr>
          <p:nvPr/>
        </p:nvSpPr>
        <p:spPr>
          <a:xfrm>
            <a:off x="6096000" y="1727383"/>
            <a:ext cx="1962736" cy="36933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n-IN" sz="2400" dirty="0">
                <a:solidFill>
                  <a:schemeClr val="bg2">
                    <a:lumMod val="50000"/>
                  </a:schemeClr>
                </a:solidFill>
                <a:latin typeface="Arial Rounded MT Bold" panose="020F0704030504030204" pitchFamily="34" charset="0"/>
              </a:rPr>
              <a:t>Both</a:t>
            </a:r>
          </a:p>
        </p:txBody>
      </p:sp>
      <p:sp>
        <p:nvSpPr>
          <p:cNvPr id="27" name="TextBox 26">
            <a:extLst>
              <a:ext uri="{FF2B5EF4-FFF2-40B4-BE49-F238E27FC236}">
                <a16:creationId xmlns:a16="http://schemas.microsoft.com/office/drawing/2014/main" id="{92CBD2AA-7A46-4918-09E5-00F024F33495}"/>
              </a:ext>
            </a:extLst>
          </p:cNvPr>
          <p:cNvSpPr txBox="1"/>
          <p:nvPr/>
        </p:nvSpPr>
        <p:spPr>
          <a:xfrm>
            <a:off x="6442101" y="2317031"/>
            <a:ext cx="1270534" cy="461665"/>
          </a:xfrm>
          <a:prstGeom prst="rect">
            <a:avLst/>
          </a:prstGeom>
          <a:noFill/>
        </p:spPr>
        <p:txBody>
          <a:bodyPr wrap="square" rtlCol="0">
            <a:spAutoFit/>
          </a:bodyPr>
          <a:lstStyle/>
          <a:p>
            <a:pPr algn="ctr"/>
            <a:r>
              <a:rPr lang="en-IN" sz="2400" dirty="0">
                <a:solidFill>
                  <a:schemeClr val="accent4">
                    <a:lumMod val="60000"/>
                    <a:lumOff val="40000"/>
                  </a:schemeClr>
                </a:solidFill>
                <a:latin typeface="Arial Rounded MT Bold" panose="020F0704030504030204" pitchFamily="34" charset="0"/>
              </a:rPr>
              <a:t>60.3</a:t>
            </a:r>
          </a:p>
        </p:txBody>
      </p:sp>
      <p:sp>
        <p:nvSpPr>
          <p:cNvPr id="28" name="Content Placeholder 2">
            <a:extLst>
              <a:ext uri="{FF2B5EF4-FFF2-40B4-BE49-F238E27FC236}">
                <a16:creationId xmlns:a16="http://schemas.microsoft.com/office/drawing/2014/main" id="{5712B77C-F9E5-166C-211A-3FF4824850A2}"/>
              </a:ext>
            </a:extLst>
          </p:cNvPr>
          <p:cNvSpPr txBox="1">
            <a:spLocks/>
          </p:cNvSpPr>
          <p:nvPr/>
        </p:nvSpPr>
        <p:spPr>
          <a:xfrm>
            <a:off x="8861248" y="1738964"/>
            <a:ext cx="1962736" cy="36933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n-IN" sz="2400" dirty="0">
                <a:solidFill>
                  <a:schemeClr val="bg2">
                    <a:lumMod val="50000"/>
                  </a:schemeClr>
                </a:solidFill>
                <a:latin typeface="Arial Rounded MT Bold" panose="020F0704030504030204" pitchFamily="34" charset="0"/>
              </a:rPr>
              <a:t>Ranking</a:t>
            </a:r>
          </a:p>
        </p:txBody>
      </p:sp>
      <p:sp>
        <p:nvSpPr>
          <p:cNvPr id="29" name="TextBox 28">
            <a:extLst>
              <a:ext uri="{FF2B5EF4-FFF2-40B4-BE49-F238E27FC236}">
                <a16:creationId xmlns:a16="http://schemas.microsoft.com/office/drawing/2014/main" id="{1E02CFAA-F5C3-4E7D-DC7C-96221F659D26}"/>
              </a:ext>
            </a:extLst>
          </p:cNvPr>
          <p:cNvSpPr txBox="1"/>
          <p:nvPr/>
        </p:nvSpPr>
        <p:spPr>
          <a:xfrm>
            <a:off x="9207349" y="2327910"/>
            <a:ext cx="1270534" cy="461665"/>
          </a:xfrm>
          <a:prstGeom prst="rect">
            <a:avLst/>
          </a:prstGeom>
          <a:noFill/>
        </p:spPr>
        <p:txBody>
          <a:bodyPr wrap="square" rtlCol="0">
            <a:spAutoFit/>
          </a:bodyPr>
          <a:lstStyle/>
          <a:p>
            <a:pPr algn="ctr"/>
            <a:r>
              <a:rPr lang="en-IN" sz="2400" dirty="0">
                <a:solidFill>
                  <a:schemeClr val="accent4">
                    <a:lumMod val="60000"/>
                    <a:lumOff val="40000"/>
                  </a:schemeClr>
                </a:solidFill>
                <a:latin typeface="Arial Rounded MT Bold" panose="020F0704030504030204" pitchFamily="34" charset="0"/>
              </a:rPr>
              <a:t>129</a:t>
            </a:r>
          </a:p>
        </p:txBody>
      </p:sp>
      <p:sp>
        <p:nvSpPr>
          <p:cNvPr id="30" name="TextBox 29">
            <a:extLst>
              <a:ext uri="{FF2B5EF4-FFF2-40B4-BE49-F238E27FC236}">
                <a16:creationId xmlns:a16="http://schemas.microsoft.com/office/drawing/2014/main" id="{3A39D5E9-9A77-E7BE-64B5-E32A449B2409}"/>
              </a:ext>
            </a:extLst>
          </p:cNvPr>
          <p:cNvSpPr txBox="1"/>
          <p:nvPr/>
        </p:nvSpPr>
        <p:spPr>
          <a:xfrm>
            <a:off x="789272" y="3185962"/>
            <a:ext cx="10481911" cy="1815882"/>
          </a:xfrm>
          <a:prstGeom prst="rect">
            <a:avLst/>
          </a:prstGeom>
          <a:noFill/>
        </p:spPr>
        <p:txBody>
          <a:bodyPr wrap="square" rtlCol="0">
            <a:spAutoFit/>
          </a:bodyPr>
          <a:lstStyle/>
          <a:p>
            <a:r>
              <a:rPr lang="en-IN" sz="2800" dirty="0">
                <a:latin typeface="Arial Rounded MT Bold" panose="020F0704030504030204" pitchFamily="34" charset="0"/>
              </a:rPr>
              <a:t>According to WHO data published in 2019 life expectancy  in India is Male 60.3, female 60.4 and total life expectancy is 60.3 which gives India a World Life Expectancy ranking of 129</a:t>
            </a:r>
          </a:p>
        </p:txBody>
      </p:sp>
    </p:spTree>
    <p:extLst>
      <p:ext uri="{BB962C8B-B14F-4D97-AF65-F5344CB8AC3E}">
        <p14:creationId xmlns:p14="http://schemas.microsoft.com/office/powerpoint/2010/main" val="84960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9D37-86D6-64AD-2F27-A5443EC9DDED}"/>
              </a:ext>
            </a:extLst>
          </p:cNvPr>
          <p:cNvSpPr>
            <a:spLocks noGrp="1"/>
          </p:cNvSpPr>
          <p:nvPr>
            <p:ph type="title"/>
          </p:nvPr>
        </p:nvSpPr>
        <p:spPr>
          <a:xfrm>
            <a:off x="0" y="287676"/>
            <a:ext cx="12192000" cy="988888"/>
          </a:xfrm>
        </p:spPr>
        <p:txBody>
          <a:bodyPr>
            <a:normAutofit/>
          </a:bodyPr>
          <a:lstStyle/>
          <a:p>
            <a:pPr algn="ctr"/>
            <a:r>
              <a:rPr lang="en-IN" sz="3200" u="sng" dirty="0">
                <a:latin typeface="Arial Rounded MT Bold" panose="020F0704030504030204" pitchFamily="34" charset="0"/>
              </a:rPr>
              <a:t>Causes of high Life expectancy</a:t>
            </a:r>
          </a:p>
        </p:txBody>
      </p:sp>
      <p:sp>
        <p:nvSpPr>
          <p:cNvPr id="3" name="Content Placeholder 2">
            <a:extLst>
              <a:ext uri="{FF2B5EF4-FFF2-40B4-BE49-F238E27FC236}">
                <a16:creationId xmlns:a16="http://schemas.microsoft.com/office/drawing/2014/main" id="{DD0AE3C3-B8D6-5056-5A7F-A9655376A30D}"/>
              </a:ext>
            </a:extLst>
          </p:cNvPr>
          <p:cNvSpPr>
            <a:spLocks noGrp="1"/>
          </p:cNvSpPr>
          <p:nvPr>
            <p:ph idx="1"/>
          </p:nvPr>
        </p:nvSpPr>
        <p:spPr>
          <a:xfrm>
            <a:off x="684212" y="1561672"/>
            <a:ext cx="10781748" cy="4859676"/>
          </a:xfrm>
        </p:spPr>
        <p:txBody>
          <a:bodyPr>
            <a:normAutofit/>
          </a:bodyPr>
          <a:lstStyle/>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Advanced in Public </a:t>
            </a:r>
            <a:r>
              <a:rPr lang="en-IN" sz="2400" dirty="0">
                <a:solidFill>
                  <a:schemeClr val="accent4">
                    <a:lumMod val="60000"/>
                    <a:lumOff val="40000"/>
                  </a:schemeClr>
                </a:solidFill>
                <a:latin typeface="Arial Rounded MT Bold" panose="020F0704030504030204" pitchFamily="34" charset="0"/>
              </a:rPr>
              <a:t>health, nutrition, and medicine</a:t>
            </a:r>
          </a:p>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Advanced Higher </a:t>
            </a:r>
            <a:r>
              <a:rPr lang="en-IN" sz="2400" dirty="0">
                <a:solidFill>
                  <a:schemeClr val="accent4">
                    <a:lumMod val="60000"/>
                    <a:lumOff val="40000"/>
                  </a:schemeClr>
                </a:solidFill>
                <a:latin typeface="Arial Rounded MT Bold" panose="020F0704030504030204" pitchFamily="34" charset="0"/>
              </a:rPr>
              <a:t>Education</a:t>
            </a:r>
          </a:p>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High </a:t>
            </a:r>
            <a:r>
              <a:rPr lang="en-IN" sz="2400" dirty="0">
                <a:solidFill>
                  <a:schemeClr val="accent4">
                    <a:lumMod val="60000"/>
                    <a:lumOff val="40000"/>
                  </a:schemeClr>
                </a:solidFill>
                <a:latin typeface="Arial Rounded MT Bold" panose="020F0704030504030204" pitchFamily="34" charset="0"/>
              </a:rPr>
              <a:t>Per-Capita Income</a:t>
            </a:r>
          </a:p>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Increased </a:t>
            </a:r>
            <a:r>
              <a:rPr lang="en-IN" sz="2400" dirty="0">
                <a:solidFill>
                  <a:schemeClr val="accent4">
                    <a:lumMod val="60000"/>
                    <a:lumOff val="40000"/>
                  </a:schemeClr>
                </a:solidFill>
                <a:latin typeface="Arial Rounded MT Bold" panose="020F0704030504030204" pitchFamily="34" charset="0"/>
              </a:rPr>
              <a:t>production of Food and Shelter</a:t>
            </a:r>
          </a:p>
          <a:p>
            <a:pPr>
              <a:buFont typeface="Wingdings" panose="05000000000000000000" pitchFamily="2" charset="2"/>
              <a:buChar char="q"/>
            </a:pPr>
            <a:r>
              <a:rPr lang="en-IN" sz="2400" dirty="0">
                <a:solidFill>
                  <a:schemeClr val="accent4">
                    <a:lumMod val="60000"/>
                    <a:lumOff val="40000"/>
                  </a:schemeClr>
                </a:solidFill>
                <a:latin typeface="Arial Rounded MT Bold" panose="020F0704030504030204" pitchFamily="34" charset="0"/>
              </a:rPr>
              <a:t>Government Policies</a:t>
            </a:r>
          </a:p>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Examples- </a:t>
            </a:r>
            <a:r>
              <a:rPr lang="en-IN" sz="2400" dirty="0">
                <a:solidFill>
                  <a:schemeClr val="tx1">
                    <a:lumMod val="95000"/>
                  </a:schemeClr>
                </a:solidFill>
                <a:highlight>
                  <a:srgbClr val="00FF00"/>
                </a:highlight>
                <a:latin typeface="Arial Rounded MT Bold" panose="020F0704030504030204" pitchFamily="34" charset="0"/>
              </a:rPr>
              <a:t>Global- Singapore , Japan</a:t>
            </a:r>
          </a:p>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                     </a:t>
            </a:r>
            <a:r>
              <a:rPr lang="en-IN" sz="2400" dirty="0">
                <a:solidFill>
                  <a:schemeClr val="tx1">
                    <a:lumMod val="95000"/>
                  </a:schemeClr>
                </a:solidFill>
                <a:highlight>
                  <a:srgbClr val="00FF00"/>
                </a:highlight>
                <a:latin typeface="Arial Rounded MT Bold" panose="020F0704030504030204" pitchFamily="34" charset="0"/>
              </a:rPr>
              <a:t>India- Kerala</a:t>
            </a:r>
          </a:p>
        </p:txBody>
      </p:sp>
    </p:spTree>
    <p:extLst>
      <p:ext uri="{BB962C8B-B14F-4D97-AF65-F5344CB8AC3E}">
        <p14:creationId xmlns:p14="http://schemas.microsoft.com/office/powerpoint/2010/main" val="200587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1202-CF55-F3B8-579F-2595F7AF1F2E}"/>
              </a:ext>
            </a:extLst>
          </p:cNvPr>
          <p:cNvSpPr>
            <a:spLocks noGrp="1"/>
          </p:cNvSpPr>
          <p:nvPr>
            <p:ph type="title"/>
          </p:nvPr>
        </p:nvSpPr>
        <p:spPr>
          <a:xfrm>
            <a:off x="0" y="0"/>
            <a:ext cx="12192000" cy="1507067"/>
          </a:xfrm>
        </p:spPr>
        <p:txBody>
          <a:bodyPr/>
          <a:lstStyle/>
          <a:p>
            <a:pPr algn="ctr"/>
            <a:r>
              <a:rPr lang="en-IN" u="sng" dirty="0">
                <a:latin typeface="Arial Rounded MT Bold" panose="020F0704030504030204" pitchFamily="34" charset="0"/>
              </a:rPr>
              <a:t> Causes of low life expectancy</a:t>
            </a:r>
          </a:p>
        </p:txBody>
      </p:sp>
      <p:sp>
        <p:nvSpPr>
          <p:cNvPr id="3" name="Content Placeholder 2">
            <a:extLst>
              <a:ext uri="{FF2B5EF4-FFF2-40B4-BE49-F238E27FC236}">
                <a16:creationId xmlns:a16="http://schemas.microsoft.com/office/drawing/2014/main" id="{73B3B0BA-AB6B-0064-3BAD-13D5D4434F11}"/>
              </a:ext>
            </a:extLst>
          </p:cNvPr>
          <p:cNvSpPr>
            <a:spLocks noGrp="1"/>
          </p:cNvSpPr>
          <p:nvPr>
            <p:ph idx="1"/>
          </p:nvPr>
        </p:nvSpPr>
        <p:spPr>
          <a:xfrm>
            <a:off x="0" y="1150706"/>
            <a:ext cx="12192000" cy="5707293"/>
          </a:xfrm>
        </p:spPr>
        <p:txBody>
          <a:bodyPr>
            <a:normAutofit/>
          </a:bodyPr>
          <a:lstStyle/>
          <a:p>
            <a:pPr>
              <a:buFont typeface="Wingdings" panose="05000000000000000000" pitchFamily="2" charset="2"/>
              <a:buChar char="q"/>
            </a:pPr>
            <a:r>
              <a:rPr lang="en-IN" sz="2400" dirty="0">
                <a:solidFill>
                  <a:schemeClr val="tx1"/>
                </a:solidFill>
                <a:latin typeface="Arial Rounded MT Bold" panose="020F0704030504030204" pitchFamily="34" charset="0"/>
              </a:rPr>
              <a:t>Perinatal (Death immediately before and after birth) and maternal conditions, taking the lives of children and mothers.</a:t>
            </a:r>
          </a:p>
          <a:p>
            <a:pPr>
              <a:buFont typeface="Wingdings" panose="05000000000000000000" pitchFamily="2" charset="2"/>
              <a:buChar char="q"/>
            </a:pPr>
            <a:r>
              <a:rPr lang="en-IN" sz="2400" dirty="0">
                <a:solidFill>
                  <a:schemeClr val="tx1"/>
                </a:solidFill>
                <a:latin typeface="Arial Rounded MT Bold" panose="020F0704030504030204" pitchFamily="34" charset="0"/>
              </a:rPr>
              <a:t>Injury, riots and violence caused death at an “epidemic proportion”</a:t>
            </a:r>
          </a:p>
          <a:p>
            <a:pPr>
              <a:buFont typeface="Wingdings" panose="05000000000000000000" pitchFamily="2" charset="2"/>
              <a:buChar char="q"/>
            </a:pPr>
            <a:r>
              <a:rPr lang="en-IN" sz="2400" dirty="0">
                <a:solidFill>
                  <a:schemeClr val="tx1"/>
                </a:solidFill>
                <a:latin typeface="Arial Rounded MT Bold" panose="020F0704030504030204" pitchFamily="34" charset="0"/>
              </a:rPr>
              <a:t>There were non-communicable diseases such as stroke, heart disease, diabetes, chronic lung diseases and cancer.</a:t>
            </a:r>
          </a:p>
          <a:p>
            <a:pPr>
              <a:buFont typeface="Wingdings" panose="05000000000000000000" pitchFamily="2" charset="2"/>
              <a:buChar char="q"/>
            </a:pPr>
            <a:r>
              <a:rPr lang="en-IN" sz="2400" dirty="0">
                <a:solidFill>
                  <a:schemeClr val="tx1"/>
                </a:solidFill>
                <a:latin typeface="Arial Rounded MT Bold" panose="020F0704030504030204" pitchFamily="34" charset="0"/>
              </a:rPr>
              <a:t>Low level of education</a:t>
            </a:r>
          </a:p>
          <a:p>
            <a:pPr>
              <a:buFont typeface="Wingdings" panose="05000000000000000000" pitchFamily="2" charset="2"/>
              <a:buChar char="q"/>
            </a:pPr>
            <a:r>
              <a:rPr lang="en-IN" sz="2400" dirty="0">
                <a:solidFill>
                  <a:schemeClr val="tx1"/>
                </a:solidFill>
                <a:latin typeface="Arial Rounded MT Bold" panose="020F0704030504030204" pitchFamily="34" charset="0"/>
              </a:rPr>
              <a:t>Unequal distribution of clean water</a:t>
            </a:r>
          </a:p>
          <a:p>
            <a:pPr>
              <a:buFont typeface="Wingdings" panose="05000000000000000000" pitchFamily="2" charset="2"/>
              <a:buChar char="q"/>
            </a:pPr>
            <a:r>
              <a:rPr lang="en-IN" sz="2400" dirty="0">
                <a:solidFill>
                  <a:schemeClr val="tx1"/>
                </a:solidFill>
                <a:latin typeface="Arial Rounded MT Bold" panose="020F0704030504030204" pitchFamily="34" charset="0"/>
              </a:rPr>
              <a:t>Examples- World- Most of the African Countries</a:t>
            </a:r>
          </a:p>
          <a:p>
            <a:pPr>
              <a:buFont typeface="Wingdings" panose="05000000000000000000" pitchFamily="2" charset="2"/>
              <a:buChar char="q"/>
            </a:pPr>
            <a:r>
              <a:rPr lang="en-IN" sz="2400" dirty="0">
                <a:solidFill>
                  <a:schemeClr val="tx1"/>
                </a:solidFill>
                <a:latin typeface="Arial Rounded MT Bold" panose="020F0704030504030204" pitchFamily="34" charset="0"/>
              </a:rPr>
              <a:t>                   India-  Assam, UP, Bihar</a:t>
            </a:r>
          </a:p>
        </p:txBody>
      </p:sp>
    </p:spTree>
    <p:extLst>
      <p:ext uri="{BB962C8B-B14F-4D97-AF65-F5344CB8AC3E}">
        <p14:creationId xmlns:p14="http://schemas.microsoft.com/office/powerpoint/2010/main" val="276693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BA8C-430A-A589-C555-394D4BFB83CD}"/>
              </a:ext>
            </a:extLst>
          </p:cNvPr>
          <p:cNvSpPr>
            <a:spLocks noGrp="1"/>
          </p:cNvSpPr>
          <p:nvPr>
            <p:ph type="title"/>
          </p:nvPr>
        </p:nvSpPr>
        <p:spPr>
          <a:xfrm>
            <a:off x="0" y="7799"/>
            <a:ext cx="12192000" cy="1507067"/>
          </a:xfrm>
        </p:spPr>
        <p:txBody>
          <a:bodyPr>
            <a:normAutofit/>
          </a:bodyPr>
          <a:lstStyle/>
          <a:p>
            <a:pPr algn="ctr"/>
            <a:r>
              <a:rPr lang="en-IN" u="sng" dirty="0">
                <a:effectLst/>
                <a:latin typeface="Arial Rounded MT Bold" panose="020F0704030504030204" pitchFamily="34" charset="0"/>
                <a:ea typeface="Calibri" panose="020F0502020204030204" pitchFamily="34" charset="0"/>
              </a:rPr>
              <a:t>Data visualization</a:t>
            </a:r>
            <a:endParaRPr lang="en-IN" u="sng" dirty="0">
              <a:latin typeface="Arial Rounded MT Bold" panose="020F0704030504030204" pitchFamily="34" charset="0"/>
            </a:endParaRPr>
          </a:p>
        </p:txBody>
      </p:sp>
      <p:sp>
        <p:nvSpPr>
          <p:cNvPr id="9" name="Content Placeholder 8">
            <a:extLst>
              <a:ext uri="{FF2B5EF4-FFF2-40B4-BE49-F238E27FC236}">
                <a16:creationId xmlns:a16="http://schemas.microsoft.com/office/drawing/2014/main" id="{49FC4385-B34D-4B7F-B524-5BC24A769011}"/>
              </a:ext>
            </a:extLst>
          </p:cNvPr>
          <p:cNvSpPr>
            <a:spLocks noGrp="1"/>
          </p:cNvSpPr>
          <p:nvPr>
            <p:ph idx="1"/>
          </p:nvPr>
        </p:nvSpPr>
        <p:spPr>
          <a:xfrm>
            <a:off x="0" y="1325367"/>
            <a:ext cx="12192000" cy="5524834"/>
          </a:xfrm>
        </p:spPr>
        <p:txBody>
          <a:bodyPr>
            <a:normAutofit/>
          </a:bodyPr>
          <a:lstStyle/>
          <a:p>
            <a:r>
              <a:rPr lang="en-IN" sz="2400" dirty="0">
                <a:solidFill>
                  <a:schemeClr val="tx1"/>
                </a:solidFill>
                <a:effectLst/>
                <a:latin typeface="Arial Rounded MT Bold" panose="020F0704030504030204" pitchFamily="34" charset="0"/>
                <a:ea typeface="Calibri" panose="020F0502020204030204" pitchFamily="34" charset="0"/>
              </a:rPr>
              <a:t>Data visualization is the process of creating graphical representations of information. This process helps the presenter communicate data in a way that's easy for the viewer to interpret and draw conclusions and make decisions,</a:t>
            </a:r>
          </a:p>
          <a:p>
            <a:r>
              <a:rPr lang="en-IN" sz="2400" kern="100" dirty="0">
                <a:solidFill>
                  <a:schemeClr val="tx1"/>
                </a:solidFill>
                <a:effectLst/>
                <a:latin typeface="Arial Rounded MT Bold" panose="020F0704030504030204" pitchFamily="34" charset="0"/>
                <a:ea typeface="Calibri" panose="020F0502020204030204" pitchFamily="34" charset="0"/>
              </a:rPr>
              <a:t>Data visualization is the process of displaying data in graphical charts, figures and bars and pictograms. Making it visualize makes it easier to understand</a:t>
            </a:r>
          </a:p>
          <a:p>
            <a:endParaRPr lang="en-IN" sz="2400" dirty="0">
              <a:solidFill>
                <a:schemeClr val="tx1"/>
              </a:solidFill>
              <a:latin typeface="Arial Rounded MT Bold" panose="020F0704030504030204" pitchFamily="34" charset="0"/>
              <a:ea typeface="Calibri" panose="020F0502020204030204" pitchFamily="34" charset="0"/>
            </a:endParaRPr>
          </a:p>
          <a:p>
            <a:endParaRPr lang="en-IN" sz="2400" dirty="0">
              <a:solidFill>
                <a:schemeClr val="tx1"/>
              </a:solidFill>
              <a:latin typeface="Arial Rounded MT Bold" panose="020F0704030504030204" pitchFamily="34" charset="0"/>
              <a:ea typeface="Calibri" panose="020F0502020204030204" pitchFamily="34" charset="0"/>
            </a:endParaRPr>
          </a:p>
          <a:p>
            <a:endParaRPr lang="en-IN"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8103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268B-E794-A457-2E96-59864D0D34A5}"/>
              </a:ext>
            </a:extLst>
          </p:cNvPr>
          <p:cNvSpPr>
            <a:spLocks noGrp="1"/>
          </p:cNvSpPr>
          <p:nvPr>
            <p:ph type="title"/>
          </p:nvPr>
        </p:nvSpPr>
        <p:spPr>
          <a:xfrm>
            <a:off x="-1" y="0"/>
            <a:ext cx="12191999" cy="1507067"/>
          </a:xfrm>
        </p:spPr>
        <p:txBody>
          <a:bodyPr/>
          <a:lstStyle/>
          <a:p>
            <a:pPr algn="ctr"/>
            <a:r>
              <a:rPr lang="en-IN" dirty="0">
                <a:latin typeface="Arial Rounded MT Bold" panose="020F0704030504030204" pitchFamily="34" charset="0"/>
              </a:rPr>
              <a:t>Why </a:t>
            </a:r>
            <a:r>
              <a:rPr lang="en-IN" sz="3600" dirty="0">
                <a:solidFill>
                  <a:schemeClr val="tx1"/>
                </a:solidFill>
                <a:effectLst/>
                <a:latin typeface="Arial Rounded MT Bold" panose="020F0704030504030204" pitchFamily="34" charset="0"/>
                <a:ea typeface="Calibri" panose="020F0502020204030204" pitchFamily="34" charset="0"/>
              </a:rPr>
              <a:t>Data Visualization </a:t>
            </a:r>
            <a:r>
              <a:rPr lang="en-IN"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1496C43E-739B-90C9-CEDD-F7FF4A2EB009}"/>
              </a:ext>
            </a:extLst>
          </p:cNvPr>
          <p:cNvSpPr>
            <a:spLocks noGrp="1"/>
          </p:cNvSpPr>
          <p:nvPr>
            <p:ph idx="1"/>
          </p:nvPr>
        </p:nvSpPr>
        <p:spPr>
          <a:xfrm>
            <a:off x="0" y="1086492"/>
            <a:ext cx="12192000" cy="5771508"/>
          </a:xfrm>
        </p:spPr>
        <p:txBody>
          <a:bodyPr>
            <a:noAutofit/>
          </a:bodyPr>
          <a:lstStyle/>
          <a:p>
            <a:pPr marL="95250" indent="0" algn="just">
              <a:lnSpc>
                <a:spcPct val="92000"/>
              </a:lnSpc>
              <a:spcAft>
                <a:spcPts val="1535"/>
              </a:spcAft>
              <a:buNone/>
            </a:pPr>
            <a:endParaRPr lang="en-IN" sz="2400" kern="100" dirty="0">
              <a:solidFill>
                <a:schemeClr val="tx1"/>
              </a:solidFill>
              <a:latin typeface="Arial Rounded MT Bold" panose="020F0704030504030204" pitchFamily="34" charset="0"/>
              <a:ea typeface="Calibri" panose="020F0502020204030204" pitchFamily="34" charset="0"/>
            </a:endParaRPr>
          </a:p>
          <a:p>
            <a:pPr marL="438150" indent="-342900" algn="just">
              <a:lnSpc>
                <a:spcPct val="92000"/>
              </a:lnSpc>
              <a:spcAft>
                <a:spcPts val="1535"/>
              </a:spcAft>
              <a:buFont typeface="Wingdings" panose="05000000000000000000" pitchFamily="2" charset="2"/>
              <a:buChar char="q"/>
            </a:pPr>
            <a:r>
              <a:rPr lang="en-IN" sz="2400" dirty="0">
                <a:solidFill>
                  <a:schemeClr val="tx1"/>
                </a:solidFill>
                <a:effectLst/>
                <a:latin typeface="Arial Rounded MT Bold" panose="020F0704030504030204" pitchFamily="34" charset="0"/>
                <a:ea typeface="Calibri" panose="020F0502020204030204" pitchFamily="34" charset="0"/>
              </a:rPr>
              <a:t>Data Visualization tools helps to make sense of data</a:t>
            </a:r>
            <a:endParaRPr lang="en-IN" sz="2400" kern="100" dirty="0">
              <a:solidFill>
                <a:schemeClr val="tx1"/>
              </a:solidFill>
              <a:effectLst/>
              <a:latin typeface="Arial Rounded MT Bold" panose="020F0704030504030204" pitchFamily="34" charset="0"/>
              <a:ea typeface="Calibri" panose="020F0502020204030204" pitchFamily="34" charset="0"/>
            </a:endParaRPr>
          </a:p>
          <a:p>
            <a:pPr marL="438150" indent="-342900" algn="just">
              <a:lnSpc>
                <a:spcPct val="92000"/>
              </a:lnSpc>
              <a:spcAft>
                <a:spcPts val="1535"/>
              </a:spcAft>
              <a:buFont typeface="Wingdings" panose="05000000000000000000" pitchFamily="2" charset="2"/>
              <a:buChar char="q"/>
            </a:pPr>
            <a:r>
              <a:rPr lang="en-IN" sz="2400" kern="100" dirty="0">
                <a:solidFill>
                  <a:schemeClr val="tx1"/>
                </a:solidFill>
                <a:effectLst/>
                <a:latin typeface="Arial Rounded MT Bold" panose="020F0704030504030204" pitchFamily="34" charset="0"/>
                <a:ea typeface="Calibri" panose="020F0502020204030204" pitchFamily="34" charset="0"/>
              </a:rPr>
              <a:t>Data Visualization helps companies increase confidence and avoid making very risky decisions.</a:t>
            </a:r>
          </a:p>
          <a:p>
            <a:pPr marL="438150" indent="-342900" algn="just">
              <a:lnSpc>
                <a:spcPct val="92000"/>
              </a:lnSpc>
              <a:spcAft>
                <a:spcPts val="1535"/>
              </a:spcAft>
              <a:buFont typeface="Wingdings" panose="05000000000000000000" pitchFamily="2" charset="2"/>
              <a:buChar char="q"/>
            </a:pPr>
            <a:r>
              <a:rPr lang="en-IN" sz="2400" kern="100" dirty="0">
                <a:solidFill>
                  <a:schemeClr val="tx1"/>
                </a:solidFill>
                <a:effectLst/>
                <a:latin typeface="Arial Rounded MT Bold" panose="020F0704030504030204" pitchFamily="34" charset="0"/>
                <a:ea typeface="Calibri" panose="020F0502020204030204" pitchFamily="34" charset="0"/>
              </a:rPr>
              <a:t>Data Visualization professionals are highly valued in the market place.</a:t>
            </a:r>
          </a:p>
          <a:p>
            <a:pPr marL="438150" indent="-342900" algn="just">
              <a:lnSpc>
                <a:spcPct val="92000"/>
              </a:lnSpc>
              <a:spcAft>
                <a:spcPts val="1535"/>
              </a:spcAft>
              <a:buFont typeface="Wingdings" panose="05000000000000000000" pitchFamily="2" charset="2"/>
              <a:buChar char="q"/>
            </a:pPr>
            <a:r>
              <a:rPr lang="en-IN" sz="2400" kern="100" dirty="0">
                <a:solidFill>
                  <a:schemeClr val="tx1"/>
                </a:solidFill>
                <a:effectLst/>
                <a:latin typeface="Arial Rounded MT Bold" panose="020F0704030504030204" pitchFamily="34" charset="0"/>
                <a:ea typeface="Calibri" panose="020F0502020204030204" pitchFamily="34" charset="0"/>
              </a:rPr>
              <a:t>Data visualization helps business take decisions based on the understanding</a:t>
            </a:r>
          </a:p>
          <a:p>
            <a:pPr marL="95250" indent="0" algn="just">
              <a:lnSpc>
                <a:spcPct val="92000"/>
              </a:lnSpc>
              <a:spcAft>
                <a:spcPts val="1535"/>
              </a:spcAft>
              <a:buNone/>
            </a:pPr>
            <a:r>
              <a:rPr lang="en-IN" sz="2400" kern="100" dirty="0">
                <a:solidFill>
                  <a:schemeClr val="tx1"/>
                </a:solidFill>
                <a:effectLst/>
                <a:latin typeface="Arial Rounded MT Bold" panose="020F0704030504030204" pitchFamily="34" charset="0"/>
                <a:ea typeface="Calibri" panose="020F0502020204030204" pitchFamily="34" charset="0"/>
              </a:rPr>
              <a:t>data from Data visualization tools.</a:t>
            </a:r>
          </a:p>
          <a:p>
            <a:pPr marL="438150" indent="-342900" algn="just">
              <a:lnSpc>
                <a:spcPct val="92000"/>
              </a:lnSpc>
              <a:spcAft>
                <a:spcPts val="1535"/>
              </a:spcAft>
              <a:buFont typeface="Wingdings" panose="05000000000000000000" pitchFamily="2" charset="2"/>
              <a:buChar char="q"/>
            </a:pPr>
            <a:r>
              <a:rPr lang="en-IN" sz="2400" kern="100" dirty="0">
                <a:solidFill>
                  <a:schemeClr val="tx1"/>
                </a:solidFill>
                <a:effectLst/>
                <a:latin typeface="Arial Rounded MT Bold" panose="020F0704030504030204" pitchFamily="34" charset="0"/>
                <a:ea typeface="Calibri" panose="020F0502020204030204" pitchFamily="34" charset="0"/>
              </a:rPr>
              <a:t>Business Intelligence is achieved by good data visualization</a:t>
            </a:r>
          </a:p>
          <a:p>
            <a:pPr>
              <a:buFont typeface="Wingdings" panose="05000000000000000000" pitchFamily="2" charset="2"/>
              <a:buChar char="q"/>
            </a:pPr>
            <a:endParaRPr lang="en-IN"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8822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6280-61B0-A931-920D-4DF381C99B0B}"/>
              </a:ext>
            </a:extLst>
          </p:cNvPr>
          <p:cNvSpPr>
            <a:spLocks noGrp="1"/>
          </p:cNvSpPr>
          <p:nvPr>
            <p:ph type="title"/>
          </p:nvPr>
        </p:nvSpPr>
        <p:spPr>
          <a:xfrm>
            <a:off x="0" y="0"/>
            <a:ext cx="12192000" cy="1507067"/>
          </a:xfrm>
        </p:spPr>
        <p:txBody>
          <a:bodyPr>
            <a:normAutofit/>
          </a:bodyPr>
          <a:lstStyle/>
          <a:p>
            <a:pPr algn="ctr"/>
            <a:r>
              <a:rPr lang="en-IN" sz="3200" b="1" kern="100" dirty="0">
                <a:effectLst/>
                <a:latin typeface="Arial Rounded MT Bold" panose="020F0704030504030204" pitchFamily="34" charset="0"/>
                <a:ea typeface="Calibri" panose="020F0502020204030204" pitchFamily="34" charset="0"/>
              </a:rPr>
              <a:t>DATA ANALYSIS</a:t>
            </a:r>
            <a:br>
              <a:rPr lang="en-IN" sz="3200" b="1" kern="100" dirty="0">
                <a:effectLst/>
                <a:latin typeface="Arial Rounded MT Bold" panose="020F0704030504030204" pitchFamily="34" charset="0"/>
                <a:ea typeface="Calibri" panose="020F0502020204030204" pitchFamily="34" charset="0"/>
              </a:rPr>
            </a:br>
            <a:endParaRPr lang="en-IN" sz="32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48DC191-DDA4-A3BC-D059-C9E76C5A4460}"/>
              </a:ext>
            </a:extLst>
          </p:cNvPr>
          <p:cNvSpPr>
            <a:spLocks noGrp="1"/>
          </p:cNvSpPr>
          <p:nvPr>
            <p:ph idx="1"/>
          </p:nvPr>
        </p:nvSpPr>
        <p:spPr>
          <a:xfrm>
            <a:off x="0" y="0"/>
            <a:ext cx="12192000" cy="6858000"/>
          </a:xfrm>
        </p:spPr>
        <p:txBody>
          <a:bodyPr>
            <a:normAutofit/>
          </a:bodyPr>
          <a:lstStyle/>
          <a:p>
            <a:pPr marL="9525" indent="0" algn="l">
              <a:lnSpc>
                <a:spcPct val="110000"/>
              </a:lnSpc>
              <a:buNone/>
            </a:pPr>
            <a:endParaRPr lang="en-IN" sz="2400" kern="100" dirty="0">
              <a:solidFill>
                <a:schemeClr val="tx1"/>
              </a:solidFill>
              <a:effectLst/>
              <a:latin typeface="Arial Rounded MT Bold" panose="020F0704030504030204" pitchFamily="34" charset="0"/>
              <a:ea typeface="Times New Roman" panose="02020603050405020304" pitchFamily="18" charset="0"/>
            </a:endParaRPr>
          </a:p>
          <a:p>
            <a:pPr>
              <a:buFont typeface="Wingdings" panose="05000000000000000000" pitchFamily="2" charset="2"/>
              <a:buChar char="q"/>
            </a:pPr>
            <a:r>
              <a:rPr lang="en-IN" sz="2400" dirty="0">
                <a:solidFill>
                  <a:schemeClr val="tx1"/>
                </a:solidFill>
                <a:effectLst/>
                <a:latin typeface="Arial Rounded MT Bold" panose="020F0704030504030204" pitchFamily="34" charset="0"/>
                <a:ea typeface="Calibri" panose="020F0502020204030204" pitchFamily="34" charset="0"/>
              </a:rPr>
              <a:t>Analysis of data is a process of inspecting, cleaning, transforming, and modelling data with the goal of discovering useful information, suggesting conclusions, and supporting decision making. </a:t>
            </a:r>
          </a:p>
          <a:p>
            <a:pPr>
              <a:buFont typeface="Wingdings" panose="05000000000000000000" pitchFamily="2" charset="2"/>
              <a:buChar char="q"/>
            </a:pPr>
            <a:r>
              <a:rPr lang="en-IN" sz="2400" dirty="0">
                <a:solidFill>
                  <a:schemeClr val="tx1"/>
                </a:solidFill>
                <a:effectLst/>
                <a:latin typeface="Arial Rounded MT Bold" panose="020F0704030504030204" pitchFamily="34" charset="0"/>
                <a:ea typeface="Calibri" panose="020F0502020204030204" pitchFamily="34" charset="0"/>
              </a:rPr>
              <a:t>Data analysis has multiple facts and approaches, encompassing diverse techniques under a variety of names, in different business, science, and social science domains</a:t>
            </a:r>
            <a:endParaRPr lang="en-IN"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46373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5B53-9755-E9A8-B4FA-7C67FF4E6F97}"/>
              </a:ext>
            </a:extLst>
          </p:cNvPr>
          <p:cNvSpPr>
            <a:spLocks noGrp="1"/>
          </p:cNvSpPr>
          <p:nvPr>
            <p:ph type="title"/>
          </p:nvPr>
        </p:nvSpPr>
        <p:spPr>
          <a:xfrm>
            <a:off x="0" y="0"/>
            <a:ext cx="12192000" cy="1507067"/>
          </a:xfrm>
        </p:spPr>
        <p:txBody>
          <a:bodyPr>
            <a:normAutofit/>
          </a:bodyPr>
          <a:lstStyle/>
          <a:p>
            <a:pPr algn="ctr"/>
            <a:r>
              <a:rPr lang="en-IN" sz="3200" dirty="0">
                <a:latin typeface="Arial Rounded MT Bold" panose="020F0704030504030204" pitchFamily="34" charset="0"/>
              </a:rPr>
              <a:t>Data analysis using python libraries</a:t>
            </a:r>
          </a:p>
        </p:txBody>
      </p:sp>
      <p:sp>
        <p:nvSpPr>
          <p:cNvPr id="3" name="Content Placeholder 2">
            <a:extLst>
              <a:ext uri="{FF2B5EF4-FFF2-40B4-BE49-F238E27FC236}">
                <a16:creationId xmlns:a16="http://schemas.microsoft.com/office/drawing/2014/main" id="{DCF29703-BA28-A803-5EBC-1282C2021450}"/>
              </a:ext>
            </a:extLst>
          </p:cNvPr>
          <p:cNvSpPr>
            <a:spLocks noGrp="1"/>
          </p:cNvSpPr>
          <p:nvPr>
            <p:ph idx="1"/>
          </p:nvPr>
        </p:nvSpPr>
        <p:spPr>
          <a:xfrm>
            <a:off x="-1" y="1507068"/>
            <a:ext cx="11636943" cy="4633850"/>
          </a:xfrm>
        </p:spPr>
        <p:txBody>
          <a:bodyPr>
            <a:normAutofit/>
          </a:bodyPr>
          <a:lstStyle/>
          <a:p>
            <a:pPr>
              <a:buFont typeface="Wingdings" panose="05000000000000000000" pitchFamily="2" charset="2"/>
              <a:buChar char="q"/>
            </a:pPr>
            <a:r>
              <a:rPr lang="en-IN" sz="2400" b="1" dirty="0">
                <a:solidFill>
                  <a:schemeClr val="bg1"/>
                </a:solidFill>
                <a:latin typeface="Arial Rounded MT Bold" panose="020F0704030504030204" pitchFamily="34" charset="0"/>
              </a:rPr>
              <a:t>Pandas</a:t>
            </a:r>
          </a:p>
          <a:p>
            <a:pPr marL="0" indent="0">
              <a:buNone/>
            </a:pPr>
            <a:r>
              <a:rPr lang="en-IN" sz="2400" dirty="0">
                <a:solidFill>
                  <a:schemeClr val="tx1"/>
                </a:solidFill>
                <a:latin typeface="Arial Rounded MT Bold" panose="020F0704030504030204" pitchFamily="34" charset="0"/>
              </a:rPr>
              <a:t>Pandas is a python library used for working with datasets. It has functions for analysing, cleaning, exploring, and manipulating data.</a:t>
            </a:r>
          </a:p>
          <a:p>
            <a:pPr>
              <a:buFont typeface="Wingdings" panose="05000000000000000000" pitchFamily="2" charset="2"/>
              <a:buChar char="q"/>
            </a:pPr>
            <a:r>
              <a:rPr lang="en-IN" sz="2400" b="1" dirty="0">
                <a:solidFill>
                  <a:schemeClr val="bg1"/>
                </a:solidFill>
                <a:latin typeface="Arial Rounded MT Bold" panose="020F0704030504030204" pitchFamily="34" charset="0"/>
              </a:rPr>
              <a:t>NumPy</a:t>
            </a:r>
          </a:p>
          <a:p>
            <a:pPr marL="34925" marR="9525" indent="-6350">
              <a:lnSpc>
                <a:spcPct val="107000"/>
              </a:lnSpc>
              <a:spcAft>
                <a:spcPts val="1255"/>
              </a:spcAft>
            </a:pPr>
            <a:r>
              <a:rPr lang="en-IN" sz="2600" kern="100" dirty="0">
                <a:solidFill>
                  <a:schemeClr val="tx1"/>
                </a:solidFill>
                <a:effectLst/>
                <a:latin typeface="Arial Rounded MT Bold" panose="020F0704030504030204" pitchFamily="34" charset="0"/>
                <a:ea typeface="Times New Roman" panose="02020603050405020304" pitchFamily="18" charset="0"/>
              </a:rPr>
              <a:t>NumPy is a Python package. It stands for Numerical Python. </a:t>
            </a:r>
            <a:r>
              <a:rPr lang="en-IN" sz="2600" kern="100" dirty="0">
                <a:solidFill>
                  <a:schemeClr val="tx1"/>
                </a:solidFill>
                <a:latin typeface="Arial Rounded MT Bold" panose="020F0704030504030204" pitchFamily="34" charset="0"/>
                <a:ea typeface="Times New Roman" panose="02020603050405020304" pitchFamily="18" charset="0"/>
              </a:rPr>
              <a:t>It</a:t>
            </a:r>
            <a:r>
              <a:rPr lang="en-IN" sz="2600" kern="100" dirty="0">
                <a:solidFill>
                  <a:schemeClr val="tx1"/>
                </a:solidFill>
                <a:effectLst/>
                <a:latin typeface="Arial Rounded MT Bold" panose="020F0704030504030204" pitchFamily="34" charset="0"/>
                <a:ea typeface="Times New Roman" panose="02020603050405020304" pitchFamily="18" charset="0"/>
              </a:rPr>
              <a:t> is a library consisting of multidimensional array objects and a collection of routines for processing of array. </a:t>
            </a:r>
            <a:endParaRPr lang="en-IN" sz="2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974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A95AB-3837-2D1B-0DC2-5ED8DCFD027A}"/>
              </a:ext>
            </a:extLst>
          </p:cNvPr>
          <p:cNvSpPr>
            <a:spLocks noGrp="1"/>
          </p:cNvSpPr>
          <p:nvPr>
            <p:ph idx="1"/>
          </p:nvPr>
        </p:nvSpPr>
        <p:spPr>
          <a:xfrm>
            <a:off x="0" y="0"/>
            <a:ext cx="12192000" cy="6858000"/>
          </a:xfrm>
        </p:spPr>
        <p:txBody>
          <a:bodyPr/>
          <a:lstStyle/>
          <a:p>
            <a:pPr>
              <a:buFont typeface="Wingdings" panose="05000000000000000000" pitchFamily="2" charset="2"/>
              <a:buChar char="q"/>
            </a:pPr>
            <a:r>
              <a:rPr lang="en-IN" sz="2400" b="1" dirty="0">
                <a:solidFill>
                  <a:schemeClr val="bg1"/>
                </a:solidFill>
                <a:latin typeface="Arial Rounded MT Bold" panose="020F0704030504030204" pitchFamily="34" charset="0"/>
              </a:rPr>
              <a:t>Matplotlib</a:t>
            </a:r>
          </a:p>
          <a:p>
            <a:pPr marL="0" indent="0">
              <a:buNone/>
            </a:pPr>
            <a:r>
              <a:rPr lang="en-IN" sz="2400" dirty="0">
                <a:solidFill>
                  <a:schemeClr val="tx1"/>
                </a:solidFill>
                <a:effectLst/>
                <a:latin typeface="Arial Rounded MT Bold" panose="020F0704030504030204" pitchFamily="34" charset="0"/>
                <a:ea typeface="Calibri" panose="020F0502020204030204" pitchFamily="34" charset="0"/>
              </a:rPr>
              <a:t>matplotlib is a python 2D plotting library which produces publication quality figures in a variety of hardcopy formats and interactive environments.</a:t>
            </a:r>
            <a:endParaRPr lang="en-IN" sz="2000" dirty="0">
              <a:solidFill>
                <a:schemeClr val="tx1"/>
              </a:solidFill>
              <a:latin typeface="Arial Rounded MT Bold" panose="020F0704030504030204" pitchFamily="34" charset="0"/>
            </a:endParaRPr>
          </a:p>
          <a:p>
            <a:pPr>
              <a:buFont typeface="Wingdings" panose="05000000000000000000" pitchFamily="2" charset="2"/>
              <a:buChar char="q"/>
            </a:pPr>
            <a:r>
              <a:rPr lang="en-IN" sz="2400" b="1" dirty="0">
                <a:solidFill>
                  <a:schemeClr val="bg1"/>
                </a:solidFill>
                <a:latin typeface="Arial Rounded MT Bold" panose="020F0704030504030204" pitchFamily="34" charset="0"/>
              </a:rPr>
              <a:t>Seaborn</a:t>
            </a:r>
          </a:p>
          <a:p>
            <a:pPr marL="0" indent="0">
              <a:buNone/>
            </a:pPr>
            <a:r>
              <a:rPr lang="en-IN" sz="2400" dirty="0">
                <a:solidFill>
                  <a:schemeClr val="tx1"/>
                </a:solidFill>
                <a:effectLst/>
                <a:latin typeface="Arial Rounded MT Bold" panose="020F0704030504030204" pitchFamily="34" charset="0"/>
                <a:ea typeface="Calibri" panose="020F0502020204030204" pitchFamily="34" charset="0"/>
              </a:rPr>
              <a:t>Seaborn is a Python visualization library based on matplotlib. It provides a high-level interface for drawing attractive statistical graphics.</a:t>
            </a:r>
          </a:p>
          <a:p>
            <a:pPr>
              <a:buFont typeface="Wingdings" panose="05000000000000000000" pitchFamily="2" charset="2"/>
              <a:buChar char="q"/>
            </a:pPr>
            <a:r>
              <a:rPr lang="en-IN" sz="2400" dirty="0">
                <a:solidFill>
                  <a:schemeClr val="bg1"/>
                </a:solidFill>
                <a:latin typeface="Arial Rounded MT Bold" panose="020F0704030504030204" pitchFamily="34" charset="0"/>
                <a:ea typeface="Calibri" panose="020F0502020204030204" pitchFamily="34" charset="0"/>
              </a:rPr>
              <a:t>Plotly </a:t>
            </a:r>
          </a:p>
          <a:p>
            <a:pPr marL="0" indent="0">
              <a:buNone/>
            </a:pPr>
            <a:r>
              <a:rPr lang="en-US" sz="2400" b="1" i="0" dirty="0">
                <a:solidFill>
                  <a:srgbClr val="FFFFFF"/>
                </a:solidFill>
                <a:effectLst/>
                <a:latin typeface="Arial Rounded MT Bold" panose="020F0704030504030204" pitchFamily="34" charset="0"/>
              </a:rPr>
              <a:t>Plotly</a:t>
            </a:r>
            <a:r>
              <a:rPr lang="en-US" sz="2400" b="0" i="0" dirty="0">
                <a:solidFill>
                  <a:srgbClr val="FFFFFF"/>
                </a:solidFill>
                <a:effectLst/>
                <a:latin typeface="Arial Rounded MT Bold" panose="020F0704030504030204" pitchFamily="34" charset="0"/>
              </a:rPr>
              <a:t> Library is an open-source library that can be used for data visualization and understanding data simply and easily. Plotly supports various types of plots like line charts, scatter plots, histograms etc.</a:t>
            </a:r>
            <a:endParaRPr lang="en-IN" sz="2400" dirty="0">
              <a:solidFill>
                <a:schemeClr val="bg1"/>
              </a:solidFill>
              <a:latin typeface="Arial Rounded MT Bold" panose="020F0704030504030204" pitchFamily="34" charset="0"/>
            </a:endParaRPr>
          </a:p>
          <a:p>
            <a:pPr marL="0" indent="0">
              <a:buNone/>
            </a:pPr>
            <a:endParaRPr lang="en-IN" dirty="0"/>
          </a:p>
        </p:txBody>
      </p:sp>
    </p:spTree>
    <p:extLst>
      <p:ext uri="{BB962C8B-B14F-4D97-AF65-F5344CB8AC3E}">
        <p14:creationId xmlns:p14="http://schemas.microsoft.com/office/powerpoint/2010/main" val="366770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9A12-37C0-9A61-6771-161139F0581D}"/>
              </a:ext>
            </a:extLst>
          </p:cNvPr>
          <p:cNvSpPr>
            <a:spLocks noGrp="1"/>
          </p:cNvSpPr>
          <p:nvPr>
            <p:ph type="title"/>
          </p:nvPr>
        </p:nvSpPr>
        <p:spPr>
          <a:xfrm>
            <a:off x="0" y="0"/>
            <a:ext cx="12192000" cy="1507067"/>
          </a:xfrm>
        </p:spPr>
        <p:txBody>
          <a:bodyPr/>
          <a:lstStyle/>
          <a:p>
            <a:pPr algn="ctr"/>
            <a:r>
              <a:rPr lang="en-IN" dirty="0">
                <a:latin typeface="Arial Rounded MT Bold" panose="020F0704030504030204" pitchFamily="34" charset="0"/>
              </a:rPr>
              <a:t>variations</a:t>
            </a:r>
          </a:p>
        </p:txBody>
      </p:sp>
      <p:sp>
        <p:nvSpPr>
          <p:cNvPr id="3" name="Content Placeholder 2">
            <a:extLst>
              <a:ext uri="{FF2B5EF4-FFF2-40B4-BE49-F238E27FC236}">
                <a16:creationId xmlns:a16="http://schemas.microsoft.com/office/drawing/2014/main" id="{2E9CBABD-3E87-1DED-58F6-2159470126FD}"/>
              </a:ext>
            </a:extLst>
          </p:cNvPr>
          <p:cNvSpPr>
            <a:spLocks noGrp="1"/>
          </p:cNvSpPr>
          <p:nvPr>
            <p:ph idx="1"/>
          </p:nvPr>
        </p:nvSpPr>
        <p:spPr>
          <a:xfrm>
            <a:off x="0" y="1507067"/>
            <a:ext cx="12192000" cy="5350933"/>
          </a:xfrm>
        </p:spPr>
        <p:txBody>
          <a:bodyPr>
            <a:normAutofit/>
          </a:bodyPr>
          <a:lstStyle/>
          <a:p>
            <a:r>
              <a:rPr lang="en-IN" sz="2400" b="1" dirty="0">
                <a:solidFill>
                  <a:schemeClr val="tx1"/>
                </a:solidFill>
                <a:latin typeface="Arial Rounded MT Bold" panose="020F0704030504030204" pitchFamily="34" charset="0"/>
              </a:rPr>
              <a:t>The data frame has  following variations</a:t>
            </a:r>
          </a:p>
          <a:p>
            <a:pPr marL="0" indent="0">
              <a:buNone/>
            </a:pPr>
            <a:r>
              <a:rPr lang="en-IN" sz="2400" dirty="0">
                <a:solidFill>
                  <a:schemeClr val="tx1"/>
                </a:solidFill>
                <a:latin typeface="Arial Rounded MT Bold" panose="020F0704030504030204" pitchFamily="34" charset="0"/>
              </a:rPr>
              <a:t>Country, Year, Status, Life Expectancy, Adult Mortality, Infant Deaths, Alcohol, Percentage Expenditure, Hepatitis B, Measles, BMI, Under Five Deaths, Polio, Total Expenditure, Diphtheria, HIV/AIDS, GDP, Population, thinness 1-19 years, thinness 5-9 years, Income composition of resources, Schooling</a:t>
            </a:r>
          </a:p>
        </p:txBody>
      </p:sp>
    </p:spTree>
    <p:extLst>
      <p:ext uri="{BB962C8B-B14F-4D97-AF65-F5344CB8AC3E}">
        <p14:creationId xmlns:p14="http://schemas.microsoft.com/office/powerpoint/2010/main" val="384501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EDAD-1860-AC39-8817-EAC87649FCFB}"/>
              </a:ext>
            </a:extLst>
          </p:cNvPr>
          <p:cNvSpPr>
            <a:spLocks noGrp="1"/>
          </p:cNvSpPr>
          <p:nvPr>
            <p:ph type="title"/>
          </p:nvPr>
        </p:nvSpPr>
        <p:spPr>
          <a:xfrm>
            <a:off x="0" y="21210"/>
            <a:ext cx="12192000" cy="1507067"/>
          </a:xfrm>
        </p:spPr>
        <p:txBody>
          <a:bodyPr/>
          <a:lstStyle/>
          <a:p>
            <a:pPr algn="ctr"/>
            <a:r>
              <a:rPr lang="en-IN" dirty="0">
                <a:latin typeface="Arial Rounded MT Bold" panose="020F0704030504030204" pitchFamily="34" charset="0"/>
              </a:rPr>
              <a:t>Explanation of variations</a:t>
            </a:r>
          </a:p>
        </p:txBody>
      </p:sp>
      <p:sp>
        <p:nvSpPr>
          <p:cNvPr id="4" name="TextBox 3">
            <a:extLst>
              <a:ext uri="{FF2B5EF4-FFF2-40B4-BE49-F238E27FC236}">
                <a16:creationId xmlns:a16="http://schemas.microsoft.com/office/drawing/2014/main" id="{BA5B7B7A-8825-9758-4EC1-95CD4641073D}"/>
              </a:ext>
            </a:extLst>
          </p:cNvPr>
          <p:cNvSpPr txBox="1"/>
          <p:nvPr/>
        </p:nvSpPr>
        <p:spPr>
          <a:xfrm>
            <a:off x="0" y="1528276"/>
            <a:ext cx="12192000" cy="489364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Country</a:t>
            </a:r>
            <a:r>
              <a:rPr lang="en-US" sz="2400" b="0" i="0" dirty="0">
                <a:effectLst/>
                <a:latin typeface="Arial Rounded MT Bold" panose="020F0704030504030204" pitchFamily="34" charset="0"/>
              </a:rPr>
              <a:t>: Country</a:t>
            </a:r>
          </a:p>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Year</a:t>
            </a:r>
            <a:r>
              <a:rPr lang="en-US" sz="2400" b="0" i="0" dirty="0">
                <a:effectLst/>
                <a:latin typeface="Arial Rounded MT Bold" panose="020F0704030504030204" pitchFamily="34" charset="0"/>
              </a:rPr>
              <a:t>: Year</a:t>
            </a:r>
          </a:p>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Status</a:t>
            </a:r>
            <a:r>
              <a:rPr lang="en-US" sz="2400" b="0" i="0" dirty="0">
                <a:effectLst/>
                <a:latin typeface="Arial Rounded MT Bold" panose="020F0704030504030204" pitchFamily="34" charset="0"/>
              </a:rPr>
              <a:t>: Classification of countries as 'developed' or 'developing' based on their gross domestic product(GDP).</a:t>
            </a:r>
          </a:p>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Life expectancy</a:t>
            </a:r>
            <a:r>
              <a:rPr lang="en-US" sz="2400" b="0" i="0" dirty="0">
                <a:effectLst/>
                <a:latin typeface="Arial Rounded MT Bold" panose="020F0704030504030204" pitchFamily="34" charset="0"/>
              </a:rPr>
              <a:t>: Life expectancy (years of age).List item</a:t>
            </a:r>
          </a:p>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Adult Mortality :</a:t>
            </a:r>
            <a:r>
              <a:rPr lang="en-US" sz="2400" b="0" i="0" dirty="0">
                <a:effectLst/>
                <a:latin typeface="Arial Rounded MT Bold" panose="020F0704030504030204" pitchFamily="34" charset="0"/>
              </a:rPr>
              <a:t> Adult Mortality Rates of both sexes (Probability of dying between 15 and 60 years per 1000 population</a:t>
            </a:r>
          </a:p>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Infant deaths</a:t>
            </a:r>
            <a:r>
              <a:rPr lang="en-US" sz="2400" b="0" i="0" dirty="0">
                <a:effectLst/>
                <a:latin typeface="Arial Rounded MT Bold" panose="020F0704030504030204" pitchFamily="34" charset="0"/>
              </a:rPr>
              <a:t>: Number of Infant (0-1 year of age) Deaths per 1000 population</a:t>
            </a:r>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90593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A650-0093-295F-48DD-A154118054CB}"/>
              </a:ext>
            </a:extLst>
          </p:cNvPr>
          <p:cNvSpPr>
            <a:spLocks noGrp="1"/>
          </p:cNvSpPr>
          <p:nvPr>
            <p:ph type="title"/>
          </p:nvPr>
        </p:nvSpPr>
        <p:spPr>
          <a:xfrm>
            <a:off x="108859" y="161912"/>
            <a:ext cx="8534400" cy="1507067"/>
          </a:xfrm>
        </p:spPr>
        <p:txBody>
          <a:bodyPr>
            <a:normAutofit/>
          </a:bodyPr>
          <a:lstStyle/>
          <a:p>
            <a:r>
              <a:rPr lang="en-IN" sz="4000" dirty="0">
                <a:latin typeface="Arial Rounded MT Bold" panose="020F0704030504030204" pitchFamily="34" charset="0"/>
              </a:rPr>
              <a:t>Context</a:t>
            </a:r>
          </a:p>
        </p:txBody>
      </p:sp>
      <p:sp>
        <p:nvSpPr>
          <p:cNvPr id="5" name="Content Placeholder 4">
            <a:extLst>
              <a:ext uri="{FF2B5EF4-FFF2-40B4-BE49-F238E27FC236}">
                <a16:creationId xmlns:a16="http://schemas.microsoft.com/office/drawing/2014/main" id="{0ABE876E-ED6B-E917-C4EB-1ED345F290C3}"/>
              </a:ext>
            </a:extLst>
          </p:cNvPr>
          <p:cNvSpPr>
            <a:spLocks noGrp="1"/>
          </p:cNvSpPr>
          <p:nvPr>
            <p:ph idx="1"/>
          </p:nvPr>
        </p:nvSpPr>
        <p:spPr>
          <a:xfrm>
            <a:off x="211600" y="1668979"/>
            <a:ext cx="8534400" cy="4259210"/>
          </a:xfrm>
        </p:spPr>
        <p:txBody>
          <a:bodyPr/>
          <a:lstStyle/>
          <a:p>
            <a:pPr algn="l">
              <a:buFont typeface="Wingdings" panose="05000000000000000000" pitchFamily="2" charset="2"/>
              <a:buChar char="q"/>
            </a:pPr>
            <a:endParaRPr lang="en-IN" sz="2400" b="0" i="0" u="none" strike="noStrike" baseline="0" dirty="0">
              <a:solidFill>
                <a:srgbClr val="000000"/>
              </a:solidFill>
              <a:latin typeface="Arial Rounded MT Bold" panose="020F0704030504030204" pitchFamily="34" charset="0"/>
            </a:endParaRPr>
          </a:p>
          <a:p>
            <a:pPr>
              <a:buFont typeface="Wingdings" panose="05000000000000000000" pitchFamily="2" charset="2"/>
              <a:buChar char="q"/>
            </a:pPr>
            <a:r>
              <a:rPr lang="en-US" sz="2400" b="1" i="0" u="none" strike="noStrike" baseline="0" dirty="0">
                <a:solidFill>
                  <a:srgbClr val="FFFFFF"/>
                </a:solidFill>
                <a:latin typeface="Arial Rounded MT Bold" panose="020F0704030504030204" pitchFamily="34" charset="0"/>
              </a:rPr>
              <a:t>Introduction to Life Expectancy and affecting Factors</a:t>
            </a:r>
            <a:endParaRPr lang="en-US"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r>
              <a:rPr lang="en-IN" sz="2400" b="1" i="0" u="none" strike="noStrike" baseline="0" dirty="0">
                <a:solidFill>
                  <a:srgbClr val="FFFFFF"/>
                </a:solidFill>
                <a:latin typeface="Arial Rounded MT Bold" panose="020F0704030504030204" pitchFamily="34" charset="0"/>
              </a:rPr>
              <a:t>Introduction to DAV </a:t>
            </a:r>
            <a:endParaRPr lang="en-IN"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r>
              <a:rPr lang="en-IN" sz="2400" b="1" i="0" u="none" strike="noStrike" baseline="0" dirty="0">
                <a:solidFill>
                  <a:srgbClr val="FFFFFF"/>
                </a:solidFill>
                <a:latin typeface="Arial Rounded MT Bold" panose="020F0704030504030204" pitchFamily="34" charset="0"/>
              </a:rPr>
              <a:t>Python libraries</a:t>
            </a:r>
            <a:endParaRPr lang="en-IN"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r>
              <a:rPr lang="en-IN" sz="2400" b="1" i="0" u="none" strike="noStrike" baseline="0" dirty="0">
                <a:solidFill>
                  <a:srgbClr val="FFFFFF"/>
                </a:solidFill>
                <a:latin typeface="Arial Rounded MT Bold" panose="020F0704030504030204" pitchFamily="34" charset="0"/>
              </a:rPr>
              <a:t>Explanation of Variables</a:t>
            </a:r>
            <a:endParaRPr lang="en-IN"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r>
              <a:rPr lang="en-IN" sz="2400" b="1" i="0" u="none" strike="noStrike" baseline="0" dirty="0">
                <a:solidFill>
                  <a:srgbClr val="FFFFFF"/>
                </a:solidFill>
                <a:latin typeface="Arial Rounded MT Bold" panose="020F0704030504030204" pitchFamily="34" charset="0"/>
              </a:rPr>
              <a:t>Analysis of Dataset</a:t>
            </a:r>
            <a:endParaRPr lang="en-IN"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r>
              <a:rPr lang="en-IN" sz="2400" b="1" i="0" u="none" strike="noStrike" baseline="0" dirty="0">
                <a:solidFill>
                  <a:srgbClr val="FFFFFF"/>
                </a:solidFill>
                <a:latin typeface="Arial Rounded MT Bold" panose="020F0704030504030204" pitchFamily="34" charset="0"/>
              </a:rPr>
              <a:t>Results of Analysis</a:t>
            </a:r>
            <a:endParaRPr lang="en-IN"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r>
              <a:rPr lang="en-IN" sz="2400" b="1" i="0" u="none" strike="noStrike" baseline="0" dirty="0">
                <a:solidFill>
                  <a:srgbClr val="FFFFFF"/>
                </a:solidFill>
                <a:latin typeface="Arial Rounded MT Bold" panose="020F0704030504030204" pitchFamily="34" charset="0"/>
              </a:rPr>
              <a:t>Conclusion</a:t>
            </a:r>
            <a:endParaRPr lang="en-IN" sz="2400" b="0" i="0" u="none" strike="noStrike" baseline="0" dirty="0">
              <a:solidFill>
                <a:srgbClr val="FFFFFF"/>
              </a:solidFill>
              <a:latin typeface="Arial Rounded MT Bold" panose="020F0704030504030204" pitchFamily="34"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88374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10F299-B240-F364-749D-350D2BD3AE48}"/>
              </a:ext>
            </a:extLst>
          </p:cNvPr>
          <p:cNvSpPr txBox="1"/>
          <p:nvPr/>
        </p:nvSpPr>
        <p:spPr>
          <a:xfrm>
            <a:off x="0" y="1241660"/>
            <a:ext cx="12192000" cy="544764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Alcohol</a:t>
            </a:r>
            <a:r>
              <a:rPr lang="en-US" sz="2400" b="0" i="0" dirty="0">
                <a:effectLst/>
                <a:latin typeface="Arial Rounded MT Bold" panose="020F0704030504030204" pitchFamily="34" charset="0"/>
              </a:rPr>
              <a:t>: Alcohol, recorded per capita (15+) consumption (in liters of pure alcohol).</a:t>
            </a:r>
          </a:p>
          <a:p>
            <a:pPr marL="342900" indent="-342900">
              <a:lnSpc>
                <a:spcPct val="150000"/>
              </a:lnSpc>
              <a:buFont typeface="Wingdings" panose="05000000000000000000" pitchFamily="2" charset="2"/>
              <a:buChar char="q"/>
            </a:pPr>
            <a:r>
              <a:rPr lang="en-US" sz="2400" b="1" i="0" dirty="0">
                <a:effectLst/>
                <a:latin typeface="Arial Rounded MT Bold" panose="020F0704030504030204" pitchFamily="34" charset="0"/>
              </a:rPr>
              <a:t>Percentage expenditure</a:t>
            </a:r>
            <a:r>
              <a:rPr lang="en-US" sz="2400" b="0" i="0" dirty="0">
                <a:effectLst/>
                <a:latin typeface="Arial Rounded MT Bold" panose="020F0704030504030204" pitchFamily="34" charset="0"/>
              </a:rPr>
              <a:t>: Expenditure on health as a percentage of GPD per capita. (%)</a:t>
            </a:r>
            <a:endParaRPr lang="en-US" sz="2400" b="1" dirty="0">
              <a:latin typeface="Arial Rounded MT Bold" panose="020F0704030504030204" pitchFamily="34" charset="0"/>
            </a:endParaRPr>
          </a:p>
          <a:p>
            <a:pPr marL="285750" indent="-285750" algn="l">
              <a:lnSpc>
                <a:spcPct val="150000"/>
              </a:lnSpc>
              <a:buFont typeface="Wingdings" panose="05000000000000000000" pitchFamily="2" charset="2"/>
              <a:buChar char="q"/>
            </a:pPr>
            <a:r>
              <a:rPr lang="en-US" sz="2400" b="1" i="0" dirty="0">
                <a:effectLst/>
                <a:latin typeface="Arial Rounded MT Bold" panose="020F0704030504030204" pitchFamily="34" charset="0"/>
              </a:rPr>
              <a:t>Hepatitis</a:t>
            </a:r>
            <a:r>
              <a:rPr lang="en-US" sz="2400" b="0" i="0" dirty="0">
                <a:effectLst/>
                <a:latin typeface="Arial Rounded MT Bold" panose="020F0704030504030204" pitchFamily="34" charset="0"/>
              </a:rPr>
              <a:t> B: Hepatitis B immunization coverage among 1-year-olds. (%)</a:t>
            </a:r>
          </a:p>
          <a:p>
            <a:pPr marL="285750" indent="-285750" algn="l">
              <a:lnSpc>
                <a:spcPct val="150000"/>
              </a:lnSpc>
              <a:buFont typeface="Wingdings" panose="05000000000000000000" pitchFamily="2" charset="2"/>
              <a:buChar char="q"/>
            </a:pPr>
            <a:r>
              <a:rPr lang="en-US" sz="2400" b="1" i="0" dirty="0">
                <a:effectLst/>
                <a:latin typeface="Arial Rounded MT Bold" panose="020F0704030504030204" pitchFamily="34" charset="0"/>
              </a:rPr>
              <a:t>Measles</a:t>
            </a:r>
            <a:r>
              <a:rPr lang="en-US" sz="2400" b="0" i="0" dirty="0">
                <a:effectLst/>
                <a:latin typeface="Arial Rounded MT Bold" panose="020F0704030504030204" pitchFamily="34" charset="0"/>
              </a:rPr>
              <a:t>: Number of reported cases per 1000 population.</a:t>
            </a:r>
          </a:p>
          <a:p>
            <a:pPr marL="285750" indent="-285750" algn="l">
              <a:lnSpc>
                <a:spcPct val="150000"/>
              </a:lnSpc>
              <a:buFont typeface="Wingdings" panose="05000000000000000000" pitchFamily="2" charset="2"/>
              <a:buChar char="q"/>
            </a:pPr>
            <a:r>
              <a:rPr lang="en-US" sz="2400" b="1" i="0" dirty="0">
                <a:effectLst/>
                <a:latin typeface="Arial Rounded MT Bold" panose="020F0704030504030204" pitchFamily="34" charset="0"/>
              </a:rPr>
              <a:t>BMI</a:t>
            </a:r>
            <a:r>
              <a:rPr lang="en-US" sz="2400" b="0" i="0" dirty="0">
                <a:effectLst/>
                <a:latin typeface="Arial Rounded MT Bold" panose="020F0704030504030204" pitchFamily="34" charset="0"/>
              </a:rPr>
              <a:t>: Average Body Mass index of entire population</a:t>
            </a:r>
          </a:p>
          <a:p>
            <a:pPr marL="285750" indent="-285750" algn="l">
              <a:lnSpc>
                <a:spcPct val="150000"/>
              </a:lnSpc>
              <a:buFont typeface="Wingdings" panose="05000000000000000000" pitchFamily="2" charset="2"/>
              <a:buChar char="q"/>
            </a:pPr>
            <a:r>
              <a:rPr lang="en-US" sz="2400" b="1" i="0" dirty="0">
                <a:effectLst/>
                <a:latin typeface="Arial Rounded MT Bold" panose="020F0704030504030204" pitchFamily="34" charset="0"/>
              </a:rPr>
              <a:t>Under-five deaths</a:t>
            </a:r>
            <a:r>
              <a:rPr lang="en-US" sz="2400" b="0" i="0" dirty="0">
                <a:effectLst/>
                <a:latin typeface="Arial Rounded MT Bold" panose="020F0704030504030204" pitchFamily="34" charset="0"/>
              </a:rPr>
              <a:t>: Number of under-five deaths per 1000 population</a:t>
            </a:r>
          </a:p>
          <a:p>
            <a:pPr marL="285750" indent="-285750" algn="l">
              <a:lnSpc>
                <a:spcPct val="150000"/>
              </a:lnSpc>
              <a:buFont typeface="Wingdings" panose="05000000000000000000" pitchFamily="2" charset="2"/>
              <a:buChar char="q"/>
            </a:pPr>
            <a:r>
              <a:rPr lang="en-US" sz="2400" b="1" i="0" dirty="0">
                <a:effectLst/>
                <a:latin typeface="Arial Rounded MT Bold" panose="020F0704030504030204" pitchFamily="34" charset="0"/>
              </a:rPr>
              <a:t>Polio</a:t>
            </a:r>
            <a:r>
              <a:rPr lang="en-US" sz="2400" b="0" i="0" dirty="0">
                <a:effectLst/>
                <a:latin typeface="Arial Rounded MT Bold" panose="020F0704030504030204" pitchFamily="34" charset="0"/>
              </a:rPr>
              <a:t>: Polio immunization coverage among 1-year-olds (%)List item</a:t>
            </a:r>
          </a:p>
          <a:p>
            <a:endParaRPr lang="en-IN" sz="2400" dirty="0"/>
          </a:p>
        </p:txBody>
      </p:sp>
    </p:spTree>
    <p:extLst>
      <p:ext uri="{BB962C8B-B14F-4D97-AF65-F5344CB8AC3E}">
        <p14:creationId xmlns:p14="http://schemas.microsoft.com/office/powerpoint/2010/main" val="378789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AFE3D-8F51-C746-57F4-AF3EF9FCCCFF}"/>
              </a:ext>
            </a:extLst>
          </p:cNvPr>
          <p:cNvSpPr>
            <a:spLocks noGrp="1"/>
          </p:cNvSpPr>
          <p:nvPr>
            <p:ph idx="1"/>
          </p:nvPr>
        </p:nvSpPr>
        <p:spPr>
          <a:xfrm>
            <a:off x="0" y="0"/>
            <a:ext cx="12192000" cy="6857999"/>
          </a:xfrm>
        </p:spPr>
        <p:txBody>
          <a:bodyPr>
            <a:noAutofit/>
          </a:bodyPr>
          <a:lstStyle/>
          <a:p>
            <a:pPr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Total expenditure</a:t>
            </a:r>
            <a:r>
              <a:rPr lang="en-US" sz="2400" b="0" i="0" dirty="0">
                <a:solidFill>
                  <a:schemeClr val="tx1"/>
                </a:solidFill>
                <a:effectLst/>
                <a:latin typeface="Arial Rounded MT Bold" panose="020F0704030504030204" pitchFamily="34" charset="0"/>
              </a:rPr>
              <a:t>: General government expenditure on health as a percentage of total government expenditure (%) List item</a:t>
            </a:r>
          </a:p>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Diphtheria:</a:t>
            </a:r>
            <a:r>
              <a:rPr lang="en-US" sz="2400" b="0" i="0" dirty="0">
                <a:solidFill>
                  <a:schemeClr val="tx1"/>
                </a:solidFill>
                <a:effectLst/>
                <a:latin typeface="Arial Rounded MT Bold" panose="020F0704030504030204" pitchFamily="34" charset="0"/>
              </a:rPr>
              <a:t> Diphtheria tetanus toxoid and pertussis (DTP3) immunization coverage among 1-year-olds (%)</a:t>
            </a:r>
          </a:p>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HIV/AIDS:</a:t>
            </a:r>
            <a:r>
              <a:rPr lang="en-US" sz="2400" b="0" i="0" dirty="0">
                <a:solidFill>
                  <a:schemeClr val="tx1"/>
                </a:solidFill>
                <a:effectLst/>
                <a:latin typeface="Arial Rounded MT Bold" panose="020F0704030504030204" pitchFamily="34" charset="0"/>
              </a:rPr>
              <a:t> Deaths per 1000 live births HIV/AIDS (0-4 years)</a:t>
            </a:r>
          </a:p>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GDP</a:t>
            </a:r>
            <a:r>
              <a:rPr lang="en-US" sz="2400" b="0" i="0" dirty="0">
                <a:solidFill>
                  <a:schemeClr val="tx1"/>
                </a:solidFill>
                <a:effectLst/>
                <a:latin typeface="Arial Rounded MT Bold" panose="020F0704030504030204" pitchFamily="34" charset="0"/>
              </a:rPr>
              <a:t>: Gross Domestic Product per capita (in USD)</a:t>
            </a:r>
          </a:p>
          <a:p>
            <a:pPr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Population:</a:t>
            </a:r>
            <a:r>
              <a:rPr lang="en-US" sz="2400" b="0" i="0" dirty="0">
                <a:solidFill>
                  <a:schemeClr val="tx1"/>
                </a:solidFill>
                <a:effectLst/>
                <a:latin typeface="Arial Rounded MT Bold" panose="020F0704030504030204" pitchFamily="34" charset="0"/>
              </a:rPr>
              <a:t> Population of the country</a:t>
            </a:r>
          </a:p>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Thinness 1-19 years:</a:t>
            </a:r>
            <a:r>
              <a:rPr lang="en-US" sz="2400" b="0" i="0" dirty="0">
                <a:solidFill>
                  <a:schemeClr val="tx1"/>
                </a:solidFill>
                <a:effectLst/>
                <a:latin typeface="Arial Rounded MT Bold" panose="020F0704030504030204" pitchFamily="34" charset="0"/>
              </a:rPr>
              <a:t> Prevalence of thinness among children and </a:t>
            </a:r>
            <a:r>
              <a:rPr lang="en-US" sz="2400" b="0" i="0" dirty="0" err="1">
                <a:solidFill>
                  <a:schemeClr val="tx1"/>
                </a:solidFill>
                <a:effectLst/>
                <a:latin typeface="Arial Rounded MT Bold" panose="020F0704030504030204" pitchFamily="34" charset="0"/>
              </a:rPr>
              <a:t>and</a:t>
            </a:r>
            <a:r>
              <a:rPr lang="en-US" sz="2400" b="0" i="0" dirty="0">
                <a:solidFill>
                  <a:schemeClr val="tx1"/>
                </a:solidFill>
                <a:effectLst/>
                <a:latin typeface="Arial Rounded MT Bold" panose="020F0704030504030204" pitchFamily="34" charset="0"/>
              </a:rPr>
              <a:t> adolescents for Age 10 to 19 (%)^2</a:t>
            </a:r>
          </a:p>
        </p:txBody>
      </p:sp>
    </p:spTree>
    <p:extLst>
      <p:ext uri="{BB962C8B-B14F-4D97-AF65-F5344CB8AC3E}">
        <p14:creationId xmlns:p14="http://schemas.microsoft.com/office/powerpoint/2010/main" val="354910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DB3F97-27B5-1F7D-7716-94F15FEEDC5A}"/>
              </a:ext>
            </a:extLst>
          </p:cNvPr>
          <p:cNvSpPr txBox="1"/>
          <p:nvPr/>
        </p:nvSpPr>
        <p:spPr>
          <a:xfrm>
            <a:off x="0" y="609600"/>
            <a:ext cx="12192000" cy="2237920"/>
          </a:xfrm>
          <a:prstGeom prst="rect">
            <a:avLst/>
          </a:prstGeom>
          <a:noFill/>
        </p:spPr>
        <p:txBody>
          <a:bodyPr wrap="square" rtlCol="0">
            <a:spAutoFit/>
          </a:bodyPr>
          <a:lstStyle/>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Thinness 5-9 years:</a:t>
            </a:r>
            <a:r>
              <a:rPr lang="en-US" sz="2400" b="0" i="0" dirty="0">
                <a:solidFill>
                  <a:schemeClr val="tx1"/>
                </a:solidFill>
                <a:effectLst/>
                <a:latin typeface="Arial Rounded MT Bold" panose="020F0704030504030204" pitchFamily="34" charset="0"/>
              </a:rPr>
              <a:t> Prevalence of thinness among children for Age 5 to 9 (%)</a:t>
            </a:r>
          </a:p>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Income composition of resources:</a:t>
            </a:r>
            <a:r>
              <a:rPr lang="en-US" sz="2400" b="0" i="0" dirty="0">
                <a:solidFill>
                  <a:schemeClr val="tx1"/>
                </a:solidFill>
                <a:effectLst/>
                <a:latin typeface="Arial Rounded MT Bold" panose="020F0704030504030204" pitchFamily="34" charset="0"/>
              </a:rPr>
              <a:t> Human Development Index in terms of income composition of resources (index ranging from 0 to 1)</a:t>
            </a:r>
          </a:p>
          <a:p>
            <a:pPr marL="285750" indent="-285750" algn="l">
              <a:lnSpc>
                <a:spcPct val="150000"/>
              </a:lnSpc>
              <a:buFont typeface="Wingdings" panose="05000000000000000000" pitchFamily="2" charset="2"/>
              <a:buChar char="q"/>
            </a:pPr>
            <a:r>
              <a:rPr lang="en-US" sz="2400" b="1" i="0" dirty="0">
                <a:solidFill>
                  <a:schemeClr val="tx1"/>
                </a:solidFill>
                <a:effectLst/>
                <a:latin typeface="Arial Rounded MT Bold" panose="020F0704030504030204" pitchFamily="34" charset="0"/>
              </a:rPr>
              <a:t>Schooling:</a:t>
            </a:r>
            <a:r>
              <a:rPr lang="en-US" sz="2400" b="0" i="0" dirty="0">
                <a:solidFill>
                  <a:schemeClr val="tx1"/>
                </a:solidFill>
                <a:effectLst/>
                <a:latin typeface="Arial Rounded MT Bold" panose="020F0704030504030204" pitchFamily="34" charset="0"/>
              </a:rPr>
              <a:t> Number of years of Schooling (years)</a:t>
            </a:r>
            <a:endParaRPr lang="en-IN" sz="2400" dirty="0">
              <a:solidFill>
                <a:schemeClr val="tx1"/>
              </a:solidFill>
            </a:endParaRPr>
          </a:p>
        </p:txBody>
      </p:sp>
    </p:spTree>
    <p:extLst>
      <p:ext uri="{BB962C8B-B14F-4D97-AF65-F5344CB8AC3E}">
        <p14:creationId xmlns:p14="http://schemas.microsoft.com/office/powerpoint/2010/main" val="158000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538A34-932B-A6B3-3935-439052B90D7D}"/>
              </a:ext>
            </a:extLst>
          </p:cNvPr>
          <p:cNvSpPr txBox="1"/>
          <p:nvPr/>
        </p:nvSpPr>
        <p:spPr>
          <a:xfrm>
            <a:off x="358480" y="446567"/>
            <a:ext cx="11554286" cy="584775"/>
          </a:xfrm>
          <a:prstGeom prst="rect">
            <a:avLst/>
          </a:prstGeom>
          <a:noFill/>
        </p:spPr>
        <p:txBody>
          <a:bodyPr wrap="square" rtlCol="0">
            <a:spAutoFit/>
          </a:bodyPr>
          <a:lstStyle/>
          <a:p>
            <a:pPr algn="ctr"/>
            <a:r>
              <a:rPr lang="en-IN" sz="3200" dirty="0">
                <a:latin typeface="Arial Rounded MT Bold" panose="020F0704030504030204" pitchFamily="34" charset="0"/>
              </a:rPr>
              <a:t>LOADING DATASET</a:t>
            </a:r>
          </a:p>
        </p:txBody>
      </p:sp>
      <p:pic>
        <p:nvPicPr>
          <p:cNvPr id="3" name="Picture 2">
            <a:extLst>
              <a:ext uri="{FF2B5EF4-FFF2-40B4-BE49-F238E27FC236}">
                <a16:creationId xmlns:a16="http://schemas.microsoft.com/office/drawing/2014/main" id="{DA942B9C-5F96-671C-FF58-18C6BBEE1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7" y="1511166"/>
            <a:ext cx="12047346" cy="4783756"/>
          </a:xfrm>
          <a:prstGeom prst="rect">
            <a:avLst/>
          </a:prstGeom>
        </p:spPr>
      </p:pic>
    </p:spTree>
    <p:extLst>
      <p:ext uri="{BB962C8B-B14F-4D97-AF65-F5344CB8AC3E}">
        <p14:creationId xmlns:p14="http://schemas.microsoft.com/office/powerpoint/2010/main" val="17153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C0D5-135B-EA5B-3D16-6FA9E032B4F6}"/>
              </a:ext>
            </a:extLst>
          </p:cNvPr>
          <p:cNvSpPr>
            <a:spLocks noGrp="1"/>
          </p:cNvSpPr>
          <p:nvPr>
            <p:ph type="title"/>
          </p:nvPr>
        </p:nvSpPr>
        <p:spPr>
          <a:xfrm>
            <a:off x="0" y="0"/>
            <a:ext cx="12192000" cy="1507067"/>
          </a:xfrm>
        </p:spPr>
        <p:txBody>
          <a:bodyPr/>
          <a:lstStyle/>
          <a:p>
            <a:pPr algn="ctr"/>
            <a:r>
              <a:rPr lang="en-IN" dirty="0">
                <a:latin typeface="Arial Rounded MT Bold" panose="020F0704030504030204" pitchFamily="34" charset="0"/>
              </a:rPr>
              <a:t>ANALYSING THE STATISTICAL FUNCTION</a:t>
            </a:r>
          </a:p>
        </p:txBody>
      </p:sp>
      <p:pic>
        <p:nvPicPr>
          <p:cNvPr id="4" name="Picture 3">
            <a:extLst>
              <a:ext uri="{FF2B5EF4-FFF2-40B4-BE49-F238E27FC236}">
                <a16:creationId xmlns:a16="http://schemas.microsoft.com/office/drawing/2014/main" id="{271C1884-34A7-8A45-3BF8-B2ADC3FF9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0557"/>
            <a:ext cx="12192000" cy="3493970"/>
          </a:xfrm>
          <a:prstGeom prst="rect">
            <a:avLst/>
          </a:prstGeom>
        </p:spPr>
      </p:pic>
    </p:spTree>
    <p:extLst>
      <p:ext uri="{BB962C8B-B14F-4D97-AF65-F5344CB8AC3E}">
        <p14:creationId xmlns:p14="http://schemas.microsoft.com/office/powerpoint/2010/main" val="712573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C9E5-D50F-8634-61B7-DAFE09254B9C}"/>
              </a:ext>
            </a:extLst>
          </p:cNvPr>
          <p:cNvSpPr>
            <a:spLocks noGrp="1"/>
          </p:cNvSpPr>
          <p:nvPr>
            <p:ph type="title"/>
          </p:nvPr>
        </p:nvSpPr>
        <p:spPr>
          <a:xfrm>
            <a:off x="0" y="0"/>
            <a:ext cx="12192000" cy="1507067"/>
          </a:xfrm>
        </p:spPr>
        <p:txBody>
          <a:bodyPr/>
          <a:lstStyle/>
          <a:p>
            <a:pPr algn="ctr"/>
            <a:r>
              <a:rPr lang="en-IN" dirty="0">
                <a:latin typeface="Arial Rounded MT Bold" panose="020F0704030504030204" pitchFamily="34" charset="0"/>
              </a:rPr>
              <a:t>ANALYSING THE LIFE EXPECTANCY </a:t>
            </a:r>
          </a:p>
        </p:txBody>
      </p:sp>
      <p:pic>
        <p:nvPicPr>
          <p:cNvPr id="5" name="Picture 4">
            <a:extLst>
              <a:ext uri="{FF2B5EF4-FFF2-40B4-BE49-F238E27FC236}">
                <a16:creationId xmlns:a16="http://schemas.microsoft.com/office/drawing/2014/main" id="{78FADBDB-5513-2BC1-4BF1-8E545E119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84" y="1066620"/>
            <a:ext cx="9994603" cy="5589361"/>
          </a:xfrm>
          <a:prstGeom prst="rect">
            <a:avLst/>
          </a:prstGeom>
        </p:spPr>
      </p:pic>
    </p:spTree>
    <p:extLst>
      <p:ext uri="{BB962C8B-B14F-4D97-AF65-F5344CB8AC3E}">
        <p14:creationId xmlns:p14="http://schemas.microsoft.com/office/powerpoint/2010/main" val="426013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1E96-C448-DEAD-3045-F8927E8AFA51}"/>
              </a:ext>
            </a:extLst>
          </p:cNvPr>
          <p:cNvSpPr>
            <a:spLocks noGrp="1"/>
          </p:cNvSpPr>
          <p:nvPr>
            <p:ph type="title"/>
          </p:nvPr>
        </p:nvSpPr>
        <p:spPr>
          <a:xfrm>
            <a:off x="0" y="0"/>
            <a:ext cx="12192000" cy="1507067"/>
          </a:xfrm>
        </p:spPr>
        <p:txBody>
          <a:bodyPr/>
          <a:lstStyle/>
          <a:p>
            <a:pPr algn="ctr"/>
            <a:r>
              <a:rPr lang="en-IN" dirty="0">
                <a:latin typeface="Arial Rounded MT Bold" panose="020F0704030504030204" pitchFamily="34" charset="0"/>
              </a:rPr>
              <a:t>Results of the analysis provides</a:t>
            </a:r>
          </a:p>
        </p:txBody>
      </p:sp>
      <p:sp>
        <p:nvSpPr>
          <p:cNvPr id="8" name="TextBox 7">
            <a:extLst>
              <a:ext uri="{FF2B5EF4-FFF2-40B4-BE49-F238E27FC236}">
                <a16:creationId xmlns:a16="http://schemas.microsoft.com/office/drawing/2014/main" id="{77404DB0-9CE3-3789-2BBD-887E774E0E29}"/>
              </a:ext>
            </a:extLst>
          </p:cNvPr>
          <p:cNvSpPr txBox="1"/>
          <p:nvPr/>
        </p:nvSpPr>
        <p:spPr>
          <a:xfrm>
            <a:off x="315382" y="1507067"/>
            <a:ext cx="11490537" cy="8217634"/>
          </a:xfrm>
          <a:prstGeom prst="rect">
            <a:avLst/>
          </a:prstGeom>
          <a:noFill/>
        </p:spPr>
        <p:txBody>
          <a:bodyPr wrap="square" rtlCol="0">
            <a:spAutoFit/>
          </a:bodyPr>
          <a:lstStyle/>
          <a:p>
            <a:pPr marL="342900" indent="-342900">
              <a:buFont typeface="Wingdings" panose="05000000000000000000" pitchFamily="2" charset="2"/>
              <a:buChar char="q"/>
            </a:pPr>
            <a:endParaRPr lang="en-IN" sz="2400" dirty="0">
              <a:latin typeface="Arial Rounded MT Bold" panose="020F0704030504030204" pitchFamily="34" charset="0"/>
            </a:endParaRPr>
          </a:p>
          <a:p>
            <a:pPr marL="342900" indent="-342900">
              <a:buFont typeface="Wingdings" panose="05000000000000000000" pitchFamily="2" charset="2"/>
              <a:buChar char="q"/>
            </a:pPr>
            <a:r>
              <a:rPr lang="en-IN" sz="2400" dirty="0">
                <a:latin typeface="Arial Rounded MT Bold" panose="020F0704030504030204" pitchFamily="34" charset="0"/>
              </a:rPr>
              <a:t>Descriptive statistics of various columns</a:t>
            </a:r>
          </a:p>
          <a:p>
            <a:pPr marL="342900" indent="-342900">
              <a:buFont typeface="Wingdings" panose="05000000000000000000" pitchFamily="2" charset="2"/>
              <a:buChar char="q"/>
            </a:pPr>
            <a:r>
              <a:rPr lang="en-IN" sz="2400" dirty="0">
                <a:latin typeface="Arial Rounded MT Bold" panose="020F0704030504030204" pitchFamily="34" charset="0"/>
              </a:rPr>
              <a:t>Differentiate the life expectancy with respect to countries.</a:t>
            </a:r>
          </a:p>
          <a:p>
            <a:pPr marL="342900" indent="-342900">
              <a:buFont typeface="Wingdings" panose="05000000000000000000" pitchFamily="2" charset="2"/>
              <a:buChar char="q"/>
            </a:pPr>
            <a:r>
              <a:rPr lang="en-IN" sz="2400" dirty="0">
                <a:latin typeface="Arial Rounded MT Bold" panose="020F0704030504030204" pitchFamily="34" charset="0"/>
              </a:rPr>
              <a:t>Findings about the diseases and the impact caused which affects the life expectancy</a:t>
            </a:r>
          </a:p>
          <a:p>
            <a:pPr marL="342900" indent="-342900">
              <a:buFont typeface="Wingdings" panose="05000000000000000000" pitchFamily="2" charset="2"/>
              <a:buChar char="q"/>
            </a:pPr>
            <a:r>
              <a:rPr lang="en-IN" sz="2400" dirty="0">
                <a:latin typeface="Arial Rounded MT Bold" panose="020F0704030504030204" pitchFamily="34" charset="0"/>
              </a:rPr>
              <a:t>Analysis of important fields using scatterplot </a:t>
            </a:r>
          </a:p>
          <a:p>
            <a:pPr marL="342900" indent="-342900">
              <a:buFont typeface="Wingdings" panose="05000000000000000000" pitchFamily="2" charset="2"/>
              <a:buChar char="q"/>
            </a:pPr>
            <a:r>
              <a:rPr lang="en-IN" sz="2400" dirty="0">
                <a:latin typeface="Arial Rounded MT Bold" panose="020F0704030504030204" pitchFamily="34" charset="0"/>
              </a:rPr>
              <a:t>Overall description about the factors related to life expectancy</a:t>
            </a:r>
          </a:p>
          <a:p>
            <a:pPr marL="342900" indent="-342900">
              <a:buFont typeface="Wingdings" panose="05000000000000000000" pitchFamily="2" charset="2"/>
              <a:buChar char="q"/>
            </a:pPr>
            <a:r>
              <a:rPr lang="en-IN" sz="2400" dirty="0">
                <a:latin typeface="Arial Rounded MT Bold" panose="020F0704030504030204" pitchFamily="34" charset="0"/>
              </a:rPr>
              <a:t>Expect a better life expectancy by lowering the infant deaths, increasing the per-capita income(GDP), sustainable policies of a country, better hospitalization</a:t>
            </a: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pPr marL="342900" indent="-342900">
              <a:buFont typeface="Wingdings" panose="05000000000000000000" pitchFamily="2" charset="2"/>
              <a:buChar char="q"/>
            </a:pPr>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r>
              <a:rPr lang="en-IN" sz="2400" dirty="0">
                <a:latin typeface="Arial Rounded MT Bold" panose="020F0704030504030204" pitchFamily="34" charset="0"/>
              </a:rPr>
              <a:t> </a:t>
            </a:r>
          </a:p>
        </p:txBody>
      </p:sp>
      <p:pic>
        <p:nvPicPr>
          <p:cNvPr id="4" name="Picture 3">
            <a:extLst>
              <a:ext uri="{FF2B5EF4-FFF2-40B4-BE49-F238E27FC236}">
                <a16:creationId xmlns:a16="http://schemas.microsoft.com/office/drawing/2014/main" id="{F059A0EE-CED6-D323-43CF-22339F49DB3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6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10159"/>
            <a:ext cx="12121884" cy="6868160"/>
          </a:xfrm>
          <a:prstGeom prst="rect">
            <a:avLst/>
          </a:prstGeom>
          <a:solidFill>
            <a:srgbClr val="FFFFFF">
              <a:shade val="85000"/>
            </a:srgbClr>
          </a:solidFill>
          <a:ln w="190500" cap="rnd">
            <a:noFill/>
          </a:ln>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123475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A1A0-08EF-A717-2FE9-88BDC4D1728F}"/>
              </a:ext>
            </a:extLst>
          </p:cNvPr>
          <p:cNvSpPr>
            <a:spLocks noGrp="1"/>
          </p:cNvSpPr>
          <p:nvPr>
            <p:ph type="title"/>
          </p:nvPr>
        </p:nvSpPr>
        <p:spPr>
          <a:xfrm>
            <a:off x="0" y="0"/>
            <a:ext cx="12192000" cy="1507067"/>
          </a:xfrm>
        </p:spPr>
        <p:txBody>
          <a:bodyPr/>
          <a:lstStyle/>
          <a:p>
            <a:pPr algn="ctr"/>
            <a:r>
              <a:rPr lang="en-IN"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F2673D35-3B74-4E92-EFE1-C8245CD9B202}"/>
              </a:ext>
            </a:extLst>
          </p:cNvPr>
          <p:cNvSpPr>
            <a:spLocks noGrp="1"/>
          </p:cNvSpPr>
          <p:nvPr>
            <p:ph idx="1"/>
          </p:nvPr>
        </p:nvSpPr>
        <p:spPr>
          <a:xfrm>
            <a:off x="0" y="1507067"/>
            <a:ext cx="12192000" cy="5350933"/>
          </a:xfrm>
        </p:spPr>
        <p:txBody>
          <a:bodyPr>
            <a:normAutofit/>
          </a:bodyPr>
          <a:lstStyle/>
          <a:p>
            <a:r>
              <a:rPr lang="en-IN" sz="2400" kern="100" dirty="0">
                <a:solidFill>
                  <a:schemeClr val="tx1"/>
                </a:solidFill>
                <a:effectLst/>
                <a:latin typeface="Arial Rounded MT Bold" panose="020F0704030504030204" pitchFamily="34" charset="0"/>
                <a:ea typeface="Times New Roman" panose="02020603050405020304" pitchFamily="18" charset="0"/>
              </a:rPr>
              <a:t>Human life expectancy will fluctuate, but not continue to grow until we can breach our social, economic, etc. problems with successful medical tactics</a:t>
            </a:r>
          </a:p>
          <a:p>
            <a:r>
              <a:rPr lang="en-IN" sz="2400" kern="100" dirty="0">
                <a:solidFill>
                  <a:schemeClr val="tx1"/>
                </a:solidFill>
                <a:effectLst/>
                <a:latin typeface="Arial Rounded MT Bold" panose="020F0704030504030204" pitchFamily="34" charset="0"/>
                <a:ea typeface="Times New Roman" panose="02020603050405020304" pitchFamily="18" charset="0"/>
              </a:rPr>
              <a:t>Disease is becoming more prevalent, and proportionally inhibiting large populations; causing major health concerns and longevity problems</a:t>
            </a:r>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235105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AC1339A-0555-6D70-C4B2-18F9E33BF4AC}"/>
              </a:ext>
            </a:extLst>
          </p:cNvPr>
          <p:cNvSpPr>
            <a:spLocks noGrp="1"/>
          </p:cNvSpPr>
          <p:nvPr>
            <p:ph type="title"/>
          </p:nvPr>
        </p:nvSpPr>
        <p:spPr>
          <a:xfrm>
            <a:off x="0" y="0"/>
            <a:ext cx="12192000" cy="1507067"/>
          </a:xfrm>
        </p:spPr>
        <p:txBody>
          <a:bodyPr/>
          <a:lstStyle/>
          <a:p>
            <a:pPr algn="ctr"/>
            <a:r>
              <a:rPr lang="en-US" dirty="0">
                <a:latin typeface="Arial Rounded MT Bold" panose="020F0704030504030204" pitchFamily="34" charset="0"/>
              </a:rPr>
              <a:t>demography</a:t>
            </a:r>
            <a:endParaRPr lang="en-IN" dirty="0">
              <a:latin typeface="Arial Rounded MT Bold" panose="020F0704030504030204" pitchFamily="34" charset="0"/>
            </a:endParaRPr>
          </a:p>
        </p:txBody>
      </p:sp>
      <p:sp>
        <p:nvSpPr>
          <p:cNvPr id="17" name="TextBox 16">
            <a:extLst>
              <a:ext uri="{FF2B5EF4-FFF2-40B4-BE49-F238E27FC236}">
                <a16:creationId xmlns:a16="http://schemas.microsoft.com/office/drawing/2014/main" id="{B2AD0AEB-40C7-BC8B-5463-D2730D35A463}"/>
              </a:ext>
            </a:extLst>
          </p:cNvPr>
          <p:cNvSpPr txBox="1"/>
          <p:nvPr/>
        </p:nvSpPr>
        <p:spPr>
          <a:xfrm>
            <a:off x="154112" y="1507067"/>
            <a:ext cx="12037888" cy="5262979"/>
          </a:xfrm>
          <a:prstGeom prst="rect">
            <a:avLst/>
          </a:prstGeom>
          <a:noFill/>
        </p:spPr>
        <p:txBody>
          <a:bodyPr wrap="square" rtlCol="0">
            <a:spAutoFit/>
          </a:bodyPr>
          <a:lstStyle/>
          <a:p>
            <a:r>
              <a:rPr lang="en-US" sz="2400" dirty="0">
                <a:latin typeface="Arial Rounded MT Bold" panose="020F0704030504030204" pitchFamily="34" charset="0"/>
              </a:rPr>
              <a:t>Demography is the study of human population in relation to size, composition and distribution  Population keeps on changing in these aspect year to year. Country to country. India's population has been continuously increasing since 1921. And it projected to cross 1.53 billion by the year 2050. The population of India is studied in various aspects.</a:t>
            </a:r>
          </a:p>
          <a:p>
            <a:endParaRPr lang="en-US" sz="2400" dirty="0">
              <a:latin typeface="Arial Rounded MT Bold" panose="020F0704030504030204" pitchFamily="34" charset="0"/>
            </a:endParaRPr>
          </a:p>
          <a:p>
            <a:pPr marL="342900" indent="-342900">
              <a:buFont typeface="Wingdings" panose="05000000000000000000" pitchFamily="2" charset="2"/>
              <a:buChar char="q"/>
            </a:pPr>
            <a:r>
              <a:rPr lang="en-US" sz="2400" dirty="0">
                <a:latin typeface="Arial Rounded MT Bold" panose="020F0704030504030204" pitchFamily="34" charset="0"/>
              </a:rPr>
              <a:t>Composition of population</a:t>
            </a:r>
          </a:p>
          <a:p>
            <a:pPr marL="342900" indent="-342900">
              <a:buFont typeface="Wingdings" panose="05000000000000000000" pitchFamily="2" charset="2"/>
              <a:buChar char="q"/>
            </a:pPr>
            <a:r>
              <a:rPr lang="en-US" sz="2400" dirty="0">
                <a:latin typeface="Arial Rounded MT Bold" panose="020F0704030504030204" pitchFamily="34" charset="0"/>
              </a:rPr>
              <a:t>Density of population   </a:t>
            </a:r>
          </a:p>
          <a:p>
            <a:pPr marL="342900" indent="-342900">
              <a:buFont typeface="Wingdings" panose="05000000000000000000" pitchFamily="2" charset="2"/>
              <a:buChar char="q"/>
            </a:pPr>
            <a:r>
              <a:rPr lang="en-US" sz="2400" dirty="0">
                <a:latin typeface="Arial Rounded MT Bold" panose="020F0704030504030204" pitchFamily="34" charset="0"/>
              </a:rPr>
              <a:t>Urbanization</a:t>
            </a:r>
          </a:p>
          <a:p>
            <a:pPr marL="342900" indent="-342900">
              <a:buFont typeface="Wingdings" panose="05000000000000000000" pitchFamily="2" charset="2"/>
              <a:buChar char="q"/>
            </a:pPr>
            <a:r>
              <a:rPr lang="en-US" sz="2400" dirty="0">
                <a:latin typeface="Arial Rounded MT Bold" panose="020F0704030504030204" pitchFamily="34" charset="0"/>
              </a:rPr>
              <a:t>Literacy &amp; education</a:t>
            </a:r>
          </a:p>
          <a:p>
            <a:pPr marL="342900" indent="-342900">
              <a:buFont typeface="Wingdings" panose="05000000000000000000" pitchFamily="2" charset="2"/>
              <a:buChar char="q"/>
            </a:pPr>
            <a:r>
              <a:rPr lang="en-US" sz="2400" dirty="0">
                <a:latin typeface="Arial Rounded MT Bold" panose="020F0704030504030204" pitchFamily="34" charset="0"/>
              </a:rPr>
              <a:t> </a:t>
            </a:r>
            <a:r>
              <a:rPr lang="en-US" sz="2400" dirty="0">
                <a:highlight>
                  <a:srgbClr val="00FF00"/>
                </a:highlight>
                <a:latin typeface="Arial Rounded MT Bold" panose="020F0704030504030204" pitchFamily="34" charset="0"/>
              </a:rPr>
              <a:t>Expectation of life</a:t>
            </a:r>
            <a:endParaRPr lang="en-IN" sz="2400" dirty="0">
              <a:highlight>
                <a:srgbClr val="00FF00"/>
              </a:highlight>
              <a:latin typeface="Arial Rounded MT Bold" panose="020F0704030504030204" pitchFamily="34" charset="0"/>
            </a:endParaRPr>
          </a:p>
          <a:p>
            <a:r>
              <a:rPr lang="en-IN" sz="2400" dirty="0">
                <a:latin typeface="Arial Rounded MT Bold" panose="020F0704030504030204" pitchFamily="34" charset="0"/>
              </a:rPr>
              <a:t> </a:t>
            </a:r>
          </a:p>
          <a:p>
            <a:r>
              <a:rPr lang="en-IN" sz="2400" dirty="0">
                <a:latin typeface="Arial Rounded MT Bold" panose="020F0704030504030204" pitchFamily="34" charset="0"/>
              </a:rPr>
              <a:t>In this project we are analysing data related to Life expectation which comes under the last topic.</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7113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EE6F-5DC1-C41F-9AB9-E480689DBBA5}"/>
              </a:ext>
            </a:extLst>
          </p:cNvPr>
          <p:cNvSpPr>
            <a:spLocks noGrp="1"/>
          </p:cNvSpPr>
          <p:nvPr>
            <p:ph type="title"/>
          </p:nvPr>
        </p:nvSpPr>
        <p:spPr>
          <a:xfrm>
            <a:off x="0" y="665"/>
            <a:ext cx="12192000" cy="2054166"/>
          </a:xfrm>
        </p:spPr>
        <p:txBody>
          <a:bodyPr>
            <a:normAutofit/>
          </a:bodyPr>
          <a:lstStyle/>
          <a:p>
            <a:pPr algn="ctr"/>
            <a:r>
              <a:rPr lang="en-IN" sz="4000" dirty="0">
                <a:solidFill>
                  <a:schemeClr val="tx2">
                    <a:lumMod val="20000"/>
                    <a:lumOff val="80000"/>
                  </a:schemeClr>
                </a:solidFill>
                <a:latin typeface="Arial Rounded MT Bold" panose="020F0704030504030204" pitchFamily="34" charset="0"/>
              </a:rPr>
              <a:t>Introduction To Life Expectancy and affecting factors</a:t>
            </a:r>
          </a:p>
        </p:txBody>
      </p:sp>
      <p:sp>
        <p:nvSpPr>
          <p:cNvPr id="3" name="Content Placeholder 2">
            <a:extLst>
              <a:ext uri="{FF2B5EF4-FFF2-40B4-BE49-F238E27FC236}">
                <a16:creationId xmlns:a16="http://schemas.microsoft.com/office/drawing/2014/main" id="{7577AB55-0C0C-1AEB-A6B0-29AB62EF3EA7}"/>
              </a:ext>
            </a:extLst>
          </p:cNvPr>
          <p:cNvSpPr>
            <a:spLocks noGrp="1"/>
          </p:cNvSpPr>
          <p:nvPr>
            <p:ph idx="1"/>
          </p:nvPr>
        </p:nvSpPr>
        <p:spPr>
          <a:xfrm>
            <a:off x="0" y="482885"/>
            <a:ext cx="12192000" cy="6287785"/>
          </a:xfrm>
        </p:spPr>
        <p:txBody>
          <a:bodyPr>
            <a:normAutofit/>
          </a:bodyPr>
          <a:lstStyle/>
          <a:p>
            <a:pPr>
              <a:buFont typeface="Wingdings" panose="05000000000000000000" pitchFamily="2" charset="2"/>
              <a:buChar char="q"/>
            </a:pPr>
            <a:endParaRPr lang="en-US" sz="2800" i="0" dirty="0">
              <a:solidFill>
                <a:schemeClr val="tx1"/>
              </a:solidFill>
              <a:effectLst/>
              <a:latin typeface="Arial Rounded MT Bold" panose="020F0704030504030204" pitchFamily="34" charset="0"/>
            </a:endParaRPr>
          </a:p>
          <a:p>
            <a:pPr>
              <a:buFont typeface="Wingdings" panose="05000000000000000000" pitchFamily="2" charset="2"/>
              <a:buChar char="q"/>
            </a:pPr>
            <a:endParaRPr lang="en-US" sz="2800" dirty="0">
              <a:solidFill>
                <a:schemeClr val="tx1"/>
              </a:solidFill>
              <a:latin typeface="Arial Rounded MT Bold" panose="020F0704030504030204" pitchFamily="34" charset="0"/>
            </a:endParaRPr>
          </a:p>
          <a:p>
            <a:pPr>
              <a:buFont typeface="Wingdings" panose="05000000000000000000" pitchFamily="2" charset="2"/>
              <a:buChar char="q"/>
            </a:pPr>
            <a:r>
              <a:rPr lang="en-US" sz="2800" i="0" dirty="0">
                <a:solidFill>
                  <a:schemeClr val="tx1"/>
                </a:solidFill>
                <a:effectLst/>
                <a:latin typeface="Arial Rounded MT Bold" panose="020F0704030504030204" pitchFamily="34" charset="0"/>
              </a:rPr>
              <a:t> The World Health Organization defines life expectancy as </a:t>
            </a:r>
          </a:p>
          <a:p>
            <a:pPr marL="0" indent="0">
              <a:buNone/>
            </a:pPr>
            <a:r>
              <a:rPr lang="en-US" sz="2800" dirty="0">
                <a:solidFill>
                  <a:schemeClr val="tx1"/>
                </a:solidFill>
                <a:latin typeface="Arial Rounded MT Bold" panose="020F0704030504030204" pitchFamily="34" charset="0"/>
              </a:rPr>
              <a:t> “The average number of years a person is expected to live on the basics of the current mortality rates and prevalence distribution of health states in a population”</a:t>
            </a:r>
            <a:endParaRPr lang="en-US" sz="2800" i="0" dirty="0">
              <a:solidFill>
                <a:schemeClr val="tx1"/>
              </a:solidFill>
              <a:effectLst/>
              <a:latin typeface="Arial Rounded MT Bold" panose="020F0704030504030204" pitchFamily="34" charset="0"/>
            </a:endParaRPr>
          </a:p>
          <a:p>
            <a:pPr>
              <a:buFont typeface="Wingdings" panose="05000000000000000000" pitchFamily="2" charset="2"/>
              <a:buChar char="q"/>
            </a:pPr>
            <a:r>
              <a:rPr lang="en-US" sz="2400" i="0" dirty="0">
                <a:solidFill>
                  <a:schemeClr val="tx1"/>
                </a:solidFill>
                <a:effectLst/>
                <a:latin typeface="Arial Rounded MT Bold" panose="020F0704030504030204" pitchFamily="34" charset="0"/>
              </a:rPr>
              <a:t> Life expectancy is a statistical measure of the estimate of the span of a life. It is sometimes used referring to inanimate objects, i.e. a building, but is generally used to estimate the average life span of living things, more specifically human life.</a:t>
            </a:r>
            <a:endParaRPr lang="en-IN" sz="2400" dirty="0">
              <a:solidFill>
                <a:schemeClr val="tx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D9F0DE77-887E-88F7-DC3E-2C46C426B588}"/>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22108" b="4568"/>
          <a:stretch/>
        </p:blipFill>
        <p:spPr>
          <a:xfrm>
            <a:off x="0" y="21160"/>
            <a:ext cx="12192000" cy="6858000"/>
          </a:xfrm>
          <a:prstGeom prst="rect">
            <a:avLst/>
          </a:prstGeom>
        </p:spPr>
      </p:pic>
    </p:spTree>
    <p:extLst>
      <p:ext uri="{BB962C8B-B14F-4D97-AF65-F5344CB8AC3E}">
        <p14:creationId xmlns:p14="http://schemas.microsoft.com/office/powerpoint/2010/main" val="154136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94AA6E8-6D3B-CC9E-17F7-E7AE35146ED8}"/>
              </a:ext>
            </a:extLst>
          </p:cNvPr>
          <p:cNvSpPr>
            <a:spLocks noGrp="1"/>
          </p:cNvSpPr>
          <p:nvPr>
            <p:ph idx="1"/>
          </p:nvPr>
        </p:nvSpPr>
        <p:spPr>
          <a:xfrm>
            <a:off x="684212" y="685800"/>
            <a:ext cx="11038396" cy="5678424"/>
          </a:xfrm>
        </p:spPr>
        <p:txBody>
          <a:bodyPr>
            <a:normAutofit/>
          </a:bodyPr>
          <a:lstStyle/>
          <a:p>
            <a:pPr>
              <a:buFont typeface="Wingdings" panose="05000000000000000000" pitchFamily="2" charset="2"/>
              <a:buChar char="q"/>
            </a:pPr>
            <a:r>
              <a:rPr lang="en-US" sz="2400" dirty="0">
                <a:solidFill>
                  <a:schemeClr val="tx1"/>
                </a:solidFill>
                <a:latin typeface="Arial Rounded MT Bold" panose="020F0704030504030204" pitchFamily="34" charset="0"/>
              </a:rPr>
              <a:t>Life expectancy at age x is measured using the following formula:</a:t>
            </a:r>
          </a:p>
          <a:p>
            <a:pPr>
              <a:buFont typeface="Wingdings" panose="05000000000000000000" pitchFamily="2" charset="2"/>
              <a:buChar char="q"/>
            </a:pPr>
            <a:endParaRPr lang="en-IN" sz="2400" dirty="0">
              <a:solidFill>
                <a:schemeClr val="tx1"/>
              </a:solidFill>
              <a:latin typeface="Arial Rounded MT Bold" panose="020F0704030504030204" pitchFamily="34" charset="0"/>
            </a:endParaRPr>
          </a:p>
          <a:p>
            <a:pPr>
              <a:buFont typeface="Wingdings" panose="05000000000000000000" pitchFamily="2" charset="2"/>
              <a:buChar char="q"/>
            </a:pPr>
            <a:endParaRPr lang="en-IN" sz="2400" dirty="0">
              <a:solidFill>
                <a:schemeClr val="tx1"/>
              </a:solidFill>
              <a:latin typeface="Arial Rounded MT Bold" panose="020F0704030504030204" pitchFamily="34" charset="0"/>
            </a:endParaRPr>
          </a:p>
          <a:p>
            <a:pPr>
              <a:buFont typeface="Wingdings" panose="05000000000000000000" pitchFamily="2" charset="2"/>
              <a:buChar char="q"/>
            </a:pPr>
            <a:endParaRPr lang="en-IN" sz="2400" dirty="0">
              <a:solidFill>
                <a:schemeClr val="tx1"/>
              </a:solidFill>
              <a:latin typeface="Arial Rounded MT Bold" panose="020F0704030504030204" pitchFamily="34" charset="0"/>
            </a:endParaRPr>
          </a:p>
          <a:p>
            <a:pPr>
              <a:buFont typeface="Wingdings" panose="05000000000000000000" pitchFamily="2" charset="2"/>
              <a:buChar char="q"/>
            </a:pPr>
            <a:r>
              <a:rPr lang="en-IN" sz="2400" dirty="0">
                <a:solidFill>
                  <a:schemeClr val="tx1"/>
                </a:solidFill>
                <a:latin typeface="Arial Rounded MT Bold" panose="020F0704030504030204" pitchFamily="34" charset="0"/>
              </a:rPr>
              <a:t>T</a:t>
            </a:r>
            <a:r>
              <a:rPr lang="en-IN" sz="1800" dirty="0">
                <a:solidFill>
                  <a:schemeClr val="tx1"/>
                </a:solidFill>
                <a:latin typeface="Arial Rounded MT Bold" panose="020F0704030504030204" pitchFamily="34" charset="0"/>
              </a:rPr>
              <a:t>x</a:t>
            </a:r>
            <a:r>
              <a:rPr lang="en-IN" sz="2400" dirty="0">
                <a:solidFill>
                  <a:schemeClr val="tx1"/>
                </a:solidFill>
                <a:latin typeface="Arial Rounded MT Bold" panose="020F0704030504030204" pitchFamily="34" charset="0"/>
              </a:rPr>
              <a:t>=Number of survivors at the age of x</a:t>
            </a:r>
          </a:p>
          <a:p>
            <a:pPr>
              <a:buFont typeface="Wingdings" panose="05000000000000000000" pitchFamily="2" charset="2"/>
              <a:buChar char="q"/>
            </a:pPr>
            <a:r>
              <a:rPr lang="en-IN" sz="2400" dirty="0">
                <a:solidFill>
                  <a:schemeClr val="tx1"/>
                </a:solidFill>
                <a:latin typeface="Arial Rounded MT Bold" panose="020F0704030504030204" pitchFamily="34" charset="0"/>
              </a:rPr>
              <a:t>l</a:t>
            </a:r>
            <a:r>
              <a:rPr lang="en-IN" dirty="0">
                <a:solidFill>
                  <a:schemeClr val="tx1"/>
                </a:solidFill>
                <a:latin typeface="Arial Rounded MT Bold" panose="020F0704030504030204" pitchFamily="34" charset="0"/>
              </a:rPr>
              <a:t>x</a:t>
            </a:r>
            <a:r>
              <a:rPr lang="en-IN" sz="2400" dirty="0">
                <a:solidFill>
                  <a:schemeClr val="tx1"/>
                </a:solidFill>
                <a:latin typeface="Arial Rounded MT Bold" panose="020F0704030504030204" pitchFamily="34" charset="0"/>
              </a:rPr>
              <a:t>=Total number of person-years lived above age x</a:t>
            </a:r>
          </a:p>
          <a:p>
            <a:pPr>
              <a:buFont typeface="Wingdings" panose="05000000000000000000" pitchFamily="2" charset="2"/>
              <a:buChar char="q"/>
            </a:pPr>
            <a:r>
              <a:rPr lang="en-IN" sz="2400" dirty="0">
                <a:solidFill>
                  <a:schemeClr val="tx2">
                    <a:lumMod val="20000"/>
                    <a:lumOff val="80000"/>
                  </a:schemeClr>
                </a:solidFill>
                <a:latin typeface="Arial Rounded MT Bold" panose="020F0704030504030204" pitchFamily="34" charset="0"/>
              </a:rPr>
              <a:t>I predict that human life expectancy will not continue to grow over the next 100 years; the tendencies of death rates and oncoming illness will outmatch our technological and medical abilities and disable us from fighting newly formed diseases in amounts high enough to reach a higher life expectancy </a:t>
            </a:r>
          </a:p>
        </p:txBody>
      </p:sp>
      <p:pic>
        <p:nvPicPr>
          <p:cNvPr id="3" name="Picture 2">
            <a:extLst>
              <a:ext uri="{FF2B5EF4-FFF2-40B4-BE49-F238E27FC236}">
                <a16:creationId xmlns:a16="http://schemas.microsoft.com/office/drawing/2014/main" id="{C6256F47-D963-EA71-586E-145EC9C9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825" y="1645920"/>
            <a:ext cx="2363728" cy="1119663"/>
          </a:xfrm>
          <a:prstGeom prst="rect">
            <a:avLst/>
          </a:prstGeom>
        </p:spPr>
      </p:pic>
    </p:spTree>
    <p:extLst>
      <p:ext uri="{BB962C8B-B14F-4D97-AF65-F5344CB8AC3E}">
        <p14:creationId xmlns:p14="http://schemas.microsoft.com/office/powerpoint/2010/main" val="301659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6A0E-0222-F8A4-6D72-B2F1B9F4E76C}"/>
              </a:ext>
            </a:extLst>
          </p:cNvPr>
          <p:cNvSpPr>
            <a:spLocks noGrp="1"/>
          </p:cNvSpPr>
          <p:nvPr>
            <p:ph idx="1"/>
          </p:nvPr>
        </p:nvSpPr>
        <p:spPr>
          <a:xfrm>
            <a:off x="684211" y="685800"/>
            <a:ext cx="10461843" cy="5695749"/>
          </a:xfrm>
        </p:spPr>
        <p:txBody>
          <a:bodyPr>
            <a:noAutofit/>
          </a:bodyPr>
          <a:lstStyle/>
          <a:p>
            <a:pPr>
              <a:buFont typeface="Wingdings" panose="05000000000000000000" pitchFamily="2" charset="2"/>
              <a:buChar char="q"/>
            </a:pPr>
            <a:r>
              <a:rPr lang="en-IN" sz="2400" dirty="0">
                <a:solidFill>
                  <a:schemeClr val="tx1">
                    <a:lumMod val="95000"/>
                  </a:schemeClr>
                </a:solidFill>
                <a:latin typeface="Arial Rounded MT Bold" panose="020F0704030504030204" pitchFamily="34" charset="0"/>
              </a:rPr>
              <a:t>Statistics released by the Union ministry of health and family welfare show that life expectancy in India gone up by five years, from 62.3 years for males and 63.9 years and females in 2001-2005 to 67.3 years and 69.6 years respectively.</a:t>
            </a:r>
            <a:r>
              <a:rPr lang="en-US" sz="2400" dirty="0">
                <a:solidFill>
                  <a:schemeClr val="tx1">
                    <a:lumMod val="95000"/>
                  </a:schemeClr>
                </a:solidFill>
                <a:latin typeface="Arial Rounded MT Bold" panose="020F0704030504030204" pitchFamily="34" charset="0"/>
              </a:rPr>
              <a:t> </a:t>
            </a:r>
          </a:p>
          <a:p>
            <a:pPr>
              <a:buFont typeface="Wingdings" panose="05000000000000000000" pitchFamily="2" charset="2"/>
              <a:buChar char="q"/>
            </a:pPr>
            <a:r>
              <a:rPr lang="en-US" sz="2400" dirty="0">
                <a:solidFill>
                  <a:schemeClr val="tx1">
                    <a:lumMod val="95000"/>
                  </a:schemeClr>
                </a:solidFill>
                <a:latin typeface="Arial Rounded MT Bold" panose="020F0704030504030204" pitchFamily="34" charset="0"/>
              </a:rPr>
              <a:t>The average life expectancy at birth has increased from 49.7 during 1970-75 to 69.0 in 2013-17, registering an increase of 19.3 years during this period. As per the same report, the life expectancy at birth for male and female during 2013-17 were 67.8 and 70.4 years respectively.</a:t>
            </a:r>
          </a:p>
          <a:p>
            <a:pPr>
              <a:buFont typeface="Wingdings" panose="05000000000000000000" pitchFamily="2" charset="2"/>
              <a:buChar char="q"/>
            </a:pPr>
            <a:r>
              <a:rPr lang="en-US" sz="2400" dirty="0">
                <a:solidFill>
                  <a:schemeClr val="tx1">
                    <a:lumMod val="95000"/>
                  </a:schemeClr>
                </a:solidFill>
                <a:latin typeface="Arial Rounded MT Bold" panose="020F0704030504030204" pitchFamily="34" charset="0"/>
              </a:rPr>
              <a:t>The average life expectancy at birth has increased from 49.7 during 1970-75 to 69.7 during the year 2015-19 registering an increase of 20 years during this period.</a:t>
            </a:r>
            <a:endParaRPr lang="en-IN" sz="2400" dirty="0">
              <a:solidFill>
                <a:schemeClr val="tx1">
                  <a:lumMod val="95000"/>
                </a:schemeClr>
              </a:solidFill>
              <a:latin typeface="Arial Rounded MT Bold" panose="020F0704030504030204" pitchFamily="34" charset="0"/>
            </a:endParaRPr>
          </a:p>
        </p:txBody>
      </p:sp>
    </p:spTree>
    <p:extLst>
      <p:ext uri="{BB962C8B-B14F-4D97-AF65-F5344CB8AC3E}">
        <p14:creationId xmlns:p14="http://schemas.microsoft.com/office/powerpoint/2010/main" val="281311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BC4E-C09F-2A0A-55EC-4DD253D6FAB6}"/>
              </a:ext>
            </a:extLst>
          </p:cNvPr>
          <p:cNvSpPr>
            <a:spLocks noGrp="1"/>
          </p:cNvSpPr>
          <p:nvPr>
            <p:ph type="title"/>
          </p:nvPr>
        </p:nvSpPr>
        <p:spPr>
          <a:xfrm>
            <a:off x="0" y="0"/>
            <a:ext cx="12192000" cy="1507067"/>
          </a:xfrm>
        </p:spPr>
        <p:txBody>
          <a:bodyPr>
            <a:normAutofit/>
          </a:bodyPr>
          <a:lstStyle/>
          <a:p>
            <a:pPr algn="ctr"/>
            <a:r>
              <a:rPr lang="en-IN" sz="3200" dirty="0">
                <a:solidFill>
                  <a:schemeClr val="tx1">
                    <a:lumMod val="95000"/>
                  </a:schemeClr>
                </a:solidFill>
                <a:latin typeface="Arial Rounded MT Bold" panose="020F0704030504030204" pitchFamily="34" charset="0"/>
              </a:rPr>
              <a:t>Statistics</a:t>
            </a:r>
            <a:r>
              <a:rPr lang="en-US" sz="3200" dirty="0">
                <a:solidFill>
                  <a:schemeClr val="tx1">
                    <a:lumMod val="95000"/>
                  </a:schemeClr>
                </a:solidFill>
                <a:latin typeface="Arial Rounded MT Bold" panose="020F0704030504030204" pitchFamily="34" charset="0"/>
              </a:rPr>
              <a:t> by union ministry of health and family welfare </a:t>
            </a:r>
            <a:endParaRPr lang="en-IN" sz="3200" dirty="0"/>
          </a:p>
        </p:txBody>
      </p:sp>
      <p:graphicFrame>
        <p:nvGraphicFramePr>
          <p:cNvPr id="23" name="Chart 22">
            <a:extLst>
              <a:ext uri="{FF2B5EF4-FFF2-40B4-BE49-F238E27FC236}">
                <a16:creationId xmlns:a16="http://schemas.microsoft.com/office/drawing/2014/main" id="{4E2FABFA-5A10-ECBD-BCF0-5BCF653D6049}"/>
              </a:ext>
            </a:extLst>
          </p:cNvPr>
          <p:cNvGraphicFramePr/>
          <p:nvPr>
            <p:extLst>
              <p:ext uri="{D42A27DB-BD31-4B8C-83A1-F6EECF244321}">
                <p14:modId xmlns:p14="http://schemas.microsoft.com/office/powerpoint/2010/main" val="2096640496"/>
              </p:ext>
            </p:extLst>
          </p:nvPr>
        </p:nvGraphicFramePr>
        <p:xfrm>
          <a:off x="0" y="1175657"/>
          <a:ext cx="12192000" cy="56823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814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DE56-DD51-5318-8328-664211DDA705}"/>
              </a:ext>
            </a:extLst>
          </p:cNvPr>
          <p:cNvSpPr>
            <a:spLocks noGrp="1"/>
          </p:cNvSpPr>
          <p:nvPr>
            <p:ph type="title"/>
          </p:nvPr>
        </p:nvSpPr>
        <p:spPr>
          <a:xfrm>
            <a:off x="0" y="0"/>
            <a:ext cx="12192000" cy="1507067"/>
          </a:xfrm>
        </p:spPr>
        <p:txBody>
          <a:bodyPr/>
          <a:lstStyle/>
          <a:p>
            <a:pPr algn="ctr"/>
            <a:r>
              <a:rPr lang="en-IN" dirty="0">
                <a:latin typeface="Arial Rounded MT Bold" panose="020F0704030504030204" pitchFamily="34" charset="0"/>
              </a:rPr>
              <a:t>Life expectancy in India for the past 60 years </a:t>
            </a:r>
          </a:p>
        </p:txBody>
      </p:sp>
      <p:graphicFrame>
        <p:nvGraphicFramePr>
          <p:cNvPr id="6" name="Chart 5">
            <a:extLst>
              <a:ext uri="{FF2B5EF4-FFF2-40B4-BE49-F238E27FC236}">
                <a16:creationId xmlns:a16="http://schemas.microsoft.com/office/drawing/2014/main" id="{F826B273-3B0A-8500-6625-A4E789376BE7}"/>
              </a:ext>
            </a:extLst>
          </p:cNvPr>
          <p:cNvGraphicFramePr/>
          <p:nvPr>
            <p:extLst>
              <p:ext uri="{D42A27DB-BD31-4B8C-83A1-F6EECF244321}">
                <p14:modId xmlns:p14="http://schemas.microsoft.com/office/powerpoint/2010/main" val="60759242"/>
              </p:ext>
            </p:extLst>
          </p:nvPr>
        </p:nvGraphicFramePr>
        <p:xfrm>
          <a:off x="0" y="1507067"/>
          <a:ext cx="12192001" cy="5350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873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D2503FB-1757-3CC9-FB15-DD5863D3B637}"/>
              </a:ext>
            </a:extLst>
          </p:cNvPr>
          <p:cNvGraphicFramePr/>
          <p:nvPr>
            <p:extLst>
              <p:ext uri="{D42A27DB-BD31-4B8C-83A1-F6EECF244321}">
                <p14:modId xmlns:p14="http://schemas.microsoft.com/office/powerpoint/2010/main" val="2819576023"/>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88096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3917</TotalTime>
  <Words>1482</Words>
  <Application>Microsoft Office PowerPoint</Application>
  <PresentationFormat>Widescreen</PresentationFormat>
  <Paragraphs>179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 Rounded MT Bold</vt:lpstr>
      <vt:lpstr>Century Gothic</vt:lpstr>
      <vt:lpstr>Wingdings</vt:lpstr>
      <vt:lpstr>Wingdings 3</vt:lpstr>
      <vt:lpstr>Slice</vt:lpstr>
      <vt:lpstr>PowerPoint Presentation</vt:lpstr>
      <vt:lpstr>Context</vt:lpstr>
      <vt:lpstr>demography</vt:lpstr>
      <vt:lpstr>Introduction To Life Expectancy and affecting factors</vt:lpstr>
      <vt:lpstr>PowerPoint Presentation</vt:lpstr>
      <vt:lpstr>PowerPoint Presentation</vt:lpstr>
      <vt:lpstr>Statistics by union ministry of health and family welfare </vt:lpstr>
      <vt:lpstr>Life expectancy in India for the past 60 years </vt:lpstr>
      <vt:lpstr>PowerPoint Presentation</vt:lpstr>
      <vt:lpstr>India: Life expectancy</vt:lpstr>
      <vt:lpstr>Causes of high Life expectancy</vt:lpstr>
      <vt:lpstr> Causes of low life expectancy</vt:lpstr>
      <vt:lpstr>Data visualization</vt:lpstr>
      <vt:lpstr>Why Data Visualization ?</vt:lpstr>
      <vt:lpstr>DATA ANALYSIS </vt:lpstr>
      <vt:lpstr>Data analysis using python libraries</vt:lpstr>
      <vt:lpstr>PowerPoint Presentation</vt:lpstr>
      <vt:lpstr>variations</vt:lpstr>
      <vt:lpstr>Explanation of variations</vt:lpstr>
      <vt:lpstr>PowerPoint Presentation</vt:lpstr>
      <vt:lpstr>PowerPoint Presentation</vt:lpstr>
      <vt:lpstr>PowerPoint Presentation</vt:lpstr>
      <vt:lpstr>PowerPoint Presentation</vt:lpstr>
      <vt:lpstr>ANALYSING THE STATISTICAL FUNCTION</vt:lpstr>
      <vt:lpstr>ANALYSING THE LIFE EXPECTANCY </vt:lpstr>
      <vt:lpstr>Results of the analysis provides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Muthamilarasu N</dc:creator>
  <cp:lastModifiedBy>Muthamilarasu N</cp:lastModifiedBy>
  <cp:revision>4</cp:revision>
  <dcterms:created xsi:type="dcterms:W3CDTF">2023-05-15T17:33:06Z</dcterms:created>
  <dcterms:modified xsi:type="dcterms:W3CDTF">2023-05-30T09:45:48Z</dcterms:modified>
</cp:coreProperties>
</file>