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D2D2F2-6048-40B9-932F-BF5BD5D7C25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IN"/>
        </a:p>
      </dgm:t>
    </dgm:pt>
    <dgm:pt modelId="{43ED91CC-2A06-447B-AFFA-F1FD5CD80F83}">
      <dgm:prSet phldrT="[Text]" custT="1"/>
      <dgm:spPr/>
      <dgm:t>
        <a:bodyPr/>
        <a:lstStyle/>
        <a:p>
          <a:r>
            <a:rPr lang="en-US" sz="2800" dirty="0">
              <a:solidFill>
                <a:schemeClr val="tx1"/>
              </a:solidFill>
            </a:rPr>
            <a:t>MACHINE LEARNING</a:t>
          </a:r>
          <a:endParaRPr lang="en-IN" sz="2800" dirty="0">
            <a:solidFill>
              <a:schemeClr val="tx1"/>
            </a:solidFill>
          </a:endParaRPr>
        </a:p>
      </dgm:t>
    </dgm:pt>
    <dgm:pt modelId="{26A6CCE8-CC50-46C2-945F-6EAE470A5417}" type="parTrans" cxnId="{849CEA5B-FFF6-4FFF-B7AD-FE67560B46E2}">
      <dgm:prSet/>
      <dgm:spPr/>
      <dgm:t>
        <a:bodyPr/>
        <a:lstStyle/>
        <a:p>
          <a:endParaRPr lang="en-IN"/>
        </a:p>
      </dgm:t>
    </dgm:pt>
    <dgm:pt modelId="{861B5198-89DA-4A91-8D75-DF09BC27E655}" type="sibTrans" cxnId="{849CEA5B-FFF6-4FFF-B7AD-FE67560B46E2}">
      <dgm:prSet/>
      <dgm:spPr/>
      <dgm:t>
        <a:bodyPr/>
        <a:lstStyle/>
        <a:p>
          <a:endParaRPr lang="en-IN"/>
        </a:p>
      </dgm:t>
    </dgm:pt>
    <dgm:pt modelId="{77F53715-C7CC-4F24-9BF3-DBEAD74EB1B2}">
      <dgm:prSet phldrT="[Text]" custT="1"/>
      <dgm:spPr/>
      <dgm:t>
        <a:bodyPr/>
        <a:lstStyle/>
        <a:p>
          <a:pPr>
            <a:buNone/>
          </a:pPr>
          <a:r>
            <a:rPr lang="en-US" sz="1600" dirty="0">
              <a:solidFill>
                <a:schemeClr val="tx1"/>
              </a:solidFill>
            </a:rPr>
            <a:t>SUPERVISED MACHINE LEARNING</a:t>
          </a:r>
        </a:p>
        <a:p>
          <a:pPr>
            <a:buNone/>
          </a:pPr>
          <a:r>
            <a:rPr lang="en-US" sz="1600" dirty="0">
              <a:solidFill>
                <a:schemeClr val="tx1"/>
              </a:solidFill>
            </a:rPr>
            <a:t>(TASK DRIVEN)</a:t>
          </a:r>
        </a:p>
        <a:p>
          <a:pPr>
            <a:buFont typeface="Arial" panose="020B0604020202020204" pitchFamily="34" charset="0"/>
            <a:buChar char="•"/>
          </a:pPr>
          <a:r>
            <a:rPr lang="en-US" sz="1600" dirty="0">
              <a:solidFill>
                <a:schemeClr val="tx1"/>
              </a:solidFill>
            </a:rPr>
            <a:t>Regression</a:t>
          </a:r>
        </a:p>
        <a:p>
          <a:pPr>
            <a:buNone/>
          </a:pPr>
          <a:r>
            <a:rPr lang="en-US" sz="1600" dirty="0">
              <a:solidFill>
                <a:schemeClr val="tx1"/>
              </a:solidFill>
            </a:rPr>
            <a:t>Classification</a:t>
          </a:r>
          <a:endParaRPr lang="en-IN" sz="1600" dirty="0">
            <a:solidFill>
              <a:schemeClr val="tx1"/>
            </a:solidFill>
          </a:endParaRPr>
        </a:p>
      </dgm:t>
    </dgm:pt>
    <dgm:pt modelId="{054271C2-6B14-4DBD-87EE-37F5D8750DF2}" type="parTrans" cxnId="{7FB21308-6735-4649-A32E-6EA20416339A}">
      <dgm:prSet/>
      <dgm:spPr/>
      <dgm:t>
        <a:bodyPr/>
        <a:lstStyle/>
        <a:p>
          <a:endParaRPr lang="en-IN"/>
        </a:p>
      </dgm:t>
    </dgm:pt>
    <dgm:pt modelId="{B0321E79-B650-4E0A-8963-663BDE7FACA7}" type="sibTrans" cxnId="{7FB21308-6735-4649-A32E-6EA20416339A}">
      <dgm:prSet/>
      <dgm:spPr/>
      <dgm:t>
        <a:bodyPr/>
        <a:lstStyle/>
        <a:p>
          <a:endParaRPr lang="en-IN"/>
        </a:p>
      </dgm:t>
    </dgm:pt>
    <dgm:pt modelId="{6838045F-B31E-42F2-BD3E-723D9243071A}">
      <dgm:prSet phldrT="[Text]" custT="1"/>
      <dgm:spPr/>
      <dgm:t>
        <a:bodyPr/>
        <a:lstStyle/>
        <a:p>
          <a:r>
            <a:rPr lang="en-US" sz="1600" dirty="0">
              <a:solidFill>
                <a:schemeClr val="tx1"/>
              </a:solidFill>
            </a:rPr>
            <a:t>UNSUPERVISED MACHINE LEARNING</a:t>
          </a:r>
        </a:p>
        <a:p>
          <a:r>
            <a:rPr lang="en-US" sz="1600" dirty="0">
              <a:solidFill>
                <a:schemeClr val="tx1"/>
              </a:solidFill>
            </a:rPr>
            <a:t>(Data Driven)</a:t>
          </a:r>
        </a:p>
        <a:p>
          <a:r>
            <a:rPr lang="en-US" sz="1600" dirty="0">
              <a:solidFill>
                <a:schemeClr val="tx1"/>
              </a:solidFill>
            </a:rPr>
            <a:t>Clustering</a:t>
          </a:r>
        </a:p>
        <a:p>
          <a:r>
            <a:rPr lang="en-IN" sz="1600" dirty="0">
              <a:solidFill>
                <a:schemeClr val="tx1"/>
              </a:solidFill>
            </a:rPr>
            <a:t>Probability distribution estimation</a:t>
          </a:r>
        </a:p>
        <a:p>
          <a:r>
            <a:rPr lang="en-IN" sz="1600" dirty="0">
              <a:solidFill>
                <a:schemeClr val="tx1"/>
              </a:solidFill>
            </a:rPr>
            <a:t>Finding association (in features)</a:t>
          </a:r>
        </a:p>
        <a:p>
          <a:r>
            <a:rPr lang="en-IN" sz="1600" dirty="0">
              <a:solidFill>
                <a:schemeClr val="tx1"/>
              </a:solidFill>
            </a:rPr>
            <a:t>Dimension reduction </a:t>
          </a:r>
        </a:p>
      </dgm:t>
    </dgm:pt>
    <dgm:pt modelId="{F53636F3-900B-41E0-A3DF-F923915EFF76}" type="parTrans" cxnId="{2D250B11-0E72-4516-988B-2C1E83C4276C}">
      <dgm:prSet/>
      <dgm:spPr/>
      <dgm:t>
        <a:bodyPr/>
        <a:lstStyle/>
        <a:p>
          <a:endParaRPr lang="en-IN"/>
        </a:p>
      </dgm:t>
    </dgm:pt>
    <dgm:pt modelId="{DB8BBA91-C8D4-47C1-BC7E-5BE00A0E7D52}" type="sibTrans" cxnId="{2D250B11-0E72-4516-988B-2C1E83C4276C}">
      <dgm:prSet/>
      <dgm:spPr/>
      <dgm:t>
        <a:bodyPr/>
        <a:lstStyle/>
        <a:p>
          <a:endParaRPr lang="en-IN"/>
        </a:p>
      </dgm:t>
    </dgm:pt>
    <dgm:pt modelId="{3AA323E8-5200-47E2-85FB-3B9DD8FFD5ED}">
      <dgm:prSet phldrT="[Text]" custT="1"/>
      <dgm:spPr/>
      <dgm:t>
        <a:bodyPr/>
        <a:lstStyle/>
        <a:p>
          <a:r>
            <a:rPr lang="en-US" sz="1600" dirty="0">
              <a:solidFill>
                <a:schemeClr val="tx1"/>
              </a:solidFill>
            </a:rPr>
            <a:t>REINFORCEMENT LEARNING</a:t>
          </a:r>
        </a:p>
        <a:p>
          <a:r>
            <a:rPr lang="en-US" sz="1600" dirty="0">
              <a:solidFill>
                <a:schemeClr val="tx1"/>
              </a:solidFill>
            </a:rPr>
            <a:t>(Learning from Mistakes)</a:t>
          </a:r>
        </a:p>
        <a:p>
          <a:r>
            <a:rPr lang="en-US" sz="1600" dirty="0">
              <a:solidFill>
                <a:schemeClr val="tx1"/>
              </a:solidFill>
            </a:rPr>
            <a:t>Playing Games</a:t>
          </a:r>
          <a:endParaRPr lang="en-IN" sz="1600" dirty="0">
            <a:solidFill>
              <a:schemeClr val="tx1"/>
            </a:solidFill>
          </a:endParaRPr>
        </a:p>
      </dgm:t>
    </dgm:pt>
    <dgm:pt modelId="{FB7AED52-3324-402E-BD6F-A1D56C8D2D38}" type="parTrans" cxnId="{66B2E8E9-F9CB-4BE4-9B06-081077399AB2}">
      <dgm:prSet/>
      <dgm:spPr/>
      <dgm:t>
        <a:bodyPr/>
        <a:lstStyle/>
        <a:p>
          <a:endParaRPr lang="en-IN"/>
        </a:p>
      </dgm:t>
    </dgm:pt>
    <dgm:pt modelId="{76A30F25-150F-4693-9F14-1A6442E34CCD}" type="sibTrans" cxnId="{66B2E8E9-F9CB-4BE4-9B06-081077399AB2}">
      <dgm:prSet/>
      <dgm:spPr/>
      <dgm:t>
        <a:bodyPr/>
        <a:lstStyle/>
        <a:p>
          <a:endParaRPr lang="en-IN"/>
        </a:p>
      </dgm:t>
    </dgm:pt>
    <dgm:pt modelId="{E50C4A69-A8F5-4224-BA56-14DCE38B5B2D}" type="pres">
      <dgm:prSet presAssocID="{36D2D2F2-6048-40B9-932F-BF5BD5D7C257}" presName="Name0" presStyleCnt="0">
        <dgm:presLayoutVars>
          <dgm:orgChart val="1"/>
          <dgm:chPref val="1"/>
          <dgm:dir/>
          <dgm:animOne val="branch"/>
          <dgm:animLvl val="lvl"/>
          <dgm:resizeHandles/>
        </dgm:presLayoutVars>
      </dgm:prSet>
      <dgm:spPr/>
    </dgm:pt>
    <dgm:pt modelId="{781239B0-4266-4A25-8199-42ACC5647D2F}" type="pres">
      <dgm:prSet presAssocID="{43ED91CC-2A06-447B-AFFA-F1FD5CD80F83}" presName="hierRoot1" presStyleCnt="0">
        <dgm:presLayoutVars>
          <dgm:hierBranch val="init"/>
        </dgm:presLayoutVars>
      </dgm:prSet>
      <dgm:spPr/>
    </dgm:pt>
    <dgm:pt modelId="{54263F5F-510C-4002-B042-BCA16468EE5C}" type="pres">
      <dgm:prSet presAssocID="{43ED91CC-2A06-447B-AFFA-F1FD5CD80F83}" presName="rootComposite1" presStyleCnt="0"/>
      <dgm:spPr/>
    </dgm:pt>
    <dgm:pt modelId="{B85C9B71-AE74-49C7-A031-8D46D0C469C5}" type="pres">
      <dgm:prSet presAssocID="{43ED91CC-2A06-447B-AFFA-F1FD5CD80F83}" presName="rootText1" presStyleLbl="alignAcc1" presStyleIdx="0" presStyleCnt="0">
        <dgm:presLayoutVars>
          <dgm:chPref val="3"/>
        </dgm:presLayoutVars>
      </dgm:prSet>
      <dgm:spPr/>
    </dgm:pt>
    <dgm:pt modelId="{C6CEDD4F-9DF3-4E06-A979-B8C50DDA1246}" type="pres">
      <dgm:prSet presAssocID="{43ED91CC-2A06-447B-AFFA-F1FD5CD80F83}" presName="topArc1" presStyleLbl="parChTrans1D1" presStyleIdx="0" presStyleCnt="8"/>
      <dgm:spPr/>
    </dgm:pt>
    <dgm:pt modelId="{9389EE20-3632-45FE-B799-8D77B181107A}" type="pres">
      <dgm:prSet presAssocID="{43ED91CC-2A06-447B-AFFA-F1FD5CD80F83}" presName="bottomArc1" presStyleLbl="parChTrans1D1" presStyleIdx="1" presStyleCnt="8"/>
      <dgm:spPr/>
    </dgm:pt>
    <dgm:pt modelId="{C8A6170F-3939-40F3-9B73-057F02266D86}" type="pres">
      <dgm:prSet presAssocID="{43ED91CC-2A06-447B-AFFA-F1FD5CD80F83}" presName="topConnNode1" presStyleLbl="node1" presStyleIdx="0" presStyleCnt="0"/>
      <dgm:spPr/>
    </dgm:pt>
    <dgm:pt modelId="{DDE71F9D-0D21-4062-A7E1-D3A7FF739848}" type="pres">
      <dgm:prSet presAssocID="{43ED91CC-2A06-447B-AFFA-F1FD5CD80F83}" presName="hierChild2" presStyleCnt="0"/>
      <dgm:spPr/>
    </dgm:pt>
    <dgm:pt modelId="{A1343662-207D-4CE1-88F1-2F1D64B87CEF}" type="pres">
      <dgm:prSet presAssocID="{054271C2-6B14-4DBD-87EE-37F5D8750DF2}" presName="Name28" presStyleLbl="parChTrans1D2" presStyleIdx="0" presStyleCnt="3"/>
      <dgm:spPr/>
    </dgm:pt>
    <dgm:pt modelId="{03D3C2AD-395C-4CD4-8027-32D9D740BFEB}" type="pres">
      <dgm:prSet presAssocID="{77F53715-C7CC-4F24-9BF3-DBEAD74EB1B2}" presName="hierRoot2" presStyleCnt="0">
        <dgm:presLayoutVars>
          <dgm:hierBranch val="init"/>
        </dgm:presLayoutVars>
      </dgm:prSet>
      <dgm:spPr/>
    </dgm:pt>
    <dgm:pt modelId="{E50DA3F6-7107-4610-97E4-454BC1FB0E39}" type="pres">
      <dgm:prSet presAssocID="{77F53715-C7CC-4F24-9BF3-DBEAD74EB1B2}" presName="rootComposite2" presStyleCnt="0"/>
      <dgm:spPr/>
    </dgm:pt>
    <dgm:pt modelId="{61DE6A6B-E185-4B0F-8897-6E92896216EF}" type="pres">
      <dgm:prSet presAssocID="{77F53715-C7CC-4F24-9BF3-DBEAD74EB1B2}" presName="rootText2" presStyleLbl="alignAcc1" presStyleIdx="0" presStyleCnt="0">
        <dgm:presLayoutVars>
          <dgm:chPref val="3"/>
        </dgm:presLayoutVars>
      </dgm:prSet>
      <dgm:spPr/>
    </dgm:pt>
    <dgm:pt modelId="{D1FB7DDE-6AC5-4235-8F3A-A735864664B8}" type="pres">
      <dgm:prSet presAssocID="{77F53715-C7CC-4F24-9BF3-DBEAD74EB1B2}" presName="topArc2" presStyleLbl="parChTrans1D1" presStyleIdx="2" presStyleCnt="8"/>
      <dgm:spPr/>
    </dgm:pt>
    <dgm:pt modelId="{07ABCFCE-9734-43A4-B17A-C1B8ACE6C8F4}" type="pres">
      <dgm:prSet presAssocID="{77F53715-C7CC-4F24-9BF3-DBEAD74EB1B2}" presName="bottomArc2" presStyleLbl="parChTrans1D1" presStyleIdx="3" presStyleCnt="8"/>
      <dgm:spPr/>
    </dgm:pt>
    <dgm:pt modelId="{4816F860-9400-4C69-A161-17717D6308E7}" type="pres">
      <dgm:prSet presAssocID="{77F53715-C7CC-4F24-9BF3-DBEAD74EB1B2}" presName="topConnNode2" presStyleLbl="node2" presStyleIdx="0" presStyleCnt="0"/>
      <dgm:spPr/>
    </dgm:pt>
    <dgm:pt modelId="{D5B86BA8-A8E0-4DD9-8D7D-EA697F5E2F28}" type="pres">
      <dgm:prSet presAssocID="{77F53715-C7CC-4F24-9BF3-DBEAD74EB1B2}" presName="hierChild4" presStyleCnt="0"/>
      <dgm:spPr/>
    </dgm:pt>
    <dgm:pt modelId="{BD3054F7-8022-472F-8E0A-D4E52B5BEC00}" type="pres">
      <dgm:prSet presAssocID="{77F53715-C7CC-4F24-9BF3-DBEAD74EB1B2}" presName="hierChild5" presStyleCnt="0"/>
      <dgm:spPr/>
    </dgm:pt>
    <dgm:pt modelId="{1F4CD601-79F5-4D44-B8E0-9BE994FCACD0}" type="pres">
      <dgm:prSet presAssocID="{F53636F3-900B-41E0-A3DF-F923915EFF76}" presName="Name28" presStyleLbl="parChTrans1D2" presStyleIdx="1" presStyleCnt="3"/>
      <dgm:spPr/>
    </dgm:pt>
    <dgm:pt modelId="{8CF73025-45AA-4629-B242-467B2A811D7F}" type="pres">
      <dgm:prSet presAssocID="{6838045F-B31E-42F2-BD3E-723D9243071A}" presName="hierRoot2" presStyleCnt="0">
        <dgm:presLayoutVars>
          <dgm:hierBranch val="init"/>
        </dgm:presLayoutVars>
      </dgm:prSet>
      <dgm:spPr/>
    </dgm:pt>
    <dgm:pt modelId="{2E318CFC-2621-4A2D-A578-049FDA38BD86}" type="pres">
      <dgm:prSet presAssocID="{6838045F-B31E-42F2-BD3E-723D9243071A}" presName="rootComposite2" presStyleCnt="0"/>
      <dgm:spPr/>
    </dgm:pt>
    <dgm:pt modelId="{55FA3B61-FFA9-479D-9976-4B9DDFBB7E78}" type="pres">
      <dgm:prSet presAssocID="{6838045F-B31E-42F2-BD3E-723D9243071A}" presName="rootText2" presStyleLbl="alignAcc1" presStyleIdx="0" presStyleCnt="0">
        <dgm:presLayoutVars>
          <dgm:chPref val="3"/>
        </dgm:presLayoutVars>
      </dgm:prSet>
      <dgm:spPr/>
    </dgm:pt>
    <dgm:pt modelId="{0003CE04-8266-4190-BF6A-DC8177694AF6}" type="pres">
      <dgm:prSet presAssocID="{6838045F-B31E-42F2-BD3E-723D9243071A}" presName="topArc2" presStyleLbl="parChTrans1D1" presStyleIdx="4" presStyleCnt="8"/>
      <dgm:spPr/>
    </dgm:pt>
    <dgm:pt modelId="{27F2407F-3990-4AFF-BCA4-49ACFB92275B}" type="pres">
      <dgm:prSet presAssocID="{6838045F-B31E-42F2-BD3E-723D9243071A}" presName="bottomArc2" presStyleLbl="parChTrans1D1" presStyleIdx="5" presStyleCnt="8"/>
      <dgm:spPr/>
    </dgm:pt>
    <dgm:pt modelId="{21F5ADAD-7382-4251-A6BE-681F7E5F6184}" type="pres">
      <dgm:prSet presAssocID="{6838045F-B31E-42F2-BD3E-723D9243071A}" presName="topConnNode2" presStyleLbl="node2" presStyleIdx="0" presStyleCnt="0"/>
      <dgm:spPr/>
    </dgm:pt>
    <dgm:pt modelId="{4199ABE1-4E30-4360-8EA1-67286544E6EA}" type="pres">
      <dgm:prSet presAssocID="{6838045F-B31E-42F2-BD3E-723D9243071A}" presName="hierChild4" presStyleCnt="0"/>
      <dgm:spPr/>
    </dgm:pt>
    <dgm:pt modelId="{04082917-EE4C-421E-8FC3-115E04B4FC01}" type="pres">
      <dgm:prSet presAssocID="{6838045F-B31E-42F2-BD3E-723D9243071A}" presName="hierChild5" presStyleCnt="0"/>
      <dgm:spPr/>
    </dgm:pt>
    <dgm:pt modelId="{412F6166-25C3-42BE-AA57-7D2F3905491E}" type="pres">
      <dgm:prSet presAssocID="{FB7AED52-3324-402E-BD6F-A1D56C8D2D38}" presName="Name28" presStyleLbl="parChTrans1D2" presStyleIdx="2" presStyleCnt="3"/>
      <dgm:spPr/>
    </dgm:pt>
    <dgm:pt modelId="{65AF5668-651F-4804-B6CF-FADB027E6FA8}" type="pres">
      <dgm:prSet presAssocID="{3AA323E8-5200-47E2-85FB-3B9DD8FFD5ED}" presName="hierRoot2" presStyleCnt="0">
        <dgm:presLayoutVars>
          <dgm:hierBranch val="init"/>
        </dgm:presLayoutVars>
      </dgm:prSet>
      <dgm:spPr/>
    </dgm:pt>
    <dgm:pt modelId="{54B924CB-F978-4829-8268-8035DF607DE2}" type="pres">
      <dgm:prSet presAssocID="{3AA323E8-5200-47E2-85FB-3B9DD8FFD5ED}" presName="rootComposite2" presStyleCnt="0"/>
      <dgm:spPr/>
    </dgm:pt>
    <dgm:pt modelId="{DDDEE4DB-E42B-46F2-A4DA-27980C4DF977}" type="pres">
      <dgm:prSet presAssocID="{3AA323E8-5200-47E2-85FB-3B9DD8FFD5ED}" presName="rootText2" presStyleLbl="alignAcc1" presStyleIdx="0" presStyleCnt="0">
        <dgm:presLayoutVars>
          <dgm:chPref val="3"/>
        </dgm:presLayoutVars>
      </dgm:prSet>
      <dgm:spPr/>
    </dgm:pt>
    <dgm:pt modelId="{7F80F603-93F5-4AF7-AAB7-848399DC1D83}" type="pres">
      <dgm:prSet presAssocID="{3AA323E8-5200-47E2-85FB-3B9DD8FFD5ED}" presName="topArc2" presStyleLbl="parChTrans1D1" presStyleIdx="6" presStyleCnt="8"/>
      <dgm:spPr/>
    </dgm:pt>
    <dgm:pt modelId="{C332E311-9CE8-4827-8C57-93D8A24628C3}" type="pres">
      <dgm:prSet presAssocID="{3AA323E8-5200-47E2-85FB-3B9DD8FFD5ED}" presName="bottomArc2" presStyleLbl="parChTrans1D1" presStyleIdx="7" presStyleCnt="8"/>
      <dgm:spPr/>
    </dgm:pt>
    <dgm:pt modelId="{5F685E78-38E9-4085-BC37-F1AF230C0789}" type="pres">
      <dgm:prSet presAssocID="{3AA323E8-5200-47E2-85FB-3B9DD8FFD5ED}" presName="topConnNode2" presStyleLbl="node2" presStyleIdx="0" presStyleCnt="0"/>
      <dgm:spPr/>
    </dgm:pt>
    <dgm:pt modelId="{F6AA579E-BD3E-4E9B-95F0-3DFAA5358C6C}" type="pres">
      <dgm:prSet presAssocID="{3AA323E8-5200-47E2-85FB-3B9DD8FFD5ED}" presName="hierChild4" presStyleCnt="0"/>
      <dgm:spPr/>
    </dgm:pt>
    <dgm:pt modelId="{90733449-E7EF-4111-B791-EAD22E489FFF}" type="pres">
      <dgm:prSet presAssocID="{3AA323E8-5200-47E2-85FB-3B9DD8FFD5ED}" presName="hierChild5" presStyleCnt="0"/>
      <dgm:spPr/>
    </dgm:pt>
    <dgm:pt modelId="{87161643-F928-4F56-AFE5-F75450DA08C6}" type="pres">
      <dgm:prSet presAssocID="{43ED91CC-2A06-447B-AFFA-F1FD5CD80F83}" presName="hierChild3" presStyleCnt="0"/>
      <dgm:spPr/>
    </dgm:pt>
  </dgm:ptLst>
  <dgm:cxnLst>
    <dgm:cxn modelId="{7FB21308-6735-4649-A32E-6EA20416339A}" srcId="{43ED91CC-2A06-447B-AFFA-F1FD5CD80F83}" destId="{77F53715-C7CC-4F24-9BF3-DBEAD74EB1B2}" srcOrd="0" destOrd="0" parTransId="{054271C2-6B14-4DBD-87EE-37F5D8750DF2}" sibTransId="{B0321E79-B650-4E0A-8963-663BDE7FACA7}"/>
    <dgm:cxn modelId="{2D250B11-0E72-4516-988B-2C1E83C4276C}" srcId="{43ED91CC-2A06-447B-AFFA-F1FD5CD80F83}" destId="{6838045F-B31E-42F2-BD3E-723D9243071A}" srcOrd="1" destOrd="0" parTransId="{F53636F3-900B-41E0-A3DF-F923915EFF76}" sibTransId="{DB8BBA91-C8D4-47C1-BC7E-5BE00A0E7D52}"/>
    <dgm:cxn modelId="{C31D502E-49D2-4C69-A8C2-4DAFD5176D84}" type="presOf" srcId="{054271C2-6B14-4DBD-87EE-37F5D8750DF2}" destId="{A1343662-207D-4CE1-88F1-2F1D64B87CEF}" srcOrd="0" destOrd="0" presId="urn:microsoft.com/office/officeart/2008/layout/HalfCircleOrganizationChart"/>
    <dgm:cxn modelId="{0D8BDD35-2C15-4CD2-AE84-62DAE47F3F48}" type="presOf" srcId="{6838045F-B31E-42F2-BD3E-723D9243071A}" destId="{21F5ADAD-7382-4251-A6BE-681F7E5F6184}" srcOrd="1" destOrd="0" presId="urn:microsoft.com/office/officeart/2008/layout/HalfCircleOrganizationChart"/>
    <dgm:cxn modelId="{849CEA5B-FFF6-4FFF-B7AD-FE67560B46E2}" srcId="{36D2D2F2-6048-40B9-932F-BF5BD5D7C257}" destId="{43ED91CC-2A06-447B-AFFA-F1FD5CD80F83}" srcOrd="0" destOrd="0" parTransId="{26A6CCE8-CC50-46C2-945F-6EAE470A5417}" sibTransId="{861B5198-89DA-4A91-8D75-DF09BC27E655}"/>
    <dgm:cxn modelId="{F389FE41-6434-40E4-95EC-FF9B96198147}" type="presOf" srcId="{F53636F3-900B-41E0-A3DF-F923915EFF76}" destId="{1F4CD601-79F5-4D44-B8E0-9BE994FCACD0}" srcOrd="0" destOrd="0" presId="urn:microsoft.com/office/officeart/2008/layout/HalfCircleOrganizationChart"/>
    <dgm:cxn modelId="{FACA9255-A218-4087-947F-A0D4D0996F0C}" type="presOf" srcId="{3AA323E8-5200-47E2-85FB-3B9DD8FFD5ED}" destId="{5F685E78-38E9-4085-BC37-F1AF230C0789}" srcOrd="1" destOrd="0" presId="urn:microsoft.com/office/officeart/2008/layout/HalfCircleOrganizationChart"/>
    <dgm:cxn modelId="{BEDAB382-C95C-44A8-A256-B1B9BE2D7984}" type="presOf" srcId="{36D2D2F2-6048-40B9-932F-BF5BD5D7C257}" destId="{E50C4A69-A8F5-4224-BA56-14DCE38B5B2D}" srcOrd="0" destOrd="0" presId="urn:microsoft.com/office/officeart/2008/layout/HalfCircleOrganizationChart"/>
    <dgm:cxn modelId="{220A7A83-9D18-465A-8283-95F86BA7068E}" type="presOf" srcId="{FB7AED52-3324-402E-BD6F-A1D56C8D2D38}" destId="{412F6166-25C3-42BE-AA57-7D2F3905491E}" srcOrd="0" destOrd="0" presId="urn:microsoft.com/office/officeart/2008/layout/HalfCircleOrganizationChart"/>
    <dgm:cxn modelId="{023DDA9E-8B8C-4B4B-858A-C680D9CE9615}" type="presOf" srcId="{43ED91CC-2A06-447B-AFFA-F1FD5CD80F83}" destId="{B85C9B71-AE74-49C7-A031-8D46D0C469C5}" srcOrd="0" destOrd="0" presId="urn:microsoft.com/office/officeart/2008/layout/HalfCircleOrganizationChart"/>
    <dgm:cxn modelId="{AACCC0A6-5D72-4AC9-9986-F9D0CE660646}" type="presOf" srcId="{43ED91CC-2A06-447B-AFFA-F1FD5CD80F83}" destId="{C8A6170F-3939-40F3-9B73-057F02266D86}" srcOrd="1" destOrd="0" presId="urn:microsoft.com/office/officeart/2008/layout/HalfCircleOrganizationChart"/>
    <dgm:cxn modelId="{8078B5AB-7A50-4C0A-B68C-14184BD09F05}" type="presOf" srcId="{6838045F-B31E-42F2-BD3E-723D9243071A}" destId="{55FA3B61-FFA9-479D-9976-4B9DDFBB7E78}" srcOrd="0" destOrd="0" presId="urn:microsoft.com/office/officeart/2008/layout/HalfCircleOrganizationChart"/>
    <dgm:cxn modelId="{E29DB9AD-14C8-4359-BDF9-392B86281FD1}" type="presOf" srcId="{3AA323E8-5200-47E2-85FB-3B9DD8FFD5ED}" destId="{DDDEE4DB-E42B-46F2-A4DA-27980C4DF977}" srcOrd="0" destOrd="0" presId="urn:microsoft.com/office/officeart/2008/layout/HalfCircleOrganizationChart"/>
    <dgm:cxn modelId="{07F961B0-4A12-40F9-9302-2AF0A3D2333B}" type="presOf" srcId="{77F53715-C7CC-4F24-9BF3-DBEAD74EB1B2}" destId="{4816F860-9400-4C69-A161-17717D6308E7}" srcOrd="1" destOrd="0" presId="urn:microsoft.com/office/officeart/2008/layout/HalfCircleOrganizationChart"/>
    <dgm:cxn modelId="{66B2E8E9-F9CB-4BE4-9B06-081077399AB2}" srcId="{43ED91CC-2A06-447B-AFFA-F1FD5CD80F83}" destId="{3AA323E8-5200-47E2-85FB-3B9DD8FFD5ED}" srcOrd="2" destOrd="0" parTransId="{FB7AED52-3324-402E-BD6F-A1D56C8D2D38}" sibTransId="{76A30F25-150F-4693-9F14-1A6442E34CCD}"/>
    <dgm:cxn modelId="{691145FD-F687-43B5-9ACE-371FFD429C52}" type="presOf" srcId="{77F53715-C7CC-4F24-9BF3-DBEAD74EB1B2}" destId="{61DE6A6B-E185-4B0F-8897-6E92896216EF}" srcOrd="0" destOrd="0" presId="urn:microsoft.com/office/officeart/2008/layout/HalfCircleOrganizationChart"/>
    <dgm:cxn modelId="{ABF3CC8A-F4A8-438B-BDB6-C35B1E0C0E46}" type="presParOf" srcId="{E50C4A69-A8F5-4224-BA56-14DCE38B5B2D}" destId="{781239B0-4266-4A25-8199-42ACC5647D2F}" srcOrd="0" destOrd="0" presId="urn:microsoft.com/office/officeart/2008/layout/HalfCircleOrganizationChart"/>
    <dgm:cxn modelId="{1AB3DFEF-3C2F-4D24-B13C-40EC52624AE5}" type="presParOf" srcId="{781239B0-4266-4A25-8199-42ACC5647D2F}" destId="{54263F5F-510C-4002-B042-BCA16468EE5C}" srcOrd="0" destOrd="0" presId="urn:microsoft.com/office/officeart/2008/layout/HalfCircleOrganizationChart"/>
    <dgm:cxn modelId="{194E4F43-C00C-41E7-9A08-9F675BE50FB5}" type="presParOf" srcId="{54263F5F-510C-4002-B042-BCA16468EE5C}" destId="{B85C9B71-AE74-49C7-A031-8D46D0C469C5}" srcOrd="0" destOrd="0" presId="urn:microsoft.com/office/officeart/2008/layout/HalfCircleOrganizationChart"/>
    <dgm:cxn modelId="{11427EB7-D3B8-4838-BE0B-57D17E18CF6A}" type="presParOf" srcId="{54263F5F-510C-4002-B042-BCA16468EE5C}" destId="{C6CEDD4F-9DF3-4E06-A979-B8C50DDA1246}" srcOrd="1" destOrd="0" presId="urn:microsoft.com/office/officeart/2008/layout/HalfCircleOrganizationChart"/>
    <dgm:cxn modelId="{8D42895C-8834-4E5F-88CD-C955EEC1D2E2}" type="presParOf" srcId="{54263F5F-510C-4002-B042-BCA16468EE5C}" destId="{9389EE20-3632-45FE-B799-8D77B181107A}" srcOrd="2" destOrd="0" presId="urn:microsoft.com/office/officeart/2008/layout/HalfCircleOrganizationChart"/>
    <dgm:cxn modelId="{5EF89712-E312-4D71-A05E-AED569BB69E3}" type="presParOf" srcId="{54263F5F-510C-4002-B042-BCA16468EE5C}" destId="{C8A6170F-3939-40F3-9B73-057F02266D86}" srcOrd="3" destOrd="0" presId="urn:microsoft.com/office/officeart/2008/layout/HalfCircleOrganizationChart"/>
    <dgm:cxn modelId="{E43CB7D2-1A98-40A1-868B-F33C6DD6FD70}" type="presParOf" srcId="{781239B0-4266-4A25-8199-42ACC5647D2F}" destId="{DDE71F9D-0D21-4062-A7E1-D3A7FF739848}" srcOrd="1" destOrd="0" presId="urn:microsoft.com/office/officeart/2008/layout/HalfCircleOrganizationChart"/>
    <dgm:cxn modelId="{9EFBFDB1-41A8-4E9B-9DED-6036512D0C99}" type="presParOf" srcId="{DDE71F9D-0D21-4062-A7E1-D3A7FF739848}" destId="{A1343662-207D-4CE1-88F1-2F1D64B87CEF}" srcOrd="0" destOrd="0" presId="urn:microsoft.com/office/officeart/2008/layout/HalfCircleOrganizationChart"/>
    <dgm:cxn modelId="{5FD6447D-58B6-41BC-B61A-0C54A7CC2606}" type="presParOf" srcId="{DDE71F9D-0D21-4062-A7E1-D3A7FF739848}" destId="{03D3C2AD-395C-4CD4-8027-32D9D740BFEB}" srcOrd="1" destOrd="0" presId="urn:microsoft.com/office/officeart/2008/layout/HalfCircleOrganizationChart"/>
    <dgm:cxn modelId="{4D5D0F18-B99B-4606-A34A-CACD4395CE8B}" type="presParOf" srcId="{03D3C2AD-395C-4CD4-8027-32D9D740BFEB}" destId="{E50DA3F6-7107-4610-97E4-454BC1FB0E39}" srcOrd="0" destOrd="0" presId="urn:microsoft.com/office/officeart/2008/layout/HalfCircleOrganizationChart"/>
    <dgm:cxn modelId="{46523405-7314-4313-B098-8325913E4E1F}" type="presParOf" srcId="{E50DA3F6-7107-4610-97E4-454BC1FB0E39}" destId="{61DE6A6B-E185-4B0F-8897-6E92896216EF}" srcOrd="0" destOrd="0" presId="urn:microsoft.com/office/officeart/2008/layout/HalfCircleOrganizationChart"/>
    <dgm:cxn modelId="{4B9E9B45-9881-4B7E-871D-6A625D2DD475}" type="presParOf" srcId="{E50DA3F6-7107-4610-97E4-454BC1FB0E39}" destId="{D1FB7DDE-6AC5-4235-8F3A-A735864664B8}" srcOrd="1" destOrd="0" presId="urn:microsoft.com/office/officeart/2008/layout/HalfCircleOrganizationChart"/>
    <dgm:cxn modelId="{900E5B01-FA6D-462D-9330-74F3D07FB878}" type="presParOf" srcId="{E50DA3F6-7107-4610-97E4-454BC1FB0E39}" destId="{07ABCFCE-9734-43A4-B17A-C1B8ACE6C8F4}" srcOrd="2" destOrd="0" presId="urn:microsoft.com/office/officeart/2008/layout/HalfCircleOrganizationChart"/>
    <dgm:cxn modelId="{C8FFFE12-EC04-4712-9FCB-0FF2E2BB4598}" type="presParOf" srcId="{E50DA3F6-7107-4610-97E4-454BC1FB0E39}" destId="{4816F860-9400-4C69-A161-17717D6308E7}" srcOrd="3" destOrd="0" presId="urn:microsoft.com/office/officeart/2008/layout/HalfCircleOrganizationChart"/>
    <dgm:cxn modelId="{D34A3C3F-FAFF-498F-8528-C9C47647527C}" type="presParOf" srcId="{03D3C2AD-395C-4CD4-8027-32D9D740BFEB}" destId="{D5B86BA8-A8E0-4DD9-8D7D-EA697F5E2F28}" srcOrd="1" destOrd="0" presId="urn:microsoft.com/office/officeart/2008/layout/HalfCircleOrganizationChart"/>
    <dgm:cxn modelId="{ABD19A95-45C3-4CC3-A86D-0C48C1FFAF1E}" type="presParOf" srcId="{03D3C2AD-395C-4CD4-8027-32D9D740BFEB}" destId="{BD3054F7-8022-472F-8E0A-D4E52B5BEC00}" srcOrd="2" destOrd="0" presId="urn:microsoft.com/office/officeart/2008/layout/HalfCircleOrganizationChart"/>
    <dgm:cxn modelId="{520DDAEA-0F89-455F-BA0D-63689067B798}" type="presParOf" srcId="{DDE71F9D-0D21-4062-A7E1-D3A7FF739848}" destId="{1F4CD601-79F5-4D44-B8E0-9BE994FCACD0}" srcOrd="2" destOrd="0" presId="urn:microsoft.com/office/officeart/2008/layout/HalfCircleOrganizationChart"/>
    <dgm:cxn modelId="{F6EB9C33-8BA3-4164-84A4-DFE39317F0D3}" type="presParOf" srcId="{DDE71F9D-0D21-4062-A7E1-D3A7FF739848}" destId="{8CF73025-45AA-4629-B242-467B2A811D7F}" srcOrd="3" destOrd="0" presId="urn:microsoft.com/office/officeart/2008/layout/HalfCircleOrganizationChart"/>
    <dgm:cxn modelId="{6177AECC-29F6-45EE-9186-7254920BA3A3}" type="presParOf" srcId="{8CF73025-45AA-4629-B242-467B2A811D7F}" destId="{2E318CFC-2621-4A2D-A578-049FDA38BD86}" srcOrd="0" destOrd="0" presId="urn:microsoft.com/office/officeart/2008/layout/HalfCircleOrganizationChart"/>
    <dgm:cxn modelId="{F8B5E6FA-8FBA-4696-B511-31EF8BA329AB}" type="presParOf" srcId="{2E318CFC-2621-4A2D-A578-049FDA38BD86}" destId="{55FA3B61-FFA9-479D-9976-4B9DDFBB7E78}" srcOrd="0" destOrd="0" presId="urn:microsoft.com/office/officeart/2008/layout/HalfCircleOrganizationChart"/>
    <dgm:cxn modelId="{B29AD69F-CB9D-4D9D-B042-471CD9F49998}" type="presParOf" srcId="{2E318CFC-2621-4A2D-A578-049FDA38BD86}" destId="{0003CE04-8266-4190-BF6A-DC8177694AF6}" srcOrd="1" destOrd="0" presId="urn:microsoft.com/office/officeart/2008/layout/HalfCircleOrganizationChart"/>
    <dgm:cxn modelId="{8562A0F7-8D23-4B37-9E62-E1DC6C972EC8}" type="presParOf" srcId="{2E318CFC-2621-4A2D-A578-049FDA38BD86}" destId="{27F2407F-3990-4AFF-BCA4-49ACFB92275B}" srcOrd="2" destOrd="0" presId="urn:microsoft.com/office/officeart/2008/layout/HalfCircleOrganizationChart"/>
    <dgm:cxn modelId="{3F5D9D49-B686-403B-9FD4-079822A65E04}" type="presParOf" srcId="{2E318CFC-2621-4A2D-A578-049FDA38BD86}" destId="{21F5ADAD-7382-4251-A6BE-681F7E5F6184}" srcOrd="3" destOrd="0" presId="urn:microsoft.com/office/officeart/2008/layout/HalfCircleOrganizationChart"/>
    <dgm:cxn modelId="{F9070016-0592-43E6-A4B3-90560F190941}" type="presParOf" srcId="{8CF73025-45AA-4629-B242-467B2A811D7F}" destId="{4199ABE1-4E30-4360-8EA1-67286544E6EA}" srcOrd="1" destOrd="0" presId="urn:microsoft.com/office/officeart/2008/layout/HalfCircleOrganizationChart"/>
    <dgm:cxn modelId="{3431B6B6-F98E-42C9-B516-919CA2B4FFC8}" type="presParOf" srcId="{8CF73025-45AA-4629-B242-467B2A811D7F}" destId="{04082917-EE4C-421E-8FC3-115E04B4FC01}" srcOrd="2" destOrd="0" presId="urn:microsoft.com/office/officeart/2008/layout/HalfCircleOrganizationChart"/>
    <dgm:cxn modelId="{D30F3DCA-AC5D-4222-83F6-1C4CFA07A6B9}" type="presParOf" srcId="{DDE71F9D-0D21-4062-A7E1-D3A7FF739848}" destId="{412F6166-25C3-42BE-AA57-7D2F3905491E}" srcOrd="4" destOrd="0" presId="urn:microsoft.com/office/officeart/2008/layout/HalfCircleOrganizationChart"/>
    <dgm:cxn modelId="{003655B9-7B5C-458C-AF01-EB3C8C3A2828}" type="presParOf" srcId="{DDE71F9D-0D21-4062-A7E1-D3A7FF739848}" destId="{65AF5668-651F-4804-B6CF-FADB027E6FA8}" srcOrd="5" destOrd="0" presId="urn:microsoft.com/office/officeart/2008/layout/HalfCircleOrganizationChart"/>
    <dgm:cxn modelId="{205A39AF-DC4A-40E9-94FF-73D68F59802B}" type="presParOf" srcId="{65AF5668-651F-4804-B6CF-FADB027E6FA8}" destId="{54B924CB-F978-4829-8268-8035DF607DE2}" srcOrd="0" destOrd="0" presId="urn:microsoft.com/office/officeart/2008/layout/HalfCircleOrganizationChart"/>
    <dgm:cxn modelId="{A19B1F7B-2B1C-4F19-AB00-AFC7AA804285}" type="presParOf" srcId="{54B924CB-F978-4829-8268-8035DF607DE2}" destId="{DDDEE4DB-E42B-46F2-A4DA-27980C4DF977}" srcOrd="0" destOrd="0" presId="urn:microsoft.com/office/officeart/2008/layout/HalfCircleOrganizationChart"/>
    <dgm:cxn modelId="{907991FD-5072-46A6-AD30-1E07FB4A8B25}" type="presParOf" srcId="{54B924CB-F978-4829-8268-8035DF607DE2}" destId="{7F80F603-93F5-4AF7-AAB7-848399DC1D83}" srcOrd="1" destOrd="0" presId="urn:microsoft.com/office/officeart/2008/layout/HalfCircleOrganizationChart"/>
    <dgm:cxn modelId="{69E74D65-12F5-42EF-92E3-0FA4A75B7065}" type="presParOf" srcId="{54B924CB-F978-4829-8268-8035DF607DE2}" destId="{C332E311-9CE8-4827-8C57-93D8A24628C3}" srcOrd="2" destOrd="0" presId="urn:microsoft.com/office/officeart/2008/layout/HalfCircleOrganizationChart"/>
    <dgm:cxn modelId="{33D11649-CE48-4F2F-A35A-1062FC30DC64}" type="presParOf" srcId="{54B924CB-F978-4829-8268-8035DF607DE2}" destId="{5F685E78-38E9-4085-BC37-F1AF230C0789}" srcOrd="3" destOrd="0" presId="urn:microsoft.com/office/officeart/2008/layout/HalfCircleOrganizationChart"/>
    <dgm:cxn modelId="{F9BCADF8-5191-41B1-A9B4-D8E7022935FC}" type="presParOf" srcId="{65AF5668-651F-4804-B6CF-FADB027E6FA8}" destId="{F6AA579E-BD3E-4E9B-95F0-3DFAA5358C6C}" srcOrd="1" destOrd="0" presId="urn:microsoft.com/office/officeart/2008/layout/HalfCircleOrganizationChart"/>
    <dgm:cxn modelId="{CEB07076-FAEE-464C-89F0-40B6E635D580}" type="presParOf" srcId="{65AF5668-651F-4804-B6CF-FADB027E6FA8}" destId="{90733449-E7EF-4111-B791-EAD22E489FFF}" srcOrd="2" destOrd="0" presId="urn:microsoft.com/office/officeart/2008/layout/HalfCircleOrganizationChart"/>
    <dgm:cxn modelId="{2E7DE8E0-BDBC-4E47-84ED-9779D1CC5168}" type="presParOf" srcId="{781239B0-4266-4A25-8199-42ACC5647D2F}" destId="{87161643-F928-4F56-AFE5-F75450DA08C6}"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F6166-25C3-42BE-AA57-7D2F3905491E}">
      <dsp:nvSpPr>
        <dsp:cNvPr id="0" name=""/>
        <dsp:cNvSpPr/>
      </dsp:nvSpPr>
      <dsp:spPr>
        <a:xfrm>
          <a:off x="5202454" y="2811211"/>
          <a:ext cx="3680774" cy="638812"/>
        </a:xfrm>
        <a:custGeom>
          <a:avLst/>
          <a:gdLst/>
          <a:ahLst/>
          <a:cxnLst/>
          <a:rect l="0" t="0" r="0" b="0"/>
          <a:pathLst>
            <a:path>
              <a:moveTo>
                <a:pt x="0" y="0"/>
              </a:moveTo>
              <a:lnTo>
                <a:pt x="0" y="319406"/>
              </a:lnTo>
              <a:lnTo>
                <a:pt x="3680774" y="319406"/>
              </a:lnTo>
              <a:lnTo>
                <a:pt x="3680774" y="6388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4CD601-79F5-4D44-B8E0-9BE994FCACD0}">
      <dsp:nvSpPr>
        <dsp:cNvPr id="0" name=""/>
        <dsp:cNvSpPr/>
      </dsp:nvSpPr>
      <dsp:spPr>
        <a:xfrm>
          <a:off x="5156734" y="2811211"/>
          <a:ext cx="91440" cy="638812"/>
        </a:xfrm>
        <a:custGeom>
          <a:avLst/>
          <a:gdLst/>
          <a:ahLst/>
          <a:cxnLst/>
          <a:rect l="0" t="0" r="0" b="0"/>
          <a:pathLst>
            <a:path>
              <a:moveTo>
                <a:pt x="45720" y="0"/>
              </a:moveTo>
              <a:lnTo>
                <a:pt x="45720" y="6388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343662-207D-4CE1-88F1-2F1D64B87CEF}">
      <dsp:nvSpPr>
        <dsp:cNvPr id="0" name=""/>
        <dsp:cNvSpPr/>
      </dsp:nvSpPr>
      <dsp:spPr>
        <a:xfrm>
          <a:off x="1521679" y="2811211"/>
          <a:ext cx="3680774" cy="638812"/>
        </a:xfrm>
        <a:custGeom>
          <a:avLst/>
          <a:gdLst/>
          <a:ahLst/>
          <a:cxnLst/>
          <a:rect l="0" t="0" r="0" b="0"/>
          <a:pathLst>
            <a:path>
              <a:moveTo>
                <a:pt x="3680774" y="0"/>
              </a:moveTo>
              <a:lnTo>
                <a:pt x="3680774" y="319406"/>
              </a:lnTo>
              <a:lnTo>
                <a:pt x="0" y="319406"/>
              </a:lnTo>
              <a:lnTo>
                <a:pt x="0" y="6388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CEDD4F-9DF3-4E06-A979-B8C50DDA1246}">
      <dsp:nvSpPr>
        <dsp:cNvPr id="0" name=""/>
        <dsp:cNvSpPr/>
      </dsp:nvSpPr>
      <dsp:spPr>
        <a:xfrm>
          <a:off x="4441963" y="1290230"/>
          <a:ext cx="1520981" cy="1520981"/>
        </a:xfrm>
        <a:prstGeom prst="arc">
          <a:avLst>
            <a:gd name="adj1" fmla="val 13200000"/>
            <a:gd name="adj2" fmla="val 192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89EE20-3632-45FE-B799-8D77B181107A}">
      <dsp:nvSpPr>
        <dsp:cNvPr id="0" name=""/>
        <dsp:cNvSpPr/>
      </dsp:nvSpPr>
      <dsp:spPr>
        <a:xfrm>
          <a:off x="4441963" y="1290230"/>
          <a:ext cx="1520981" cy="1520981"/>
        </a:xfrm>
        <a:prstGeom prst="arc">
          <a:avLst>
            <a:gd name="adj1" fmla="val 2400000"/>
            <a:gd name="adj2" fmla="val 84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C9B71-AE74-49C7-A031-8D46D0C469C5}">
      <dsp:nvSpPr>
        <dsp:cNvPr id="0" name=""/>
        <dsp:cNvSpPr/>
      </dsp:nvSpPr>
      <dsp:spPr>
        <a:xfrm>
          <a:off x="3681473" y="1564006"/>
          <a:ext cx="3041962" cy="97342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MACHINE LEARNING</a:t>
          </a:r>
          <a:endParaRPr lang="en-IN" sz="2800" kern="1200" dirty="0">
            <a:solidFill>
              <a:schemeClr val="tx1"/>
            </a:solidFill>
          </a:endParaRPr>
        </a:p>
      </dsp:txBody>
      <dsp:txXfrm>
        <a:off x="3681473" y="1564006"/>
        <a:ext cx="3041962" cy="973428"/>
      </dsp:txXfrm>
    </dsp:sp>
    <dsp:sp modelId="{D1FB7DDE-6AC5-4235-8F3A-A735864664B8}">
      <dsp:nvSpPr>
        <dsp:cNvPr id="0" name=""/>
        <dsp:cNvSpPr/>
      </dsp:nvSpPr>
      <dsp:spPr>
        <a:xfrm>
          <a:off x="761189" y="3450023"/>
          <a:ext cx="1520981" cy="1520981"/>
        </a:xfrm>
        <a:prstGeom prst="arc">
          <a:avLst>
            <a:gd name="adj1" fmla="val 13200000"/>
            <a:gd name="adj2" fmla="val 192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ABCFCE-9734-43A4-B17A-C1B8ACE6C8F4}">
      <dsp:nvSpPr>
        <dsp:cNvPr id="0" name=""/>
        <dsp:cNvSpPr/>
      </dsp:nvSpPr>
      <dsp:spPr>
        <a:xfrm>
          <a:off x="761189" y="3450023"/>
          <a:ext cx="1520981" cy="1520981"/>
        </a:xfrm>
        <a:prstGeom prst="arc">
          <a:avLst>
            <a:gd name="adj1" fmla="val 2400000"/>
            <a:gd name="adj2" fmla="val 84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DE6A6B-E185-4B0F-8897-6E92896216EF}">
      <dsp:nvSpPr>
        <dsp:cNvPr id="0" name=""/>
        <dsp:cNvSpPr/>
      </dsp:nvSpPr>
      <dsp:spPr>
        <a:xfrm>
          <a:off x="698" y="3723800"/>
          <a:ext cx="3041962" cy="97342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SUPERVISED MACHINE LEARNING</a:t>
          </a:r>
        </a:p>
        <a:p>
          <a:pPr marL="0" lvl="0" indent="0" algn="ctr" defTabSz="711200">
            <a:lnSpc>
              <a:spcPct val="90000"/>
            </a:lnSpc>
            <a:spcBef>
              <a:spcPct val="0"/>
            </a:spcBef>
            <a:spcAft>
              <a:spcPct val="35000"/>
            </a:spcAft>
            <a:buNone/>
          </a:pPr>
          <a:r>
            <a:rPr lang="en-US" sz="1600" kern="1200" dirty="0">
              <a:solidFill>
                <a:schemeClr val="tx1"/>
              </a:solidFill>
            </a:rPr>
            <a:t>(TASK DRIVEN)</a:t>
          </a:r>
        </a:p>
        <a:p>
          <a:pPr marL="0" lvl="0" indent="0" algn="ctr" defTabSz="711200">
            <a:lnSpc>
              <a:spcPct val="90000"/>
            </a:lnSpc>
            <a:spcBef>
              <a:spcPct val="0"/>
            </a:spcBef>
            <a:spcAft>
              <a:spcPct val="35000"/>
            </a:spcAft>
            <a:buFont typeface="Arial" panose="020B0604020202020204" pitchFamily="34" charset="0"/>
            <a:buNone/>
          </a:pPr>
          <a:r>
            <a:rPr lang="en-US" sz="1600" kern="1200" dirty="0">
              <a:solidFill>
                <a:schemeClr val="tx1"/>
              </a:solidFill>
            </a:rPr>
            <a:t>Regression</a:t>
          </a:r>
        </a:p>
        <a:p>
          <a:pPr marL="0" lvl="0" indent="0" algn="ctr" defTabSz="711200">
            <a:lnSpc>
              <a:spcPct val="90000"/>
            </a:lnSpc>
            <a:spcBef>
              <a:spcPct val="0"/>
            </a:spcBef>
            <a:spcAft>
              <a:spcPct val="35000"/>
            </a:spcAft>
            <a:buNone/>
          </a:pPr>
          <a:r>
            <a:rPr lang="en-US" sz="1600" kern="1200" dirty="0">
              <a:solidFill>
                <a:schemeClr val="tx1"/>
              </a:solidFill>
            </a:rPr>
            <a:t>Classification</a:t>
          </a:r>
          <a:endParaRPr lang="en-IN" sz="1600" kern="1200" dirty="0">
            <a:solidFill>
              <a:schemeClr val="tx1"/>
            </a:solidFill>
          </a:endParaRPr>
        </a:p>
      </dsp:txBody>
      <dsp:txXfrm>
        <a:off x="698" y="3723800"/>
        <a:ext cx="3041962" cy="973428"/>
      </dsp:txXfrm>
    </dsp:sp>
    <dsp:sp modelId="{0003CE04-8266-4190-BF6A-DC8177694AF6}">
      <dsp:nvSpPr>
        <dsp:cNvPr id="0" name=""/>
        <dsp:cNvSpPr/>
      </dsp:nvSpPr>
      <dsp:spPr>
        <a:xfrm>
          <a:off x="4441963" y="3450023"/>
          <a:ext cx="1520981" cy="1520981"/>
        </a:xfrm>
        <a:prstGeom prst="arc">
          <a:avLst>
            <a:gd name="adj1" fmla="val 13200000"/>
            <a:gd name="adj2" fmla="val 192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F2407F-3990-4AFF-BCA4-49ACFB92275B}">
      <dsp:nvSpPr>
        <dsp:cNvPr id="0" name=""/>
        <dsp:cNvSpPr/>
      </dsp:nvSpPr>
      <dsp:spPr>
        <a:xfrm>
          <a:off x="4441963" y="3450023"/>
          <a:ext cx="1520981" cy="1520981"/>
        </a:xfrm>
        <a:prstGeom prst="arc">
          <a:avLst>
            <a:gd name="adj1" fmla="val 2400000"/>
            <a:gd name="adj2" fmla="val 84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FA3B61-FFA9-479D-9976-4B9DDFBB7E78}">
      <dsp:nvSpPr>
        <dsp:cNvPr id="0" name=""/>
        <dsp:cNvSpPr/>
      </dsp:nvSpPr>
      <dsp:spPr>
        <a:xfrm>
          <a:off x="3681473" y="3723800"/>
          <a:ext cx="3041962" cy="97342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UNSUPERVISED MACHINE LEARNING</a:t>
          </a:r>
        </a:p>
        <a:p>
          <a:pPr marL="0" lvl="0" indent="0" algn="ctr" defTabSz="711200">
            <a:lnSpc>
              <a:spcPct val="90000"/>
            </a:lnSpc>
            <a:spcBef>
              <a:spcPct val="0"/>
            </a:spcBef>
            <a:spcAft>
              <a:spcPct val="35000"/>
            </a:spcAft>
            <a:buNone/>
          </a:pPr>
          <a:r>
            <a:rPr lang="en-US" sz="1600" kern="1200" dirty="0">
              <a:solidFill>
                <a:schemeClr val="tx1"/>
              </a:solidFill>
            </a:rPr>
            <a:t>(Data Driven)</a:t>
          </a:r>
        </a:p>
        <a:p>
          <a:pPr marL="0" lvl="0" indent="0" algn="ctr" defTabSz="711200">
            <a:lnSpc>
              <a:spcPct val="90000"/>
            </a:lnSpc>
            <a:spcBef>
              <a:spcPct val="0"/>
            </a:spcBef>
            <a:spcAft>
              <a:spcPct val="35000"/>
            </a:spcAft>
            <a:buNone/>
          </a:pPr>
          <a:r>
            <a:rPr lang="en-US" sz="1600" kern="1200" dirty="0">
              <a:solidFill>
                <a:schemeClr val="tx1"/>
              </a:solidFill>
            </a:rPr>
            <a:t>Clustering</a:t>
          </a:r>
        </a:p>
        <a:p>
          <a:pPr marL="0" lvl="0" indent="0" algn="ctr" defTabSz="711200">
            <a:lnSpc>
              <a:spcPct val="90000"/>
            </a:lnSpc>
            <a:spcBef>
              <a:spcPct val="0"/>
            </a:spcBef>
            <a:spcAft>
              <a:spcPct val="35000"/>
            </a:spcAft>
            <a:buNone/>
          </a:pPr>
          <a:r>
            <a:rPr lang="en-IN" sz="1600" kern="1200" dirty="0">
              <a:solidFill>
                <a:schemeClr val="tx1"/>
              </a:solidFill>
            </a:rPr>
            <a:t>Probability distribution estimation</a:t>
          </a:r>
        </a:p>
        <a:p>
          <a:pPr marL="0" lvl="0" indent="0" algn="ctr" defTabSz="711200">
            <a:lnSpc>
              <a:spcPct val="90000"/>
            </a:lnSpc>
            <a:spcBef>
              <a:spcPct val="0"/>
            </a:spcBef>
            <a:spcAft>
              <a:spcPct val="35000"/>
            </a:spcAft>
            <a:buNone/>
          </a:pPr>
          <a:r>
            <a:rPr lang="en-IN" sz="1600" kern="1200" dirty="0">
              <a:solidFill>
                <a:schemeClr val="tx1"/>
              </a:solidFill>
            </a:rPr>
            <a:t>Finding association (in features)</a:t>
          </a:r>
        </a:p>
        <a:p>
          <a:pPr marL="0" lvl="0" indent="0" algn="ctr" defTabSz="711200">
            <a:lnSpc>
              <a:spcPct val="90000"/>
            </a:lnSpc>
            <a:spcBef>
              <a:spcPct val="0"/>
            </a:spcBef>
            <a:spcAft>
              <a:spcPct val="35000"/>
            </a:spcAft>
            <a:buNone/>
          </a:pPr>
          <a:r>
            <a:rPr lang="en-IN" sz="1600" kern="1200" dirty="0">
              <a:solidFill>
                <a:schemeClr val="tx1"/>
              </a:solidFill>
            </a:rPr>
            <a:t>Dimension reduction </a:t>
          </a:r>
        </a:p>
      </dsp:txBody>
      <dsp:txXfrm>
        <a:off x="3681473" y="3723800"/>
        <a:ext cx="3041962" cy="973428"/>
      </dsp:txXfrm>
    </dsp:sp>
    <dsp:sp modelId="{7F80F603-93F5-4AF7-AAB7-848399DC1D83}">
      <dsp:nvSpPr>
        <dsp:cNvPr id="0" name=""/>
        <dsp:cNvSpPr/>
      </dsp:nvSpPr>
      <dsp:spPr>
        <a:xfrm>
          <a:off x="8122738" y="3450023"/>
          <a:ext cx="1520981" cy="1520981"/>
        </a:xfrm>
        <a:prstGeom prst="arc">
          <a:avLst>
            <a:gd name="adj1" fmla="val 13200000"/>
            <a:gd name="adj2" fmla="val 192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32E311-9CE8-4827-8C57-93D8A24628C3}">
      <dsp:nvSpPr>
        <dsp:cNvPr id="0" name=""/>
        <dsp:cNvSpPr/>
      </dsp:nvSpPr>
      <dsp:spPr>
        <a:xfrm>
          <a:off x="8122738" y="3450023"/>
          <a:ext cx="1520981" cy="1520981"/>
        </a:xfrm>
        <a:prstGeom prst="arc">
          <a:avLst>
            <a:gd name="adj1" fmla="val 2400000"/>
            <a:gd name="adj2" fmla="val 840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DEE4DB-E42B-46F2-A4DA-27980C4DF977}">
      <dsp:nvSpPr>
        <dsp:cNvPr id="0" name=""/>
        <dsp:cNvSpPr/>
      </dsp:nvSpPr>
      <dsp:spPr>
        <a:xfrm>
          <a:off x="7362247" y="3723800"/>
          <a:ext cx="3041962" cy="97342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REINFORCEMENT LEARNING</a:t>
          </a:r>
        </a:p>
        <a:p>
          <a:pPr marL="0" lvl="0" indent="0" algn="ctr" defTabSz="711200">
            <a:lnSpc>
              <a:spcPct val="90000"/>
            </a:lnSpc>
            <a:spcBef>
              <a:spcPct val="0"/>
            </a:spcBef>
            <a:spcAft>
              <a:spcPct val="35000"/>
            </a:spcAft>
            <a:buNone/>
          </a:pPr>
          <a:r>
            <a:rPr lang="en-US" sz="1600" kern="1200" dirty="0">
              <a:solidFill>
                <a:schemeClr val="tx1"/>
              </a:solidFill>
            </a:rPr>
            <a:t>(Learning from Mistakes)</a:t>
          </a:r>
        </a:p>
        <a:p>
          <a:pPr marL="0" lvl="0" indent="0" algn="ctr" defTabSz="711200">
            <a:lnSpc>
              <a:spcPct val="90000"/>
            </a:lnSpc>
            <a:spcBef>
              <a:spcPct val="0"/>
            </a:spcBef>
            <a:spcAft>
              <a:spcPct val="35000"/>
            </a:spcAft>
            <a:buNone/>
          </a:pPr>
          <a:r>
            <a:rPr lang="en-US" sz="1600" kern="1200" dirty="0">
              <a:solidFill>
                <a:schemeClr val="tx1"/>
              </a:solidFill>
            </a:rPr>
            <a:t>Playing Games</a:t>
          </a:r>
          <a:endParaRPr lang="en-IN" sz="1600" kern="1200" dirty="0">
            <a:solidFill>
              <a:schemeClr val="tx1"/>
            </a:solidFill>
          </a:endParaRPr>
        </a:p>
      </dsp:txBody>
      <dsp:txXfrm>
        <a:off x="7362247" y="3723800"/>
        <a:ext cx="3041962" cy="973428"/>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424141-BB34-4981-972A-E5047DD04105}" type="datetimeFigureOut">
              <a:rPr lang="en-IN" smtClean="0"/>
              <a:t>28-07-2023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B64659C-0959-498A-82BE-BD9BFB16E878}" type="slidenum">
              <a:rPr lang="en-IN" smtClean="0"/>
              <a:t>‹#›</a:t>
            </a:fld>
            <a:endParaRPr lang="en-IN"/>
          </a:p>
        </p:txBody>
      </p:sp>
    </p:spTree>
    <p:extLst>
      <p:ext uri="{BB962C8B-B14F-4D97-AF65-F5344CB8AC3E}">
        <p14:creationId xmlns:p14="http://schemas.microsoft.com/office/powerpoint/2010/main" val="1384488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424141-BB34-4981-972A-E5047DD04105}" type="datetimeFigureOut">
              <a:rPr lang="en-IN" smtClean="0"/>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64659C-0959-498A-82BE-BD9BFB16E878}" type="slidenum">
              <a:rPr lang="en-IN" smtClean="0"/>
              <a:t>‹#›</a:t>
            </a:fld>
            <a:endParaRPr lang="en-IN"/>
          </a:p>
        </p:txBody>
      </p:sp>
    </p:spTree>
    <p:extLst>
      <p:ext uri="{BB962C8B-B14F-4D97-AF65-F5344CB8AC3E}">
        <p14:creationId xmlns:p14="http://schemas.microsoft.com/office/powerpoint/2010/main" val="29302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424141-BB34-4981-972A-E5047DD04105}" type="datetimeFigureOut">
              <a:rPr lang="en-IN" smtClean="0"/>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64659C-0959-498A-82BE-BD9BFB16E878}" type="slidenum">
              <a:rPr lang="en-IN" smtClean="0"/>
              <a:t>‹#›</a:t>
            </a:fld>
            <a:endParaRPr lang="en-IN"/>
          </a:p>
        </p:txBody>
      </p:sp>
    </p:spTree>
    <p:extLst>
      <p:ext uri="{BB962C8B-B14F-4D97-AF65-F5344CB8AC3E}">
        <p14:creationId xmlns:p14="http://schemas.microsoft.com/office/powerpoint/2010/main" val="2483922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424141-BB34-4981-972A-E5047DD04105}" type="datetimeFigureOut">
              <a:rPr lang="en-IN" smtClean="0"/>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64659C-0959-498A-82BE-BD9BFB16E878}"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6553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424141-BB34-4981-972A-E5047DD04105}" type="datetimeFigureOut">
              <a:rPr lang="en-IN" smtClean="0"/>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64659C-0959-498A-82BE-BD9BFB16E878}" type="slidenum">
              <a:rPr lang="en-IN" smtClean="0"/>
              <a:t>‹#›</a:t>
            </a:fld>
            <a:endParaRPr lang="en-IN"/>
          </a:p>
        </p:txBody>
      </p:sp>
    </p:spTree>
    <p:extLst>
      <p:ext uri="{BB962C8B-B14F-4D97-AF65-F5344CB8AC3E}">
        <p14:creationId xmlns:p14="http://schemas.microsoft.com/office/powerpoint/2010/main" val="3821979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424141-BB34-4981-972A-E5047DD04105}" type="datetimeFigureOut">
              <a:rPr lang="en-IN" smtClean="0"/>
              <a:t>28-07-2023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64659C-0959-498A-82BE-BD9BFB16E878}" type="slidenum">
              <a:rPr lang="en-IN" smtClean="0"/>
              <a:t>‹#›</a:t>
            </a:fld>
            <a:endParaRPr lang="en-IN"/>
          </a:p>
        </p:txBody>
      </p:sp>
    </p:spTree>
    <p:extLst>
      <p:ext uri="{BB962C8B-B14F-4D97-AF65-F5344CB8AC3E}">
        <p14:creationId xmlns:p14="http://schemas.microsoft.com/office/powerpoint/2010/main" val="3922209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424141-BB34-4981-972A-E5047DD04105}" type="datetimeFigureOut">
              <a:rPr lang="en-IN" smtClean="0"/>
              <a:t>28-07-2023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64659C-0959-498A-82BE-BD9BFB16E878}" type="slidenum">
              <a:rPr lang="en-IN" smtClean="0"/>
              <a:t>‹#›</a:t>
            </a:fld>
            <a:endParaRPr lang="en-IN"/>
          </a:p>
        </p:txBody>
      </p:sp>
    </p:spTree>
    <p:extLst>
      <p:ext uri="{BB962C8B-B14F-4D97-AF65-F5344CB8AC3E}">
        <p14:creationId xmlns:p14="http://schemas.microsoft.com/office/powerpoint/2010/main" val="4293654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24141-BB34-4981-972A-E5047DD04105}"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64659C-0959-498A-82BE-BD9BFB16E878}" type="slidenum">
              <a:rPr lang="en-IN" smtClean="0"/>
              <a:t>‹#›</a:t>
            </a:fld>
            <a:endParaRPr lang="en-IN"/>
          </a:p>
        </p:txBody>
      </p:sp>
    </p:spTree>
    <p:extLst>
      <p:ext uri="{BB962C8B-B14F-4D97-AF65-F5344CB8AC3E}">
        <p14:creationId xmlns:p14="http://schemas.microsoft.com/office/powerpoint/2010/main" val="1825292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24141-BB34-4981-972A-E5047DD04105}"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64659C-0959-498A-82BE-BD9BFB16E878}" type="slidenum">
              <a:rPr lang="en-IN" smtClean="0"/>
              <a:t>‹#›</a:t>
            </a:fld>
            <a:endParaRPr lang="en-IN"/>
          </a:p>
        </p:txBody>
      </p:sp>
    </p:spTree>
    <p:extLst>
      <p:ext uri="{BB962C8B-B14F-4D97-AF65-F5344CB8AC3E}">
        <p14:creationId xmlns:p14="http://schemas.microsoft.com/office/powerpoint/2010/main" val="189809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24141-BB34-4981-972A-E5047DD04105}"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64659C-0959-498A-82BE-BD9BFB16E878}" type="slidenum">
              <a:rPr lang="en-IN" smtClean="0"/>
              <a:t>‹#›</a:t>
            </a:fld>
            <a:endParaRPr lang="en-IN"/>
          </a:p>
        </p:txBody>
      </p:sp>
    </p:spTree>
    <p:extLst>
      <p:ext uri="{BB962C8B-B14F-4D97-AF65-F5344CB8AC3E}">
        <p14:creationId xmlns:p14="http://schemas.microsoft.com/office/powerpoint/2010/main" val="23397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24141-BB34-4981-972A-E5047DD04105}"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64659C-0959-498A-82BE-BD9BFB16E878}" type="slidenum">
              <a:rPr lang="en-IN" smtClean="0"/>
              <a:t>‹#›</a:t>
            </a:fld>
            <a:endParaRPr lang="en-IN"/>
          </a:p>
        </p:txBody>
      </p:sp>
    </p:spTree>
    <p:extLst>
      <p:ext uri="{BB962C8B-B14F-4D97-AF65-F5344CB8AC3E}">
        <p14:creationId xmlns:p14="http://schemas.microsoft.com/office/powerpoint/2010/main" val="321805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424141-BB34-4981-972A-E5047DD04105}" type="datetimeFigureOut">
              <a:rPr lang="en-IN" smtClean="0"/>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64659C-0959-498A-82BE-BD9BFB16E878}" type="slidenum">
              <a:rPr lang="en-IN" smtClean="0"/>
              <a:t>‹#›</a:t>
            </a:fld>
            <a:endParaRPr lang="en-IN"/>
          </a:p>
        </p:txBody>
      </p:sp>
    </p:spTree>
    <p:extLst>
      <p:ext uri="{BB962C8B-B14F-4D97-AF65-F5344CB8AC3E}">
        <p14:creationId xmlns:p14="http://schemas.microsoft.com/office/powerpoint/2010/main" val="83063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424141-BB34-4981-972A-E5047DD04105}" type="datetimeFigureOut">
              <a:rPr lang="en-IN" smtClean="0"/>
              <a:t>28-07-2023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64659C-0959-498A-82BE-BD9BFB16E878}" type="slidenum">
              <a:rPr lang="en-IN" smtClean="0"/>
              <a:t>‹#›</a:t>
            </a:fld>
            <a:endParaRPr lang="en-IN"/>
          </a:p>
        </p:txBody>
      </p:sp>
    </p:spTree>
    <p:extLst>
      <p:ext uri="{BB962C8B-B14F-4D97-AF65-F5344CB8AC3E}">
        <p14:creationId xmlns:p14="http://schemas.microsoft.com/office/powerpoint/2010/main" val="203255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424141-BB34-4981-972A-E5047DD04105}" type="datetimeFigureOut">
              <a:rPr lang="en-IN" smtClean="0"/>
              <a:t>28-07-2023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64659C-0959-498A-82BE-BD9BFB16E878}" type="slidenum">
              <a:rPr lang="en-IN" smtClean="0"/>
              <a:t>‹#›</a:t>
            </a:fld>
            <a:endParaRPr lang="en-IN"/>
          </a:p>
        </p:txBody>
      </p:sp>
    </p:spTree>
    <p:extLst>
      <p:ext uri="{BB962C8B-B14F-4D97-AF65-F5344CB8AC3E}">
        <p14:creationId xmlns:p14="http://schemas.microsoft.com/office/powerpoint/2010/main" val="65392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24141-BB34-4981-972A-E5047DD04105}" type="datetimeFigureOut">
              <a:rPr lang="en-IN" smtClean="0"/>
              <a:t>28-07-2023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64659C-0959-498A-82BE-BD9BFB16E878}" type="slidenum">
              <a:rPr lang="en-IN" smtClean="0"/>
              <a:t>‹#›</a:t>
            </a:fld>
            <a:endParaRPr lang="en-IN"/>
          </a:p>
        </p:txBody>
      </p:sp>
    </p:spTree>
    <p:extLst>
      <p:ext uri="{BB962C8B-B14F-4D97-AF65-F5344CB8AC3E}">
        <p14:creationId xmlns:p14="http://schemas.microsoft.com/office/powerpoint/2010/main" val="3631207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424141-BB34-4981-972A-E5047DD04105}" type="datetimeFigureOut">
              <a:rPr lang="en-IN" smtClean="0"/>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64659C-0959-498A-82BE-BD9BFB16E878}" type="slidenum">
              <a:rPr lang="en-IN" smtClean="0"/>
              <a:t>‹#›</a:t>
            </a:fld>
            <a:endParaRPr lang="en-IN"/>
          </a:p>
        </p:txBody>
      </p:sp>
    </p:spTree>
    <p:extLst>
      <p:ext uri="{BB962C8B-B14F-4D97-AF65-F5344CB8AC3E}">
        <p14:creationId xmlns:p14="http://schemas.microsoft.com/office/powerpoint/2010/main" val="253286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424141-BB34-4981-972A-E5047DD04105}" type="datetimeFigureOut">
              <a:rPr lang="en-IN" smtClean="0"/>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64659C-0959-498A-82BE-BD9BFB16E878}" type="slidenum">
              <a:rPr lang="en-IN" smtClean="0"/>
              <a:t>‹#›</a:t>
            </a:fld>
            <a:endParaRPr lang="en-IN"/>
          </a:p>
        </p:txBody>
      </p:sp>
    </p:spTree>
    <p:extLst>
      <p:ext uri="{BB962C8B-B14F-4D97-AF65-F5344CB8AC3E}">
        <p14:creationId xmlns:p14="http://schemas.microsoft.com/office/powerpoint/2010/main" val="57869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424141-BB34-4981-972A-E5047DD04105}" type="datetimeFigureOut">
              <a:rPr lang="en-IN" smtClean="0"/>
              <a:t>28-07-2023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B64659C-0959-498A-82BE-BD9BFB16E878}" type="slidenum">
              <a:rPr lang="en-IN" smtClean="0"/>
              <a:t>‹#›</a:t>
            </a:fld>
            <a:endParaRPr lang="en-IN"/>
          </a:p>
        </p:txBody>
      </p:sp>
    </p:spTree>
    <p:extLst>
      <p:ext uri="{BB962C8B-B14F-4D97-AF65-F5344CB8AC3E}">
        <p14:creationId xmlns:p14="http://schemas.microsoft.com/office/powerpoint/2010/main" val="2189564671"/>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A1CF-2A99-B29F-BB77-514290481E25}"/>
              </a:ext>
            </a:extLst>
          </p:cNvPr>
          <p:cNvSpPr>
            <a:spLocks noGrp="1"/>
          </p:cNvSpPr>
          <p:nvPr>
            <p:ph type="ctrTitle"/>
          </p:nvPr>
        </p:nvSpPr>
        <p:spPr/>
        <p:txBody>
          <a:bodyPr>
            <a:noAutofit/>
          </a:bodyPr>
          <a:lstStyle/>
          <a:p>
            <a:pPr algn="ctr"/>
            <a:r>
              <a:rPr lang="en-US" sz="4000" b="0" i="0" dirty="0">
                <a:effectLst/>
                <a:latin typeface="Bahnschrift SemiBold" panose="020B0502040204020203" pitchFamily="34" charset="0"/>
              </a:rPr>
              <a:t>Income Classification using Machine Learning: A Comparative Study of Algorithms</a:t>
            </a:r>
            <a:endParaRPr lang="en-IN" sz="4000" dirty="0">
              <a:latin typeface="Bahnschrift SemiBold" panose="020B0502040204020203" pitchFamily="34" charset="0"/>
            </a:endParaRPr>
          </a:p>
        </p:txBody>
      </p:sp>
      <p:sp>
        <p:nvSpPr>
          <p:cNvPr id="4" name="Subtitle 3">
            <a:extLst>
              <a:ext uri="{FF2B5EF4-FFF2-40B4-BE49-F238E27FC236}">
                <a16:creationId xmlns:a16="http://schemas.microsoft.com/office/drawing/2014/main" id="{D3432BE2-C4AA-86F2-9F26-F45273D99B0D}"/>
              </a:ext>
            </a:extLst>
          </p:cNvPr>
          <p:cNvSpPr>
            <a:spLocks noGrp="1"/>
          </p:cNvSpPr>
          <p:nvPr>
            <p:ph type="subTitle" idx="1"/>
          </p:nvPr>
        </p:nvSpPr>
        <p:spPr>
          <a:xfrm>
            <a:off x="3272087" y="5065078"/>
            <a:ext cx="8791575" cy="1655762"/>
          </a:xfrm>
        </p:spPr>
        <p:txBody>
          <a:bodyPr/>
          <a:lstStyle/>
          <a:p>
            <a:pPr algn="r"/>
            <a:r>
              <a:rPr lang="en-US" dirty="0">
                <a:solidFill>
                  <a:schemeClr val="tx1"/>
                </a:solidFill>
                <a:latin typeface="Bahnschrift SemiBold" panose="020B0502040204020203" pitchFamily="34" charset="0"/>
              </a:rPr>
              <a:t>By</a:t>
            </a:r>
          </a:p>
          <a:p>
            <a:pPr algn="r"/>
            <a:r>
              <a:rPr lang="en-US" dirty="0">
                <a:solidFill>
                  <a:schemeClr val="tx1"/>
                </a:solidFill>
                <a:latin typeface="Bahnschrift SemiBold" panose="020B0502040204020203" pitchFamily="34" charset="0"/>
              </a:rPr>
              <a:t>Muthamilarasu NARAYANASAMY</a:t>
            </a:r>
            <a:endParaRPr lang="en-IN" dirty="0">
              <a:solidFill>
                <a:schemeClr val="tx1"/>
              </a:solidFill>
              <a:latin typeface="Bahnschrift SemiBold" panose="020B0502040204020203" pitchFamily="34" charset="0"/>
            </a:endParaRPr>
          </a:p>
        </p:txBody>
      </p:sp>
    </p:spTree>
    <p:extLst>
      <p:ext uri="{BB962C8B-B14F-4D97-AF65-F5344CB8AC3E}">
        <p14:creationId xmlns:p14="http://schemas.microsoft.com/office/powerpoint/2010/main" val="930956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DC45E-7AF4-0D94-ED6D-4BA0EEE1DDE9}"/>
              </a:ext>
            </a:extLst>
          </p:cNvPr>
          <p:cNvSpPr>
            <a:spLocks noGrp="1"/>
          </p:cNvSpPr>
          <p:nvPr>
            <p:ph idx="1"/>
          </p:nvPr>
        </p:nvSpPr>
        <p:spPr>
          <a:xfrm>
            <a:off x="808522" y="134753"/>
            <a:ext cx="11588817" cy="6858000"/>
          </a:xfrm>
        </p:spPr>
        <p:txBody>
          <a:bodyPr>
            <a:normAutofit lnSpcReduction="10000"/>
          </a:bodyPr>
          <a:lstStyle/>
          <a:p>
            <a:pPr>
              <a:buFont typeface="Wingdings" panose="05000000000000000000" pitchFamily="2" charset="2"/>
              <a:buChar char="Ø"/>
            </a:pPr>
            <a:r>
              <a:rPr lang="en-IN" b="0" i="0" dirty="0">
                <a:effectLst/>
                <a:latin typeface="Bahnschrift Light Condensed" panose="020B0502040204020203" pitchFamily="34" charset="0"/>
              </a:rPr>
              <a:t>occupation: Tech-support, Craft-repair, Other-service, Sales, Exec-managerial, Prof-specialty, Handlers-cleaners, Machine-op-</a:t>
            </a:r>
            <a:r>
              <a:rPr lang="en-IN" b="0" i="0" dirty="0" err="1">
                <a:effectLst/>
                <a:latin typeface="Bahnschrift Light Condensed" panose="020B0502040204020203" pitchFamily="34" charset="0"/>
              </a:rPr>
              <a:t>inspct</a:t>
            </a:r>
            <a:r>
              <a:rPr lang="en-IN" b="0" i="0" dirty="0">
                <a:effectLst/>
                <a:latin typeface="Bahnschrift Light Condensed" panose="020B0502040204020203" pitchFamily="34" charset="0"/>
              </a:rPr>
              <a:t>, </a:t>
            </a:r>
            <a:r>
              <a:rPr lang="en-IN" b="0" i="0" dirty="0" err="1">
                <a:effectLst/>
                <a:latin typeface="Bahnschrift Light Condensed" panose="020B0502040204020203" pitchFamily="34" charset="0"/>
              </a:rPr>
              <a:t>Adm</a:t>
            </a:r>
            <a:r>
              <a:rPr lang="en-IN" b="0" i="0" dirty="0">
                <a:effectLst/>
                <a:latin typeface="Bahnschrift Light Condensed" panose="020B0502040204020203" pitchFamily="34" charset="0"/>
              </a:rPr>
              <a:t>-clerical, Farming-fishing, </a:t>
            </a:r>
          </a:p>
          <a:p>
            <a:pPr>
              <a:buFont typeface="Wingdings" panose="05000000000000000000" pitchFamily="2" charset="2"/>
              <a:buChar char="Ø"/>
            </a:pPr>
            <a:r>
              <a:rPr lang="en-IN" b="0" i="0" dirty="0">
                <a:effectLst/>
                <a:latin typeface="Bahnschrift Light Condensed" panose="020B0502040204020203" pitchFamily="34" charset="0"/>
              </a:rPr>
              <a:t>Transport-moving, Priv-house-</a:t>
            </a:r>
            <a:r>
              <a:rPr lang="en-IN" b="0" i="0" dirty="0" err="1">
                <a:effectLst/>
                <a:latin typeface="Bahnschrift Light Condensed" panose="020B0502040204020203" pitchFamily="34" charset="0"/>
              </a:rPr>
              <a:t>serv</a:t>
            </a:r>
            <a:r>
              <a:rPr lang="en-IN" b="0" i="0" dirty="0">
                <a:effectLst/>
                <a:latin typeface="Bahnschrift Light Condensed" panose="020B0502040204020203" pitchFamily="34" charset="0"/>
              </a:rPr>
              <a:t>, Protective-</a:t>
            </a:r>
            <a:r>
              <a:rPr lang="en-IN" b="0" i="0" dirty="0" err="1">
                <a:effectLst/>
                <a:latin typeface="Bahnschrift Light Condensed" panose="020B0502040204020203" pitchFamily="34" charset="0"/>
              </a:rPr>
              <a:t>serv</a:t>
            </a:r>
            <a:r>
              <a:rPr lang="en-IN" b="0" i="0" dirty="0">
                <a:effectLst/>
                <a:latin typeface="Bahnschrift Light Condensed" panose="020B0502040204020203" pitchFamily="34" charset="0"/>
              </a:rPr>
              <a:t>, Armed-Forces.</a:t>
            </a:r>
            <a:endParaRPr lang="en-IN" dirty="0">
              <a:latin typeface="Bahnschrift Light Condensed" panose="020B0502040204020203" pitchFamily="34" charset="0"/>
            </a:endParaRPr>
          </a:p>
          <a:p>
            <a:pPr>
              <a:buFont typeface="Wingdings" panose="05000000000000000000" pitchFamily="2" charset="2"/>
              <a:buChar char="Ø"/>
            </a:pPr>
            <a:r>
              <a:rPr lang="en-IN" b="0" i="0" dirty="0">
                <a:effectLst/>
                <a:latin typeface="Bahnschrift Light Condensed" panose="020B0502040204020203" pitchFamily="34" charset="0"/>
              </a:rPr>
              <a:t>relationship: Wife, Own-child, Husband, Not-in-family, Other-relative, Unmarried.</a:t>
            </a:r>
            <a:endParaRPr lang="en-IN" dirty="0">
              <a:latin typeface="Bahnschrift Light Condensed" panose="020B0502040204020203" pitchFamily="34" charset="0"/>
            </a:endParaRPr>
          </a:p>
          <a:p>
            <a:pPr>
              <a:buFont typeface="Wingdings" panose="05000000000000000000" pitchFamily="2" charset="2"/>
              <a:buChar char="Ø"/>
            </a:pPr>
            <a:r>
              <a:rPr lang="en-IN" b="0" i="0" dirty="0">
                <a:effectLst/>
                <a:latin typeface="Bahnschrift Light Condensed" panose="020B0502040204020203" pitchFamily="34" charset="0"/>
              </a:rPr>
              <a:t>race: White, Asian-Pac-Islander, Amer-Indian-Eskimo, Other, Black.</a:t>
            </a:r>
            <a:endParaRPr lang="en-IN" dirty="0">
              <a:latin typeface="Bahnschrift Light Condensed" panose="020B0502040204020203" pitchFamily="34" charset="0"/>
            </a:endParaRPr>
          </a:p>
          <a:p>
            <a:pPr>
              <a:buFont typeface="Wingdings" panose="05000000000000000000" pitchFamily="2" charset="2"/>
              <a:buChar char="Ø"/>
            </a:pPr>
            <a:r>
              <a:rPr lang="en-IN" b="0" i="0" dirty="0">
                <a:effectLst/>
                <a:latin typeface="Bahnschrift Light Condensed" panose="020B0502040204020203" pitchFamily="34" charset="0"/>
              </a:rPr>
              <a:t>sex: Female, Male.</a:t>
            </a:r>
          </a:p>
          <a:p>
            <a:pPr>
              <a:buFont typeface="Wingdings" panose="05000000000000000000" pitchFamily="2" charset="2"/>
              <a:buChar char="Ø"/>
            </a:pPr>
            <a:r>
              <a:rPr lang="en-IN" b="0" i="0" dirty="0">
                <a:effectLst/>
                <a:latin typeface="Bahnschrift Light Condensed" panose="020B0502040204020203" pitchFamily="34" charset="0"/>
              </a:rPr>
              <a:t>capital-gain: continuous.</a:t>
            </a:r>
            <a:endParaRPr lang="en-IN" dirty="0">
              <a:latin typeface="Bahnschrift Light Condensed" panose="020B0502040204020203" pitchFamily="34" charset="0"/>
            </a:endParaRPr>
          </a:p>
          <a:p>
            <a:pPr>
              <a:buFont typeface="Wingdings" panose="05000000000000000000" pitchFamily="2" charset="2"/>
              <a:buChar char="Ø"/>
            </a:pPr>
            <a:r>
              <a:rPr lang="en-IN" b="0" i="0" dirty="0">
                <a:effectLst/>
                <a:latin typeface="Bahnschrift Light Condensed" panose="020B0502040204020203" pitchFamily="34" charset="0"/>
              </a:rPr>
              <a:t>capital-loss: continuous.</a:t>
            </a:r>
            <a:endParaRPr lang="en-IN" dirty="0">
              <a:latin typeface="Bahnschrift Light Condensed" panose="020B0502040204020203" pitchFamily="34" charset="0"/>
            </a:endParaRPr>
          </a:p>
          <a:p>
            <a:pPr>
              <a:buFont typeface="Wingdings" panose="05000000000000000000" pitchFamily="2" charset="2"/>
              <a:buChar char="Ø"/>
            </a:pPr>
            <a:r>
              <a:rPr lang="en-IN" b="0" i="0" dirty="0">
                <a:effectLst/>
                <a:latin typeface="Bahnschrift Light Condensed" panose="020B0502040204020203" pitchFamily="34" charset="0"/>
              </a:rPr>
              <a:t>hours-per-week: continuous.</a:t>
            </a:r>
            <a:endParaRPr lang="en-IN" dirty="0">
              <a:latin typeface="Bahnschrift Light Condensed" panose="020B0502040204020203" pitchFamily="34" charset="0"/>
            </a:endParaRPr>
          </a:p>
          <a:p>
            <a:pPr>
              <a:buFont typeface="Wingdings" panose="05000000000000000000" pitchFamily="2" charset="2"/>
              <a:buChar char="Ø"/>
            </a:pPr>
            <a:r>
              <a:rPr lang="en-IN" b="0" i="0" dirty="0">
                <a:effectLst/>
                <a:latin typeface="Bahnschrift Light Condensed" panose="020B0502040204020203" pitchFamily="34" charset="0"/>
              </a:rPr>
              <a:t>native-country: United-States, Cambodia, England, Puerto-Rico, Canada, Germany, Outlying-US(Guam-USVI-etc), India, Japan, Greece, South, China, Cuba, Iran, Honduras, Philippines, Italy, Poland, Jamaica, Vietnam, Mexico, Portugal, Ireland, France, Dominican-Republic, Laos, Ecuador, Taiwan, Haiti, Columbia, Hungary, Guatemala, Nicaragua, Scotland, Thailand, Yugoslavia, El-Salvador, </a:t>
            </a:r>
            <a:r>
              <a:rPr lang="en-IN" b="0" i="0" dirty="0" err="1">
                <a:effectLst/>
                <a:latin typeface="Bahnschrift Light Condensed" panose="020B0502040204020203" pitchFamily="34" charset="0"/>
              </a:rPr>
              <a:t>Trinadad&amp;Tobago</a:t>
            </a:r>
            <a:r>
              <a:rPr lang="en-IN" b="0" i="0" dirty="0">
                <a:effectLst/>
                <a:latin typeface="Bahnschrift Light Condensed" panose="020B0502040204020203" pitchFamily="34" charset="0"/>
              </a:rPr>
              <a:t>, Peru, Hong, Holand-Netherlands.</a:t>
            </a:r>
            <a:endParaRPr lang="en-IN" dirty="0">
              <a:latin typeface="Bahnschrift Light Condensed" panose="020B0502040204020203" pitchFamily="34" charset="0"/>
            </a:endParaRPr>
          </a:p>
          <a:p>
            <a:pPr>
              <a:buFont typeface="Wingdings" panose="05000000000000000000" pitchFamily="2" charset="2"/>
              <a:buChar char="Ø"/>
            </a:pPr>
            <a:endParaRPr lang="en-IN" sz="1800" dirty="0">
              <a:latin typeface="Bahnschrift Light Condensed" panose="020B0502040204020203" pitchFamily="34" charset="0"/>
            </a:endParaRPr>
          </a:p>
        </p:txBody>
      </p:sp>
    </p:spTree>
    <p:extLst>
      <p:ext uri="{BB962C8B-B14F-4D97-AF65-F5344CB8AC3E}">
        <p14:creationId xmlns:p14="http://schemas.microsoft.com/office/powerpoint/2010/main" val="1591239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8B057-E594-7EE4-871F-0BC1C456DEF0}"/>
              </a:ext>
            </a:extLst>
          </p:cNvPr>
          <p:cNvSpPr>
            <a:spLocks noGrp="1"/>
          </p:cNvSpPr>
          <p:nvPr>
            <p:ph type="title"/>
          </p:nvPr>
        </p:nvSpPr>
        <p:spPr>
          <a:xfrm>
            <a:off x="0" y="0"/>
            <a:ext cx="12192000" cy="1491916"/>
          </a:xfrm>
        </p:spPr>
        <p:txBody>
          <a:bodyPr>
            <a:normAutofit/>
          </a:bodyPr>
          <a:lstStyle/>
          <a:p>
            <a:pPr algn="ctr"/>
            <a:r>
              <a:rPr lang="en-US" sz="4000" dirty="0">
                <a:latin typeface="Bahnschrift SemiBold" panose="020B0502040204020203" pitchFamily="34" charset="0"/>
              </a:rPr>
              <a:t>Income Categories by occupation</a:t>
            </a:r>
            <a:endParaRPr lang="en-IN" sz="4000" dirty="0">
              <a:latin typeface="Bahnschrift SemiBold" panose="020B0502040204020203" pitchFamily="34" charset="0"/>
            </a:endParaRPr>
          </a:p>
        </p:txBody>
      </p:sp>
      <p:pic>
        <p:nvPicPr>
          <p:cNvPr id="5" name="Content Placeholder 4">
            <a:extLst>
              <a:ext uri="{FF2B5EF4-FFF2-40B4-BE49-F238E27FC236}">
                <a16:creationId xmlns:a16="http://schemas.microsoft.com/office/drawing/2014/main" id="{BAAF5645-C243-6E26-3B34-7658DB4217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518" y="1622284"/>
            <a:ext cx="10703293" cy="5114356"/>
          </a:xfrm>
        </p:spPr>
      </p:pic>
    </p:spTree>
    <p:extLst>
      <p:ext uri="{BB962C8B-B14F-4D97-AF65-F5344CB8AC3E}">
        <p14:creationId xmlns:p14="http://schemas.microsoft.com/office/powerpoint/2010/main" val="272055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66D4-C9AD-9471-3828-DA9EA3EC5370}"/>
              </a:ext>
            </a:extLst>
          </p:cNvPr>
          <p:cNvSpPr>
            <a:spLocks noGrp="1"/>
          </p:cNvSpPr>
          <p:nvPr>
            <p:ph type="title"/>
          </p:nvPr>
        </p:nvSpPr>
        <p:spPr>
          <a:xfrm>
            <a:off x="0" y="0"/>
            <a:ext cx="12192000" cy="1478570"/>
          </a:xfrm>
        </p:spPr>
        <p:txBody>
          <a:bodyPr>
            <a:normAutofit/>
          </a:bodyPr>
          <a:lstStyle/>
          <a:p>
            <a:pPr algn="ctr"/>
            <a:r>
              <a:rPr lang="en-US" sz="4000" dirty="0">
                <a:solidFill>
                  <a:srgbClr val="FFFFFF"/>
                </a:solidFill>
                <a:latin typeface="Bahnschrift SemiBold" panose="020B0502040204020203" pitchFamily="34" charset="0"/>
              </a:rPr>
              <a:t>comparison</a:t>
            </a:r>
            <a:r>
              <a:rPr lang="en-US" sz="4000" b="0" i="0" u="none" strike="noStrike" baseline="0" dirty="0">
                <a:solidFill>
                  <a:srgbClr val="FFFFFF"/>
                </a:solidFill>
                <a:latin typeface="Bahnschrift SemiBold" panose="020B0502040204020203" pitchFamily="34" charset="0"/>
              </a:rPr>
              <a:t> WITH THE algorithms OF ML</a:t>
            </a:r>
            <a:endParaRPr lang="en-IN" sz="6600"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8391EE1A-E676-56BE-9E1F-FA076B128D42}"/>
              </a:ext>
            </a:extLst>
          </p:cNvPr>
          <p:cNvSpPr>
            <a:spLocks noGrp="1"/>
          </p:cNvSpPr>
          <p:nvPr>
            <p:ph idx="1"/>
          </p:nvPr>
        </p:nvSpPr>
        <p:spPr>
          <a:xfrm>
            <a:off x="766813" y="1478570"/>
            <a:ext cx="11425187" cy="5379430"/>
          </a:xfrm>
        </p:spPr>
        <p:txBody>
          <a:bodyPr/>
          <a:lstStyle/>
          <a:p>
            <a:r>
              <a:rPr lang="en-US" sz="3200" b="1" dirty="0">
                <a:latin typeface="Bahnschrift SemiLight Condensed" panose="020B0502040204020203" pitchFamily="34" charset="0"/>
              </a:rPr>
              <a:t>CLASSIFICATION</a:t>
            </a:r>
          </a:p>
          <a:p>
            <a:pPr marL="0" indent="0">
              <a:buNone/>
            </a:pPr>
            <a:r>
              <a:rPr lang="en-IN" b="1" dirty="0">
                <a:latin typeface="Bahnschrift SemiLight Condensed" panose="020B0502040204020203" pitchFamily="34" charset="0"/>
              </a:rPr>
              <a:t>Decision Tree Classifier</a:t>
            </a:r>
          </a:p>
          <a:p>
            <a:r>
              <a:rPr lang="en-US" dirty="0">
                <a:latin typeface="Bahnschrift SemiLight Condensed" panose="020B0502040204020203" pitchFamily="34" charset="0"/>
              </a:rPr>
              <a:t>D</a:t>
            </a:r>
            <a:r>
              <a:rPr lang="en-US" b="0" i="0" dirty="0">
                <a:effectLst/>
                <a:latin typeface="Bahnschrift SemiLight Condensed" panose="020B0502040204020203" pitchFamily="34" charset="0"/>
              </a:rPr>
              <a:t>ecision tree classifier is its ability to using different feature subsets and decision rules at different stages of classification.</a:t>
            </a:r>
          </a:p>
          <a:p>
            <a:r>
              <a:rPr lang="en-US" b="0" i="0" dirty="0">
                <a:effectLst/>
                <a:latin typeface="NexusSans"/>
              </a:rPr>
              <a:t> </a:t>
            </a:r>
            <a:r>
              <a:rPr lang="en-US" dirty="0">
                <a:latin typeface="Bahnschrift Light Condensed" panose="020B0502040204020203" pitchFamily="34" charset="0"/>
              </a:rPr>
              <a:t>G</a:t>
            </a:r>
            <a:r>
              <a:rPr lang="en-US" b="0" i="0" dirty="0">
                <a:effectLst/>
                <a:latin typeface="Bahnschrift Light Condensed" panose="020B0502040204020203" pitchFamily="34" charset="0"/>
              </a:rPr>
              <a:t>eneral decision tree consists of one root node, a number of internal and leaf nodes, and branches. Leaf nodes indicate the class to be assigned to a sample. </a:t>
            </a:r>
          </a:p>
          <a:p>
            <a:r>
              <a:rPr lang="en-US" dirty="0">
                <a:latin typeface="Bahnschrift Light Condensed" panose="020B0502040204020203" pitchFamily="34" charset="0"/>
              </a:rPr>
              <a:t>Decision tree classifier score- 0.8342007434944237</a:t>
            </a:r>
          </a:p>
          <a:p>
            <a:endParaRPr lang="en-IN" dirty="0">
              <a:latin typeface="Bahnschrift Light Condensed" panose="020B0502040204020203" pitchFamily="34" charset="0"/>
            </a:endParaRPr>
          </a:p>
        </p:txBody>
      </p:sp>
    </p:spTree>
    <p:extLst>
      <p:ext uri="{BB962C8B-B14F-4D97-AF65-F5344CB8AC3E}">
        <p14:creationId xmlns:p14="http://schemas.microsoft.com/office/powerpoint/2010/main" val="1847767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B58C6E-5E9F-ABF5-459A-ABF7B5FBB347}"/>
              </a:ext>
            </a:extLst>
          </p:cNvPr>
          <p:cNvSpPr>
            <a:spLocks noGrp="1"/>
          </p:cNvSpPr>
          <p:nvPr>
            <p:ph idx="1"/>
          </p:nvPr>
        </p:nvSpPr>
        <p:spPr>
          <a:xfrm>
            <a:off x="760396" y="163628"/>
            <a:ext cx="10761044" cy="6694371"/>
          </a:xfrm>
        </p:spPr>
        <p:txBody>
          <a:bodyPr/>
          <a:lstStyle/>
          <a:p>
            <a:pPr marL="0" indent="0">
              <a:buNone/>
            </a:pPr>
            <a:r>
              <a:rPr lang="en-US" sz="2800" b="1" i="0" dirty="0">
                <a:effectLst/>
                <a:latin typeface="Bahnschrift Light Condensed" panose="020B0502040204020203" pitchFamily="34" charset="0"/>
              </a:rPr>
              <a:t>Random Forest Classifier</a:t>
            </a:r>
          </a:p>
          <a:p>
            <a:r>
              <a:rPr lang="en-US" b="0" i="0" dirty="0">
                <a:effectLst/>
                <a:latin typeface="Bahnschrift Light Condensed" panose="020B0502040204020203" pitchFamily="34" charset="0"/>
              </a:rPr>
              <a:t>Random Forest is a popular machine learning algorithm used for classification and regression tasks due to its high accuracy, robustness, feature importance, versatility, and scalability. </a:t>
            </a:r>
          </a:p>
          <a:p>
            <a:r>
              <a:rPr lang="en-US" b="0" i="0" dirty="0">
                <a:effectLst/>
                <a:latin typeface="Bahnschrift Light Condensed" panose="020B0502040204020203" pitchFamily="34" charset="0"/>
              </a:rPr>
              <a:t>Random Forest reduces overfitting by averaging multiple decision trees and is less sensitive to noise and outliers in the data.</a:t>
            </a:r>
          </a:p>
          <a:p>
            <a:r>
              <a:rPr lang="en-US" dirty="0">
                <a:latin typeface="Bahnschrift Light Condensed" panose="020B0502040204020203" pitchFamily="34" charset="0"/>
              </a:rPr>
              <a:t>Random forest classifier score- 0.9992848970251716</a:t>
            </a:r>
          </a:p>
          <a:p>
            <a:pPr marL="0" indent="0">
              <a:buNone/>
            </a:pPr>
            <a:r>
              <a:rPr lang="en-US" b="1" dirty="0">
                <a:latin typeface="Bahnschrift SemiLight Condensed" panose="020B0502040204020203" pitchFamily="34" charset="0"/>
              </a:rPr>
              <a:t>Logistic Regression Classifier</a:t>
            </a:r>
          </a:p>
          <a:p>
            <a:r>
              <a:rPr lang="en-US" b="0" i="0" dirty="0">
                <a:effectLst/>
                <a:latin typeface="Bahnschrift Light Condensed" panose="020B0502040204020203" pitchFamily="34" charset="0"/>
              </a:rPr>
              <a:t>Logistic Regression is a statistical approach and a Machine Learning algorithm that is used for classification problems and is based on the concept of probability. It is used when the dependent variable (target) is categorical.</a:t>
            </a:r>
          </a:p>
          <a:p>
            <a:r>
              <a:rPr lang="en-US" dirty="0">
                <a:latin typeface="Bahnschrift Light Condensed" panose="020B0502040204020203" pitchFamily="34" charset="0"/>
              </a:rPr>
              <a:t>Logistic regression classifier score- 0.801593625498008</a:t>
            </a:r>
            <a:endParaRPr lang="en-US" b="1" dirty="0">
              <a:latin typeface="Bahnschrift Light Condensed" panose="020B0502040204020203" pitchFamily="34" charset="0"/>
            </a:endParaRPr>
          </a:p>
          <a:p>
            <a:pPr marL="0" indent="0">
              <a:buNone/>
            </a:pPr>
            <a:endParaRPr lang="en-US" b="1" dirty="0">
              <a:latin typeface="Bahnschrift SemiLight Condensed" panose="020B0502040204020203" pitchFamily="34" charset="0"/>
            </a:endParaRPr>
          </a:p>
          <a:p>
            <a:endParaRPr lang="en-US" b="0" i="0" dirty="0">
              <a:effectLst/>
              <a:latin typeface="Bahnschrift Light Condensed" panose="020B0502040204020203" pitchFamily="34" charset="0"/>
            </a:endParaRPr>
          </a:p>
          <a:p>
            <a:endParaRPr lang="en-IN" dirty="0">
              <a:latin typeface="Bahnschrift Light Condensed" panose="020B0502040204020203" pitchFamily="34" charset="0"/>
            </a:endParaRPr>
          </a:p>
        </p:txBody>
      </p:sp>
    </p:spTree>
    <p:extLst>
      <p:ext uri="{BB962C8B-B14F-4D97-AF65-F5344CB8AC3E}">
        <p14:creationId xmlns:p14="http://schemas.microsoft.com/office/powerpoint/2010/main" val="2868957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EE26BF-7D02-1B67-A0B1-22DD1A7F1EBE}"/>
              </a:ext>
            </a:extLst>
          </p:cNvPr>
          <p:cNvSpPr>
            <a:spLocks noGrp="1"/>
          </p:cNvSpPr>
          <p:nvPr>
            <p:ph idx="1"/>
          </p:nvPr>
        </p:nvSpPr>
        <p:spPr>
          <a:xfrm>
            <a:off x="1029903" y="26051"/>
            <a:ext cx="10327907" cy="6831949"/>
          </a:xfrm>
        </p:spPr>
        <p:txBody>
          <a:bodyPr/>
          <a:lstStyle/>
          <a:p>
            <a:pPr marL="0" indent="0">
              <a:buNone/>
            </a:pPr>
            <a:r>
              <a:rPr lang="en-IN" sz="2800" b="1" i="0" dirty="0">
                <a:effectLst/>
                <a:latin typeface="Bahnschrift SemiLight Condensed" panose="020B0502040204020203" pitchFamily="34" charset="0"/>
              </a:rPr>
              <a:t>Support Vector Classifier</a:t>
            </a:r>
          </a:p>
          <a:p>
            <a:r>
              <a:rPr lang="en-US" i="0" dirty="0">
                <a:effectLst/>
                <a:latin typeface="Bahnschrift SemiLight Condensed" panose="020B0502040204020203" pitchFamily="34" charset="0"/>
              </a:rPr>
              <a:t>The advantages of support vector machines are: Effective in high dimensional spaces. Still effective in cases where number of dimensions is greater than the number of samples.</a:t>
            </a:r>
          </a:p>
          <a:p>
            <a:pPr marL="0" indent="0">
              <a:buNone/>
            </a:pPr>
            <a:r>
              <a:rPr lang="en-IN" i="0" dirty="0">
                <a:effectLst/>
                <a:latin typeface="Bahnschrift SemiLight Condensed" panose="020B0502040204020203" pitchFamily="34" charset="0"/>
              </a:rPr>
              <a:t>Support Vector Classifier score-0.7609561752988048</a:t>
            </a:r>
          </a:p>
          <a:p>
            <a:pPr marL="0" indent="0">
              <a:buNone/>
            </a:pPr>
            <a:endParaRPr lang="en-IN" dirty="0">
              <a:latin typeface="Bahnschrift SemiLight Condensed" panose="020B0502040204020203" pitchFamily="34" charset="0"/>
            </a:endParaRPr>
          </a:p>
          <a:p>
            <a:pPr marL="0" indent="0">
              <a:buNone/>
            </a:pPr>
            <a:r>
              <a:rPr lang="en-IN" sz="2800" b="1" i="0" dirty="0">
                <a:effectLst/>
                <a:latin typeface="Bahnschrift Light Condensed" panose="020B0502040204020203" pitchFamily="34" charset="0"/>
              </a:rPr>
              <a:t> Multinomial Naive Bayes classifier</a:t>
            </a:r>
          </a:p>
          <a:p>
            <a:r>
              <a:rPr lang="en-US" b="0" i="0" dirty="0">
                <a:effectLst/>
                <a:latin typeface="Bahnschrift Light Condensed" panose="020B0502040204020203" pitchFamily="34" charset="0"/>
              </a:rPr>
              <a:t> It is very </a:t>
            </a:r>
            <a:r>
              <a:rPr lang="en-US" b="1" i="0" dirty="0">
                <a:effectLst/>
                <a:latin typeface="Bahnschrift Light Condensed" panose="020B0502040204020203" pitchFamily="34" charset="0"/>
              </a:rPr>
              <a:t>useful to use on a dataset that is distributed multinomially</a:t>
            </a:r>
          </a:p>
          <a:p>
            <a:r>
              <a:rPr lang="en-US" b="0" i="0" dirty="0">
                <a:effectLst/>
                <a:latin typeface="Bahnschrift Light Condensed" panose="020B0502040204020203" pitchFamily="34" charset="0"/>
              </a:rPr>
              <a:t>Multinomial Naive Bayes (MNB) is a popular machine learning algorithm for text classification problems</a:t>
            </a:r>
            <a:r>
              <a:rPr lang="en-US" b="1" dirty="0">
                <a:latin typeface="Bahnschrift Light Condensed" panose="020B0502040204020203" pitchFamily="34" charset="0"/>
              </a:rPr>
              <a:t> </a:t>
            </a:r>
            <a:r>
              <a:rPr lang="en-US" b="0" i="0" dirty="0">
                <a:effectLst/>
                <a:latin typeface="Bahnschrift Light Condensed" panose="020B0502040204020203" pitchFamily="34" charset="0"/>
              </a:rPr>
              <a:t>that involve text data with discrete features such as word frequency counts.</a:t>
            </a:r>
          </a:p>
          <a:p>
            <a:pPr marL="0" indent="0">
              <a:buNone/>
            </a:pPr>
            <a:endParaRPr lang="en-IN" dirty="0">
              <a:latin typeface="Bahnschrift Light Condensed" panose="020B0502040204020203" pitchFamily="34" charset="0"/>
            </a:endParaRPr>
          </a:p>
          <a:p>
            <a:pPr marL="0" indent="0">
              <a:buNone/>
            </a:pPr>
            <a:r>
              <a:rPr lang="en-IN" sz="2400" i="0" dirty="0">
                <a:effectLst/>
                <a:latin typeface="Bahnschrift Light Condensed" panose="020B0502040204020203" pitchFamily="34" charset="0"/>
              </a:rPr>
              <a:t>Multinomial Naive Bayes classifier score -0.5227091633466135</a:t>
            </a:r>
            <a:endParaRPr lang="en-IN" dirty="0">
              <a:latin typeface="Bahnschrift Light Condensed" panose="020B0502040204020203" pitchFamily="34" charset="0"/>
            </a:endParaRPr>
          </a:p>
        </p:txBody>
      </p:sp>
    </p:spTree>
    <p:extLst>
      <p:ext uri="{BB962C8B-B14F-4D97-AF65-F5344CB8AC3E}">
        <p14:creationId xmlns:p14="http://schemas.microsoft.com/office/powerpoint/2010/main" val="2718944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F5D35-12AB-000F-B584-E8F3FA9FD996}"/>
              </a:ext>
            </a:extLst>
          </p:cNvPr>
          <p:cNvSpPr>
            <a:spLocks noGrp="1"/>
          </p:cNvSpPr>
          <p:nvPr>
            <p:ph idx="1"/>
          </p:nvPr>
        </p:nvSpPr>
        <p:spPr>
          <a:xfrm>
            <a:off x="1020278" y="0"/>
            <a:ext cx="10366408" cy="6858000"/>
          </a:xfrm>
        </p:spPr>
        <p:txBody>
          <a:bodyPr/>
          <a:lstStyle/>
          <a:p>
            <a:pPr marL="0" indent="0">
              <a:buNone/>
            </a:pPr>
            <a:r>
              <a:rPr lang="en-IN" sz="2800" b="1" i="0" dirty="0">
                <a:effectLst/>
                <a:latin typeface="Bahnschrift Light Condensed" panose="020B0502040204020203" pitchFamily="34" charset="0"/>
              </a:rPr>
              <a:t>K-Nearest Neighbours Classifier</a:t>
            </a:r>
            <a:endParaRPr lang="en-IN" b="1" i="0" dirty="0">
              <a:effectLst/>
              <a:latin typeface="Bahnschrift Light Condensed" panose="020B0502040204020203" pitchFamily="34" charset="0"/>
            </a:endParaRPr>
          </a:p>
          <a:p>
            <a:r>
              <a:rPr lang="en-US" b="0" i="0" dirty="0">
                <a:effectLst/>
                <a:latin typeface="Bahnschrift Light Condensed" panose="020B0502040204020203" pitchFamily="34" charset="0"/>
              </a:rPr>
              <a:t>It is commonly used for simple recommendation systems, pattern recognition, data mining, financial market predictions, intrusion detection, and more. </a:t>
            </a:r>
          </a:p>
          <a:p>
            <a:r>
              <a:rPr lang="en-US" b="0" i="0" dirty="0">
                <a:effectLst/>
                <a:latin typeface="Bahnschrift Light Condensed" panose="020B0502040204020203" pitchFamily="34" charset="0"/>
              </a:rPr>
              <a:t>In order to determine which data points are closest to a given query point, the distance between the query point and the other data points will need to be calculated.</a:t>
            </a:r>
            <a:endParaRPr lang="en-IN" b="1" i="0" dirty="0">
              <a:effectLst/>
              <a:latin typeface="Bahnschrift Light Condensed" panose="020B0502040204020203" pitchFamily="34" charset="0"/>
            </a:endParaRPr>
          </a:p>
          <a:p>
            <a:pPr marL="0" indent="0">
              <a:buNone/>
            </a:pPr>
            <a:r>
              <a:rPr lang="en-IN" i="0" dirty="0">
                <a:effectLst/>
                <a:latin typeface="Bahnschrift Light Condensed" panose="020B0502040204020203" pitchFamily="34" charset="0"/>
              </a:rPr>
              <a:t>K-Nearest Neighbours Classifier score- </a:t>
            </a:r>
            <a:r>
              <a:rPr lang="en-IN" dirty="0">
                <a:latin typeface="Bahnschrift Light Condensed" panose="020B0502040204020203" pitchFamily="34" charset="0"/>
              </a:rPr>
              <a:t>0.8690462911321807</a:t>
            </a:r>
          </a:p>
          <a:p>
            <a:pPr marL="0" indent="0">
              <a:buNone/>
            </a:pPr>
            <a:r>
              <a:rPr lang="en-IN" b="1" i="0" dirty="0">
                <a:effectLst/>
                <a:latin typeface="Bahnschrift SemiLight Condensed" panose="020B0502040204020203" pitchFamily="34" charset="0"/>
              </a:rPr>
              <a:t>Passive Aggressive Classifier</a:t>
            </a:r>
            <a:endParaRPr lang="en-IN" b="1" dirty="0">
              <a:latin typeface="Bahnschrift SemiLight Condensed" panose="020B0502040204020203" pitchFamily="34" charset="0"/>
            </a:endParaRPr>
          </a:p>
          <a:p>
            <a:r>
              <a:rPr lang="en-US" b="0" i="0" dirty="0">
                <a:effectLst/>
                <a:latin typeface="Bahnschrift Light Condensed" panose="020B0502040204020203" pitchFamily="34" charset="0"/>
              </a:rPr>
              <a:t>This is very useful in situations where there is a huge amount of data, and it is computationally infeasible to train the entire dataset because of the sheer size of the data.</a:t>
            </a:r>
          </a:p>
          <a:p>
            <a:pPr marL="0" indent="0">
              <a:buNone/>
            </a:pPr>
            <a:r>
              <a:rPr lang="en-IN" i="0" dirty="0">
                <a:effectLst/>
                <a:latin typeface="Bahnschrift Light Condensed" panose="020B0502040204020203" pitchFamily="34" charset="0"/>
              </a:rPr>
              <a:t>Passive Aggressive Classifier score- 0.35755148741418763</a:t>
            </a:r>
            <a:endParaRPr lang="en-IN" dirty="0">
              <a:latin typeface="Bahnschrift Light Condensed" panose="020B0502040204020203" pitchFamily="34" charset="0"/>
            </a:endParaRPr>
          </a:p>
          <a:p>
            <a:pPr marL="0" indent="0">
              <a:buNone/>
            </a:pPr>
            <a:endParaRPr lang="en-IN" dirty="0">
              <a:latin typeface="Bahnschrift SemiLight Condensed" panose="020B0502040204020203" pitchFamily="34" charset="0"/>
            </a:endParaRPr>
          </a:p>
        </p:txBody>
      </p:sp>
    </p:spTree>
    <p:extLst>
      <p:ext uri="{BB962C8B-B14F-4D97-AF65-F5344CB8AC3E}">
        <p14:creationId xmlns:p14="http://schemas.microsoft.com/office/powerpoint/2010/main" val="225570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11C5-8252-A95D-A14F-E6EF2CA7D74D}"/>
              </a:ext>
            </a:extLst>
          </p:cNvPr>
          <p:cNvSpPr>
            <a:spLocks noGrp="1"/>
          </p:cNvSpPr>
          <p:nvPr>
            <p:ph type="title"/>
          </p:nvPr>
        </p:nvSpPr>
        <p:spPr>
          <a:xfrm>
            <a:off x="0" y="0"/>
            <a:ext cx="12192000" cy="1478570"/>
          </a:xfrm>
        </p:spPr>
        <p:txBody>
          <a:bodyPr>
            <a:normAutofit/>
          </a:bodyPr>
          <a:lstStyle/>
          <a:p>
            <a:pPr algn="ctr"/>
            <a:r>
              <a:rPr lang="en-US" sz="4000" dirty="0"/>
              <a:t>conclusion</a:t>
            </a:r>
            <a:endParaRPr lang="en-IN" sz="4000" dirty="0"/>
          </a:p>
        </p:txBody>
      </p:sp>
      <p:sp>
        <p:nvSpPr>
          <p:cNvPr id="3" name="Content Placeholder 2">
            <a:extLst>
              <a:ext uri="{FF2B5EF4-FFF2-40B4-BE49-F238E27FC236}">
                <a16:creationId xmlns:a16="http://schemas.microsoft.com/office/drawing/2014/main" id="{93B695F8-C3E9-BF38-823E-EF894F4CD73F}"/>
              </a:ext>
            </a:extLst>
          </p:cNvPr>
          <p:cNvSpPr>
            <a:spLocks noGrp="1"/>
          </p:cNvSpPr>
          <p:nvPr>
            <p:ph idx="1"/>
          </p:nvPr>
        </p:nvSpPr>
        <p:spPr>
          <a:xfrm>
            <a:off x="741145" y="1478570"/>
            <a:ext cx="10558913" cy="4739350"/>
          </a:xfrm>
        </p:spPr>
        <p:txBody>
          <a:bodyPr/>
          <a:lstStyle/>
          <a:p>
            <a:pPr algn="l"/>
            <a:r>
              <a:rPr lang="en-US" b="0" i="0" dirty="0">
                <a:effectLst/>
                <a:latin typeface="Bahnschrift Light Condensed" panose="020B0502040204020203" pitchFamily="34" charset="0"/>
              </a:rPr>
              <a:t>The results obtained above can be used as a standard point of reference for other comparative studies done in the field of predicting values from census data. This comparative study can further be used as a basis for improving the present classifiers and techniques resulting in making better technologies for accurately predicting income level of an individual.</a:t>
            </a:r>
          </a:p>
          <a:p>
            <a:pPr algn="l"/>
            <a:r>
              <a:rPr lang="en-US" b="0" i="0" dirty="0">
                <a:effectLst/>
                <a:latin typeface="Bahnschrift Light Condensed" panose="020B0502040204020203" pitchFamily="34" charset="0"/>
              </a:rPr>
              <a:t>The aim of today’s research in the field of data science is to build systems and algorithms to extract knowledge from data. This research can supplement the present capabilities of methods and reduce any errors, thereby making a contribution in the field of data mining from historic census data.</a:t>
            </a:r>
          </a:p>
          <a:p>
            <a:endParaRPr lang="en-IN" dirty="0">
              <a:latin typeface="Bahnschrift Light Condensed" panose="020B0502040204020203" pitchFamily="34" charset="0"/>
            </a:endParaRPr>
          </a:p>
        </p:txBody>
      </p:sp>
    </p:spTree>
    <p:extLst>
      <p:ext uri="{BB962C8B-B14F-4D97-AF65-F5344CB8AC3E}">
        <p14:creationId xmlns:p14="http://schemas.microsoft.com/office/powerpoint/2010/main" val="175026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A698-7A05-0294-38AF-39684B2F37EE}"/>
              </a:ext>
            </a:extLst>
          </p:cNvPr>
          <p:cNvSpPr>
            <a:spLocks noGrp="1"/>
          </p:cNvSpPr>
          <p:nvPr>
            <p:ph type="title"/>
          </p:nvPr>
        </p:nvSpPr>
        <p:spPr>
          <a:xfrm>
            <a:off x="0" y="190499"/>
            <a:ext cx="12192000" cy="1752599"/>
          </a:xfrm>
        </p:spPr>
        <p:txBody>
          <a:bodyPr/>
          <a:lstStyle/>
          <a:p>
            <a:pPr algn="ctr"/>
            <a:br>
              <a:rPr lang="en-IN" sz="1800" u="none" strike="noStrike" kern="100" dirty="0">
                <a:solidFill>
                  <a:srgbClr val="000000"/>
                </a:solidFill>
                <a:effectLst/>
                <a:uFill>
                  <a:solidFill>
                    <a:srgbClr val="000000"/>
                  </a:solidFill>
                </a:uFill>
                <a:latin typeface="Bahnschrift SemiLight" panose="020B0502040204020203" pitchFamily="34" charset="0"/>
                <a:ea typeface="Calibri" panose="020F0502020204030204" pitchFamily="34" charset="0"/>
                <a:cs typeface="Calibri" panose="020F0502020204030204" pitchFamily="34" charset="0"/>
              </a:rPr>
            </a:br>
            <a:r>
              <a:rPr lang="en-US" sz="4000" dirty="0">
                <a:latin typeface="Bahnschrift SemiBold" panose="020B0502040204020203" pitchFamily="34" charset="0"/>
              </a:rPr>
              <a:t>What is Machine Learning?</a:t>
            </a:r>
            <a:br>
              <a:rPr lang="en-IN" sz="4000" dirty="0"/>
            </a:br>
            <a:endParaRPr lang="en-IN" dirty="0">
              <a:latin typeface="Bahnschrift SemiLight" panose="020B0502040204020203" pitchFamily="34" charset="0"/>
            </a:endParaRPr>
          </a:p>
        </p:txBody>
      </p:sp>
      <p:sp>
        <p:nvSpPr>
          <p:cNvPr id="3" name="Subtitle 2">
            <a:extLst>
              <a:ext uri="{FF2B5EF4-FFF2-40B4-BE49-F238E27FC236}">
                <a16:creationId xmlns:a16="http://schemas.microsoft.com/office/drawing/2014/main" id="{3A2DAB49-0A38-ECE1-6FC9-A080D716701D}"/>
              </a:ext>
            </a:extLst>
          </p:cNvPr>
          <p:cNvSpPr>
            <a:spLocks noGrp="1"/>
          </p:cNvSpPr>
          <p:nvPr>
            <p:ph idx="1"/>
          </p:nvPr>
        </p:nvSpPr>
        <p:spPr>
          <a:xfrm>
            <a:off x="1484310" y="1799925"/>
            <a:ext cx="10018713" cy="3991276"/>
          </a:xfrm>
        </p:spPr>
        <p:txBody>
          <a:bodyPr>
            <a:normAutofit fontScale="92500" lnSpcReduction="10000"/>
          </a:bodyPr>
          <a:lstStyle/>
          <a:p>
            <a:pPr marL="6350" indent="-6350">
              <a:lnSpc>
                <a:spcPct val="110000"/>
              </a:lnSpc>
              <a:spcAft>
                <a:spcPts val="15"/>
              </a:spcAft>
            </a:pPr>
            <a:r>
              <a:rPr lang="en-IN" dirty="0">
                <a:effectLst/>
                <a:latin typeface="Bahnschrift SemiLight Condensed" panose="020B0502040204020203" pitchFamily="34" charset="0"/>
                <a:ea typeface="Times New Roman" panose="02020603050405020304" pitchFamily="18" charset="0"/>
              </a:rPr>
              <a:t>A branch Of artificial intelligence, concerned with the design and development of algorithms that allow computers to evolve behaviour’s based on empirical data</a:t>
            </a:r>
          </a:p>
          <a:p>
            <a:pPr marL="6350" indent="-6350">
              <a:lnSpc>
                <a:spcPct val="110000"/>
              </a:lnSpc>
              <a:spcAft>
                <a:spcPts val="15"/>
              </a:spcAft>
            </a:pPr>
            <a:r>
              <a:rPr lang="en-IN" dirty="0">
                <a:effectLst/>
                <a:latin typeface="Bahnschrift SemiLight Condensed" panose="020B0502040204020203" pitchFamily="34" charset="0"/>
                <a:ea typeface="Times New Roman" panose="02020603050405020304" pitchFamily="18" charset="0"/>
              </a:rPr>
              <a:t>A computer program is said to learn from experience E with respect to some class of tasks T and performance measure P if its performance at tasks in T, as measured by P, improves with experience E.</a:t>
            </a:r>
            <a:endParaRPr lang="en-IN" kern="100" dirty="0">
              <a:effectLst/>
              <a:latin typeface="Bahnschrift SemiLight Condensed" panose="020B0502040204020203" pitchFamily="34" charset="0"/>
              <a:ea typeface="Calibri" panose="020F0502020204030204" pitchFamily="34" charset="0"/>
            </a:endParaRPr>
          </a:p>
          <a:p>
            <a:pPr marL="0" indent="0">
              <a:lnSpc>
                <a:spcPct val="110000"/>
              </a:lnSpc>
              <a:spcAft>
                <a:spcPts val="15"/>
              </a:spcAft>
              <a:buNone/>
            </a:pPr>
            <a:endParaRPr lang="en-IN" u="none" strike="noStrike" kern="100" dirty="0">
              <a:effectLst/>
              <a:uFill>
                <a:solidFill>
                  <a:srgbClr val="000000"/>
                </a:solidFill>
              </a:uFill>
              <a:latin typeface="Bahnschrift SemiLight Condensed" panose="020B0502040204020203" pitchFamily="34" charset="0"/>
              <a:ea typeface="Calibri" panose="020F0502020204030204" pitchFamily="34" charset="0"/>
              <a:cs typeface="Calibri" panose="020F0502020204030204" pitchFamily="34" charset="0"/>
            </a:endParaRPr>
          </a:p>
          <a:p>
            <a:pPr marL="6350" indent="-6350">
              <a:lnSpc>
                <a:spcPct val="110000"/>
              </a:lnSpc>
              <a:spcAft>
                <a:spcPts val="15"/>
              </a:spcAft>
            </a:pPr>
            <a:r>
              <a:rPr lang="en-IN" u="none" strike="noStrike" kern="100" dirty="0">
                <a:effectLst/>
                <a:uFill>
                  <a:solidFill>
                    <a:srgbClr val="000000"/>
                  </a:solidFill>
                </a:uFill>
                <a:latin typeface="Bahnschrift SemiLight Condensed" panose="020B0502040204020203" pitchFamily="34" charset="0"/>
                <a:ea typeface="Calibri" panose="020F0502020204030204" pitchFamily="34" charset="0"/>
                <a:cs typeface="Calibri" panose="020F0502020204030204" pitchFamily="34" charset="0"/>
              </a:rPr>
              <a:t>Using known data, develop a model to predict unknown data.</a:t>
            </a:r>
            <a:endParaRPr lang="en-IN" kern="100" dirty="0">
              <a:latin typeface="Bahnschrift SemiLight Condensed" panose="020B0502040204020203" pitchFamily="34" charset="0"/>
              <a:ea typeface="Calibri" panose="020F0502020204030204" pitchFamily="34" charset="0"/>
            </a:endParaRPr>
          </a:p>
          <a:p>
            <a:pPr marL="6350" indent="-6350">
              <a:lnSpc>
                <a:spcPct val="110000"/>
              </a:lnSpc>
              <a:spcAft>
                <a:spcPts val="15"/>
              </a:spcAft>
            </a:pPr>
            <a:r>
              <a:rPr lang="en-IN" kern="100" dirty="0">
                <a:effectLst/>
                <a:latin typeface="Bahnschrift SemiLight Condensed" panose="020B0502040204020203" pitchFamily="34" charset="0"/>
                <a:ea typeface="Calibri" panose="020F0502020204030204" pitchFamily="34" charset="0"/>
              </a:rPr>
              <a:t> Known Data: Big enough archive, previous observations, past data</a:t>
            </a:r>
          </a:p>
          <a:p>
            <a:pPr marL="6350" indent="-6350">
              <a:lnSpc>
                <a:spcPct val="110000"/>
              </a:lnSpc>
              <a:spcAft>
                <a:spcPts val="15"/>
              </a:spcAft>
            </a:pPr>
            <a:r>
              <a:rPr lang="en-IN" kern="100" dirty="0">
                <a:effectLst/>
                <a:latin typeface="Bahnschrift SemiLight Condensed" panose="020B0502040204020203" pitchFamily="34" charset="0"/>
                <a:ea typeface="Calibri" panose="020F0502020204030204" pitchFamily="34" charset="0"/>
              </a:rPr>
              <a:t>Model: Known data + Algorithms (ML algorithms)</a:t>
            </a:r>
          </a:p>
          <a:p>
            <a:pPr marL="6350" indent="-6350">
              <a:lnSpc>
                <a:spcPct val="110000"/>
              </a:lnSpc>
              <a:spcAft>
                <a:spcPts val="15"/>
              </a:spcAft>
            </a:pPr>
            <a:r>
              <a:rPr lang="en-IN" kern="100" dirty="0">
                <a:effectLst/>
                <a:latin typeface="Bahnschrift SemiLight Condensed" panose="020B0502040204020203" pitchFamily="34" charset="0"/>
                <a:ea typeface="Calibri" panose="020F0502020204030204" pitchFamily="34" charset="0"/>
              </a:rPr>
              <a:t>Unknown Data: Missing, Unseen, not existing, future data</a:t>
            </a:r>
          </a:p>
          <a:p>
            <a:pPr marL="0" indent="0" algn="ctr">
              <a:buNone/>
            </a:pPr>
            <a:endParaRPr lang="en-US" dirty="0">
              <a:latin typeface="Bahnschrift SemiLight Condensed" panose="020B0502040204020203" pitchFamily="34" charset="0"/>
            </a:endParaRPr>
          </a:p>
        </p:txBody>
      </p:sp>
    </p:spTree>
    <p:extLst>
      <p:ext uri="{BB962C8B-B14F-4D97-AF65-F5344CB8AC3E}">
        <p14:creationId xmlns:p14="http://schemas.microsoft.com/office/powerpoint/2010/main" val="205796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27C5-64C7-476B-A7EF-9AA090868CEB}"/>
              </a:ext>
            </a:extLst>
          </p:cNvPr>
          <p:cNvSpPr>
            <a:spLocks noGrp="1"/>
          </p:cNvSpPr>
          <p:nvPr>
            <p:ph type="ctrTitle"/>
          </p:nvPr>
        </p:nvSpPr>
        <p:spPr>
          <a:xfrm>
            <a:off x="0" y="136295"/>
            <a:ext cx="12192000" cy="1031446"/>
          </a:xfrm>
        </p:spPr>
        <p:txBody>
          <a:bodyPr>
            <a:normAutofit/>
          </a:bodyPr>
          <a:lstStyle/>
          <a:p>
            <a:pPr algn="ctr"/>
            <a:r>
              <a:rPr lang="en-US" sz="4000" dirty="0">
                <a:latin typeface="Bahnschrift SemiBold" panose="020B0502040204020203" pitchFamily="34" charset="0"/>
              </a:rPr>
              <a:t>Learning system Models</a:t>
            </a:r>
            <a:endParaRPr lang="en-IN" sz="4000" dirty="0">
              <a:latin typeface="Bahnschrift SemiBold" panose="020B0502040204020203" pitchFamily="34" charset="0"/>
            </a:endParaRPr>
          </a:p>
        </p:txBody>
      </p:sp>
      <p:sp>
        <p:nvSpPr>
          <p:cNvPr id="16" name="Rectangle 15">
            <a:extLst>
              <a:ext uri="{FF2B5EF4-FFF2-40B4-BE49-F238E27FC236}">
                <a16:creationId xmlns:a16="http://schemas.microsoft.com/office/drawing/2014/main" id="{A6156661-27D5-1DAD-0C21-B0E91C8C0005}"/>
              </a:ext>
            </a:extLst>
          </p:cNvPr>
          <p:cNvSpPr/>
          <p:nvPr/>
        </p:nvSpPr>
        <p:spPr>
          <a:xfrm>
            <a:off x="1925053" y="2088682"/>
            <a:ext cx="1857676" cy="12127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22225">
                  <a:solidFill>
                    <a:schemeClr val="accent2"/>
                  </a:solidFill>
                  <a:prstDash val="solid"/>
                </a:ln>
                <a:solidFill>
                  <a:schemeClr val="accent2">
                    <a:lumMod val="40000"/>
                    <a:lumOff val="60000"/>
                  </a:schemeClr>
                </a:solidFill>
              </a:rPr>
              <a:t>INPUT SAMPLES</a:t>
            </a:r>
            <a:endParaRPr lang="en-IN" dirty="0"/>
          </a:p>
        </p:txBody>
      </p:sp>
      <p:sp>
        <p:nvSpPr>
          <p:cNvPr id="17" name="Arrow: Right 16">
            <a:extLst>
              <a:ext uri="{FF2B5EF4-FFF2-40B4-BE49-F238E27FC236}">
                <a16:creationId xmlns:a16="http://schemas.microsoft.com/office/drawing/2014/main" id="{52DE46E4-46F9-4365-893F-7ED1F4BB94A4}"/>
              </a:ext>
            </a:extLst>
          </p:cNvPr>
          <p:cNvSpPr/>
          <p:nvPr/>
        </p:nvSpPr>
        <p:spPr>
          <a:xfrm>
            <a:off x="3782729" y="2531443"/>
            <a:ext cx="3474720" cy="4523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CF6153B1-56DF-8B8A-933C-C1AE1F7D2AE2}"/>
              </a:ext>
            </a:extLst>
          </p:cNvPr>
          <p:cNvSpPr/>
          <p:nvPr/>
        </p:nvSpPr>
        <p:spPr>
          <a:xfrm>
            <a:off x="7257448" y="2088681"/>
            <a:ext cx="1992430" cy="12127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22225">
                  <a:solidFill>
                    <a:schemeClr val="accent2"/>
                  </a:solidFill>
                  <a:prstDash val="solid"/>
                </a:ln>
                <a:solidFill>
                  <a:schemeClr val="accent2">
                    <a:lumMod val="40000"/>
                    <a:lumOff val="60000"/>
                  </a:schemeClr>
                </a:solidFill>
              </a:rPr>
              <a:t>LEARNING METHOD</a:t>
            </a:r>
            <a:endParaRPr lang="en-IN" b="1" dirty="0">
              <a:ln w="22225">
                <a:solidFill>
                  <a:schemeClr val="accent2"/>
                </a:solidFill>
                <a:prstDash val="solid"/>
              </a:ln>
              <a:solidFill>
                <a:schemeClr val="accent2">
                  <a:lumMod val="40000"/>
                  <a:lumOff val="60000"/>
                </a:schemeClr>
              </a:solidFill>
            </a:endParaRPr>
          </a:p>
        </p:txBody>
      </p:sp>
      <p:sp>
        <p:nvSpPr>
          <p:cNvPr id="24" name="Arrow: Right 23">
            <a:extLst>
              <a:ext uri="{FF2B5EF4-FFF2-40B4-BE49-F238E27FC236}">
                <a16:creationId xmlns:a16="http://schemas.microsoft.com/office/drawing/2014/main" id="{AED02DBC-E742-530F-125C-1808B22D0AC7}"/>
              </a:ext>
            </a:extLst>
          </p:cNvPr>
          <p:cNvSpPr/>
          <p:nvPr/>
        </p:nvSpPr>
        <p:spPr>
          <a:xfrm>
            <a:off x="9249878" y="2531444"/>
            <a:ext cx="1992430" cy="4523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587D4332-1808-5150-2A97-4E54DEE4BD2A}"/>
              </a:ext>
            </a:extLst>
          </p:cNvPr>
          <p:cNvSpPr/>
          <p:nvPr/>
        </p:nvSpPr>
        <p:spPr>
          <a:xfrm>
            <a:off x="4714777" y="3739415"/>
            <a:ext cx="1746984" cy="15111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SYSTEM</a:t>
            </a:r>
            <a:endParaRPr lang="en-IN" b="1" dirty="0">
              <a:ln w="22225">
                <a:solidFill>
                  <a:schemeClr val="accent2"/>
                </a:solidFill>
                <a:prstDash val="solid"/>
              </a:ln>
              <a:solidFill>
                <a:schemeClr val="accent2">
                  <a:lumMod val="40000"/>
                  <a:lumOff val="60000"/>
                </a:schemeClr>
              </a:solidFill>
            </a:endParaRPr>
          </a:p>
        </p:txBody>
      </p:sp>
      <p:sp>
        <p:nvSpPr>
          <p:cNvPr id="27" name="Arrow: Bent 26">
            <a:extLst>
              <a:ext uri="{FF2B5EF4-FFF2-40B4-BE49-F238E27FC236}">
                <a16:creationId xmlns:a16="http://schemas.microsoft.com/office/drawing/2014/main" id="{4B6FDE41-7AC1-1477-F558-19A15E970996}"/>
              </a:ext>
            </a:extLst>
          </p:cNvPr>
          <p:cNvSpPr/>
          <p:nvPr/>
        </p:nvSpPr>
        <p:spPr>
          <a:xfrm rot="10800000" flipH="1">
            <a:off x="4146885" y="2887579"/>
            <a:ext cx="567891" cy="1703672"/>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Left-Up 28">
            <a:extLst>
              <a:ext uri="{FF2B5EF4-FFF2-40B4-BE49-F238E27FC236}">
                <a16:creationId xmlns:a16="http://schemas.microsoft.com/office/drawing/2014/main" id="{5DC968E9-0E3E-E215-B69F-439BEAB33BE7}"/>
              </a:ext>
            </a:extLst>
          </p:cNvPr>
          <p:cNvSpPr/>
          <p:nvPr/>
        </p:nvSpPr>
        <p:spPr>
          <a:xfrm>
            <a:off x="6461762" y="3301464"/>
            <a:ext cx="2172100" cy="1323474"/>
          </a:xfrm>
          <a:prstGeom prst="leftUpArrow">
            <a:avLst>
              <a:gd name="adj1" fmla="val 11441"/>
              <a:gd name="adj2" fmla="val 19492"/>
              <a:gd name="adj3" fmla="val 2584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98C986B-F168-C67A-8316-65221FD318A5}"/>
              </a:ext>
            </a:extLst>
          </p:cNvPr>
          <p:cNvSpPr txBox="1"/>
          <p:nvPr/>
        </p:nvSpPr>
        <p:spPr>
          <a:xfrm>
            <a:off x="4738037" y="1827071"/>
            <a:ext cx="1564103" cy="523220"/>
          </a:xfrm>
          <a:prstGeom prst="rect">
            <a:avLst/>
          </a:prstGeom>
          <a:noFill/>
        </p:spPr>
        <p:txBody>
          <a:bodyPr wrap="square">
            <a:spAutoFit/>
          </a:bodyPr>
          <a:lstStyle/>
          <a:p>
            <a:pPr algn="ct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TESTING</a:t>
            </a:r>
            <a:endParaRPr lang="en-US" sz="2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4" name="Rectangle 33">
            <a:extLst>
              <a:ext uri="{FF2B5EF4-FFF2-40B4-BE49-F238E27FC236}">
                <a16:creationId xmlns:a16="http://schemas.microsoft.com/office/drawing/2014/main" id="{C1E49CBA-B3BB-0F62-8065-523926133AB4}"/>
              </a:ext>
            </a:extLst>
          </p:cNvPr>
          <p:cNvSpPr/>
          <p:nvPr/>
        </p:nvSpPr>
        <p:spPr>
          <a:xfrm>
            <a:off x="3996326" y="5576111"/>
            <a:ext cx="3183885" cy="523220"/>
          </a:xfrm>
          <a:prstGeom prst="rect">
            <a:avLst/>
          </a:prstGeom>
          <a:noFill/>
        </p:spPr>
        <p:txBody>
          <a:bodyPr wrap="square" lIns="91440" tIns="45720" rIns="91440" bIns="45720">
            <a:spAutoFit/>
          </a:bodyPr>
          <a:lstStyle/>
          <a:p>
            <a:pPr algn="ctr"/>
            <a:r>
              <a:rPr lang="en-US" sz="2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TRAINING</a:t>
            </a:r>
            <a:endParaRPr lang="en-IN" sz="2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4264852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2846A64-36C6-7067-71B0-EB22A95D85F9}"/>
              </a:ext>
            </a:extLst>
          </p:cNvPr>
          <p:cNvSpPr>
            <a:spLocks noGrp="1"/>
          </p:cNvSpPr>
          <p:nvPr>
            <p:ph type="title"/>
          </p:nvPr>
        </p:nvSpPr>
        <p:spPr/>
        <p:txBody>
          <a:bodyPr/>
          <a:lstStyle/>
          <a:p>
            <a:r>
              <a:rPr lang="en-US" sz="4000" dirty="0">
                <a:latin typeface="Bahnschrift SemiBold" panose="020B0502040204020203" pitchFamily="34" charset="0"/>
              </a:rPr>
              <a:t>Why ML?</a:t>
            </a:r>
            <a:br>
              <a:rPr lang="en-IN" sz="4000" dirty="0">
                <a:latin typeface="Bahnschrift SemiBold" panose="020B0502040204020203" pitchFamily="34" charset="0"/>
              </a:rPr>
            </a:br>
            <a:endParaRPr lang="en-IN" dirty="0"/>
          </a:p>
        </p:txBody>
      </p:sp>
      <p:sp>
        <p:nvSpPr>
          <p:cNvPr id="4" name="Subtitle 3">
            <a:extLst>
              <a:ext uri="{FF2B5EF4-FFF2-40B4-BE49-F238E27FC236}">
                <a16:creationId xmlns:a16="http://schemas.microsoft.com/office/drawing/2014/main" id="{ACDF4B63-D517-1872-1B7E-40BD5AEF7097}"/>
              </a:ext>
            </a:extLst>
          </p:cNvPr>
          <p:cNvSpPr>
            <a:spLocks noGrp="1"/>
          </p:cNvSpPr>
          <p:nvPr>
            <p:ph idx="1"/>
          </p:nvPr>
        </p:nvSpPr>
        <p:spPr>
          <a:xfrm>
            <a:off x="1328286" y="1722922"/>
            <a:ext cx="10863714" cy="5135078"/>
          </a:xfrm>
        </p:spPr>
        <p:txBody>
          <a:bodyPr>
            <a:normAutofit lnSpcReduction="10000"/>
          </a:bodyPr>
          <a:lstStyle/>
          <a:p>
            <a:pPr>
              <a:buFont typeface="Wingdings" panose="05000000000000000000" pitchFamily="2" charset="2"/>
              <a:buChar char="q"/>
            </a:pPr>
            <a:r>
              <a:rPr lang="en-IN" sz="1800" dirty="0">
                <a:effectLst/>
                <a:latin typeface="Bahnschrift SemiBold" panose="020B0502040204020203" pitchFamily="34" charset="0"/>
                <a:ea typeface="Times New Roman" panose="02020603050405020304" pitchFamily="18" charset="0"/>
              </a:rPr>
              <a:t> </a:t>
            </a:r>
            <a:r>
              <a:rPr lang="en-IN" dirty="0">
                <a:effectLst/>
                <a:latin typeface="Bahnschrift SemiBold" panose="020B0502040204020203" pitchFamily="34" charset="0"/>
                <a:ea typeface="Times New Roman" panose="02020603050405020304" pitchFamily="18" charset="0"/>
              </a:rPr>
              <a:t>No human experts </a:t>
            </a:r>
          </a:p>
          <a:p>
            <a:r>
              <a:rPr lang="en-IN" sz="2000" dirty="0">
                <a:effectLst/>
                <a:latin typeface="Times New Roman" panose="02020603050405020304" pitchFamily="18" charset="0"/>
                <a:ea typeface="Times New Roman" panose="02020603050405020304" pitchFamily="18" charset="0"/>
              </a:rPr>
              <a:t>industrial/manufacturing control.</a:t>
            </a:r>
          </a:p>
          <a:p>
            <a:r>
              <a:rPr lang="en-IN" sz="2000" dirty="0">
                <a:effectLst/>
                <a:latin typeface="Times New Roman" panose="02020603050405020304" pitchFamily="18" charset="0"/>
                <a:ea typeface="Times New Roman" panose="02020603050405020304" pitchFamily="18" charset="0"/>
              </a:rPr>
              <a:t>mass spectrometer analysis, drug design, astronomic discovery</a:t>
            </a:r>
            <a:endParaRPr lang="en-IN" sz="2000" dirty="0">
              <a:latin typeface="Times New Roman" panose="02020603050405020304" pitchFamily="18" charset="0"/>
              <a:ea typeface="Times New Roman" panose="02020603050405020304" pitchFamily="18" charset="0"/>
            </a:endParaRPr>
          </a:p>
          <a:p>
            <a:pPr>
              <a:buFont typeface="Wingdings" panose="05000000000000000000" pitchFamily="2" charset="2"/>
              <a:buChar char="q"/>
            </a:pPr>
            <a:r>
              <a:rPr lang="en-IN" sz="1800" b="1" kern="100" dirty="0">
                <a:effectLst/>
                <a:latin typeface="Bahnschrift SemiBold" panose="020B0502040204020203" pitchFamily="34" charset="0"/>
                <a:ea typeface="Times New Roman" panose="02020603050405020304" pitchFamily="18" charset="0"/>
              </a:rPr>
              <a:t> </a:t>
            </a:r>
            <a:r>
              <a:rPr lang="en-IN" sz="2000" b="1" kern="100" dirty="0">
                <a:effectLst/>
                <a:latin typeface="Bahnschrift SemiBold" panose="020B0502040204020203" pitchFamily="34" charset="0"/>
                <a:ea typeface="Times New Roman" panose="02020603050405020304" pitchFamily="18" charset="0"/>
              </a:rPr>
              <a:t>Black-box human expertise</a:t>
            </a:r>
          </a:p>
          <a:p>
            <a:r>
              <a:rPr lang="en-IN" sz="1800" dirty="0">
                <a:effectLst/>
                <a:latin typeface="Times New Roman" panose="02020603050405020304" pitchFamily="18" charset="0"/>
                <a:ea typeface="Times New Roman" panose="02020603050405020304" pitchFamily="18" charset="0"/>
              </a:rPr>
              <a:t>face/handwriting/speech recognition.</a:t>
            </a:r>
          </a:p>
          <a:p>
            <a:r>
              <a:rPr lang="en-IN" sz="1800" kern="100" dirty="0">
                <a:effectLst/>
                <a:latin typeface="Times New Roman" panose="02020603050405020304" pitchFamily="18" charset="0"/>
                <a:ea typeface="Times New Roman" panose="02020603050405020304" pitchFamily="18" charset="0"/>
              </a:rPr>
              <a:t>driving a car, flying a plane.</a:t>
            </a:r>
          </a:p>
          <a:p>
            <a:r>
              <a:rPr lang="en-IN" sz="1800" dirty="0">
                <a:effectLst/>
                <a:latin typeface="Times New Roman" panose="02020603050405020304" pitchFamily="18" charset="0"/>
                <a:ea typeface="Times New Roman" panose="02020603050405020304" pitchFamily="18" charset="0"/>
              </a:rPr>
              <a:t>personalized news reader. </a:t>
            </a:r>
          </a:p>
          <a:p>
            <a:r>
              <a:rPr lang="en-IN" sz="1800" dirty="0">
                <a:effectLst/>
                <a:latin typeface="Times New Roman" panose="02020603050405020304" pitchFamily="18" charset="0"/>
                <a:ea typeface="Times New Roman" panose="02020603050405020304" pitchFamily="18" charset="0"/>
              </a:rPr>
              <a:t>movie/book recommendation</a:t>
            </a:r>
          </a:p>
          <a:p>
            <a:r>
              <a:rPr lang="en-IN" sz="1800" dirty="0">
                <a:effectLst/>
                <a:latin typeface="Times New Roman" panose="02020603050405020304" pitchFamily="18" charset="0"/>
                <a:ea typeface="Times New Roman" panose="02020603050405020304" pitchFamily="18" charset="0"/>
              </a:rPr>
              <a:t>Rapidly changing phenomena </a:t>
            </a:r>
          </a:p>
          <a:p>
            <a:r>
              <a:rPr lang="en-IN" sz="1800" dirty="0">
                <a:effectLst/>
                <a:latin typeface="Times New Roman" panose="02020603050405020304" pitchFamily="18" charset="0"/>
                <a:ea typeface="Times New Roman" panose="02020603050405020304" pitchFamily="18" charset="0"/>
              </a:rPr>
              <a:t>credit scoring, financial modelling</a:t>
            </a:r>
          </a:p>
          <a:p>
            <a:r>
              <a:rPr lang="en-IN" sz="1800" dirty="0">
                <a:effectLst/>
                <a:latin typeface="Times New Roman" panose="02020603050405020304" pitchFamily="18" charset="0"/>
                <a:ea typeface="Times New Roman" panose="02020603050405020304" pitchFamily="18" charset="0"/>
              </a:rPr>
              <a:t>diagnosis, fraud detection.</a:t>
            </a:r>
            <a:endParaRPr lang="en-IN" sz="1800" kern="100" dirty="0">
              <a:effectLst/>
              <a:latin typeface="Times New Roman" panose="02020603050405020304" pitchFamily="18" charset="0"/>
              <a:ea typeface="Times New Roman" panose="02020603050405020304" pitchFamily="18" charset="0"/>
            </a:endParaRPr>
          </a:p>
          <a:p>
            <a:pPr marL="0" indent="0">
              <a:buNone/>
            </a:pPr>
            <a:endParaRPr lang="en-IN" sz="4400" dirty="0">
              <a:latin typeface="Bahnschrift SemiBold" panose="020B0502040204020203" pitchFamily="34" charset="0"/>
            </a:endParaRPr>
          </a:p>
        </p:txBody>
      </p:sp>
    </p:spTree>
    <p:extLst>
      <p:ext uri="{BB962C8B-B14F-4D97-AF65-F5344CB8AC3E}">
        <p14:creationId xmlns:p14="http://schemas.microsoft.com/office/powerpoint/2010/main" val="377103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5AA4-4F63-083B-295C-2997B773196C}"/>
              </a:ext>
            </a:extLst>
          </p:cNvPr>
          <p:cNvSpPr>
            <a:spLocks noGrp="1"/>
          </p:cNvSpPr>
          <p:nvPr>
            <p:ph type="title"/>
          </p:nvPr>
        </p:nvSpPr>
        <p:spPr>
          <a:xfrm>
            <a:off x="0" y="98754"/>
            <a:ext cx="12192000" cy="1364286"/>
          </a:xfrm>
        </p:spPr>
        <p:txBody>
          <a:bodyPr>
            <a:normAutofit/>
          </a:bodyPr>
          <a:lstStyle/>
          <a:p>
            <a:pPr algn="ctr"/>
            <a:r>
              <a:rPr lang="en-US" sz="4000" dirty="0">
                <a:latin typeface="Bahnschrift SemiBold" panose="020B0502040204020203" pitchFamily="34" charset="0"/>
              </a:rPr>
              <a:t>TYPES OF MACHINE LEARNING</a:t>
            </a:r>
            <a:endParaRPr lang="en-IN" sz="4000" dirty="0">
              <a:latin typeface="Bahnschrift SemiBold" panose="020B0502040204020203" pitchFamily="34" charset="0"/>
            </a:endParaRPr>
          </a:p>
        </p:txBody>
      </p:sp>
      <p:graphicFrame>
        <p:nvGraphicFramePr>
          <p:cNvPr id="7" name="Diagram 6">
            <a:extLst>
              <a:ext uri="{FF2B5EF4-FFF2-40B4-BE49-F238E27FC236}">
                <a16:creationId xmlns:a16="http://schemas.microsoft.com/office/drawing/2014/main" id="{89C3D34F-9786-0D98-E291-2A35355AB060}"/>
              </a:ext>
            </a:extLst>
          </p:cNvPr>
          <p:cNvGraphicFramePr/>
          <p:nvPr>
            <p:extLst>
              <p:ext uri="{D42A27DB-BD31-4B8C-83A1-F6EECF244321}">
                <p14:modId xmlns:p14="http://schemas.microsoft.com/office/powerpoint/2010/main" val="3165872098"/>
              </p:ext>
            </p:extLst>
          </p:nvPr>
        </p:nvGraphicFramePr>
        <p:xfrm>
          <a:off x="943276" y="596765"/>
          <a:ext cx="10404909" cy="6261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3104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A322-4A7C-9019-4348-A2EF36CD0C7F}"/>
              </a:ext>
            </a:extLst>
          </p:cNvPr>
          <p:cNvSpPr>
            <a:spLocks noGrp="1"/>
          </p:cNvSpPr>
          <p:nvPr>
            <p:ph type="title"/>
          </p:nvPr>
        </p:nvSpPr>
        <p:spPr>
          <a:xfrm>
            <a:off x="0" y="0"/>
            <a:ext cx="12192000" cy="1104080"/>
          </a:xfrm>
        </p:spPr>
        <p:txBody>
          <a:bodyPr>
            <a:normAutofit/>
          </a:bodyPr>
          <a:lstStyle/>
          <a:p>
            <a:pPr algn="ctr"/>
            <a:br>
              <a:rPr lang="en-IN" sz="2800" b="1" kern="100" dirty="0">
                <a:effectLst/>
                <a:latin typeface="Bahnschrift SemiBold" panose="020B0502040204020203" pitchFamily="34" charset="0"/>
                <a:ea typeface="Times New Roman" panose="02020603050405020304" pitchFamily="18" charset="0"/>
              </a:rPr>
            </a:br>
            <a:r>
              <a:rPr lang="en-IN" sz="4000" b="1" kern="100" dirty="0">
                <a:latin typeface="Bahnschrift SemiBold" panose="020B0502040204020203" pitchFamily="34" charset="0"/>
                <a:ea typeface="Times New Roman" panose="02020603050405020304" pitchFamily="18" charset="0"/>
              </a:rPr>
              <a:t>Classification</a:t>
            </a:r>
            <a:endParaRPr lang="en-IN" sz="4800"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8A7E3323-CFE1-FE84-1932-5BB0B47877A0}"/>
              </a:ext>
            </a:extLst>
          </p:cNvPr>
          <p:cNvSpPr>
            <a:spLocks noGrp="1"/>
          </p:cNvSpPr>
          <p:nvPr>
            <p:ph idx="1"/>
          </p:nvPr>
        </p:nvSpPr>
        <p:spPr>
          <a:xfrm>
            <a:off x="760396" y="1104080"/>
            <a:ext cx="11431604" cy="5753920"/>
          </a:xfrm>
        </p:spPr>
        <p:txBody>
          <a:bodyPr>
            <a:normAutofit/>
          </a:bodyPr>
          <a:lstStyle/>
          <a:p>
            <a:pPr marL="200025" marR="219075" indent="3175" algn="just">
              <a:lnSpc>
                <a:spcPct val="93000"/>
              </a:lnSpc>
              <a:spcAft>
                <a:spcPts val="2360"/>
              </a:spcAft>
            </a:pPr>
            <a:r>
              <a:rPr lang="en-IN" kern="100" dirty="0">
                <a:effectLst/>
                <a:latin typeface="Bahnschrift Light Condensed" panose="020B0502040204020203" pitchFamily="34" charset="0"/>
                <a:ea typeface="Times New Roman" panose="02020603050405020304" pitchFamily="18" charset="0"/>
              </a:rPr>
              <a:t>Predicting a qualitative response for an observation can be referred to as classifying that observation since it involves assigning the observation to a category, or class.</a:t>
            </a:r>
          </a:p>
          <a:p>
            <a:pPr marL="200025" marR="219075" indent="3175" algn="just">
              <a:lnSpc>
                <a:spcPct val="93000"/>
              </a:lnSpc>
              <a:spcAft>
                <a:spcPts val="220"/>
              </a:spcAft>
            </a:pPr>
            <a:r>
              <a:rPr lang="en-IN" kern="100" dirty="0">
                <a:effectLst/>
                <a:latin typeface="Bahnschrift Light Condensed" panose="020B0502040204020203" pitchFamily="34" charset="0"/>
                <a:ea typeface="Times New Roman" panose="02020603050405020304" pitchFamily="18" charset="0"/>
              </a:rPr>
              <a:t>On the other hand, often the methods used for classification first predict the probability of each of the categories of a qualitative variable, as the basis for making the classification.</a:t>
            </a:r>
          </a:p>
          <a:p>
            <a:pPr marL="200025" marR="219075" indent="0">
              <a:lnSpc>
                <a:spcPct val="93000"/>
              </a:lnSpc>
              <a:spcAft>
                <a:spcPts val="220"/>
              </a:spcAft>
              <a:buNone/>
            </a:pPr>
            <a:r>
              <a:rPr lang="en-IN" sz="2800" b="1" kern="100" dirty="0">
                <a:effectLst/>
                <a:latin typeface="Bahnschrift SemiBold" panose="020B0502040204020203" pitchFamily="34" charset="0"/>
                <a:ea typeface="Times New Roman" panose="02020603050405020304" pitchFamily="18" charset="0"/>
              </a:rPr>
              <a:t>Methods:</a:t>
            </a:r>
          </a:p>
          <a:p>
            <a:pPr marL="200025" marR="219075" indent="0">
              <a:lnSpc>
                <a:spcPct val="93000"/>
              </a:lnSpc>
              <a:spcAft>
                <a:spcPts val="220"/>
              </a:spcAft>
              <a:buNone/>
            </a:pPr>
            <a:r>
              <a:rPr lang="en-IN" sz="2000" kern="100" dirty="0">
                <a:effectLst/>
                <a:latin typeface="Bahnschrift Light Condensed" panose="020B0502040204020203" pitchFamily="34" charset="0"/>
                <a:ea typeface="Times New Roman" panose="02020603050405020304" pitchFamily="18" charset="0"/>
              </a:rPr>
              <a:t>There are many possible classification techniques, or classifiers, that one might use to predict a qualitative response including,</a:t>
            </a:r>
          </a:p>
          <a:p>
            <a:pPr marR="9525" algn="just" fontAlgn="base">
              <a:lnSpc>
                <a:spcPct val="93000"/>
              </a:lnSpc>
              <a:spcAft>
                <a:spcPts val="220"/>
              </a:spcAft>
              <a:buClr>
                <a:srgbClr val="000000"/>
              </a:buClr>
              <a:buSzPts val="1600"/>
              <a:buFont typeface="Wingdings" panose="05000000000000000000" pitchFamily="2" charset="2"/>
              <a:buChar char="q"/>
            </a:pPr>
            <a:r>
              <a:rPr lang="en-IN" sz="2000" u="none" strike="noStrike" kern="100" dirty="0">
                <a:effectLst/>
                <a:uFill>
                  <a:solidFill>
                    <a:srgbClr val="000000"/>
                  </a:solidFill>
                </a:uFill>
                <a:latin typeface="Bahnschrift Light Condensed" panose="020B0502040204020203" pitchFamily="34" charset="0"/>
                <a:ea typeface="Times New Roman" panose="02020603050405020304" pitchFamily="18" charset="0"/>
                <a:cs typeface="Times New Roman" panose="02020603050405020304" pitchFamily="18" charset="0"/>
              </a:rPr>
              <a:t>   Logistic Regression</a:t>
            </a:r>
          </a:p>
          <a:p>
            <a:pPr marR="9525" algn="just" fontAlgn="base">
              <a:lnSpc>
                <a:spcPct val="93000"/>
              </a:lnSpc>
              <a:spcAft>
                <a:spcPts val="220"/>
              </a:spcAft>
              <a:buClr>
                <a:srgbClr val="000000"/>
              </a:buClr>
              <a:buSzPts val="1600"/>
              <a:buFont typeface="Wingdings" panose="05000000000000000000" pitchFamily="2" charset="2"/>
              <a:buChar char="q"/>
            </a:pPr>
            <a:r>
              <a:rPr lang="en-IN" sz="2000" u="none" strike="noStrike" kern="100" dirty="0">
                <a:effectLst/>
                <a:uFill>
                  <a:solidFill>
                    <a:srgbClr val="000000"/>
                  </a:solidFill>
                </a:uFill>
                <a:latin typeface="Bahnschrift Light Condensed" panose="020B0502040204020203" pitchFamily="34" charset="0"/>
                <a:ea typeface="Times New Roman" panose="02020603050405020304" pitchFamily="18" charset="0"/>
                <a:cs typeface="Times New Roman" panose="02020603050405020304" pitchFamily="18" charset="0"/>
              </a:rPr>
              <a:t>   Linear Discriminant Analysis (LDA)</a:t>
            </a:r>
          </a:p>
          <a:p>
            <a:pPr marR="9525" algn="just" fontAlgn="base">
              <a:lnSpc>
                <a:spcPct val="93000"/>
              </a:lnSpc>
              <a:spcAft>
                <a:spcPts val="220"/>
              </a:spcAft>
              <a:buClr>
                <a:srgbClr val="000000"/>
              </a:buClr>
              <a:buSzPts val="1600"/>
              <a:buFont typeface="Wingdings" panose="05000000000000000000" pitchFamily="2" charset="2"/>
              <a:buChar char="q"/>
            </a:pPr>
            <a:r>
              <a:rPr lang="en-IN" sz="2000" u="none" strike="noStrike" kern="100" dirty="0">
                <a:effectLst/>
                <a:uFill>
                  <a:solidFill>
                    <a:srgbClr val="000000"/>
                  </a:solidFill>
                </a:uFill>
                <a:latin typeface="Bahnschrift Light Condensed" panose="020B0502040204020203" pitchFamily="34" charset="0"/>
                <a:ea typeface="Times New Roman" panose="02020603050405020304" pitchFamily="18" charset="0"/>
                <a:cs typeface="Times New Roman" panose="02020603050405020304" pitchFamily="18" charset="0"/>
              </a:rPr>
              <a:t>   K-Nearest Neighbours (KNN)</a:t>
            </a:r>
          </a:p>
          <a:p>
            <a:pPr marR="9525" algn="just" fontAlgn="base">
              <a:lnSpc>
                <a:spcPct val="93000"/>
              </a:lnSpc>
              <a:spcAft>
                <a:spcPts val="220"/>
              </a:spcAft>
              <a:buClr>
                <a:srgbClr val="000000"/>
              </a:buClr>
              <a:buSzPts val="1600"/>
              <a:buFont typeface="Wingdings" panose="05000000000000000000" pitchFamily="2" charset="2"/>
              <a:buChar char="q"/>
            </a:pPr>
            <a:r>
              <a:rPr lang="en-IN" sz="2000" u="none" strike="noStrike" kern="100" dirty="0">
                <a:effectLst/>
                <a:uFill>
                  <a:solidFill>
                    <a:srgbClr val="000000"/>
                  </a:solidFill>
                </a:uFill>
                <a:latin typeface="Bahnschrift Light Condensed" panose="020B0502040204020203" pitchFamily="34" charset="0"/>
                <a:ea typeface="Times New Roman" panose="02020603050405020304" pitchFamily="18" charset="0"/>
                <a:cs typeface="Times New Roman" panose="02020603050405020304" pitchFamily="18" charset="0"/>
              </a:rPr>
              <a:t>   Trees, Random Forests, and Boosting</a:t>
            </a:r>
          </a:p>
          <a:p>
            <a:pPr marR="9525" algn="just" fontAlgn="base">
              <a:lnSpc>
                <a:spcPct val="93000"/>
              </a:lnSpc>
              <a:spcAft>
                <a:spcPts val="220"/>
              </a:spcAft>
              <a:buClr>
                <a:srgbClr val="000000"/>
              </a:buClr>
              <a:buSzPts val="1600"/>
              <a:buFont typeface="Wingdings" panose="05000000000000000000" pitchFamily="2" charset="2"/>
              <a:buChar char="q"/>
            </a:pPr>
            <a:r>
              <a:rPr lang="en-IN" sz="2000" u="none" strike="noStrike" kern="100" dirty="0">
                <a:effectLst/>
                <a:uFill>
                  <a:solidFill>
                    <a:srgbClr val="000000"/>
                  </a:solidFill>
                </a:uFill>
                <a:latin typeface="Bahnschrift Light Condensed" panose="020B0502040204020203" pitchFamily="34" charset="0"/>
                <a:ea typeface="Times New Roman" panose="02020603050405020304" pitchFamily="18" charset="0"/>
                <a:cs typeface="Times New Roman" panose="02020603050405020304" pitchFamily="18" charset="0"/>
              </a:rPr>
              <a:t>   Support Vector Machines (SVM)</a:t>
            </a:r>
          </a:p>
          <a:p>
            <a:pPr marR="9525" algn="just" fontAlgn="base">
              <a:lnSpc>
                <a:spcPct val="93000"/>
              </a:lnSpc>
              <a:spcAft>
                <a:spcPts val="220"/>
              </a:spcAft>
              <a:buClr>
                <a:srgbClr val="000000"/>
              </a:buClr>
              <a:buSzPts val="1600"/>
              <a:buFont typeface="Wingdings" panose="05000000000000000000" pitchFamily="2" charset="2"/>
              <a:buChar char="q"/>
            </a:pPr>
            <a:r>
              <a:rPr lang="en-IN" sz="2000" u="none" strike="noStrike" kern="100" dirty="0">
                <a:effectLst/>
                <a:uFill>
                  <a:solidFill>
                    <a:srgbClr val="000000"/>
                  </a:solidFill>
                </a:uFill>
                <a:latin typeface="Bahnschrift Light Condensed" panose="020B0502040204020203" pitchFamily="34" charset="0"/>
                <a:ea typeface="Times New Roman" panose="02020603050405020304" pitchFamily="18" charset="0"/>
                <a:cs typeface="Times New Roman" panose="02020603050405020304" pitchFamily="18" charset="0"/>
              </a:rPr>
              <a:t>   Neural Networks</a:t>
            </a:r>
          </a:p>
          <a:p>
            <a:pPr marL="200025" marR="219075" indent="0">
              <a:lnSpc>
                <a:spcPct val="93000"/>
              </a:lnSpc>
              <a:spcAft>
                <a:spcPts val="220"/>
              </a:spcAft>
              <a:buNone/>
            </a:pPr>
            <a:endParaRPr lang="en-IN" sz="2800" b="1" kern="100" dirty="0">
              <a:effectLst/>
              <a:latin typeface="Bahnschrift SemiBold" panose="020B0502040204020203" pitchFamily="34" charset="0"/>
              <a:ea typeface="Times New Roman" panose="02020603050405020304" pitchFamily="18" charset="0"/>
            </a:endParaRPr>
          </a:p>
          <a:p>
            <a:pPr marL="200025" marR="219075" indent="0">
              <a:lnSpc>
                <a:spcPct val="93000"/>
              </a:lnSpc>
              <a:spcAft>
                <a:spcPts val="220"/>
              </a:spcAft>
              <a:buNone/>
            </a:pPr>
            <a:endParaRPr lang="en-IN" sz="2800" b="1" kern="100" dirty="0">
              <a:effectLst/>
              <a:latin typeface="Bahnschrift SemiBold" panose="020B0502040204020203" pitchFamily="34" charset="0"/>
              <a:ea typeface="Times New Roman" panose="02020603050405020304" pitchFamily="18" charset="0"/>
            </a:endParaRPr>
          </a:p>
          <a:p>
            <a:pPr marL="200025" marR="219075" indent="0" algn="just">
              <a:lnSpc>
                <a:spcPct val="93000"/>
              </a:lnSpc>
              <a:spcAft>
                <a:spcPts val="220"/>
              </a:spcAft>
              <a:buNone/>
            </a:pPr>
            <a:endParaRPr lang="en-IN" kern="100" dirty="0">
              <a:effectLst/>
              <a:latin typeface="Bahnschrift Light Condensed" panose="020B0502040204020203" pitchFamily="34" charset="0"/>
              <a:ea typeface="Times New Roman" panose="02020603050405020304" pitchFamily="18" charset="0"/>
            </a:endParaRPr>
          </a:p>
          <a:p>
            <a:endParaRPr lang="en-IN" sz="2800" dirty="0">
              <a:latin typeface="Bahnschrift Light Condensed" panose="020B0502040204020203" pitchFamily="34" charset="0"/>
            </a:endParaRPr>
          </a:p>
        </p:txBody>
      </p:sp>
    </p:spTree>
    <p:extLst>
      <p:ext uri="{BB962C8B-B14F-4D97-AF65-F5344CB8AC3E}">
        <p14:creationId xmlns:p14="http://schemas.microsoft.com/office/powerpoint/2010/main" val="3943952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333A-C8DC-9121-3CE7-1342E1BB50BE}"/>
              </a:ext>
            </a:extLst>
          </p:cNvPr>
          <p:cNvSpPr>
            <a:spLocks noGrp="1"/>
          </p:cNvSpPr>
          <p:nvPr>
            <p:ph type="title"/>
          </p:nvPr>
        </p:nvSpPr>
        <p:spPr>
          <a:xfrm>
            <a:off x="0" y="0"/>
            <a:ext cx="12192000" cy="1478570"/>
          </a:xfrm>
        </p:spPr>
        <p:txBody>
          <a:bodyPr>
            <a:normAutofit/>
          </a:bodyPr>
          <a:lstStyle/>
          <a:p>
            <a:pPr algn="ctr"/>
            <a:r>
              <a:rPr lang="en-US" sz="4000" dirty="0">
                <a:latin typeface="Bahnschrift SemiBold" panose="020B0502040204020203" pitchFamily="34" charset="0"/>
              </a:rPr>
              <a:t>Introduction to income classification dataset</a:t>
            </a:r>
            <a:endParaRPr lang="en-IN" sz="4000"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B8175925-A749-E31D-5924-AA19AF48E39B}"/>
              </a:ext>
            </a:extLst>
          </p:cNvPr>
          <p:cNvSpPr>
            <a:spLocks noGrp="1"/>
          </p:cNvSpPr>
          <p:nvPr>
            <p:ph idx="1"/>
          </p:nvPr>
        </p:nvSpPr>
        <p:spPr>
          <a:xfrm>
            <a:off x="625642" y="1478570"/>
            <a:ext cx="10847672" cy="5192829"/>
          </a:xfrm>
        </p:spPr>
        <p:txBody>
          <a:bodyPr>
            <a:normAutofit lnSpcReduction="10000"/>
          </a:bodyPr>
          <a:lstStyle/>
          <a:p>
            <a:r>
              <a:rPr lang="en-US" b="0" i="0" dirty="0">
                <a:effectLst/>
                <a:latin typeface="NexusSansWebPro"/>
              </a:rPr>
              <a:t>The World Bank has used an income classification to group countries for analytical purposes for many years. Since the present income classification was first introduced 25 years ago there has been significant change in the global economic landscape. </a:t>
            </a:r>
          </a:p>
          <a:p>
            <a:r>
              <a:rPr lang="en-US" b="0" i="0" dirty="0">
                <a:effectLst/>
                <a:latin typeface="NexusSansWebPro"/>
              </a:rPr>
              <a:t>As real incomes have risen, the number of countries in the low income group has fallen to 31, while the number of high income countries has risen to 80. </a:t>
            </a:r>
          </a:p>
          <a:p>
            <a:r>
              <a:rPr lang="en-US" b="0" i="0" dirty="0">
                <a:effectLst/>
                <a:latin typeface="NexusSansWebPro"/>
              </a:rPr>
              <a:t>As countries have transitioned to middle income status, more people are living below the World Bank's international extreme poverty line in middle income countries than in low income countries.</a:t>
            </a:r>
          </a:p>
          <a:p>
            <a:r>
              <a:rPr lang="en-US" b="0" i="0" dirty="0">
                <a:effectLst/>
                <a:latin typeface="NexusSansWebPro"/>
              </a:rPr>
              <a:t> These changes in the world economy, along with a rapid increase in the user base of World Bank data, suggest that a review of the income classification is needed</a:t>
            </a:r>
            <a:endParaRPr lang="en-IN" dirty="0"/>
          </a:p>
        </p:txBody>
      </p:sp>
    </p:spTree>
    <p:extLst>
      <p:ext uri="{BB962C8B-B14F-4D97-AF65-F5344CB8AC3E}">
        <p14:creationId xmlns:p14="http://schemas.microsoft.com/office/powerpoint/2010/main" val="196466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3B11EF-2A42-9565-EA29-EEAEE5E0E0AC}"/>
              </a:ext>
            </a:extLst>
          </p:cNvPr>
          <p:cNvSpPr>
            <a:spLocks noGrp="1"/>
          </p:cNvSpPr>
          <p:nvPr>
            <p:ph idx="1"/>
          </p:nvPr>
        </p:nvSpPr>
        <p:spPr>
          <a:xfrm>
            <a:off x="1143000" y="1087655"/>
            <a:ext cx="9905999" cy="6732872"/>
          </a:xfrm>
        </p:spPr>
        <p:txBody>
          <a:bodyPr/>
          <a:lstStyle/>
          <a:p>
            <a:r>
              <a:rPr lang="en-US" b="0" i="0" dirty="0">
                <a:effectLst/>
                <a:latin typeface="Bahnschrift SemiLight Condensed" panose="020B0502040204020203" pitchFamily="34" charset="0"/>
              </a:rPr>
              <a:t>UCI repository Adult dataset is an open to all dataset. It consists of 15 attributes and a class label telling whether the income of the individual is less than or more than 50K a year. </a:t>
            </a:r>
          </a:p>
          <a:p>
            <a:r>
              <a:rPr lang="en-US" b="0" i="0" dirty="0">
                <a:effectLst/>
                <a:latin typeface="Bahnschrift SemiLight Condensed" panose="020B0502040204020203" pitchFamily="34" charset="0"/>
              </a:rPr>
              <a:t>These attributes range from the age of the person, the working class label to relationship status and the race the person belongs to. </a:t>
            </a:r>
          </a:p>
          <a:p>
            <a:r>
              <a:rPr lang="en-US" dirty="0">
                <a:latin typeface="Bahnschrift SemiLight Condensed" panose="020B0502040204020203" pitchFamily="34" charset="0"/>
              </a:rPr>
              <a:t>The </a:t>
            </a:r>
            <a:r>
              <a:rPr lang="en-US" dirty="0" err="1">
                <a:latin typeface="Bahnschrift SemiLight Condensed" panose="020B0502040204020203" pitchFamily="34" charset="0"/>
              </a:rPr>
              <a:t>dataframe</a:t>
            </a:r>
            <a:r>
              <a:rPr lang="en-US" dirty="0">
                <a:latin typeface="Bahnschrift SemiLight Condensed" panose="020B0502040204020203" pitchFamily="34" charset="0"/>
              </a:rPr>
              <a:t> consists of information about the Income based on the various features like country, occupation, sex, martial status, </a:t>
            </a:r>
            <a:r>
              <a:rPr lang="en-US" dirty="0" err="1">
                <a:latin typeface="Bahnschrift SemiLight Condensed" panose="020B0502040204020203" pitchFamily="34" charset="0"/>
              </a:rPr>
              <a:t>workclass</a:t>
            </a:r>
            <a:r>
              <a:rPr lang="en-US" dirty="0">
                <a:latin typeface="Bahnschrift SemiLight Condensed" panose="020B0502040204020203" pitchFamily="34" charset="0"/>
              </a:rPr>
              <a:t>, hours per week etc.., which have 15 variations with 8965  observations.</a:t>
            </a:r>
            <a:endParaRPr lang="en-US" b="0" i="0" dirty="0">
              <a:effectLst/>
              <a:latin typeface="Bahnschrift SemiLight Condensed" panose="020B0502040204020203" pitchFamily="34" charset="0"/>
            </a:endParaRPr>
          </a:p>
          <a:p>
            <a:endParaRPr lang="en-US" b="0" i="0" dirty="0">
              <a:effectLst/>
              <a:latin typeface="Bahnschrift SemiLight Condensed" panose="020B0502040204020203" pitchFamily="34" charset="0"/>
            </a:endParaRPr>
          </a:p>
          <a:p>
            <a:endParaRPr lang="en-IN" dirty="0">
              <a:latin typeface="Bahnschrift SemiLight Condensed" panose="020B0502040204020203" pitchFamily="34" charset="0"/>
            </a:endParaRPr>
          </a:p>
        </p:txBody>
      </p:sp>
    </p:spTree>
    <p:extLst>
      <p:ext uri="{BB962C8B-B14F-4D97-AF65-F5344CB8AC3E}">
        <p14:creationId xmlns:p14="http://schemas.microsoft.com/office/powerpoint/2010/main" val="686082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F60E0-20F9-C216-7D14-1498D6B96F57}"/>
              </a:ext>
            </a:extLst>
          </p:cNvPr>
          <p:cNvSpPr>
            <a:spLocks noGrp="1"/>
          </p:cNvSpPr>
          <p:nvPr>
            <p:ph type="title"/>
          </p:nvPr>
        </p:nvSpPr>
        <p:spPr>
          <a:xfrm>
            <a:off x="0" y="0"/>
            <a:ext cx="12192000" cy="1478570"/>
          </a:xfrm>
        </p:spPr>
        <p:txBody>
          <a:bodyPr>
            <a:normAutofit/>
          </a:bodyPr>
          <a:lstStyle/>
          <a:p>
            <a:pPr algn="ctr"/>
            <a:r>
              <a:rPr lang="en-US" sz="4000" dirty="0">
                <a:latin typeface="Bahnschrift SemiBold" panose="020B0502040204020203" pitchFamily="34" charset="0"/>
              </a:rPr>
              <a:t>LIST OF ATTRIBUTES</a:t>
            </a:r>
            <a:endParaRPr lang="en-IN" sz="4000"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9B1965B5-F0A9-C1E8-A97B-E16EE2C29497}"/>
              </a:ext>
            </a:extLst>
          </p:cNvPr>
          <p:cNvSpPr>
            <a:spLocks noGrp="1"/>
          </p:cNvSpPr>
          <p:nvPr>
            <p:ph idx="1"/>
          </p:nvPr>
        </p:nvSpPr>
        <p:spPr>
          <a:xfrm>
            <a:off x="875899" y="962526"/>
            <a:ext cx="10626290" cy="5996539"/>
          </a:xfrm>
        </p:spPr>
        <p:txBody>
          <a:bodyPr>
            <a:noAutofit/>
          </a:bodyPr>
          <a:lstStyle/>
          <a:p>
            <a:pPr>
              <a:buFont typeface="Wingdings" panose="05000000000000000000" pitchFamily="2" charset="2"/>
              <a:buChar char="q"/>
            </a:pPr>
            <a:r>
              <a:rPr lang="en-IN" dirty="0">
                <a:latin typeface="Bahnschrift SemiLight Condensed" panose="020B0502040204020203" pitchFamily="34" charset="0"/>
              </a:rPr>
              <a:t>a</a:t>
            </a:r>
            <a:r>
              <a:rPr lang="en-IN" b="0" i="0" dirty="0">
                <a:effectLst/>
                <a:latin typeface="Bahnschrift SemiLight Condensed" panose="020B0502040204020203" pitchFamily="34" charset="0"/>
              </a:rPr>
              <a:t>ge: continuous.</a:t>
            </a:r>
            <a:endParaRPr lang="en-IN" dirty="0">
              <a:latin typeface="Bahnschrift SemiLight Condensed" panose="020B0502040204020203" pitchFamily="34" charset="0"/>
            </a:endParaRPr>
          </a:p>
          <a:p>
            <a:pPr>
              <a:buFont typeface="Wingdings" panose="05000000000000000000" pitchFamily="2" charset="2"/>
              <a:buChar char="q"/>
            </a:pPr>
            <a:r>
              <a:rPr lang="en-IN" b="0" i="0" dirty="0">
                <a:effectLst/>
                <a:latin typeface="Bahnschrift SemiLight Condensed" panose="020B0502040204020203" pitchFamily="34" charset="0"/>
              </a:rPr>
              <a:t>work class: Private, Self-emp-not-</a:t>
            </a:r>
            <a:r>
              <a:rPr lang="en-IN" b="0" i="0" dirty="0" err="1">
                <a:effectLst/>
                <a:latin typeface="Bahnschrift SemiLight Condensed" panose="020B0502040204020203" pitchFamily="34" charset="0"/>
              </a:rPr>
              <a:t>inc</a:t>
            </a:r>
            <a:r>
              <a:rPr lang="en-IN" b="0" i="0" dirty="0">
                <a:effectLst/>
                <a:latin typeface="Bahnschrift SemiLight Condensed" panose="020B0502040204020203" pitchFamily="34" charset="0"/>
              </a:rPr>
              <a:t>, Self-emp-</a:t>
            </a:r>
            <a:r>
              <a:rPr lang="en-IN" b="0" i="0" dirty="0" err="1">
                <a:effectLst/>
                <a:latin typeface="Bahnschrift SemiLight Condensed" panose="020B0502040204020203" pitchFamily="34" charset="0"/>
              </a:rPr>
              <a:t>inc</a:t>
            </a:r>
            <a:r>
              <a:rPr lang="en-IN" b="0" i="0" dirty="0">
                <a:effectLst/>
                <a:latin typeface="Bahnschrift SemiLight Condensed" panose="020B0502040204020203" pitchFamily="34" charset="0"/>
              </a:rPr>
              <a:t>, Federal-gov, Local-gov, State-gov, Without-pay, Never-worked.</a:t>
            </a:r>
            <a:endParaRPr lang="en-IN" dirty="0">
              <a:latin typeface="Bahnschrift SemiLight Condensed" panose="020B0502040204020203" pitchFamily="34" charset="0"/>
            </a:endParaRPr>
          </a:p>
          <a:p>
            <a:pPr>
              <a:buFont typeface="Wingdings" panose="05000000000000000000" pitchFamily="2" charset="2"/>
              <a:buChar char="q"/>
            </a:pPr>
            <a:r>
              <a:rPr lang="en-IN" b="0" i="0" dirty="0" err="1">
                <a:effectLst/>
                <a:latin typeface="Bahnschrift SemiLight Condensed" panose="020B0502040204020203" pitchFamily="34" charset="0"/>
              </a:rPr>
              <a:t>fnlwgt</a:t>
            </a:r>
            <a:r>
              <a:rPr lang="en-IN" b="0" i="0" dirty="0">
                <a:effectLst/>
                <a:latin typeface="Bahnschrift SemiLight Condensed" panose="020B0502040204020203" pitchFamily="34" charset="0"/>
              </a:rPr>
              <a:t>: continuous.</a:t>
            </a:r>
            <a:endParaRPr lang="en-IN" dirty="0">
              <a:latin typeface="Bahnschrift SemiLight Condensed" panose="020B0502040204020203" pitchFamily="34" charset="0"/>
            </a:endParaRPr>
          </a:p>
          <a:p>
            <a:pPr>
              <a:buFont typeface="Wingdings" panose="05000000000000000000" pitchFamily="2" charset="2"/>
              <a:buChar char="q"/>
            </a:pPr>
            <a:r>
              <a:rPr lang="en-IN" b="0" i="0" dirty="0">
                <a:effectLst/>
                <a:latin typeface="Bahnschrift SemiLight Condensed" panose="020B0502040204020203" pitchFamily="34" charset="0"/>
              </a:rPr>
              <a:t>education: Bachelors, Some-college, 11th, HS-grad, Prof-school, Assoc-</a:t>
            </a:r>
            <a:r>
              <a:rPr lang="en-IN" b="0" i="0" dirty="0" err="1">
                <a:effectLst/>
                <a:latin typeface="Bahnschrift SemiLight Condensed" panose="020B0502040204020203" pitchFamily="34" charset="0"/>
              </a:rPr>
              <a:t>acdm</a:t>
            </a:r>
            <a:r>
              <a:rPr lang="en-IN" b="0" i="0" dirty="0">
                <a:effectLst/>
                <a:latin typeface="Bahnschrift SemiLight Condensed" panose="020B0502040204020203" pitchFamily="34" charset="0"/>
              </a:rPr>
              <a:t>, Assoc-</a:t>
            </a:r>
            <a:r>
              <a:rPr lang="en-IN" b="0" i="0" dirty="0" err="1">
                <a:effectLst/>
                <a:latin typeface="Bahnschrift SemiLight Condensed" panose="020B0502040204020203" pitchFamily="34" charset="0"/>
              </a:rPr>
              <a:t>voc</a:t>
            </a:r>
            <a:r>
              <a:rPr lang="en-IN" b="0" i="0" dirty="0">
                <a:effectLst/>
                <a:latin typeface="Bahnschrift SemiLight Condensed" panose="020B0502040204020203" pitchFamily="34" charset="0"/>
              </a:rPr>
              <a:t>, 9th, 7th-8th, 12th, Masters, 1st-4th, 10th, Doctorate, 5th-6th, Preschool.</a:t>
            </a:r>
            <a:endParaRPr lang="en-IN" dirty="0">
              <a:latin typeface="Bahnschrift SemiLight Condensed" panose="020B0502040204020203" pitchFamily="34" charset="0"/>
            </a:endParaRPr>
          </a:p>
          <a:p>
            <a:pPr>
              <a:buFont typeface="Wingdings" panose="05000000000000000000" pitchFamily="2" charset="2"/>
              <a:buChar char="q"/>
            </a:pPr>
            <a:r>
              <a:rPr lang="en-IN" b="0" i="0" dirty="0">
                <a:effectLst/>
                <a:latin typeface="Bahnschrift SemiLight Condensed" panose="020B0502040204020203" pitchFamily="34" charset="0"/>
              </a:rPr>
              <a:t>education-</a:t>
            </a:r>
            <a:r>
              <a:rPr lang="en-IN" b="0" i="0" dirty="0" err="1">
                <a:effectLst/>
                <a:latin typeface="Bahnschrift SemiLight Condensed" panose="020B0502040204020203" pitchFamily="34" charset="0"/>
              </a:rPr>
              <a:t>num</a:t>
            </a:r>
            <a:r>
              <a:rPr lang="en-IN" b="0" i="0" dirty="0">
                <a:effectLst/>
                <a:latin typeface="Bahnschrift SemiLight Condensed" panose="020B0502040204020203" pitchFamily="34" charset="0"/>
              </a:rPr>
              <a:t>: continuous.</a:t>
            </a:r>
            <a:endParaRPr lang="en-IN" dirty="0">
              <a:latin typeface="Bahnschrift SemiLight Condensed" panose="020B0502040204020203" pitchFamily="34" charset="0"/>
            </a:endParaRPr>
          </a:p>
          <a:p>
            <a:pPr>
              <a:buFont typeface="Wingdings" panose="05000000000000000000" pitchFamily="2" charset="2"/>
              <a:buChar char="q"/>
            </a:pPr>
            <a:r>
              <a:rPr lang="en-IN" b="0" i="0" dirty="0">
                <a:effectLst/>
                <a:latin typeface="Bahnschrift SemiLight Condensed" panose="020B0502040204020203" pitchFamily="34" charset="0"/>
              </a:rPr>
              <a:t>marital-status: Married-civ-spouse, Divorced, Never-married, Separated, Widowed, Married-spouse-absent, Married-AF-spouse.</a:t>
            </a:r>
            <a:endParaRPr lang="en-IN" dirty="0">
              <a:latin typeface="Bahnschrift SemiLight Condensed" panose="020B0502040204020203" pitchFamily="34" charset="0"/>
            </a:endParaRPr>
          </a:p>
        </p:txBody>
      </p:sp>
    </p:spTree>
    <p:extLst>
      <p:ext uri="{BB962C8B-B14F-4D97-AF65-F5344CB8AC3E}">
        <p14:creationId xmlns:p14="http://schemas.microsoft.com/office/powerpoint/2010/main" val="2918126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217</TotalTime>
  <Words>1342</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Bahnschrift Light Condensed</vt:lpstr>
      <vt:lpstr>Bahnschrift SemiBold</vt:lpstr>
      <vt:lpstr>Bahnschrift SemiLight</vt:lpstr>
      <vt:lpstr>Bahnschrift SemiLight Condensed</vt:lpstr>
      <vt:lpstr>NexusSans</vt:lpstr>
      <vt:lpstr>NexusSansWebPro</vt:lpstr>
      <vt:lpstr>Times New Roman</vt:lpstr>
      <vt:lpstr>Tw Cen MT</vt:lpstr>
      <vt:lpstr>Wingdings</vt:lpstr>
      <vt:lpstr>Circuit</vt:lpstr>
      <vt:lpstr>Income Classification using Machine Learning: A Comparative Study of Algorithms</vt:lpstr>
      <vt:lpstr> What is Machine Learning? </vt:lpstr>
      <vt:lpstr>Learning system Models</vt:lpstr>
      <vt:lpstr>Why ML? </vt:lpstr>
      <vt:lpstr>TYPES OF MACHINE LEARNING</vt:lpstr>
      <vt:lpstr> Classification</vt:lpstr>
      <vt:lpstr>Introduction to income classification dataset</vt:lpstr>
      <vt:lpstr>PowerPoint Presentation</vt:lpstr>
      <vt:lpstr>LIST OF ATTRIBUTES</vt:lpstr>
      <vt:lpstr>PowerPoint Presentation</vt:lpstr>
      <vt:lpstr>Income Categories by occupation</vt:lpstr>
      <vt:lpstr>comparison WITH THE algorithms OF ML</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Classification using Machine Learning: A Comparative Study of Algorithms</dc:title>
  <dc:creator>Muthamilarasu N</dc:creator>
  <cp:lastModifiedBy>Muthamilarasu N</cp:lastModifiedBy>
  <cp:revision>2</cp:revision>
  <dcterms:created xsi:type="dcterms:W3CDTF">2023-07-27T15:56:00Z</dcterms:created>
  <dcterms:modified xsi:type="dcterms:W3CDTF">2023-07-28T12:18:33Z</dcterms:modified>
</cp:coreProperties>
</file>