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845D-ECD5-3E29-84D0-51F641C9CC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7BD3A2-7C69-4F5C-0BBE-805472DAB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3118B9-4B00-3D77-3C73-E924445B1EED}"/>
              </a:ext>
            </a:extLst>
          </p:cNvPr>
          <p:cNvSpPr>
            <a:spLocks noGrp="1"/>
          </p:cNvSpPr>
          <p:nvPr>
            <p:ph type="dt" sz="half" idx="10"/>
          </p:nvPr>
        </p:nvSpPr>
        <p:spPr/>
        <p:txBody>
          <a:bodyPr/>
          <a:lstStyle/>
          <a:p>
            <a:fld id="{DB58AB17-6D0B-4670-ADB6-4030E27A4A56}" type="datetimeFigureOut">
              <a:rPr lang="en-US" smtClean="0"/>
              <a:t>1/25/2024</a:t>
            </a:fld>
            <a:endParaRPr lang="en-US"/>
          </a:p>
        </p:txBody>
      </p:sp>
      <p:sp>
        <p:nvSpPr>
          <p:cNvPr id="5" name="Footer Placeholder 4">
            <a:extLst>
              <a:ext uri="{FF2B5EF4-FFF2-40B4-BE49-F238E27FC236}">
                <a16:creationId xmlns:a16="http://schemas.microsoft.com/office/drawing/2014/main" id="{FDFCF8EB-6882-0B3A-30A3-865566532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A4386-7577-88C9-C1D3-64E52D599AFD}"/>
              </a:ext>
            </a:extLst>
          </p:cNvPr>
          <p:cNvSpPr>
            <a:spLocks noGrp="1"/>
          </p:cNvSpPr>
          <p:nvPr>
            <p:ph type="sldNum" sz="quarter" idx="12"/>
          </p:nvPr>
        </p:nvSpPr>
        <p:spPr/>
        <p:txBody>
          <a:bodyPr/>
          <a:lstStyle/>
          <a:p>
            <a:fld id="{3B935204-E03A-4BDF-A616-75C9096A0D79}" type="slidenum">
              <a:rPr lang="en-US" smtClean="0"/>
              <a:t>‹#›</a:t>
            </a:fld>
            <a:endParaRPr lang="en-US"/>
          </a:p>
        </p:txBody>
      </p:sp>
    </p:spTree>
    <p:extLst>
      <p:ext uri="{BB962C8B-B14F-4D97-AF65-F5344CB8AC3E}">
        <p14:creationId xmlns:p14="http://schemas.microsoft.com/office/powerpoint/2010/main" val="471027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D358-013F-ED77-A500-DB02148926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EA1EB2-E37F-1AD0-5B62-0AF7B4190C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D5557-43A2-19E1-4D13-7F1C401835DF}"/>
              </a:ext>
            </a:extLst>
          </p:cNvPr>
          <p:cNvSpPr>
            <a:spLocks noGrp="1"/>
          </p:cNvSpPr>
          <p:nvPr>
            <p:ph type="dt" sz="half" idx="10"/>
          </p:nvPr>
        </p:nvSpPr>
        <p:spPr/>
        <p:txBody>
          <a:bodyPr/>
          <a:lstStyle/>
          <a:p>
            <a:fld id="{DB58AB17-6D0B-4670-ADB6-4030E27A4A56}" type="datetimeFigureOut">
              <a:rPr lang="en-US" smtClean="0"/>
              <a:t>1/25/2024</a:t>
            </a:fld>
            <a:endParaRPr lang="en-US"/>
          </a:p>
        </p:txBody>
      </p:sp>
      <p:sp>
        <p:nvSpPr>
          <p:cNvPr id="5" name="Footer Placeholder 4">
            <a:extLst>
              <a:ext uri="{FF2B5EF4-FFF2-40B4-BE49-F238E27FC236}">
                <a16:creationId xmlns:a16="http://schemas.microsoft.com/office/drawing/2014/main" id="{54D6896C-D1C9-2B40-A7BC-6A78C89BA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F098E-EF33-3F38-5C5C-B81A4C9C89FC}"/>
              </a:ext>
            </a:extLst>
          </p:cNvPr>
          <p:cNvSpPr>
            <a:spLocks noGrp="1"/>
          </p:cNvSpPr>
          <p:nvPr>
            <p:ph type="sldNum" sz="quarter" idx="12"/>
          </p:nvPr>
        </p:nvSpPr>
        <p:spPr/>
        <p:txBody>
          <a:bodyPr/>
          <a:lstStyle/>
          <a:p>
            <a:fld id="{3B935204-E03A-4BDF-A616-75C9096A0D79}" type="slidenum">
              <a:rPr lang="en-US" smtClean="0"/>
              <a:t>‹#›</a:t>
            </a:fld>
            <a:endParaRPr lang="en-US"/>
          </a:p>
        </p:txBody>
      </p:sp>
    </p:spTree>
    <p:extLst>
      <p:ext uri="{BB962C8B-B14F-4D97-AF65-F5344CB8AC3E}">
        <p14:creationId xmlns:p14="http://schemas.microsoft.com/office/powerpoint/2010/main" val="3030537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0EF56B-D876-88A4-F517-352CF02F3D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1A804A-CDBA-BC87-6BBD-00BF6FCA6D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E921E-57AD-517B-7292-6CF96E1D30AA}"/>
              </a:ext>
            </a:extLst>
          </p:cNvPr>
          <p:cNvSpPr>
            <a:spLocks noGrp="1"/>
          </p:cNvSpPr>
          <p:nvPr>
            <p:ph type="dt" sz="half" idx="10"/>
          </p:nvPr>
        </p:nvSpPr>
        <p:spPr/>
        <p:txBody>
          <a:bodyPr/>
          <a:lstStyle/>
          <a:p>
            <a:fld id="{DB58AB17-6D0B-4670-ADB6-4030E27A4A56}" type="datetimeFigureOut">
              <a:rPr lang="en-US" smtClean="0"/>
              <a:t>1/25/2024</a:t>
            </a:fld>
            <a:endParaRPr lang="en-US"/>
          </a:p>
        </p:txBody>
      </p:sp>
      <p:sp>
        <p:nvSpPr>
          <p:cNvPr id="5" name="Footer Placeholder 4">
            <a:extLst>
              <a:ext uri="{FF2B5EF4-FFF2-40B4-BE49-F238E27FC236}">
                <a16:creationId xmlns:a16="http://schemas.microsoft.com/office/drawing/2014/main" id="{D33D8D4D-0523-49E8-CB03-CC2E553AA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AD4EC-C748-9238-6D85-DAAA20B7E6BA}"/>
              </a:ext>
            </a:extLst>
          </p:cNvPr>
          <p:cNvSpPr>
            <a:spLocks noGrp="1"/>
          </p:cNvSpPr>
          <p:nvPr>
            <p:ph type="sldNum" sz="quarter" idx="12"/>
          </p:nvPr>
        </p:nvSpPr>
        <p:spPr/>
        <p:txBody>
          <a:bodyPr/>
          <a:lstStyle/>
          <a:p>
            <a:fld id="{3B935204-E03A-4BDF-A616-75C9096A0D79}" type="slidenum">
              <a:rPr lang="en-US" smtClean="0"/>
              <a:t>‹#›</a:t>
            </a:fld>
            <a:endParaRPr lang="en-US"/>
          </a:p>
        </p:txBody>
      </p:sp>
    </p:spTree>
    <p:extLst>
      <p:ext uri="{BB962C8B-B14F-4D97-AF65-F5344CB8AC3E}">
        <p14:creationId xmlns:p14="http://schemas.microsoft.com/office/powerpoint/2010/main" val="314445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012E2-39FF-ED1B-5243-AE968F553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4E06BF-C136-A47E-B51D-FE2A4C2A0C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76149-A820-CA68-4A2D-F3C6F20E92B6}"/>
              </a:ext>
            </a:extLst>
          </p:cNvPr>
          <p:cNvSpPr>
            <a:spLocks noGrp="1"/>
          </p:cNvSpPr>
          <p:nvPr>
            <p:ph type="dt" sz="half" idx="10"/>
          </p:nvPr>
        </p:nvSpPr>
        <p:spPr/>
        <p:txBody>
          <a:bodyPr/>
          <a:lstStyle/>
          <a:p>
            <a:fld id="{DB58AB17-6D0B-4670-ADB6-4030E27A4A56}" type="datetimeFigureOut">
              <a:rPr lang="en-US" smtClean="0"/>
              <a:t>1/25/2024</a:t>
            </a:fld>
            <a:endParaRPr lang="en-US"/>
          </a:p>
        </p:txBody>
      </p:sp>
      <p:sp>
        <p:nvSpPr>
          <p:cNvPr id="5" name="Footer Placeholder 4">
            <a:extLst>
              <a:ext uri="{FF2B5EF4-FFF2-40B4-BE49-F238E27FC236}">
                <a16:creationId xmlns:a16="http://schemas.microsoft.com/office/drawing/2014/main" id="{E9F43FA0-B415-047F-F214-1C902536E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01E4E-6F48-C43E-0C3E-391284465C59}"/>
              </a:ext>
            </a:extLst>
          </p:cNvPr>
          <p:cNvSpPr>
            <a:spLocks noGrp="1"/>
          </p:cNvSpPr>
          <p:nvPr>
            <p:ph type="sldNum" sz="quarter" idx="12"/>
          </p:nvPr>
        </p:nvSpPr>
        <p:spPr/>
        <p:txBody>
          <a:bodyPr/>
          <a:lstStyle/>
          <a:p>
            <a:fld id="{3B935204-E03A-4BDF-A616-75C9096A0D79}" type="slidenum">
              <a:rPr lang="en-US" smtClean="0"/>
              <a:t>‹#›</a:t>
            </a:fld>
            <a:endParaRPr lang="en-US"/>
          </a:p>
        </p:txBody>
      </p:sp>
    </p:spTree>
    <p:extLst>
      <p:ext uri="{BB962C8B-B14F-4D97-AF65-F5344CB8AC3E}">
        <p14:creationId xmlns:p14="http://schemas.microsoft.com/office/powerpoint/2010/main" val="192753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AB52-023F-0C76-2F49-AC8F4B9523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605D93-8EC4-617F-DD08-80B5508927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28A716-DC65-9E75-DFC5-807C84A0B307}"/>
              </a:ext>
            </a:extLst>
          </p:cNvPr>
          <p:cNvSpPr>
            <a:spLocks noGrp="1"/>
          </p:cNvSpPr>
          <p:nvPr>
            <p:ph type="dt" sz="half" idx="10"/>
          </p:nvPr>
        </p:nvSpPr>
        <p:spPr/>
        <p:txBody>
          <a:bodyPr/>
          <a:lstStyle/>
          <a:p>
            <a:fld id="{DB58AB17-6D0B-4670-ADB6-4030E27A4A56}" type="datetimeFigureOut">
              <a:rPr lang="en-US" smtClean="0"/>
              <a:t>1/25/2024</a:t>
            </a:fld>
            <a:endParaRPr lang="en-US"/>
          </a:p>
        </p:txBody>
      </p:sp>
      <p:sp>
        <p:nvSpPr>
          <p:cNvPr id="5" name="Footer Placeholder 4">
            <a:extLst>
              <a:ext uri="{FF2B5EF4-FFF2-40B4-BE49-F238E27FC236}">
                <a16:creationId xmlns:a16="http://schemas.microsoft.com/office/drawing/2014/main" id="{CD2CD4AC-7A56-AD99-BA04-832F93D8D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4A7F5-1C7F-4A77-B730-C50D658173CC}"/>
              </a:ext>
            </a:extLst>
          </p:cNvPr>
          <p:cNvSpPr>
            <a:spLocks noGrp="1"/>
          </p:cNvSpPr>
          <p:nvPr>
            <p:ph type="sldNum" sz="quarter" idx="12"/>
          </p:nvPr>
        </p:nvSpPr>
        <p:spPr/>
        <p:txBody>
          <a:bodyPr/>
          <a:lstStyle/>
          <a:p>
            <a:fld id="{3B935204-E03A-4BDF-A616-75C9096A0D79}" type="slidenum">
              <a:rPr lang="en-US" smtClean="0"/>
              <a:t>‹#›</a:t>
            </a:fld>
            <a:endParaRPr lang="en-US"/>
          </a:p>
        </p:txBody>
      </p:sp>
    </p:spTree>
    <p:extLst>
      <p:ext uri="{BB962C8B-B14F-4D97-AF65-F5344CB8AC3E}">
        <p14:creationId xmlns:p14="http://schemas.microsoft.com/office/powerpoint/2010/main" val="2534118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9F8D-316F-0848-6EC3-1C437B61C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2D1CEB-8101-96CD-E22B-4C4B9A1E4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2B0F1-8B40-8955-D358-F4003A9C7B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BA2F5B-F8AC-E22F-7FD8-5E3F12C38B32}"/>
              </a:ext>
            </a:extLst>
          </p:cNvPr>
          <p:cNvSpPr>
            <a:spLocks noGrp="1"/>
          </p:cNvSpPr>
          <p:nvPr>
            <p:ph type="dt" sz="half" idx="10"/>
          </p:nvPr>
        </p:nvSpPr>
        <p:spPr/>
        <p:txBody>
          <a:bodyPr/>
          <a:lstStyle/>
          <a:p>
            <a:fld id="{DB58AB17-6D0B-4670-ADB6-4030E27A4A56}" type="datetimeFigureOut">
              <a:rPr lang="en-US" smtClean="0"/>
              <a:t>1/25/2024</a:t>
            </a:fld>
            <a:endParaRPr lang="en-US"/>
          </a:p>
        </p:txBody>
      </p:sp>
      <p:sp>
        <p:nvSpPr>
          <p:cNvPr id="6" name="Footer Placeholder 5">
            <a:extLst>
              <a:ext uri="{FF2B5EF4-FFF2-40B4-BE49-F238E27FC236}">
                <a16:creationId xmlns:a16="http://schemas.microsoft.com/office/drawing/2014/main" id="{CB0FBF98-8D9C-88AF-B968-2A4C57805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83A02-80A9-B0CA-34E9-39D61230B8AF}"/>
              </a:ext>
            </a:extLst>
          </p:cNvPr>
          <p:cNvSpPr>
            <a:spLocks noGrp="1"/>
          </p:cNvSpPr>
          <p:nvPr>
            <p:ph type="sldNum" sz="quarter" idx="12"/>
          </p:nvPr>
        </p:nvSpPr>
        <p:spPr/>
        <p:txBody>
          <a:bodyPr/>
          <a:lstStyle/>
          <a:p>
            <a:fld id="{3B935204-E03A-4BDF-A616-75C9096A0D79}" type="slidenum">
              <a:rPr lang="en-US" smtClean="0"/>
              <a:t>‹#›</a:t>
            </a:fld>
            <a:endParaRPr lang="en-US"/>
          </a:p>
        </p:txBody>
      </p:sp>
    </p:spTree>
    <p:extLst>
      <p:ext uri="{BB962C8B-B14F-4D97-AF65-F5344CB8AC3E}">
        <p14:creationId xmlns:p14="http://schemas.microsoft.com/office/powerpoint/2010/main" val="143554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F0BC-9310-CE99-8FFA-20B6887C64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53662-4326-5780-639F-27B9154631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EED313-3268-25C1-F411-ABEBCAEF02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91A5D5-5723-0F58-2EAD-D79D108A8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51BB14-515C-C6E3-07D0-11E42AEE81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A2A325-E7F4-D45E-0906-5CA083214CFC}"/>
              </a:ext>
            </a:extLst>
          </p:cNvPr>
          <p:cNvSpPr>
            <a:spLocks noGrp="1"/>
          </p:cNvSpPr>
          <p:nvPr>
            <p:ph type="dt" sz="half" idx="10"/>
          </p:nvPr>
        </p:nvSpPr>
        <p:spPr/>
        <p:txBody>
          <a:bodyPr/>
          <a:lstStyle/>
          <a:p>
            <a:fld id="{DB58AB17-6D0B-4670-ADB6-4030E27A4A56}" type="datetimeFigureOut">
              <a:rPr lang="en-US" smtClean="0"/>
              <a:t>1/25/2024</a:t>
            </a:fld>
            <a:endParaRPr lang="en-US"/>
          </a:p>
        </p:txBody>
      </p:sp>
      <p:sp>
        <p:nvSpPr>
          <p:cNvPr id="8" name="Footer Placeholder 7">
            <a:extLst>
              <a:ext uri="{FF2B5EF4-FFF2-40B4-BE49-F238E27FC236}">
                <a16:creationId xmlns:a16="http://schemas.microsoft.com/office/drawing/2014/main" id="{A33AD827-F8EC-B542-E301-DAD71AD58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397DF2-1165-9AA4-B840-D01299349E8B}"/>
              </a:ext>
            </a:extLst>
          </p:cNvPr>
          <p:cNvSpPr>
            <a:spLocks noGrp="1"/>
          </p:cNvSpPr>
          <p:nvPr>
            <p:ph type="sldNum" sz="quarter" idx="12"/>
          </p:nvPr>
        </p:nvSpPr>
        <p:spPr/>
        <p:txBody>
          <a:bodyPr/>
          <a:lstStyle/>
          <a:p>
            <a:fld id="{3B935204-E03A-4BDF-A616-75C9096A0D79}" type="slidenum">
              <a:rPr lang="en-US" smtClean="0"/>
              <a:t>‹#›</a:t>
            </a:fld>
            <a:endParaRPr lang="en-US"/>
          </a:p>
        </p:txBody>
      </p:sp>
    </p:spTree>
    <p:extLst>
      <p:ext uri="{BB962C8B-B14F-4D97-AF65-F5344CB8AC3E}">
        <p14:creationId xmlns:p14="http://schemas.microsoft.com/office/powerpoint/2010/main" val="249395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B6D7-52A2-3880-1101-D96793D015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5919B9-772C-A0D9-38B8-215646727D19}"/>
              </a:ext>
            </a:extLst>
          </p:cNvPr>
          <p:cNvSpPr>
            <a:spLocks noGrp="1"/>
          </p:cNvSpPr>
          <p:nvPr>
            <p:ph type="dt" sz="half" idx="10"/>
          </p:nvPr>
        </p:nvSpPr>
        <p:spPr/>
        <p:txBody>
          <a:bodyPr/>
          <a:lstStyle/>
          <a:p>
            <a:fld id="{DB58AB17-6D0B-4670-ADB6-4030E27A4A56}" type="datetimeFigureOut">
              <a:rPr lang="en-US" smtClean="0"/>
              <a:t>1/25/2024</a:t>
            </a:fld>
            <a:endParaRPr lang="en-US"/>
          </a:p>
        </p:txBody>
      </p:sp>
      <p:sp>
        <p:nvSpPr>
          <p:cNvPr id="4" name="Footer Placeholder 3">
            <a:extLst>
              <a:ext uri="{FF2B5EF4-FFF2-40B4-BE49-F238E27FC236}">
                <a16:creationId xmlns:a16="http://schemas.microsoft.com/office/drawing/2014/main" id="{CE33DDD5-4FC4-39B4-4C21-B9493AEB32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924840-1EE7-92FB-26BE-6F5D4D642890}"/>
              </a:ext>
            </a:extLst>
          </p:cNvPr>
          <p:cNvSpPr>
            <a:spLocks noGrp="1"/>
          </p:cNvSpPr>
          <p:nvPr>
            <p:ph type="sldNum" sz="quarter" idx="12"/>
          </p:nvPr>
        </p:nvSpPr>
        <p:spPr/>
        <p:txBody>
          <a:bodyPr/>
          <a:lstStyle/>
          <a:p>
            <a:fld id="{3B935204-E03A-4BDF-A616-75C9096A0D79}" type="slidenum">
              <a:rPr lang="en-US" smtClean="0"/>
              <a:t>‹#›</a:t>
            </a:fld>
            <a:endParaRPr lang="en-US"/>
          </a:p>
        </p:txBody>
      </p:sp>
    </p:spTree>
    <p:extLst>
      <p:ext uri="{BB962C8B-B14F-4D97-AF65-F5344CB8AC3E}">
        <p14:creationId xmlns:p14="http://schemas.microsoft.com/office/powerpoint/2010/main" val="422650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D80E7-47DC-9A03-C86A-B4BCFA651CA2}"/>
              </a:ext>
            </a:extLst>
          </p:cNvPr>
          <p:cNvSpPr>
            <a:spLocks noGrp="1"/>
          </p:cNvSpPr>
          <p:nvPr>
            <p:ph type="dt" sz="half" idx="10"/>
          </p:nvPr>
        </p:nvSpPr>
        <p:spPr/>
        <p:txBody>
          <a:bodyPr/>
          <a:lstStyle/>
          <a:p>
            <a:fld id="{DB58AB17-6D0B-4670-ADB6-4030E27A4A56}" type="datetimeFigureOut">
              <a:rPr lang="en-US" smtClean="0"/>
              <a:t>1/25/2024</a:t>
            </a:fld>
            <a:endParaRPr lang="en-US"/>
          </a:p>
        </p:txBody>
      </p:sp>
      <p:sp>
        <p:nvSpPr>
          <p:cNvPr id="3" name="Footer Placeholder 2">
            <a:extLst>
              <a:ext uri="{FF2B5EF4-FFF2-40B4-BE49-F238E27FC236}">
                <a16:creationId xmlns:a16="http://schemas.microsoft.com/office/drawing/2014/main" id="{C573B9D6-C49B-4239-50A2-952E8B3342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7A1594-E286-1F2D-5939-56456AE6B272}"/>
              </a:ext>
            </a:extLst>
          </p:cNvPr>
          <p:cNvSpPr>
            <a:spLocks noGrp="1"/>
          </p:cNvSpPr>
          <p:nvPr>
            <p:ph type="sldNum" sz="quarter" idx="12"/>
          </p:nvPr>
        </p:nvSpPr>
        <p:spPr/>
        <p:txBody>
          <a:bodyPr/>
          <a:lstStyle/>
          <a:p>
            <a:fld id="{3B935204-E03A-4BDF-A616-75C9096A0D79}" type="slidenum">
              <a:rPr lang="en-US" smtClean="0"/>
              <a:t>‹#›</a:t>
            </a:fld>
            <a:endParaRPr lang="en-US"/>
          </a:p>
        </p:txBody>
      </p:sp>
    </p:spTree>
    <p:extLst>
      <p:ext uri="{BB962C8B-B14F-4D97-AF65-F5344CB8AC3E}">
        <p14:creationId xmlns:p14="http://schemas.microsoft.com/office/powerpoint/2010/main" val="118577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ADC3-E352-ED45-CEE8-C98168CFCB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F8C289-16F6-E3D0-1D15-27A5A8EA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0A5CBE-6FDC-5AEE-D2BC-C9486922C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21E4F-0294-CBBD-9234-F5068B9EFD87}"/>
              </a:ext>
            </a:extLst>
          </p:cNvPr>
          <p:cNvSpPr>
            <a:spLocks noGrp="1"/>
          </p:cNvSpPr>
          <p:nvPr>
            <p:ph type="dt" sz="half" idx="10"/>
          </p:nvPr>
        </p:nvSpPr>
        <p:spPr/>
        <p:txBody>
          <a:bodyPr/>
          <a:lstStyle/>
          <a:p>
            <a:fld id="{DB58AB17-6D0B-4670-ADB6-4030E27A4A56}" type="datetimeFigureOut">
              <a:rPr lang="en-US" smtClean="0"/>
              <a:t>1/25/2024</a:t>
            </a:fld>
            <a:endParaRPr lang="en-US"/>
          </a:p>
        </p:txBody>
      </p:sp>
      <p:sp>
        <p:nvSpPr>
          <p:cNvPr id="6" name="Footer Placeholder 5">
            <a:extLst>
              <a:ext uri="{FF2B5EF4-FFF2-40B4-BE49-F238E27FC236}">
                <a16:creationId xmlns:a16="http://schemas.microsoft.com/office/drawing/2014/main" id="{0D61C500-4714-3DBD-A6FD-8137DF8A7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6833F-EE0A-B0F2-AAFA-4A82D9EB6FCD}"/>
              </a:ext>
            </a:extLst>
          </p:cNvPr>
          <p:cNvSpPr>
            <a:spLocks noGrp="1"/>
          </p:cNvSpPr>
          <p:nvPr>
            <p:ph type="sldNum" sz="quarter" idx="12"/>
          </p:nvPr>
        </p:nvSpPr>
        <p:spPr/>
        <p:txBody>
          <a:bodyPr/>
          <a:lstStyle/>
          <a:p>
            <a:fld id="{3B935204-E03A-4BDF-A616-75C9096A0D79}" type="slidenum">
              <a:rPr lang="en-US" smtClean="0"/>
              <a:t>‹#›</a:t>
            </a:fld>
            <a:endParaRPr lang="en-US"/>
          </a:p>
        </p:txBody>
      </p:sp>
    </p:spTree>
    <p:extLst>
      <p:ext uri="{BB962C8B-B14F-4D97-AF65-F5344CB8AC3E}">
        <p14:creationId xmlns:p14="http://schemas.microsoft.com/office/powerpoint/2010/main" val="1349859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6260-F609-855F-0AE5-D6CB44CAC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E4C160-F8FA-33AF-4892-9A70813A6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AE77D5-81CF-B597-6D55-E6864D8D6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A5215-3232-BB6E-DA3D-A6AD7D87D650}"/>
              </a:ext>
            </a:extLst>
          </p:cNvPr>
          <p:cNvSpPr>
            <a:spLocks noGrp="1"/>
          </p:cNvSpPr>
          <p:nvPr>
            <p:ph type="dt" sz="half" idx="10"/>
          </p:nvPr>
        </p:nvSpPr>
        <p:spPr/>
        <p:txBody>
          <a:bodyPr/>
          <a:lstStyle/>
          <a:p>
            <a:fld id="{DB58AB17-6D0B-4670-ADB6-4030E27A4A56}" type="datetimeFigureOut">
              <a:rPr lang="en-US" smtClean="0"/>
              <a:t>1/25/2024</a:t>
            </a:fld>
            <a:endParaRPr lang="en-US"/>
          </a:p>
        </p:txBody>
      </p:sp>
      <p:sp>
        <p:nvSpPr>
          <p:cNvPr id="6" name="Footer Placeholder 5">
            <a:extLst>
              <a:ext uri="{FF2B5EF4-FFF2-40B4-BE49-F238E27FC236}">
                <a16:creationId xmlns:a16="http://schemas.microsoft.com/office/drawing/2014/main" id="{BF70835B-E228-85F5-0BEC-26D55ED9C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619A0-016E-4F1C-804D-8F87B4AE2349}"/>
              </a:ext>
            </a:extLst>
          </p:cNvPr>
          <p:cNvSpPr>
            <a:spLocks noGrp="1"/>
          </p:cNvSpPr>
          <p:nvPr>
            <p:ph type="sldNum" sz="quarter" idx="12"/>
          </p:nvPr>
        </p:nvSpPr>
        <p:spPr/>
        <p:txBody>
          <a:bodyPr/>
          <a:lstStyle/>
          <a:p>
            <a:fld id="{3B935204-E03A-4BDF-A616-75C9096A0D79}" type="slidenum">
              <a:rPr lang="en-US" smtClean="0"/>
              <a:t>‹#›</a:t>
            </a:fld>
            <a:endParaRPr lang="en-US"/>
          </a:p>
        </p:txBody>
      </p:sp>
    </p:spTree>
    <p:extLst>
      <p:ext uri="{BB962C8B-B14F-4D97-AF65-F5344CB8AC3E}">
        <p14:creationId xmlns:p14="http://schemas.microsoft.com/office/powerpoint/2010/main" val="193985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621E63-C326-849F-1C74-3559D7B8B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675C18-F14A-28A4-2D1E-727CDF5C3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98FC7-5E11-FCD8-84ED-71FB66351E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8AB17-6D0B-4670-ADB6-4030E27A4A56}" type="datetimeFigureOut">
              <a:rPr lang="en-US" smtClean="0"/>
              <a:t>1/25/2024</a:t>
            </a:fld>
            <a:endParaRPr lang="en-US"/>
          </a:p>
        </p:txBody>
      </p:sp>
      <p:sp>
        <p:nvSpPr>
          <p:cNvPr id="5" name="Footer Placeholder 4">
            <a:extLst>
              <a:ext uri="{FF2B5EF4-FFF2-40B4-BE49-F238E27FC236}">
                <a16:creationId xmlns:a16="http://schemas.microsoft.com/office/drawing/2014/main" id="{D6B938C0-E8F0-A1B3-9F8D-1047FB9BA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BA0F50-E052-9AA6-3D55-950FBBF63D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35204-E03A-4BDF-A616-75C9096A0D79}" type="slidenum">
              <a:rPr lang="en-US" smtClean="0"/>
              <a:t>‹#›</a:t>
            </a:fld>
            <a:endParaRPr lang="en-US"/>
          </a:p>
        </p:txBody>
      </p:sp>
    </p:spTree>
    <p:extLst>
      <p:ext uri="{BB962C8B-B14F-4D97-AF65-F5344CB8AC3E}">
        <p14:creationId xmlns:p14="http://schemas.microsoft.com/office/powerpoint/2010/main" val="264391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D148-437C-C046-3FE3-0E8EF4477155}"/>
              </a:ext>
            </a:extLst>
          </p:cNvPr>
          <p:cNvSpPr>
            <a:spLocks noGrp="1"/>
          </p:cNvSpPr>
          <p:nvPr>
            <p:ph type="ctrTitle"/>
          </p:nvPr>
        </p:nvSpPr>
        <p:spPr>
          <a:xfrm>
            <a:off x="1524000" y="0"/>
            <a:ext cx="9144000" cy="1541204"/>
          </a:xfrm>
        </p:spPr>
        <p:txBody>
          <a:bodyPr>
            <a:normAutofit/>
          </a:bodyPr>
          <a:lstStyle/>
          <a:p>
            <a:r>
              <a:rPr lang="en-US" b="1" dirty="0"/>
              <a:t>Big Mountain Resort</a:t>
            </a:r>
          </a:p>
        </p:txBody>
      </p:sp>
      <p:sp>
        <p:nvSpPr>
          <p:cNvPr id="3" name="Subtitle 2">
            <a:extLst>
              <a:ext uri="{FF2B5EF4-FFF2-40B4-BE49-F238E27FC236}">
                <a16:creationId xmlns:a16="http://schemas.microsoft.com/office/drawing/2014/main" id="{9A814B43-BEF0-1682-3B0D-B47C486F6FEA}"/>
              </a:ext>
            </a:extLst>
          </p:cNvPr>
          <p:cNvSpPr>
            <a:spLocks noGrp="1"/>
          </p:cNvSpPr>
          <p:nvPr>
            <p:ph type="subTitle" idx="1"/>
          </p:nvPr>
        </p:nvSpPr>
        <p:spPr>
          <a:xfrm>
            <a:off x="1524000" y="1541204"/>
            <a:ext cx="9144000" cy="3716596"/>
          </a:xfrm>
        </p:spPr>
        <p:txBody>
          <a:bodyPr/>
          <a:lstStyle/>
          <a:p>
            <a:endParaRPr lang="en-US" dirty="0"/>
          </a:p>
        </p:txBody>
      </p:sp>
      <p:pic>
        <p:nvPicPr>
          <p:cNvPr id="5" name="Picture 4" descr="A large building covered in snow&#10;&#10;Description automatically generated">
            <a:extLst>
              <a:ext uri="{FF2B5EF4-FFF2-40B4-BE49-F238E27FC236}">
                <a16:creationId xmlns:a16="http://schemas.microsoft.com/office/drawing/2014/main" id="{97E09E53-40C6-1C61-B09E-61A893A8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1204"/>
            <a:ext cx="12192000" cy="5316796"/>
          </a:xfrm>
          <a:prstGeom prst="rect">
            <a:avLst/>
          </a:prstGeom>
        </p:spPr>
      </p:pic>
    </p:spTree>
    <p:extLst>
      <p:ext uri="{BB962C8B-B14F-4D97-AF65-F5344CB8AC3E}">
        <p14:creationId xmlns:p14="http://schemas.microsoft.com/office/powerpoint/2010/main" val="253170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1626-1C02-5C88-6211-268109A2B349}"/>
              </a:ext>
            </a:extLst>
          </p:cNvPr>
          <p:cNvSpPr>
            <a:spLocks noGrp="1"/>
          </p:cNvSpPr>
          <p:nvPr>
            <p:ph type="title"/>
          </p:nvPr>
        </p:nvSpPr>
        <p:spPr>
          <a:xfrm>
            <a:off x="382555" y="149290"/>
            <a:ext cx="11476653" cy="6223518"/>
          </a:xfrm>
        </p:spPr>
        <p:txBody>
          <a:bodyPr>
            <a:normAutofit/>
          </a:bodyPr>
          <a:lstStyle/>
          <a:p>
            <a:r>
              <a:rPr lang="en-US" b="1" dirty="0"/>
              <a:t>Problem Identification:</a:t>
            </a:r>
            <a:br>
              <a:rPr lang="en-US" dirty="0"/>
            </a:br>
            <a:r>
              <a:rPr lang="en-US" dirty="0"/>
              <a:t>What opportunities exist for Big Mountain Resort to effectively develop a new pricing strategy that can maximize capitalization in their facilities investments to offset their recent additional operating cost by $1,540,000 this season. </a:t>
            </a:r>
          </a:p>
        </p:txBody>
      </p:sp>
    </p:spTree>
    <p:extLst>
      <p:ext uri="{BB962C8B-B14F-4D97-AF65-F5344CB8AC3E}">
        <p14:creationId xmlns:p14="http://schemas.microsoft.com/office/powerpoint/2010/main" val="333215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13E5-BC5B-9252-CAD2-3C1BF1815A09}"/>
              </a:ext>
            </a:extLst>
          </p:cNvPr>
          <p:cNvSpPr>
            <a:spLocks noGrp="1"/>
          </p:cNvSpPr>
          <p:nvPr>
            <p:ph type="title"/>
          </p:nvPr>
        </p:nvSpPr>
        <p:spPr>
          <a:xfrm>
            <a:off x="401215" y="149291"/>
            <a:ext cx="11383347" cy="6550090"/>
          </a:xfrm>
        </p:spPr>
        <p:txBody>
          <a:bodyPr>
            <a:noAutofit/>
          </a:bodyPr>
          <a:lstStyle/>
          <a:p>
            <a:r>
              <a:rPr lang="en-US" sz="4800" b="1" dirty="0"/>
              <a:t>Key findings and Recommendations:</a:t>
            </a:r>
            <a:br>
              <a:rPr lang="en-US" sz="3200" b="1" dirty="0"/>
            </a:br>
            <a:br>
              <a:rPr lang="en-US" sz="3200" b="1" dirty="0"/>
            </a:br>
            <a:r>
              <a:rPr lang="en-US" sz="3200" b="1" dirty="0"/>
              <a:t>1.  Permanently shut down up to 6 (Closing down 6 or more leads     to a large drop) of the least used runs. This doesn't impact any other resort statistics.</a:t>
            </a:r>
            <a:br>
              <a:rPr lang="en-US" sz="3200" b="1" dirty="0"/>
            </a:br>
            <a:br>
              <a:rPr lang="en-US" sz="3200" b="1" dirty="0"/>
            </a:br>
            <a:r>
              <a:rPr lang="en-US" sz="3200" b="1" dirty="0"/>
              <a:t>2.  Increasing the vertical drop by 150 feet, and installing an     additional chair lift this scenario leads to ticket price increase by $11.74 over the season predicted amount of $20,542,614.</a:t>
            </a:r>
            <a:br>
              <a:rPr lang="en-US" sz="3200" b="1" dirty="0"/>
            </a:br>
            <a:br>
              <a:rPr lang="en-US" sz="3200" b="1" dirty="0"/>
            </a:br>
            <a:r>
              <a:rPr lang="en-US" sz="3200" b="1" dirty="0"/>
              <a:t>3.  Adding two acres of snow making could boost the ticket price up to $13.51 over the season predicted amount of $23,644,886.</a:t>
            </a:r>
          </a:p>
        </p:txBody>
      </p:sp>
    </p:spTree>
    <p:extLst>
      <p:ext uri="{BB962C8B-B14F-4D97-AF65-F5344CB8AC3E}">
        <p14:creationId xmlns:p14="http://schemas.microsoft.com/office/powerpoint/2010/main" val="269152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972E7-E513-CB67-AB6A-2056E2F249D7}"/>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b="1" kern="1200">
                <a:solidFill>
                  <a:schemeClr val="tx1"/>
                </a:solidFill>
                <a:latin typeface="+mj-lt"/>
                <a:ea typeface="+mj-ea"/>
                <a:cs typeface="+mj-cs"/>
              </a:rPr>
              <a:t>Modeling results and Analysis</a:t>
            </a:r>
            <a:r>
              <a:rPr lang="en-US" sz="3400" kern="1200">
                <a:solidFill>
                  <a:schemeClr val="tx1"/>
                </a:solidFill>
                <a:latin typeface="+mj-lt"/>
                <a:ea typeface="+mj-ea"/>
                <a:cs typeface="+mj-cs"/>
              </a:rPr>
              <a:t>:</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6C04F2AD-7B28-0553-38BE-82FC67F25D31}"/>
              </a:ext>
            </a:extLst>
          </p:cNvPr>
          <p:cNvSpPr txBox="1"/>
          <p:nvPr/>
        </p:nvSpPr>
        <p:spPr>
          <a:xfrm>
            <a:off x="411480" y="2684095"/>
            <a:ext cx="4443154" cy="34928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Permanently close to 6 of the least used runs will not impact any resort statics.</a:t>
            </a:r>
          </a:p>
        </p:txBody>
      </p:sp>
      <p:pic>
        <p:nvPicPr>
          <p:cNvPr id="5" name="Content Placeholder 4" descr="A graph of a price&#10;&#10;Description automatically generated with medium confidence">
            <a:extLst>
              <a:ext uri="{FF2B5EF4-FFF2-40B4-BE49-F238E27FC236}">
                <a16:creationId xmlns:a16="http://schemas.microsoft.com/office/drawing/2014/main" id="{FBADCBCB-D824-F122-B29C-9BF9E33195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5816" y="1646307"/>
            <a:ext cx="6440424" cy="3510031"/>
          </a:xfrm>
          <a:prstGeom prst="rect">
            <a:avLst/>
          </a:prstGeom>
        </p:spPr>
      </p:pic>
    </p:spTree>
    <p:extLst>
      <p:ext uri="{BB962C8B-B14F-4D97-AF65-F5344CB8AC3E}">
        <p14:creationId xmlns:p14="http://schemas.microsoft.com/office/powerpoint/2010/main" val="242583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A6325-741A-9A79-EE5A-722EF15EEACB}"/>
              </a:ext>
            </a:extLst>
          </p:cNvPr>
          <p:cNvSpPr>
            <a:spLocks noGrp="1"/>
          </p:cNvSpPr>
          <p:nvPr>
            <p:ph type="title"/>
          </p:nvPr>
        </p:nvSpPr>
        <p:spPr>
          <a:xfrm>
            <a:off x="411480" y="991443"/>
            <a:ext cx="4443154" cy="1294098"/>
          </a:xfrm>
        </p:spPr>
        <p:txBody>
          <a:bodyPr anchor="b">
            <a:noAutofit/>
          </a:bodyPr>
          <a:lstStyle/>
          <a:p>
            <a:r>
              <a:rPr lang="en-US" sz="3200" b="1" dirty="0"/>
              <a:t>Best random forest regressor feature importance.</a:t>
            </a:r>
          </a:p>
        </p:txBody>
      </p:sp>
      <p:sp>
        <p:nvSpPr>
          <p:cNvPr id="18" name="Rectangle 17">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A graph with blue and white text&#10;&#10;Description automatically generated">
            <a:extLst>
              <a:ext uri="{FF2B5EF4-FFF2-40B4-BE49-F238E27FC236}">
                <a16:creationId xmlns:a16="http://schemas.microsoft.com/office/drawing/2014/main" id="{A478A635-12D0-BA5B-D1B4-3F51FA4A3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784900"/>
            <a:ext cx="6440424" cy="5232845"/>
          </a:xfrm>
          <a:prstGeom prst="rect">
            <a:avLst/>
          </a:prstGeom>
        </p:spPr>
      </p:pic>
      <p:sp>
        <p:nvSpPr>
          <p:cNvPr id="6" name="TextBox 5">
            <a:extLst>
              <a:ext uri="{FF2B5EF4-FFF2-40B4-BE49-F238E27FC236}">
                <a16:creationId xmlns:a16="http://schemas.microsoft.com/office/drawing/2014/main" id="{06EC04DC-5CB5-C447-1769-BAD606BAD2EA}"/>
              </a:ext>
            </a:extLst>
          </p:cNvPr>
          <p:cNvSpPr txBox="1"/>
          <p:nvPr/>
        </p:nvSpPr>
        <p:spPr>
          <a:xfrm>
            <a:off x="485774" y="2596437"/>
            <a:ext cx="4314826" cy="1569660"/>
          </a:xfrm>
          <a:prstGeom prst="rect">
            <a:avLst/>
          </a:prstGeom>
          <a:noFill/>
        </p:spPr>
        <p:txBody>
          <a:bodyPr wrap="square" rtlCol="0">
            <a:spAutoFit/>
          </a:bodyPr>
          <a:lstStyle/>
          <a:p>
            <a:r>
              <a:rPr lang="en-US" sz="2400" dirty="0"/>
              <a:t>The regressor shows The Big Mountain Resort top three features Runs, Fast Quads, and Vertical drop.</a:t>
            </a:r>
          </a:p>
        </p:txBody>
      </p:sp>
    </p:spTree>
    <p:extLst>
      <p:ext uri="{BB962C8B-B14F-4D97-AF65-F5344CB8AC3E}">
        <p14:creationId xmlns:p14="http://schemas.microsoft.com/office/powerpoint/2010/main" val="232602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B47372-35AE-DB86-6445-D5F413DE21B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kern="1200" dirty="0">
                <a:solidFill>
                  <a:schemeClr val="tx1"/>
                </a:solidFill>
                <a:latin typeface="+mj-lt"/>
                <a:ea typeface="+mj-ea"/>
                <a:cs typeface="+mj-cs"/>
              </a:rPr>
              <a:t>Adult weekend ticket price distribution in market share.</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A graph of a number of blue bars&#10;&#10;Description automatically generated with medium confidence">
            <a:extLst>
              <a:ext uri="{FF2B5EF4-FFF2-40B4-BE49-F238E27FC236}">
                <a16:creationId xmlns:a16="http://schemas.microsoft.com/office/drawing/2014/main" id="{49011EB1-7DD1-D0C9-4FFF-22AEA1083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4356" y="1574922"/>
            <a:ext cx="6408836" cy="3556904"/>
          </a:xfrm>
          <a:prstGeom prst="rect">
            <a:avLst/>
          </a:prstGeom>
        </p:spPr>
      </p:pic>
    </p:spTree>
    <p:extLst>
      <p:ext uri="{BB962C8B-B14F-4D97-AF65-F5344CB8AC3E}">
        <p14:creationId xmlns:p14="http://schemas.microsoft.com/office/powerpoint/2010/main" val="368830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8568F7-E8A8-11DC-B59F-76D26145EF9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kern="1200">
                <a:solidFill>
                  <a:schemeClr val="tx1"/>
                </a:solidFill>
                <a:latin typeface="+mj-lt"/>
                <a:ea typeface="+mj-ea"/>
                <a:cs typeface="+mj-cs"/>
              </a:rPr>
              <a:t>Adult weekend ticket price Montana only distribution for resorts in market share.</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graph with blue lines&#10;&#10;Description automatically generated">
            <a:extLst>
              <a:ext uri="{FF2B5EF4-FFF2-40B4-BE49-F238E27FC236}">
                <a16:creationId xmlns:a16="http://schemas.microsoft.com/office/drawing/2014/main" id="{0C7D2992-35EA-84CC-9A75-F7E92AA8EA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4356" y="1598955"/>
            <a:ext cx="6408836" cy="3508838"/>
          </a:xfrm>
          <a:prstGeom prst="rect">
            <a:avLst/>
          </a:prstGeom>
        </p:spPr>
      </p:pic>
    </p:spTree>
    <p:extLst>
      <p:ext uri="{BB962C8B-B14F-4D97-AF65-F5344CB8AC3E}">
        <p14:creationId xmlns:p14="http://schemas.microsoft.com/office/powerpoint/2010/main" val="78216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A4515D-63F4-427C-8965-4D738C7BCA63}"/>
              </a:ext>
            </a:extLst>
          </p:cNvPr>
          <p:cNvSpPr>
            <a:spLocks noGrp="1"/>
          </p:cNvSpPr>
          <p:nvPr>
            <p:ph type="title"/>
          </p:nvPr>
        </p:nvSpPr>
        <p:spPr>
          <a:xfrm>
            <a:off x="621792" y="1161288"/>
            <a:ext cx="3602736" cy="4526280"/>
          </a:xfrm>
        </p:spPr>
        <p:txBody>
          <a:bodyPr>
            <a:normAutofit/>
          </a:bodyPr>
          <a:lstStyle/>
          <a:p>
            <a:r>
              <a:rPr lang="en-US" sz="4000" b="1"/>
              <a:t>Summary:</a:t>
            </a:r>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8CB0F7B-8133-A2D0-3224-BF01E1FA8B21}"/>
              </a:ext>
            </a:extLst>
          </p:cNvPr>
          <p:cNvSpPr>
            <a:spLocks noGrp="1"/>
          </p:cNvSpPr>
          <p:nvPr>
            <p:ph idx="1"/>
          </p:nvPr>
        </p:nvSpPr>
        <p:spPr>
          <a:xfrm>
            <a:off x="5434149" y="932688"/>
            <a:ext cx="5916603" cy="4992624"/>
          </a:xfrm>
        </p:spPr>
        <p:txBody>
          <a:bodyPr anchor="ctr">
            <a:normAutofit/>
          </a:bodyPr>
          <a:lstStyle/>
          <a:p>
            <a:pPr marL="0" indent="0">
              <a:buNone/>
            </a:pPr>
            <a:r>
              <a:rPr lang="en-US" sz="1300" dirty="0"/>
              <a:t> </a:t>
            </a:r>
            <a:r>
              <a:rPr lang="en-US" sz="2000" dirty="0"/>
              <a:t>In modeling our data shows Permanente close to up to 6 (Closing down 6 or</a:t>
            </a:r>
          </a:p>
          <a:p>
            <a:pPr marL="0" indent="0">
              <a:buNone/>
            </a:pPr>
            <a:r>
              <a:rPr lang="en-US" sz="2000" dirty="0"/>
              <a:t> more leads to a large drop) of the least used runs. This doesn't impact any other resort</a:t>
            </a:r>
          </a:p>
          <a:p>
            <a:pPr marL="0" indent="0">
              <a:buNone/>
            </a:pPr>
            <a:r>
              <a:rPr lang="en-US" sz="2000" dirty="0"/>
              <a:t> statistics.</a:t>
            </a:r>
          </a:p>
          <a:p>
            <a:pPr marL="0" indent="0">
              <a:buNone/>
            </a:pPr>
            <a:r>
              <a:rPr lang="en-US" sz="2000" dirty="0"/>
              <a:t> Increasing the vertical drop by 150 feet, and installing an additional chair lift this</a:t>
            </a:r>
          </a:p>
          <a:p>
            <a:pPr marL="0" indent="0">
              <a:buNone/>
            </a:pPr>
            <a:r>
              <a:rPr lang="en-US" sz="2000" dirty="0"/>
              <a:t> scenario leads to ticket price increase by $11.74 over the season predicted amount of</a:t>
            </a:r>
          </a:p>
          <a:p>
            <a:pPr marL="0" indent="0">
              <a:buNone/>
            </a:pPr>
            <a:r>
              <a:rPr lang="en-US" sz="2000" dirty="0"/>
              <a:t> $20,542,614.</a:t>
            </a:r>
          </a:p>
          <a:p>
            <a:pPr marL="0" indent="0">
              <a:buNone/>
            </a:pPr>
            <a:r>
              <a:rPr lang="en-US" sz="2000" dirty="0"/>
              <a:t> Adding two acres of snow making could boost the ticket price up to $13.51 over the</a:t>
            </a:r>
          </a:p>
          <a:p>
            <a:pPr marL="0" indent="0">
              <a:buNone/>
            </a:pPr>
            <a:r>
              <a:rPr lang="en-US" sz="2000" dirty="0"/>
              <a:t> season predicted amount of $23,644,886.</a:t>
            </a:r>
          </a:p>
        </p:txBody>
      </p:sp>
    </p:spTree>
    <p:extLst>
      <p:ext uri="{BB962C8B-B14F-4D97-AF65-F5344CB8AC3E}">
        <p14:creationId xmlns:p14="http://schemas.microsoft.com/office/powerpoint/2010/main" val="8171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4695EF-696F-9DE6-14B3-8EFE24C925CF}"/>
              </a:ext>
            </a:extLst>
          </p:cNvPr>
          <p:cNvSpPr>
            <a:spLocks noGrp="1"/>
          </p:cNvSpPr>
          <p:nvPr>
            <p:ph type="title"/>
          </p:nvPr>
        </p:nvSpPr>
        <p:spPr>
          <a:xfrm>
            <a:off x="621792" y="1161288"/>
            <a:ext cx="3602736" cy="4526280"/>
          </a:xfrm>
        </p:spPr>
        <p:txBody>
          <a:bodyPr>
            <a:normAutofit/>
          </a:bodyPr>
          <a:lstStyle/>
          <a:p>
            <a:r>
              <a:rPr lang="en-US" sz="4000" b="1"/>
              <a:t>Conclusion: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A94CA13-41D8-A2B7-E3B6-0205CC2D5A11}"/>
              </a:ext>
            </a:extLst>
          </p:cNvPr>
          <p:cNvSpPr>
            <a:spLocks noGrp="1"/>
          </p:cNvSpPr>
          <p:nvPr>
            <p:ph idx="1"/>
          </p:nvPr>
        </p:nvSpPr>
        <p:spPr>
          <a:xfrm>
            <a:off x="5434149" y="932688"/>
            <a:ext cx="5916603" cy="4992624"/>
          </a:xfrm>
        </p:spPr>
        <p:txBody>
          <a:bodyPr anchor="ctr">
            <a:normAutofit/>
          </a:bodyPr>
          <a:lstStyle/>
          <a:p>
            <a:pPr marL="0" indent="0">
              <a:buNone/>
            </a:pPr>
            <a:r>
              <a:rPr lang="en-US" sz="2000" dirty="0"/>
              <a:t> </a:t>
            </a:r>
            <a:r>
              <a:rPr lang="en-US" sz="2400" dirty="0"/>
              <a:t>In conclusion we see that we can reduce The Big Mountain Resort operations cost by closing some of the least used runs. In addition to the cost reduction, we have room for ticket price increase as our data modeling showed us.</a:t>
            </a:r>
          </a:p>
        </p:txBody>
      </p:sp>
    </p:spTree>
    <p:extLst>
      <p:ext uri="{BB962C8B-B14F-4D97-AF65-F5344CB8AC3E}">
        <p14:creationId xmlns:p14="http://schemas.microsoft.com/office/powerpoint/2010/main" val="1887894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368</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Big Mountain Resort</vt:lpstr>
      <vt:lpstr>Problem Identification: What opportunities exist for Big Mountain Resort to effectively develop a new pricing strategy that can maximize capitalization in their facilities investments to offset their recent additional operating cost by $1,540,000 this season. </vt:lpstr>
      <vt:lpstr>Key findings and Recommendations:  1.  Permanently shut down up to 6 (Closing down 6 or more leads     to a large drop) of the least used runs. This doesn't impact any other resort statistics.  2.  Increasing the vertical drop by 150 feet, and installing an     additional chair lift this scenario leads to ticket price increase by $11.74 over the season predicted amount of $20,542,614.  3.  Adding two acres of snow making could boost the ticket price up to $13.51 over the season predicted amount of $23,644,886.</vt:lpstr>
      <vt:lpstr>Modeling results and Analysis:</vt:lpstr>
      <vt:lpstr>Best random forest regressor feature importance.</vt:lpstr>
      <vt:lpstr>Adult weekend ticket price distribution in market share.</vt:lpstr>
      <vt:lpstr>Adult weekend ticket price Montana only distribution for resorts in market share.</vt:lpstr>
      <vt:lpstr>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Muthanna Hassan</dc:creator>
  <cp:lastModifiedBy>Muthanna Hassan</cp:lastModifiedBy>
  <cp:revision>1</cp:revision>
  <dcterms:created xsi:type="dcterms:W3CDTF">2024-01-25T19:44:36Z</dcterms:created>
  <dcterms:modified xsi:type="dcterms:W3CDTF">2024-01-25T21:24:23Z</dcterms:modified>
</cp:coreProperties>
</file>