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75" r:id="rId5"/>
    <p:sldId id="257" r:id="rId6"/>
    <p:sldId id="272" r:id="rId7"/>
    <p:sldId id="258" r:id="rId8"/>
    <p:sldId id="265" r:id="rId9"/>
    <p:sldId id="259" r:id="rId10"/>
    <p:sldId id="266" r:id="rId11"/>
    <p:sldId id="260" r:id="rId12"/>
    <p:sldId id="267" r:id="rId13"/>
    <p:sldId id="261" r:id="rId14"/>
    <p:sldId id="268" r:id="rId15"/>
    <p:sldId id="262" r:id="rId16"/>
    <p:sldId id="269" r:id="rId17"/>
    <p:sldId id="263" r:id="rId18"/>
    <p:sldId id="270" r:id="rId19"/>
    <p:sldId id="264"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1/22/2025</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1/22/2025</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1/22/2025</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7927-6E33-41E8-B208-420D64F9B689}"/>
              </a:ext>
            </a:extLst>
          </p:cNvPr>
          <p:cNvSpPr>
            <a:spLocks noGrp="1"/>
          </p:cNvSpPr>
          <p:nvPr>
            <p:ph type="ctrTitle"/>
          </p:nvPr>
        </p:nvSpPr>
        <p:spPr>
          <a:xfrm>
            <a:off x="2362200" y="781050"/>
            <a:ext cx="9744075" cy="2545746"/>
          </a:xfrm>
        </p:spPr>
        <p:txBody>
          <a:bodyPr>
            <a:norm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DEMOGRAPHIC AND ECONOMIC INSIGHTS</a:t>
            </a:r>
          </a:p>
        </p:txBody>
      </p:sp>
      <p:sp>
        <p:nvSpPr>
          <p:cNvPr id="3" name="Subtitle 2">
            <a:extLst>
              <a:ext uri="{FF2B5EF4-FFF2-40B4-BE49-F238E27FC236}">
                <a16:creationId xmlns:a16="http://schemas.microsoft.com/office/drawing/2014/main" id="{2FAF78D1-C1CC-44F9-A166-B6FCDAFEB640}"/>
              </a:ext>
            </a:extLst>
          </p:cNvPr>
          <p:cNvSpPr>
            <a:spLocks noGrp="1"/>
          </p:cNvSpPr>
          <p:nvPr>
            <p:ph type="subTitle" idx="1"/>
          </p:nvPr>
        </p:nvSpPr>
        <p:spPr>
          <a:xfrm>
            <a:off x="2362200" y="3740754"/>
            <a:ext cx="8561746" cy="977621"/>
          </a:xfrm>
        </p:spPr>
        <p:txBody>
          <a:bodyPr>
            <a:noAutofit/>
          </a:bodyPr>
          <a:lstStyle/>
          <a:p>
            <a:pPr algn="ctr"/>
            <a:r>
              <a:rPr lang="en-US" sz="2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INCOME, OCCUPATION, AND PURCHASING BEHAVIOR</a:t>
            </a:r>
            <a:endParaRPr lang="en-US" sz="2900" dirty="0"/>
          </a:p>
        </p:txBody>
      </p:sp>
    </p:spTree>
    <p:extLst>
      <p:ext uri="{BB962C8B-B14F-4D97-AF65-F5344CB8AC3E}">
        <p14:creationId xmlns:p14="http://schemas.microsoft.com/office/powerpoint/2010/main" val="17753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3B0D-EC40-455F-91B3-CD9B12F94AF3}"/>
              </a:ext>
            </a:extLst>
          </p:cNvPr>
          <p:cNvSpPr>
            <a:spLocks noGrp="1"/>
          </p:cNvSpPr>
          <p:nvPr>
            <p:ph type="title"/>
          </p:nvPr>
        </p:nvSpPr>
        <p:spPr>
          <a:xfrm>
            <a:off x="1487071" y="1138365"/>
            <a:ext cx="9520158" cy="1049235"/>
          </a:xfrm>
        </p:spPr>
        <p:txBody>
          <a:bodyPr>
            <a:normAutofit fontScale="90000"/>
          </a:bodyPr>
          <a:lstStyle/>
          <a:p>
            <a:r>
              <a:rPr lang="en-US" b="1" dirty="0">
                <a:latin typeface="Times New Roman" panose="02020603050405020304" pitchFamily="18" charset="0"/>
                <a:cs typeface="Times New Roman" panose="02020603050405020304" pitchFamily="18" charset="0"/>
              </a:rPr>
              <a:t>KPI 2-- DEMOGRAPHIC BREAKDOWN EXPLANATION</a:t>
            </a:r>
            <a:br>
              <a:rPr lang="en-US" dirty="0"/>
            </a:br>
            <a:endParaRPr lang="en-US" dirty="0"/>
          </a:p>
        </p:txBody>
      </p:sp>
      <p:sp>
        <p:nvSpPr>
          <p:cNvPr id="4" name="Rectangle 1">
            <a:extLst>
              <a:ext uri="{FF2B5EF4-FFF2-40B4-BE49-F238E27FC236}">
                <a16:creationId xmlns:a16="http://schemas.microsoft.com/office/drawing/2014/main" id="{AAF9A131-B5D0-4924-87D4-FEDAAF846EF1}"/>
              </a:ext>
            </a:extLst>
          </p:cNvPr>
          <p:cNvSpPr>
            <a:spLocks noGrp="1" noChangeArrowheads="1"/>
          </p:cNvSpPr>
          <p:nvPr>
            <p:ph idx="1"/>
          </p:nvPr>
        </p:nvSpPr>
        <p:spPr bwMode="auto">
          <a:xfrm>
            <a:off x="1009650" y="2126115"/>
            <a:ext cx="11182350"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Provides a snapshot of population characteristics such as age, gender, education, or marital status.</a:t>
            </a:r>
          </a:p>
          <a:p>
            <a:pPr lvl="0"/>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marL="685800" lvl="0"/>
            <a:r>
              <a:rPr lang="en-US" sz="1800" dirty="0">
                <a:latin typeface="Times New Roman" panose="02020603050405020304" pitchFamily="18" charset="0"/>
                <a:cs typeface="Times New Roman" panose="02020603050405020304" pitchFamily="18" charset="0"/>
              </a:rPr>
              <a:t>Highlights dominant demographic groups.</a:t>
            </a:r>
          </a:p>
          <a:p>
            <a:pPr marL="685800" lvl="0"/>
            <a:r>
              <a:rPr lang="en-US" sz="1800" dirty="0">
                <a:latin typeface="Times New Roman" panose="02020603050405020304" pitchFamily="18" charset="0"/>
                <a:cs typeface="Times New Roman" panose="02020603050405020304" pitchFamily="18" charset="0"/>
              </a:rPr>
              <a:t>Useful for segmenting the population and tailoring services or products.</a:t>
            </a:r>
          </a:p>
          <a:p>
            <a:pPr lvl="0"/>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Can guide demographic-specific campaigns or initiatives. </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94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9F9-299E-4618-B3A0-204E1A64883E}"/>
              </a:ext>
            </a:extLst>
          </p:cNvPr>
          <p:cNvSpPr>
            <a:spLocks noGrp="1"/>
          </p:cNvSpPr>
          <p:nvPr>
            <p:ph type="title"/>
          </p:nvPr>
        </p:nvSpPr>
        <p:spPr>
          <a:xfrm>
            <a:off x="1535152" y="867619"/>
            <a:ext cx="9520158" cy="1049235"/>
          </a:xfrm>
        </p:spPr>
        <p:txBody>
          <a:bodyPr>
            <a:normAutofit/>
          </a:bodyPr>
          <a:lstStyle/>
          <a:p>
            <a:r>
              <a:rPr lang="en-US" b="1" dirty="0">
                <a:latin typeface="Times New Roman" panose="02020603050405020304" pitchFamily="18" charset="0"/>
                <a:cs typeface="Times New Roman" panose="02020603050405020304" pitchFamily="18" charset="0"/>
              </a:rPr>
              <a:t>KPI--3 INCOME VS. PURCHASED BIKES CHART</a:t>
            </a:r>
            <a:br>
              <a:rPr lang="en-US" dirty="0"/>
            </a:br>
            <a:endParaRPr lang="en-US" dirty="0"/>
          </a:p>
        </p:txBody>
      </p:sp>
      <p:pic>
        <p:nvPicPr>
          <p:cNvPr id="4" name="Content Placeholder 3">
            <a:extLst>
              <a:ext uri="{FF2B5EF4-FFF2-40B4-BE49-F238E27FC236}">
                <a16:creationId xmlns:a16="http://schemas.microsoft.com/office/drawing/2014/main" id="{B20F29D3-06F4-497F-B7DC-1ED69877B98C}"/>
              </a:ext>
            </a:extLst>
          </p:cNvPr>
          <p:cNvPicPr>
            <a:picLocks noGrp="1" noChangeAspect="1"/>
          </p:cNvPicPr>
          <p:nvPr>
            <p:ph idx="1"/>
          </p:nvPr>
        </p:nvPicPr>
        <p:blipFill>
          <a:blip r:embed="rId2"/>
          <a:stretch>
            <a:fillRect/>
          </a:stretch>
        </p:blipFill>
        <p:spPr>
          <a:xfrm>
            <a:off x="1535151" y="2016125"/>
            <a:ext cx="8685173" cy="3449638"/>
          </a:xfrm>
          <a:prstGeom prst="rect">
            <a:avLst/>
          </a:prstGeom>
        </p:spPr>
      </p:pic>
    </p:spTree>
    <p:extLst>
      <p:ext uri="{BB962C8B-B14F-4D97-AF65-F5344CB8AC3E}">
        <p14:creationId xmlns:p14="http://schemas.microsoft.com/office/powerpoint/2010/main" val="18535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81A-C98C-4216-A64C-9051D57AFAFA}"/>
              </a:ext>
            </a:extLst>
          </p:cNvPr>
          <p:cNvSpPr>
            <a:spLocks noGrp="1"/>
          </p:cNvSpPr>
          <p:nvPr>
            <p:ph type="title"/>
          </p:nvPr>
        </p:nvSpPr>
        <p:spPr>
          <a:xfrm>
            <a:off x="1448971" y="900348"/>
            <a:ext cx="9520158" cy="754013"/>
          </a:xfrm>
        </p:spPr>
        <p:txBody>
          <a:bodyPr>
            <a:normAutofit fontScale="90000"/>
          </a:bodyPr>
          <a:lstStyle/>
          <a:p>
            <a:br>
              <a:rPr lang="en-US" dirty="0"/>
            </a:br>
            <a:br>
              <a:rPr lang="en-US" b="1" dirty="0"/>
            </a:br>
            <a:r>
              <a:rPr lang="en-US" b="1" dirty="0"/>
              <a:t>INCOME VS. PURCHASED BIKES EXPLANATION</a:t>
            </a:r>
            <a:endParaRPr lang="en-US" dirty="0"/>
          </a:p>
        </p:txBody>
      </p:sp>
      <p:sp>
        <p:nvSpPr>
          <p:cNvPr id="3" name="Content Placeholder 2">
            <a:extLst>
              <a:ext uri="{FF2B5EF4-FFF2-40B4-BE49-F238E27FC236}">
                <a16:creationId xmlns:a16="http://schemas.microsoft.com/office/drawing/2014/main" id="{A06D2882-BE25-4BF8-86C7-D27A9C0E4520}"/>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Investigates the connection between income levels and bike ownership or purchases.</a:t>
            </a:r>
          </a:p>
          <a:p>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Reveals trends in bike affordability or preference across income groups.</a:t>
            </a:r>
          </a:p>
          <a:p>
            <a:pPr lvl="1"/>
            <a:r>
              <a:rPr lang="en-US" dirty="0">
                <a:latin typeface="Times New Roman" panose="02020603050405020304" pitchFamily="18" charset="0"/>
                <a:cs typeface="Times New Roman" panose="02020603050405020304" pitchFamily="18" charset="0"/>
              </a:rPr>
              <a:t>Identifies income levels with the highest interest in purchasing bikes.</a:t>
            </a:r>
          </a:p>
          <a:p>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Valuable for businesses in the cycling industry to target their offerings.</a:t>
            </a:r>
          </a:p>
          <a:p>
            <a:endParaRPr lang="en-US" dirty="0"/>
          </a:p>
        </p:txBody>
      </p:sp>
    </p:spTree>
    <p:extLst>
      <p:ext uri="{BB962C8B-B14F-4D97-AF65-F5344CB8AC3E}">
        <p14:creationId xmlns:p14="http://schemas.microsoft.com/office/powerpoint/2010/main" val="149049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89B-1AA5-43F0-9F8A-ED2C6D6AEB6D}"/>
              </a:ext>
            </a:extLst>
          </p:cNvPr>
          <p:cNvSpPr>
            <a:spLocks noGrp="1"/>
          </p:cNvSpPr>
          <p:nvPr>
            <p:ph type="title"/>
          </p:nvPr>
        </p:nvSpPr>
        <p:spPr>
          <a:xfrm>
            <a:off x="1535152" y="899769"/>
            <a:ext cx="9520158" cy="1049235"/>
          </a:xfrm>
        </p:spPr>
        <p:txBody>
          <a:bodyPr>
            <a:normAutofit fontScale="90000"/>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KPI--4 OCCUPATION VS. INCOME LEVEL CHART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DF37197-1553-4535-AD20-F6DEE466CE99}"/>
              </a:ext>
            </a:extLst>
          </p:cNvPr>
          <p:cNvPicPr>
            <a:picLocks noGrp="1" noChangeAspect="1"/>
          </p:cNvPicPr>
          <p:nvPr>
            <p:ph idx="1"/>
          </p:nvPr>
        </p:nvPicPr>
        <p:blipFill>
          <a:blip r:embed="rId2"/>
          <a:stretch>
            <a:fillRect/>
          </a:stretch>
        </p:blipFill>
        <p:spPr>
          <a:xfrm>
            <a:off x="2424707" y="2156537"/>
            <a:ext cx="7741048" cy="3168813"/>
          </a:xfrm>
          <a:prstGeom prst="rect">
            <a:avLst/>
          </a:prstGeom>
        </p:spPr>
      </p:pic>
    </p:spTree>
    <p:extLst>
      <p:ext uri="{BB962C8B-B14F-4D97-AF65-F5344CB8AC3E}">
        <p14:creationId xmlns:p14="http://schemas.microsoft.com/office/powerpoint/2010/main" val="138736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222C-1F6D-4B0C-A810-04B08144831D}"/>
              </a:ext>
            </a:extLst>
          </p:cNvPr>
          <p:cNvSpPr>
            <a:spLocks noGrp="1"/>
          </p:cNvSpPr>
          <p:nvPr>
            <p:ph type="title"/>
          </p:nvPr>
        </p:nvSpPr>
        <p:spPr>
          <a:xfrm>
            <a:off x="1534696" y="1639494"/>
            <a:ext cx="9520158" cy="752476"/>
          </a:xfrm>
        </p:spPr>
        <p:txBody>
          <a:bodyPr>
            <a:normAutofit fontScale="90000"/>
          </a:bodyPr>
          <a:lstStyle/>
          <a:p>
            <a:r>
              <a:rPr lang="en-US" b="1" dirty="0"/>
              <a:t>OCCUPATION VS. INCOME LEVEL EXPLANATION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ABD079-67A7-42B7-A68B-17F8F6DD5C4E}"/>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Compares different job roles with their corresponding income levels.</a:t>
            </a:r>
          </a:p>
          <a:p>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Shows which occupations are high- or low-earning.</a:t>
            </a:r>
          </a:p>
          <a:p>
            <a:pPr lvl="1"/>
            <a:r>
              <a:rPr lang="en-US" dirty="0">
                <a:latin typeface="Times New Roman" panose="02020603050405020304" pitchFamily="18" charset="0"/>
                <a:cs typeface="Times New Roman" panose="02020603050405020304" pitchFamily="18" charset="0"/>
              </a:rPr>
              <a:t>Helps in understanding income disparities across professions.</a:t>
            </a:r>
          </a:p>
          <a:p>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Useful for career guidance, workforce planning, or analyzing labor market trends.</a:t>
            </a:r>
          </a:p>
          <a:p>
            <a:endParaRPr lang="en-US" dirty="0"/>
          </a:p>
        </p:txBody>
      </p:sp>
    </p:spTree>
    <p:extLst>
      <p:ext uri="{BB962C8B-B14F-4D97-AF65-F5344CB8AC3E}">
        <p14:creationId xmlns:p14="http://schemas.microsoft.com/office/powerpoint/2010/main" val="209154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73BB-47E0-4348-A2AD-BE1E983F40D6}"/>
              </a:ext>
            </a:extLst>
          </p:cNvPr>
          <p:cNvSpPr>
            <a:spLocks noGrp="1"/>
          </p:cNvSpPr>
          <p:nvPr>
            <p:ph type="title"/>
          </p:nvPr>
        </p:nvSpPr>
        <p:spPr>
          <a:xfrm>
            <a:off x="1468021" y="1166469"/>
            <a:ext cx="9520158" cy="1049235"/>
          </a:xfrm>
        </p:spPr>
        <p:txBody>
          <a:bodyPr>
            <a:normAutofit fontScale="90000"/>
          </a:bodyPr>
          <a:lstStyle/>
          <a:p>
            <a:r>
              <a:rPr lang="en-US" b="1" dirty="0">
                <a:latin typeface="Times New Roman" panose="02020603050405020304" pitchFamily="18" charset="0"/>
                <a:cs typeface="Times New Roman" panose="02020603050405020304" pitchFamily="18" charset="0"/>
              </a:rPr>
              <a:t>KPI 5-- SUM OF CHILDREN, CARS, AND BIKES BY DEMOGRAPHICS CHART</a:t>
            </a:r>
            <a:br>
              <a:rPr lang="en-US" dirty="0"/>
            </a:br>
            <a:endParaRPr lang="en-US" dirty="0"/>
          </a:p>
        </p:txBody>
      </p:sp>
      <p:pic>
        <p:nvPicPr>
          <p:cNvPr id="4" name="Content Placeholder 3">
            <a:extLst>
              <a:ext uri="{FF2B5EF4-FFF2-40B4-BE49-F238E27FC236}">
                <a16:creationId xmlns:a16="http://schemas.microsoft.com/office/drawing/2014/main" id="{469101FE-4042-414C-AA21-F395F30DA94D}"/>
              </a:ext>
            </a:extLst>
          </p:cNvPr>
          <p:cNvPicPr>
            <a:picLocks noGrp="1" noChangeAspect="1"/>
          </p:cNvPicPr>
          <p:nvPr>
            <p:ph idx="1"/>
          </p:nvPr>
        </p:nvPicPr>
        <p:blipFill>
          <a:blip r:embed="rId2"/>
          <a:stretch>
            <a:fillRect/>
          </a:stretch>
        </p:blipFill>
        <p:spPr>
          <a:xfrm>
            <a:off x="2213542" y="2016125"/>
            <a:ext cx="7764916" cy="3449638"/>
          </a:xfrm>
          <a:prstGeom prst="rect">
            <a:avLst/>
          </a:prstGeom>
        </p:spPr>
      </p:pic>
    </p:spTree>
    <p:extLst>
      <p:ext uri="{BB962C8B-B14F-4D97-AF65-F5344CB8AC3E}">
        <p14:creationId xmlns:p14="http://schemas.microsoft.com/office/powerpoint/2010/main" val="12643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3C41-39BC-4A7C-AB2C-AA74C97A01D9}"/>
              </a:ext>
            </a:extLst>
          </p:cNvPr>
          <p:cNvSpPr>
            <a:spLocks noGrp="1"/>
          </p:cNvSpPr>
          <p:nvPr>
            <p:ph type="title"/>
          </p:nvPr>
        </p:nvSpPr>
        <p:spPr>
          <a:xfrm>
            <a:off x="1534696" y="1276350"/>
            <a:ext cx="9520158" cy="1282307"/>
          </a:xfrm>
        </p:spPr>
        <p:txBody>
          <a:bodyPr>
            <a:normAutofit fontScale="90000"/>
          </a:bodyPr>
          <a:lstStyle/>
          <a:p>
            <a:br>
              <a:rPr lang="en-US" b="1" dirty="0"/>
            </a:br>
            <a:br>
              <a:rPr lang="en-US" b="1" dirty="0"/>
            </a:br>
            <a:br>
              <a:rPr lang="en-US" b="1" dirty="0"/>
            </a:br>
            <a:br>
              <a:rPr lang="en-US" b="1" dirty="0"/>
            </a:br>
            <a:r>
              <a:rPr lang="en-US" b="1" dirty="0">
                <a:latin typeface="Times New Roman" panose="02020603050405020304" pitchFamily="18" charset="0"/>
                <a:cs typeface="Times New Roman" panose="02020603050405020304" pitchFamily="18" charset="0"/>
              </a:rPr>
              <a:t>SUM OF CHILDREN, CARS, AND BIKES BY DEMOGRAPHICS EXPLANATION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E7B55261-DB47-4A6D-AB3D-953B57EB8908}"/>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Combines demographic factors to explore patterns in household assets like children, cars, and bikes.</a:t>
            </a:r>
          </a:p>
          <a:p>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Links demographic groups with specific asset ownership.</a:t>
            </a:r>
          </a:p>
          <a:p>
            <a:pPr lvl="1"/>
            <a:r>
              <a:rPr lang="en-US" dirty="0">
                <a:latin typeface="Times New Roman" panose="02020603050405020304" pitchFamily="18" charset="0"/>
                <a:cs typeface="Times New Roman" panose="02020603050405020304" pitchFamily="18" charset="0"/>
              </a:rPr>
              <a:t>Highlights lifestyle differences among various demographics.</a:t>
            </a:r>
          </a:p>
          <a:p>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Helps businesses and policymakers tailor offerings or services based on asset ownership trends</a:t>
            </a:r>
            <a:r>
              <a:rPr lang="en-US" dirty="0"/>
              <a:t>.</a:t>
            </a:r>
          </a:p>
          <a:p>
            <a:endParaRPr lang="en-US" dirty="0"/>
          </a:p>
        </p:txBody>
      </p:sp>
    </p:spTree>
    <p:extLst>
      <p:ext uri="{BB962C8B-B14F-4D97-AF65-F5344CB8AC3E}">
        <p14:creationId xmlns:p14="http://schemas.microsoft.com/office/powerpoint/2010/main" val="24406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3C2B-1CE5-4DDB-847F-0F255E23DE63}"/>
              </a:ext>
            </a:extLst>
          </p:cNvPr>
          <p:cNvSpPr>
            <a:spLocks noGrp="1"/>
          </p:cNvSpPr>
          <p:nvPr>
            <p:ph type="title"/>
          </p:nvPr>
        </p:nvSpPr>
        <p:spPr>
          <a:xfrm>
            <a:off x="1487071" y="1099794"/>
            <a:ext cx="9520158" cy="1049235"/>
          </a:xfrm>
        </p:spPr>
        <p:txBody>
          <a:bodyPr>
            <a:normAutofit fontScale="90000"/>
          </a:bodyPr>
          <a:lstStyle/>
          <a:p>
            <a:r>
              <a:rPr lang="en-US" b="1" dirty="0">
                <a:latin typeface="Times New Roman" panose="02020603050405020304" pitchFamily="18" charset="0"/>
                <a:cs typeface="Times New Roman" panose="02020603050405020304" pitchFamily="18" charset="0"/>
              </a:rPr>
              <a:t>KPI 6 --OCCUPATION VS. EDUCATION EXPLANATION</a:t>
            </a:r>
            <a:br>
              <a:rPr lang="en-US" dirty="0"/>
            </a:br>
            <a:endParaRPr lang="en-US" dirty="0"/>
          </a:p>
        </p:txBody>
      </p:sp>
      <p:pic>
        <p:nvPicPr>
          <p:cNvPr id="4" name="Content Placeholder 3">
            <a:extLst>
              <a:ext uri="{FF2B5EF4-FFF2-40B4-BE49-F238E27FC236}">
                <a16:creationId xmlns:a16="http://schemas.microsoft.com/office/drawing/2014/main" id="{F4094BE7-73F5-4BAD-A194-C712354D37D4}"/>
              </a:ext>
            </a:extLst>
          </p:cNvPr>
          <p:cNvPicPr>
            <a:picLocks noGrp="1" noChangeAspect="1"/>
          </p:cNvPicPr>
          <p:nvPr>
            <p:ph idx="1"/>
          </p:nvPr>
        </p:nvPicPr>
        <p:blipFill>
          <a:blip r:embed="rId2"/>
          <a:stretch>
            <a:fillRect/>
          </a:stretch>
        </p:blipFill>
        <p:spPr>
          <a:xfrm>
            <a:off x="2066925" y="2016125"/>
            <a:ext cx="8143875" cy="3449638"/>
          </a:xfrm>
          <a:prstGeom prst="rect">
            <a:avLst/>
          </a:prstGeom>
        </p:spPr>
      </p:pic>
    </p:spTree>
    <p:extLst>
      <p:ext uri="{BB962C8B-B14F-4D97-AF65-F5344CB8AC3E}">
        <p14:creationId xmlns:p14="http://schemas.microsoft.com/office/powerpoint/2010/main" val="208444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0A44-ACEC-4E86-8C70-B8E6226C2256}"/>
              </a:ext>
            </a:extLst>
          </p:cNvPr>
          <p:cNvSpPr>
            <a:spLocks noGrp="1"/>
          </p:cNvSpPr>
          <p:nvPr>
            <p:ph type="title"/>
          </p:nvPr>
        </p:nvSpPr>
        <p:spPr>
          <a:xfrm>
            <a:off x="1534696" y="867037"/>
            <a:ext cx="9520158" cy="1049235"/>
          </a:xfrm>
        </p:spPr>
        <p:txBody>
          <a:bodyPr>
            <a:normAutofit/>
          </a:bodyPr>
          <a:lstStyle/>
          <a:p>
            <a:r>
              <a:rPr lang="en-US" sz="2900" b="1" dirty="0">
                <a:latin typeface="Times New Roman" panose="02020603050405020304" pitchFamily="18" charset="0"/>
                <a:cs typeface="Times New Roman" panose="02020603050405020304" pitchFamily="18" charset="0"/>
              </a:rPr>
              <a:t>OCCUPATION VS. EDUCATION EXPLANATION</a:t>
            </a:r>
            <a:br>
              <a:rPr lang="en-US" dirty="0"/>
            </a:br>
            <a:endParaRPr lang="en-US" dirty="0"/>
          </a:p>
        </p:txBody>
      </p:sp>
      <p:sp>
        <p:nvSpPr>
          <p:cNvPr id="3" name="Content Placeholder 2">
            <a:extLst>
              <a:ext uri="{FF2B5EF4-FFF2-40B4-BE49-F238E27FC236}">
                <a16:creationId xmlns:a16="http://schemas.microsoft.com/office/drawing/2014/main" id="{B1783573-B9B2-40F0-B539-60FF9E766B10}"/>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Analyzes how educational attainment aligns with job roles.</a:t>
            </a:r>
          </a:p>
          <a:p>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Highlights the education levels required for certain occupations.</a:t>
            </a:r>
          </a:p>
          <a:p>
            <a:pPr lvl="1"/>
            <a:r>
              <a:rPr lang="en-US" dirty="0">
                <a:latin typeface="Times New Roman" panose="02020603050405020304" pitchFamily="18" charset="0"/>
                <a:cs typeface="Times New Roman" panose="02020603050405020304" pitchFamily="18" charset="0"/>
              </a:rPr>
              <a:t>Identifies mismatches where individuals may be under- or overqualified.</a:t>
            </a:r>
          </a:p>
          <a:p>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Informs educational policies or career development programs.</a:t>
            </a:r>
          </a:p>
          <a:p>
            <a:endParaRPr lang="en-US" dirty="0"/>
          </a:p>
        </p:txBody>
      </p:sp>
    </p:spTree>
    <p:extLst>
      <p:ext uri="{BB962C8B-B14F-4D97-AF65-F5344CB8AC3E}">
        <p14:creationId xmlns:p14="http://schemas.microsoft.com/office/powerpoint/2010/main" val="233248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358C-A415-4806-8E17-EFF2156F7520}"/>
              </a:ext>
            </a:extLst>
          </p:cNvPr>
          <p:cNvSpPr>
            <a:spLocks noGrp="1"/>
          </p:cNvSpPr>
          <p:nvPr>
            <p:ph type="title"/>
          </p:nvPr>
        </p:nvSpPr>
        <p:spPr>
          <a:xfrm>
            <a:off x="1429921" y="518769"/>
            <a:ext cx="9520158" cy="1049235"/>
          </a:xfrm>
        </p:spPr>
        <p:txBody>
          <a:bodyPr>
            <a:normAutofit/>
          </a:bodyPr>
          <a:lstStyle/>
          <a:p>
            <a:r>
              <a:rPr lang="en-US" sz="2900" b="1" dirty="0">
                <a:latin typeface="Times New Roman" panose="02020603050405020304" pitchFamily="18" charset="0"/>
                <a:cs typeface="Times New Roman" panose="02020603050405020304" pitchFamily="18" charset="0"/>
              </a:rPr>
              <a:t>DASHBOARD</a:t>
            </a:r>
          </a:p>
        </p:txBody>
      </p:sp>
      <p:pic>
        <p:nvPicPr>
          <p:cNvPr id="4" name="Content Placeholder 3">
            <a:extLst>
              <a:ext uri="{FF2B5EF4-FFF2-40B4-BE49-F238E27FC236}">
                <a16:creationId xmlns:a16="http://schemas.microsoft.com/office/drawing/2014/main" id="{988DDA14-2C56-40EA-9605-7BEC7332D916}"/>
              </a:ext>
            </a:extLst>
          </p:cNvPr>
          <p:cNvPicPr>
            <a:picLocks noGrp="1" noChangeAspect="1"/>
          </p:cNvPicPr>
          <p:nvPr>
            <p:ph idx="1"/>
          </p:nvPr>
        </p:nvPicPr>
        <p:blipFill>
          <a:blip r:embed="rId2"/>
          <a:stretch>
            <a:fillRect/>
          </a:stretch>
        </p:blipFill>
        <p:spPr>
          <a:xfrm>
            <a:off x="1276350" y="1771650"/>
            <a:ext cx="10115550" cy="4114799"/>
          </a:xfrm>
          <a:prstGeom prst="rect">
            <a:avLst/>
          </a:prstGeom>
        </p:spPr>
      </p:pic>
    </p:spTree>
    <p:extLst>
      <p:ext uri="{BB962C8B-B14F-4D97-AF65-F5344CB8AC3E}">
        <p14:creationId xmlns:p14="http://schemas.microsoft.com/office/powerpoint/2010/main" val="380500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A66C-CC69-4C5C-8DD4-0C29D4FA10BE}"/>
              </a:ext>
            </a:extLst>
          </p:cNvPr>
          <p:cNvSpPr>
            <a:spLocks noGrp="1"/>
          </p:cNvSpPr>
          <p:nvPr>
            <p:ph type="title"/>
          </p:nvPr>
        </p:nvSpPr>
        <p:spPr>
          <a:xfrm>
            <a:off x="1429921" y="614019"/>
            <a:ext cx="9520158" cy="1049235"/>
          </a:xfrm>
        </p:spPr>
        <p:txBody>
          <a:bodyPr>
            <a:normAutofit/>
          </a:bodyPr>
          <a:lstStyle/>
          <a:p>
            <a:r>
              <a:rPr lang="en-US" sz="2900" b="1" dirty="0">
                <a:latin typeface="Times New Roman" panose="02020603050405020304" pitchFamily="18" charset="0"/>
                <a:cs typeface="Times New Roman" panose="02020603050405020304" pitchFamily="18" charset="0"/>
              </a:rPr>
              <a:t>ADDED  CELLS TO THE DATA</a:t>
            </a:r>
          </a:p>
        </p:txBody>
      </p:sp>
      <p:sp>
        <p:nvSpPr>
          <p:cNvPr id="4" name="Rectangle 1">
            <a:extLst>
              <a:ext uri="{FF2B5EF4-FFF2-40B4-BE49-F238E27FC236}">
                <a16:creationId xmlns:a16="http://schemas.microsoft.com/office/drawing/2014/main" id="{B17F2045-C738-4AD0-A0F5-47F0DFB54E6F}"/>
              </a:ext>
            </a:extLst>
          </p:cNvPr>
          <p:cNvSpPr>
            <a:spLocks noGrp="1" noChangeArrowheads="1"/>
          </p:cNvSpPr>
          <p:nvPr>
            <p:ph idx="1"/>
          </p:nvPr>
        </p:nvSpPr>
        <p:spPr bwMode="auto">
          <a:xfrm>
            <a:off x="1295400" y="1769945"/>
            <a:ext cx="10734675" cy="461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b="1" u="sng" dirty="0"/>
              <a:t>SIMPLIFIED INCOME</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data helps explain income by grouping it into categories. The grouping was achieved using an IF statement to classify the income into the following categories:</a:t>
            </a:r>
          </a:p>
          <a:p>
            <a:pPr lvl="0"/>
            <a:r>
              <a:rPr lang="en-US" sz="1800" dirty="0">
                <a:latin typeface="Times New Roman" panose="02020603050405020304" pitchFamily="18" charset="0"/>
                <a:cs typeface="Times New Roman" panose="02020603050405020304" pitchFamily="18" charset="0"/>
              </a:rPr>
              <a:t>LOW INCOME</a:t>
            </a:r>
          </a:p>
          <a:p>
            <a:pPr lvl="0"/>
            <a:r>
              <a:rPr lang="en-US" sz="1800" dirty="0">
                <a:latin typeface="Times New Roman" panose="02020603050405020304" pitchFamily="18" charset="0"/>
                <a:cs typeface="Times New Roman" panose="02020603050405020304" pitchFamily="18" charset="0"/>
              </a:rPr>
              <a:t>MEDIUM INCOME</a:t>
            </a:r>
          </a:p>
          <a:p>
            <a:pPr lvl="0"/>
            <a:r>
              <a:rPr lang="en-US" sz="1800" dirty="0">
                <a:latin typeface="Times New Roman" panose="02020603050405020304" pitchFamily="18" charset="0"/>
                <a:cs typeface="Times New Roman" panose="02020603050405020304" pitchFamily="18" charset="0"/>
              </a:rPr>
              <a:t>HIGH INCOME</a:t>
            </a:r>
          </a:p>
          <a:p>
            <a:pPr lvl="0"/>
            <a:r>
              <a:rPr lang="en-US" sz="1800" dirty="0">
                <a:latin typeface="Times New Roman" panose="02020603050405020304" pitchFamily="18" charset="0"/>
                <a:cs typeface="Times New Roman" panose="02020603050405020304" pitchFamily="18" charset="0"/>
              </a:rPr>
              <a:t>HIGHEST INCOME</a:t>
            </a:r>
          </a:p>
          <a:p>
            <a:pPr marL="0" indent="0">
              <a:buNone/>
            </a:pPr>
            <a:r>
              <a:rPr lang="en-US" sz="1800" dirty="0">
                <a:latin typeface="Times New Roman" panose="02020603050405020304" pitchFamily="18" charset="0"/>
                <a:cs typeface="Times New Roman" panose="02020603050405020304" pitchFamily="18" charset="0"/>
              </a:rPr>
              <a:t>Formula-</a:t>
            </a:r>
            <a:r>
              <a:rPr lang="en-US" dirty="0"/>
              <a:t> </a:t>
            </a:r>
            <a:r>
              <a:rPr lang="en-US" sz="1800" dirty="0">
                <a:latin typeface="Times New Roman" panose="02020603050405020304" pitchFamily="18" charset="0"/>
                <a:cs typeface="Times New Roman" panose="02020603050405020304" pitchFamily="18" charset="0"/>
              </a:rPr>
              <a:t>=IF(D2&lt;=40000,"LOW INCOME",IF(D2&lt;=80000,"MEDIUM INCOME",IF(D2&lt;=100000,"HIGH INCOME","HIGHEST INCOME")))</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58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2DAC-0E8D-4FE2-82AB-C748574B5DB9}"/>
              </a:ext>
            </a:extLst>
          </p:cNvPr>
          <p:cNvSpPr>
            <a:spLocks noGrp="1"/>
          </p:cNvSpPr>
          <p:nvPr>
            <p:ph type="title"/>
          </p:nvPr>
        </p:nvSpPr>
        <p:spPr>
          <a:xfrm>
            <a:off x="1429921" y="1318869"/>
            <a:ext cx="9520158" cy="1049235"/>
          </a:xfrm>
        </p:spPr>
        <p:txBody>
          <a:bodyPr>
            <a:normAutofit fontScale="90000"/>
          </a:bodyPr>
          <a:lstStyle/>
          <a:p>
            <a:r>
              <a:rPr lang="en-US" b="1" dirty="0">
                <a:latin typeface="Times New Roman" panose="02020603050405020304" pitchFamily="18" charset="0"/>
                <a:cs typeface="Times New Roman" panose="02020603050405020304" pitchFamily="18" charset="0"/>
              </a:rPr>
              <a:t>DASHBOARD-EXPLANATION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5671FDCF-C296-41AF-9744-8763D841B122}"/>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Provides a visual summary of the most important metrics and trends derived from the data.</a:t>
            </a:r>
          </a:p>
          <a:p>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Presents a clear, high-level overview of KPIs (e.g., income distribution, demographic trends, purchasing behavior).</a:t>
            </a:r>
          </a:p>
          <a:p>
            <a:pPr lvl="1"/>
            <a:r>
              <a:rPr lang="en-US" dirty="0">
                <a:latin typeface="Times New Roman" panose="02020603050405020304" pitchFamily="18" charset="0"/>
                <a:cs typeface="Times New Roman" panose="02020603050405020304" pitchFamily="18" charset="0"/>
              </a:rPr>
              <a:t>Combines data from multiple sheets into actionable insights.</a:t>
            </a:r>
          </a:p>
          <a:p>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Acts as a quick-reference tool for stakeholders to understand key findings and make decisions.</a:t>
            </a:r>
          </a:p>
          <a:p>
            <a:endParaRPr lang="en-US" dirty="0"/>
          </a:p>
        </p:txBody>
      </p:sp>
    </p:spTree>
    <p:extLst>
      <p:ext uri="{BB962C8B-B14F-4D97-AF65-F5344CB8AC3E}">
        <p14:creationId xmlns:p14="http://schemas.microsoft.com/office/powerpoint/2010/main" val="269743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C7DB-BB4B-4793-86B9-45071F54998B}"/>
              </a:ext>
            </a:extLst>
          </p:cNvPr>
          <p:cNvSpPr>
            <a:spLocks noGrp="1"/>
          </p:cNvSpPr>
          <p:nvPr>
            <p:ph type="title"/>
          </p:nvPr>
        </p:nvSpPr>
        <p:spPr>
          <a:xfrm>
            <a:off x="1335921" y="633069"/>
            <a:ext cx="9520158" cy="1049235"/>
          </a:xfrm>
        </p:spPr>
        <p:txBody>
          <a:bodyPr>
            <a:normAutofit/>
          </a:bodyPr>
          <a:lstStyle/>
          <a:p>
            <a:r>
              <a:rPr lang="en-US" sz="2900" b="1" dirty="0">
                <a:latin typeface="Times New Roman" panose="02020603050405020304" pitchFamily="18" charset="0"/>
                <a:cs typeface="Times New Roman" panose="02020603050405020304" pitchFamily="18" charset="0"/>
              </a:rPr>
              <a:t>ADDED  CELLS TO THE DATA</a:t>
            </a:r>
            <a:endParaRPr lang="en-US" sz="2900" dirty="0"/>
          </a:p>
        </p:txBody>
      </p:sp>
      <p:sp>
        <p:nvSpPr>
          <p:cNvPr id="3" name="Content Placeholder 2">
            <a:extLst>
              <a:ext uri="{FF2B5EF4-FFF2-40B4-BE49-F238E27FC236}">
                <a16:creationId xmlns:a16="http://schemas.microsoft.com/office/drawing/2014/main" id="{B888F92A-842D-44AE-B7FB-D8B71698DD10}"/>
              </a:ext>
            </a:extLst>
          </p:cNvPr>
          <p:cNvSpPr>
            <a:spLocks noGrp="1"/>
          </p:cNvSpPr>
          <p:nvPr>
            <p:ph idx="1"/>
          </p:nvPr>
        </p:nvSpPr>
        <p:spPr>
          <a:xfrm>
            <a:off x="1335921" y="1901432"/>
            <a:ext cx="9520158" cy="3450613"/>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SIMPLIFIED COMMUTE DISTANCE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commute distance in miles was analyzed, and its average was calculated. To make the explanation simpler, the data was grouped into categories based on the average commute distance. The categories created are:</a:t>
            </a:r>
          </a:p>
          <a:p>
            <a:r>
              <a:rPr lang="en-US" sz="1800" dirty="0">
                <a:latin typeface="Times New Roman" panose="02020603050405020304" pitchFamily="18" charset="0"/>
                <a:cs typeface="Times New Roman" panose="02020603050405020304" pitchFamily="18" charset="0"/>
              </a:rPr>
              <a:t>CLOSEST</a:t>
            </a:r>
          </a:p>
          <a:p>
            <a:r>
              <a:rPr lang="en-US" sz="1800" dirty="0">
                <a:latin typeface="Times New Roman" panose="02020603050405020304" pitchFamily="18" charset="0"/>
                <a:cs typeface="Times New Roman" panose="02020603050405020304" pitchFamily="18" charset="0"/>
              </a:rPr>
              <a:t>FAR</a:t>
            </a:r>
          </a:p>
          <a:p>
            <a:r>
              <a:rPr lang="en-US" sz="1800" dirty="0">
                <a:latin typeface="Times New Roman" panose="02020603050405020304" pitchFamily="18" charset="0"/>
                <a:cs typeface="Times New Roman" panose="02020603050405020304" pitchFamily="18" charset="0"/>
              </a:rPr>
              <a:t>FURTHEST</a:t>
            </a:r>
          </a:p>
          <a:p>
            <a:pPr marL="0" indent="0">
              <a:buNone/>
            </a:pPr>
            <a:r>
              <a:rPr lang="en-US" sz="1800" dirty="0">
                <a:latin typeface="Times New Roman" panose="02020603050405020304" pitchFamily="18" charset="0"/>
                <a:cs typeface="Times New Roman" panose="02020603050405020304" pitchFamily="18" charset="0"/>
              </a:rPr>
              <a:t>Formula- =IF(L2&lt;=4.5,"CLOSEST",IF(L2&lt;=7.5,"FAR","FURTHEST"))</a:t>
            </a:r>
          </a:p>
          <a:p>
            <a:pPr marL="0" indent="0">
              <a:buNone/>
            </a:pPr>
            <a:endParaRPr lang="en-US" dirty="0"/>
          </a:p>
        </p:txBody>
      </p:sp>
    </p:spTree>
    <p:extLst>
      <p:ext uri="{BB962C8B-B14F-4D97-AF65-F5344CB8AC3E}">
        <p14:creationId xmlns:p14="http://schemas.microsoft.com/office/powerpoint/2010/main" val="330002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C79C-E065-481C-A5F5-C41EBFEFDF28}"/>
              </a:ext>
            </a:extLst>
          </p:cNvPr>
          <p:cNvSpPr>
            <a:spLocks noGrp="1"/>
          </p:cNvSpPr>
          <p:nvPr>
            <p:ph type="title"/>
          </p:nvPr>
        </p:nvSpPr>
        <p:spPr>
          <a:xfrm>
            <a:off x="1420396" y="671169"/>
            <a:ext cx="9520158" cy="1049235"/>
          </a:xfrm>
        </p:spPr>
        <p:txBody>
          <a:bodyPr>
            <a:normAutofit/>
          </a:bodyPr>
          <a:lstStyle/>
          <a:p>
            <a:r>
              <a:rPr lang="en-US" sz="2900" b="1" dirty="0">
                <a:latin typeface="Times New Roman" panose="02020603050405020304" pitchFamily="18" charset="0"/>
                <a:cs typeface="Times New Roman" panose="02020603050405020304" pitchFamily="18" charset="0"/>
              </a:rPr>
              <a:t>ADDED  CELLS TO THE DATA</a:t>
            </a:r>
            <a:endParaRPr lang="en-US" sz="2900" dirty="0"/>
          </a:p>
        </p:txBody>
      </p:sp>
      <p:sp>
        <p:nvSpPr>
          <p:cNvPr id="3" name="Content Placeholder 2">
            <a:extLst>
              <a:ext uri="{FF2B5EF4-FFF2-40B4-BE49-F238E27FC236}">
                <a16:creationId xmlns:a16="http://schemas.microsoft.com/office/drawing/2014/main" id="{DC917AFE-B998-4275-8172-6F3369051EE1}"/>
              </a:ext>
            </a:extLst>
          </p:cNvPr>
          <p:cNvSpPr>
            <a:spLocks noGrp="1"/>
          </p:cNvSpPr>
          <p:nvPr>
            <p:ph idx="1"/>
          </p:nvPr>
        </p:nvSpPr>
        <p:spPr>
          <a:xfrm>
            <a:off x="1420396" y="2034782"/>
            <a:ext cx="9520158" cy="3450613"/>
          </a:xfrm>
        </p:spPr>
        <p:txBody>
          <a:bodyPr>
            <a:normAutofit fontScale="62500" lnSpcReduction="20000"/>
          </a:bodyPr>
          <a:lstStyle/>
          <a:p>
            <a:pPr marL="0" indent="0">
              <a:buNone/>
            </a:pPr>
            <a:r>
              <a:rPr lang="en-US" sz="2600" b="1" u="sng" dirty="0">
                <a:latin typeface="Times New Roman" panose="02020603050405020304" pitchFamily="18" charset="0"/>
                <a:cs typeface="Times New Roman" panose="02020603050405020304" pitchFamily="18" charset="0"/>
              </a:rPr>
              <a:t>HELPER 1</a:t>
            </a:r>
          </a:p>
          <a:p>
            <a:r>
              <a:rPr lang="en-US" sz="2600" dirty="0">
                <a:latin typeface="Times New Roman" panose="02020603050405020304" pitchFamily="18" charset="0"/>
                <a:cs typeface="Times New Roman" panose="02020603050405020304" pitchFamily="18" charset="0"/>
              </a:rPr>
              <a:t>To perform a VLOOKUP, I created a new helper column called Helper 1, which combines the Simplified Income, Education, and Occupation values. The formula I used for concatenation is as follows:</a:t>
            </a:r>
          </a:p>
          <a:p>
            <a:pPr marL="0" indent="0">
              <a:buNone/>
            </a:pPr>
            <a:r>
              <a:rPr lang="en-US" sz="2600" dirty="0">
                <a:latin typeface="Times New Roman" panose="02020603050405020304" pitchFamily="18" charset="0"/>
                <a:cs typeface="Times New Roman" panose="02020603050405020304" pitchFamily="18" charset="0"/>
              </a:rPr>
              <a:t>Formula-=E2&amp;"-"&amp;G2&amp;"-"&amp;H2</a:t>
            </a:r>
          </a:p>
          <a:p>
            <a:r>
              <a:rPr lang="en-US" sz="2600" dirty="0">
                <a:latin typeface="Times New Roman" panose="02020603050405020304" pitchFamily="18" charset="0"/>
                <a:cs typeface="Times New Roman" panose="02020603050405020304" pitchFamily="18" charset="0"/>
              </a:rPr>
              <a:t>The VLOOKUP function is then used to check the combination of the Simplified Income, Education, and Occupation by using the person’s ID. The formula used is:</a:t>
            </a:r>
          </a:p>
          <a:p>
            <a:pPr marL="0" indent="0">
              <a:buNone/>
            </a:pPr>
            <a:r>
              <a:rPr lang="en-US" sz="2600" dirty="0">
                <a:latin typeface="Times New Roman" panose="02020603050405020304" pitchFamily="18" charset="0"/>
                <a:cs typeface="Times New Roman" panose="02020603050405020304" pitchFamily="18" charset="0"/>
              </a:rPr>
              <a:t>Formula-= </a:t>
            </a:r>
            <a:r>
              <a:rPr lang="en-US" altLang="en-US" sz="2600" dirty="0">
                <a:latin typeface="Times New Roman" panose="02020603050405020304" pitchFamily="18" charset="0"/>
                <a:cs typeface="Times New Roman" panose="02020603050405020304" pitchFamily="18" charset="0"/>
              </a:rPr>
              <a:t>=VLOOKUP($Q$12,$A2:$P$1001,16,FALSE</a:t>
            </a:r>
            <a:r>
              <a:rPr lang="en-US" altLang="en-US" sz="2300" dirty="0">
                <a:latin typeface="Times New Roman" panose="02020603050405020304" pitchFamily="18" charset="0"/>
                <a:cs typeface="Times New Roman" panose="02020603050405020304" pitchFamily="18" charset="0"/>
              </a:rPr>
              <a:t>) </a:t>
            </a:r>
          </a:p>
          <a:p>
            <a:pPr marL="0" indent="0">
              <a:buNone/>
            </a:pPr>
            <a:endParaRPr lang="en-US" sz="2300" dirty="0"/>
          </a:p>
          <a:p>
            <a:pPr marL="0" indent="0">
              <a:buNone/>
            </a:pPr>
            <a:br>
              <a:rPr lang="en-US" dirty="0"/>
            </a:br>
            <a:endParaRPr lang="en-US" dirty="0"/>
          </a:p>
        </p:txBody>
      </p:sp>
    </p:spTree>
    <p:extLst>
      <p:ext uri="{BB962C8B-B14F-4D97-AF65-F5344CB8AC3E}">
        <p14:creationId xmlns:p14="http://schemas.microsoft.com/office/powerpoint/2010/main" val="248312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3D01-3C85-42EF-9C04-4FB273A2308E}"/>
              </a:ext>
            </a:extLst>
          </p:cNvPr>
          <p:cNvSpPr>
            <a:spLocks noGrp="1"/>
          </p:cNvSpPr>
          <p:nvPr>
            <p:ph type="title"/>
          </p:nvPr>
        </p:nvSpPr>
        <p:spPr>
          <a:xfrm>
            <a:off x="1335921" y="1233144"/>
            <a:ext cx="9520158" cy="1049235"/>
          </a:xfrm>
        </p:spPr>
        <p:txBody>
          <a:bodyPr>
            <a:normAutofit fontScale="90000"/>
          </a:bodyPr>
          <a:lstStyle/>
          <a:p>
            <a:r>
              <a:rPr lang="en-US" b="1" dirty="0">
                <a:latin typeface="Times New Roman" panose="02020603050405020304" pitchFamily="18" charset="0"/>
                <a:cs typeface="Times New Roman" panose="02020603050405020304" pitchFamily="18" charset="0"/>
              </a:rPr>
              <a:t>FREQUENCY DISTRIBUTION OF INCOME CHART</a:t>
            </a:r>
            <a:br>
              <a:rPr lang="en-US" dirty="0"/>
            </a:br>
            <a:br>
              <a:rPr lang="en-US" dirty="0">
                <a:solidFill>
                  <a:sysClr val="windowText" lastClr="000000">
                    <a:lumMod val="65000"/>
                    <a:lumOff val="35000"/>
                  </a:sysClr>
                </a:solidFill>
                <a:latin typeface="Century Gothic" panose="020B0502020202020204"/>
              </a:rPr>
            </a:br>
            <a:endParaRPr lang="en-US" dirty="0"/>
          </a:p>
        </p:txBody>
      </p:sp>
      <p:pic>
        <p:nvPicPr>
          <p:cNvPr id="4" name="Content Placeholder 3">
            <a:extLst>
              <a:ext uri="{FF2B5EF4-FFF2-40B4-BE49-F238E27FC236}">
                <a16:creationId xmlns:a16="http://schemas.microsoft.com/office/drawing/2014/main" id="{2EE36FA1-272A-495C-B768-6B6124BC35FB}"/>
              </a:ext>
            </a:extLst>
          </p:cNvPr>
          <p:cNvPicPr>
            <a:picLocks noGrp="1" noChangeAspect="1"/>
          </p:cNvPicPr>
          <p:nvPr>
            <p:ph idx="1"/>
          </p:nvPr>
        </p:nvPicPr>
        <p:blipFill>
          <a:blip r:embed="rId2"/>
          <a:stretch>
            <a:fillRect/>
          </a:stretch>
        </p:blipFill>
        <p:spPr>
          <a:xfrm>
            <a:off x="1534696" y="1853754"/>
            <a:ext cx="8876129" cy="3948978"/>
          </a:xfrm>
          <a:prstGeom prst="rect">
            <a:avLst/>
          </a:prstGeom>
        </p:spPr>
      </p:pic>
    </p:spTree>
    <p:extLst>
      <p:ext uri="{BB962C8B-B14F-4D97-AF65-F5344CB8AC3E}">
        <p14:creationId xmlns:p14="http://schemas.microsoft.com/office/powerpoint/2010/main" val="12412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113B-702F-4CA7-B04B-6156F2A881A7}"/>
              </a:ext>
            </a:extLst>
          </p:cNvPr>
          <p:cNvSpPr>
            <a:spLocks noGrp="1"/>
          </p:cNvSpPr>
          <p:nvPr>
            <p:ph type="title"/>
          </p:nvPr>
        </p:nvSpPr>
        <p:spPr/>
        <p:txBody>
          <a:bodyPr>
            <a:normAutofit/>
          </a:bodyPr>
          <a:lstStyle/>
          <a:p>
            <a:r>
              <a:rPr lang="en-US" sz="2900" b="1" dirty="0">
                <a:latin typeface="Times New Roman" panose="02020603050405020304" pitchFamily="18" charset="0"/>
                <a:cs typeface="Times New Roman" panose="02020603050405020304" pitchFamily="18" charset="0"/>
              </a:rPr>
              <a:t>FREQUENCY DISTRIBUTION OF INCOME EXPLANATION</a:t>
            </a:r>
            <a:endParaRPr lang="en-US" sz="2900" dirty="0"/>
          </a:p>
        </p:txBody>
      </p:sp>
      <p:sp>
        <p:nvSpPr>
          <p:cNvPr id="3" name="Content Placeholder 2">
            <a:extLst>
              <a:ext uri="{FF2B5EF4-FFF2-40B4-BE49-F238E27FC236}">
                <a16:creationId xmlns:a16="http://schemas.microsoft.com/office/drawing/2014/main" id="{89AE661A-EF20-4C68-B268-CDE56EC79792}"/>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average income is around $</a:t>
            </a:r>
            <a:r>
              <a:rPr lang="en-US" sz="1800" b="1" dirty="0">
                <a:latin typeface="Times New Roman" panose="02020603050405020304" pitchFamily="18" charset="0"/>
                <a:cs typeface="Times New Roman" panose="02020603050405020304" pitchFamily="18" charset="0"/>
              </a:rPr>
              <a:t>56,000, </a:t>
            </a:r>
            <a:r>
              <a:rPr lang="en-US" sz="1800" dirty="0">
                <a:latin typeface="Times New Roman" panose="02020603050405020304" pitchFamily="18" charset="0"/>
                <a:cs typeface="Times New Roman" panose="02020603050405020304" pitchFamily="18" charset="0"/>
              </a:rPr>
              <a:t>with the most common income being </a:t>
            </a:r>
            <a:r>
              <a:rPr lang="en-US" sz="1800" b="1" dirty="0">
                <a:latin typeface="Times New Roman" panose="02020603050405020304" pitchFamily="18" charset="0"/>
                <a:cs typeface="Times New Roman" panose="02020603050405020304" pitchFamily="18" charset="0"/>
              </a:rPr>
              <a:t>$60,000. </a:t>
            </a:r>
            <a:r>
              <a:rPr lang="en-US" sz="1800" dirty="0">
                <a:latin typeface="Times New Roman" panose="02020603050405020304" pitchFamily="18" charset="0"/>
                <a:cs typeface="Times New Roman" panose="02020603050405020304" pitchFamily="18" charset="0"/>
              </a:rPr>
              <a:t>Half the incomes are above </a:t>
            </a:r>
            <a:r>
              <a:rPr lang="en-US" sz="1800" b="1" dirty="0">
                <a:latin typeface="Times New Roman" panose="02020603050405020304" pitchFamily="18" charset="0"/>
                <a:cs typeface="Times New Roman" panose="02020603050405020304" pitchFamily="18" charset="0"/>
              </a:rPr>
              <a:t>$60,000 </a:t>
            </a:r>
            <a:r>
              <a:rPr lang="en-US" sz="1800" dirty="0">
                <a:latin typeface="Times New Roman" panose="02020603050405020304" pitchFamily="18" charset="0"/>
                <a:cs typeface="Times New Roman" panose="02020603050405020304" pitchFamily="18" charset="0"/>
              </a:rPr>
              <a:t>and half are below.</a:t>
            </a:r>
          </a:p>
          <a:p>
            <a:pPr marL="0" indent="0">
              <a:buNone/>
            </a:pPr>
            <a:r>
              <a:rPr lang="en-US" sz="1800" dirty="0">
                <a:latin typeface="Times New Roman" panose="02020603050405020304" pitchFamily="18" charset="0"/>
                <a:cs typeface="Times New Roman" panose="02020603050405020304" pitchFamily="18" charset="0"/>
              </a:rPr>
              <a:t>However since the standard deviation of </a:t>
            </a:r>
            <a:r>
              <a:rPr lang="en-US" sz="1800" b="1" dirty="0">
                <a:latin typeface="Times New Roman" panose="02020603050405020304" pitchFamily="18" charset="0"/>
                <a:cs typeface="Times New Roman" panose="02020603050405020304" pitchFamily="18" charset="0"/>
              </a:rPr>
              <a:t>$31,070.09</a:t>
            </a:r>
            <a:r>
              <a:rPr lang="en-US" sz="1800" dirty="0">
                <a:latin typeface="Times New Roman" panose="02020603050405020304" pitchFamily="18" charset="0"/>
                <a:cs typeface="Times New Roman" panose="02020603050405020304" pitchFamily="18" charset="0"/>
              </a:rPr>
              <a:t> is more than half of </a:t>
            </a:r>
            <a:r>
              <a:rPr lang="en-US" sz="1800" b="1" dirty="0">
                <a:latin typeface="Times New Roman" panose="02020603050405020304" pitchFamily="18" charset="0"/>
                <a:cs typeface="Times New Roman" panose="02020603050405020304" pitchFamily="18" charset="0"/>
              </a:rPr>
              <a:t>$56,360</a:t>
            </a:r>
            <a:r>
              <a:rPr lang="en-US" sz="1800" dirty="0">
                <a:latin typeface="Times New Roman" panose="02020603050405020304" pitchFamily="18" charset="0"/>
                <a:cs typeface="Times New Roman" panose="02020603050405020304" pitchFamily="18" charset="0"/>
              </a:rPr>
              <a:t>, the spread is considered moderate to high.</a:t>
            </a:r>
          </a:p>
          <a:p>
            <a:pPr marL="0" indent="0">
              <a:buNone/>
            </a:pPr>
            <a:r>
              <a:rPr lang="en-US" sz="1800" dirty="0">
                <a:latin typeface="Times New Roman" panose="02020603050405020304" pitchFamily="18" charset="0"/>
                <a:cs typeface="Times New Roman" panose="02020603050405020304" pitchFamily="18" charset="0"/>
              </a:rPr>
              <a:t>In practical terms, it might mean that income inequality exists within this dataset, with some individuals earning much less or much more than the typical income.</a:t>
            </a:r>
          </a:p>
        </p:txBody>
      </p:sp>
    </p:spTree>
    <p:extLst>
      <p:ext uri="{BB962C8B-B14F-4D97-AF65-F5344CB8AC3E}">
        <p14:creationId xmlns:p14="http://schemas.microsoft.com/office/powerpoint/2010/main" val="276423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B0D-FADC-4C20-A568-25B3A853F57A}"/>
              </a:ext>
            </a:extLst>
          </p:cNvPr>
          <p:cNvSpPr>
            <a:spLocks noGrp="1"/>
          </p:cNvSpPr>
          <p:nvPr>
            <p:ph type="title"/>
          </p:nvPr>
        </p:nvSpPr>
        <p:spPr>
          <a:xfrm>
            <a:off x="1410871" y="648943"/>
            <a:ext cx="9520158" cy="1357656"/>
          </a:xfrm>
        </p:spPr>
        <p:txBody>
          <a:bodyPr>
            <a:normAutofit fontScale="90000"/>
          </a:bodyPr>
          <a:lstStyle/>
          <a:p>
            <a:br>
              <a:rPr lang="en-US" b="1" dirty="0"/>
            </a:br>
            <a:br>
              <a:rPr lang="en-US" b="1" dirty="0"/>
            </a:br>
            <a:r>
              <a:rPr lang="en-US" b="1" dirty="0">
                <a:latin typeface="Times New Roman" panose="02020603050405020304" pitchFamily="18" charset="0"/>
                <a:cs typeface="Times New Roman" panose="02020603050405020304" pitchFamily="18" charset="0"/>
              </a:rPr>
              <a:t>KPI 1-- INCOME VS. THE SUM OF CHILDREN CHART</a:t>
            </a:r>
            <a:br>
              <a:rPr lang="en-US" dirty="0"/>
            </a:br>
            <a:endParaRPr lang="en-US" dirty="0"/>
          </a:p>
        </p:txBody>
      </p:sp>
      <p:pic>
        <p:nvPicPr>
          <p:cNvPr id="4" name="Content Placeholder 3">
            <a:extLst>
              <a:ext uri="{FF2B5EF4-FFF2-40B4-BE49-F238E27FC236}">
                <a16:creationId xmlns:a16="http://schemas.microsoft.com/office/drawing/2014/main" id="{C3A4B836-D03A-40B8-8948-C297251531D2}"/>
              </a:ext>
            </a:extLst>
          </p:cNvPr>
          <p:cNvPicPr>
            <a:picLocks noGrp="1" noChangeAspect="1"/>
          </p:cNvPicPr>
          <p:nvPr>
            <p:ph idx="1"/>
          </p:nvPr>
        </p:nvPicPr>
        <p:blipFill>
          <a:blip r:embed="rId2"/>
          <a:stretch>
            <a:fillRect/>
          </a:stretch>
        </p:blipFill>
        <p:spPr>
          <a:xfrm>
            <a:off x="2124075" y="2006599"/>
            <a:ext cx="8391525" cy="3946525"/>
          </a:xfrm>
          <a:prstGeom prst="rect">
            <a:avLst/>
          </a:prstGeom>
        </p:spPr>
      </p:pic>
    </p:spTree>
    <p:extLst>
      <p:ext uri="{BB962C8B-B14F-4D97-AF65-F5344CB8AC3E}">
        <p14:creationId xmlns:p14="http://schemas.microsoft.com/office/powerpoint/2010/main" val="181471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9671-D220-4263-AEA9-70CFE73D6274}"/>
              </a:ext>
            </a:extLst>
          </p:cNvPr>
          <p:cNvSpPr>
            <a:spLocks noGrp="1"/>
          </p:cNvSpPr>
          <p:nvPr>
            <p:ph type="title"/>
          </p:nvPr>
        </p:nvSpPr>
        <p:spPr>
          <a:xfrm>
            <a:off x="1493083" y="904875"/>
            <a:ext cx="9520158" cy="1393189"/>
          </a:xfrm>
        </p:spPr>
        <p:txBody>
          <a:bodyPr>
            <a:normAutofit fontScale="90000"/>
          </a:bodyPr>
          <a:lstStyle/>
          <a:p>
            <a:r>
              <a:rPr lang="en-US" b="1" dirty="0">
                <a:latin typeface="Times New Roman" panose="02020603050405020304" pitchFamily="18" charset="0"/>
                <a:cs typeface="Times New Roman" panose="02020603050405020304" pitchFamily="18" charset="0"/>
              </a:rPr>
              <a:t>KPI 1-- INCOME VS. THE SUM OF CHILDREN EXPLANATION</a:t>
            </a:r>
            <a:br>
              <a:rPr lang="en-US" dirty="0"/>
            </a:br>
            <a:endParaRPr lang="en-US" dirty="0"/>
          </a:p>
        </p:txBody>
      </p:sp>
      <p:sp>
        <p:nvSpPr>
          <p:cNvPr id="4" name="Rectangle 1">
            <a:extLst>
              <a:ext uri="{FF2B5EF4-FFF2-40B4-BE49-F238E27FC236}">
                <a16:creationId xmlns:a16="http://schemas.microsoft.com/office/drawing/2014/main" id="{68018911-01FB-44D0-9968-A1F61784725B}"/>
              </a:ext>
            </a:extLst>
          </p:cNvPr>
          <p:cNvSpPr>
            <a:spLocks noGrp="1" noChangeArrowheads="1"/>
          </p:cNvSpPr>
          <p:nvPr>
            <p:ph idx="1"/>
          </p:nvPr>
        </p:nvSpPr>
        <p:spPr bwMode="auto">
          <a:xfrm>
            <a:off x="952500" y="2156857"/>
            <a:ext cx="11239500"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Examines the relationship between household income levels and the number of children.</a:t>
            </a:r>
          </a:p>
          <a:p>
            <a:pPr lvl="0"/>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marL="685800"/>
            <a:r>
              <a:rPr lang="en-US" sz="1800" dirty="0">
                <a:latin typeface="Times New Roman" panose="02020603050405020304" pitchFamily="18" charset="0"/>
                <a:cs typeface="Times New Roman" panose="02020603050405020304" pitchFamily="18" charset="0"/>
              </a:rPr>
              <a:t>Identifies whether higher-income households tend to have more or fewer children.</a:t>
            </a:r>
          </a:p>
          <a:p>
            <a:pPr marL="685800"/>
            <a:r>
              <a:rPr lang="en-US" sz="1800" dirty="0">
                <a:latin typeface="Times New Roman" panose="02020603050405020304" pitchFamily="18" charset="0"/>
                <a:cs typeface="Times New Roman" panose="02020603050405020304" pitchFamily="18" charset="0"/>
              </a:rPr>
              <a:t>Explores potential financial burdens or lifestyle choices linked to family size.</a:t>
            </a:r>
          </a:p>
          <a:p>
            <a:pPr lvl="0"/>
            <a:r>
              <a:rPr lang="en-US" sz="1800" b="1" dirty="0">
                <a:latin typeface="Times New Roman" panose="02020603050405020304" pitchFamily="18" charset="0"/>
                <a:cs typeface="Times New Roman" panose="02020603050405020304" pitchFamily="18" charset="0"/>
              </a:rPr>
              <a:t>Applications</a:t>
            </a:r>
            <a:r>
              <a:rPr lang="en-US" sz="1800" dirty="0">
                <a:latin typeface="Times New Roman" panose="02020603050405020304" pitchFamily="18" charset="0"/>
                <a:cs typeface="Times New Roman" panose="02020603050405020304" pitchFamily="18" charset="0"/>
              </a:rPr>
              <a:t>: Insights could inform policies or products targeted at families in specific income brackets.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906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5B5-EF64-4010-89D6-5CFE186CC09C}"/>
              </a:ext>
            </a:extLst>
          </p:cNvPr>
          <p:cNvSpPr>
            <a:spLocks noGrp="1"/>
          </p:cNvSpPr>
          <p:nvPr>
            <p:ph type="title"/>
          </p:nvPr>
        </p:nvSpPr>
        <p:spPr>
          <a:xfrm>
            <a:off x="1420397" y="823569"/>
            <a:ext cx="9520158" cy="1049235"/>
          </a:xfrm>
        </p:spPr>
        <p:txBody>
          <a:bodyPr/>
          <a:lstStyle/>
          <a:p>
            <a:r>
              <a:rPr lang="en-US" sz="2900" b="1" dirty="0"/>
              <a:t>KPI 2-- DEMOGRAPHIC BREAKDOWN CHART</a:t>
            </a:r>
            <a:br>
              <a:rPr lang="en-US" dirty="0"/>
            </a:br>
            <a:endParaRPr lang="en-US" dirty="0"/>
          </a:p>
        </p:txBody>
      </p:sp>
      <p:pic>
        <p:nvPicPr>
          <p:cNvPr id="4" name="Content Placeholder 3">
            <a:extLst>
              <a:ext uri="{FF2B5EF4-FFF2-40B4-BE49-F238E27FC236}">
                <a16:creationId xmlns:a16="http://schemas.microsoft.com/office/drawing/2014/main" id="{F0FBF58B-CFE2-4E31-9514-1362F77392CD}"/>
              </a:ext>
            </a:extLst>
          </p:cNvPr>
          <p:cNvPicPr>
            <a:picLocks noGrp="1" noChangeAspect="1"/>
          </p:cNvPicPr>
          <p:nvPr>
            <p:ph idx="1"/>
          </p:nvPr>
        </p:nvPicPr>
        <p:blipFill>
          <a:blip r:embed="rId2"/>
          <a:stretch>
            <a:fillRect/>
          </a:stretch>
        </p:blipFill>
        <p:spPr>
          <a:xfrm>
            <a:off x="1420397" y="2054225"/>
            <a:ext cx="8726876" cy="3727450"/>
          </a:xfrm>
          <a:prstGeom prst="rect">
            <a:avLst/>
          </a:prstGeom>
        </p:spPr>
      </p:pic>
    </p:spTree>
    <p:extLst>
      <p:ext uri="{BB962C8B-B14F-4D97-AF65-F5344CB8AC3E}">
        <p14:creationId xmlns:p14="http://schemas.microsoft.com/office/powerpoint/2010/main" val="35226516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303</TotalTime>
  <Words>851</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Palatino Linotype</vt:lpstr>
      <vt:lpstr>Times New Roman</vt:lpstr>
      <vt:lpstr>Gallery</vt:lpstr>
      <vt:lpstr>DEMOGRAPHIC AND ECONOMIC INSIGHTS</vt:lpstr>
      <vt:lpstr>ADDED  CELLS TO THE DATA</vt:lpstr>
      <vt:lpstr>ADDED  CELLS TO THE DATA</vt:lpstr>
      <vt:lpstr>ADDED  CELLS TO THE DATA</vt:lpstr>
      <vt:lpstr>FREQUENCY DISTRIBUTION OF INCOME CHART  </vt:lpstr>
      <vt:lpstr>FREQUENCY DISTRIBUTION OF INCOME EXPLANATION</vt:lpstr>
      <vt:lpstr>  KPI 1-- INCOME VS. THE SUM OF CHILDREN CHART </vt:lpstr>
      <vt:lpstr>KPI 1-- INCOME VS. THE SUM OF CHILDREN EXPLANATION </vt:lpstr>
      <vt:lpstr>KPI 2-- DEMOGRAPHIC BREAKDOWN CHART </vt:lpstr>
      <vt:lpstr>KPI 2-- DEMOGRAPHIC BREAKDOWN EXPLANATION </vt:lpstr>
      <vt:lpstr>KPI--3 INCOME VS. PURCHASED BIKES CHART </vt:lpstr>
      <vt:lpstr>  INCOME VS. PURCHASED BIKES EXPLANATION</vt:lpstr>
      <vt:lpstr>  KPI--4 OCCUPATION VS. INCOME LEVEL CHART </vt:lpstr>
      <vt:lpstr>OCCUPATION VS. INCOME LEVEL EXPLANATION  </vt:lpstr>
      <vt:lpstr>KPI 5-- SUM OF CHILDREN, CARS, AND BIKES BY DEMOGRAPHICS CHART </vt:lpstr>
      <vt:lpstr>    SUM OF CHILDREN, CARS, AND BIKES BY DEMOGRAPHICS EXPLANATION  </vt:lpstr>
      <vt:lpstr>KPI 6 --OCCUPATION VS. EDUCATION EXPLANATION </vt:lpstr>
      <vt:lpstr>OCCUPATION VS. EDUCATION EXPLANATION </vt:lpstr>
      <vt:lpstr>DASHBOARD</vt:lpstr>
      <vt:lpstr>DASHBOARD-EXPLANATION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and Economic Insights: Income, Occupation, and Purchasing Behavior</dc:title>
  <dc:creator>user</dc:creator>
  <cp:lastModifiedBy>user</cp:lastModifiedBy>
  <cp:revision>19</cp:revision>
  <dcterms:created xsi:type="dcterms:W3CDTF">2025-01-21T19:48:41Z</dcterms:created>
  <dcterms:modified xsi:type="dcterms:W3CDTF">2025-01-22T09:10:24Z</dcterms:modified>
</cp:coreProperties>
</file>