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slide" Target="slides/slide42.xml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/>
          <p:nvPr>
            <p:ph idx="4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 txBox="1"/>
          <p:nvPr>
            <p:ph idx="5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6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44be8e6ac_0_5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444be8e6ac_0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444be8e6ac_0_5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444be8e6ac_0_5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444be8e6ac_0_5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3444be8e6ac_0_5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444be8e6ac_0_5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3444be8e6ac_0_5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444be8e6ac_0_5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3444be8e6ac_0_5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8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9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0" type="dt"/>
          </p:nvPr>
        </p:nvSpPr>
        <p:spPr>
          <a:xfrm>
            <a:off x="0" y="62484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6081050" y="6285125"/>
            <a:ext cx="214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Ivy Muthoni</a:t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685800" y="609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lang="en-US"/>
              <a:t>IVY MUTHONI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lang="en-US"/>
              <a:t>SCT 211-0011/2021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447800" y="2971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000"/>
              <a:buFont typeface="Comic Sans MS"/>
              <a:buNone/>
            </a:pPr>
            <a:r>
              <a:rPr b="0" i="0" lang="en-US" sz="60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Division Algorithm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when we divide -11 by 3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that the remainder cannot be negative.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-11 = 3⋅(-4) + 1.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-11 is the dividend,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3  is the divisor,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-4 is called the quotient,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  is called the remainder.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86" name="Google Shape;186;p23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Greatest Common Divisors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251400" y="914400"/>
            <a:ext cx="8506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a and b be integers, not both zero.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largest integer d such that d | a and d | b is called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greatest common divisor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 and b.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greatest common divisor of a and b is denoted by gcd(a, b).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1: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What is gcd(48, 72) 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positive common divisors of 48 and 72 are 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 2, 3, 4, 6, 8, 12, 16, and 24, so gcd(48, 72) = 24. </a:t>
            </a:r>
            <a:endParaRPr sz="16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2: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What is gcd(19, 72) 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only positive common divisor of 19 and 72 is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 so gcd(19, 72) = 1.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IVY</a:t>
            </a:r>
            <a:endParaRPr/>
          </a:p>
        </p:txBody>
      </p:sp>
      <p:sp>
        <p:nvSpPr>
          <p:cNvPr id="195" name="Google Shape;195;p24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Greatest Common Divisors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04800" y="990600"/>
            <a:ext cx="8610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prime factorizations: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b =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… &lt;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∈ </a:t>
            </a: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1 ≤ i ≤ 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gcd(a, b) =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min(a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min(a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min(a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381000" y="42672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60 = 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828800" y="4267200"/>
            <a:ext cx="160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381000" y="48768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54 = 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1828800" y="48768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381000" y="54864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gcd(a, b) = 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2286000" y="5486400"/>
            <a:ext cx="4724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210" name="Google Shape;210;p25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Relatively Prime Integers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04800" y="8382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1" i="0" sz="8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integers a and b are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relatively prime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gcd(a, b) = 1.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15 and 28 relatively prime?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gcd(15, 28) = 1.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55 and 28 relatively prime?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gcd(55, 28) = 1.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35 and 28 relatively prime?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No, gcd(35, 28) = 7.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Relatively Prime Integers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04800" y="9906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Definition:</a:t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integers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pairwise relatively prime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gcd(a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1 whenever 1 ≤ i &lt; j ≤ n.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1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15, 17, and 27 pairwise relatively prime?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No, because gcd(15, 27) = 3.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15, 17, and 28 pairwise relatively prime?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because gcd(15, 17) = 1, gcd(15, 28) = 1 and gcd(17, 28) = 1.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Common Multiples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04800" y="838200"/>
            <a:ext cx="8610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Definition:</a:t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common multiple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positive integers a and b is the smallest positive integer that is divisible by both a and b.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denote the least common multiple of a and b by lcm(a, b).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304800" y="45720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lcm(3, 7) =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2133600" y="45720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21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304800" y="51054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lcm(4, 6) =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2133600" y="51054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304800" y="5638800"/>
            <a:ext cx="2133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lcm(5, 10) =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2286000" y="56388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243" name="Google Shape;243;p28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Least Common Multiples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04800" y="990600"/>
            <a:ext cx="8610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prime factorizations: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b =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… &lt;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∈ </a:t>
            </a: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1 ≤ i ≤ 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lcm(a, b) =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max(a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max(a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p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max(a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1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381000" y="42672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60 = 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1828800" y="4267200"/>
            <a:ext cx="160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381000" y="48768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54 = 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1828800" y="48768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381000" y="54864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lcm(a, b) = 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2286000" y="5486400"/>
            <a:ext cx="4724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4⋅27⋅5 = 540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IVY</a:t>
            </a:r>
            <a:endParaRPr/>
          </a:p>
        </p:txBody>
      </p:sp>
      <p:sp>
        <p:nvSpPr>
          <p:cNvPr id="258" name="Google Shape;258;p29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9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GCD and LCM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2819400" y="12954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60 = 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4343400" y="1295400"/>
            <a:ext cx="2209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2819400" y="2057400"/>
            <a:ext cx="1524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54 = 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343400" y="2057400"/>
            <a:ext cx="2362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1981200" y="38862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lcm(a, b) = 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4267200" y="3886200"/>
            <a:ext cx="4724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540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333875" y="2038350"/>
            <a:ext cx="533400" cy="533400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5029200" y="1276350"/>
            <a:ext cx="533400" cy="533400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5667375" y="2028825"/>
            <a:ext cx="533400" cy="533400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4352925" y="1257300"/>
            <a:ext cx="533400" cy="533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5010150" y="2038350"/>
            <a:ext cx="533400" cy="533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5657850" y="1266825"/>
            <a:ext cx="533400" cy="5334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3962400" y="3810000"/>
            <a:ext cx="2057400" cy="609600"/>
          </a:xfrm>
          <a:prstGeom prst="ellipse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1981200" y="31242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gcd(a, b) = 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4267200" y="3124200"/>
            <a:ext cx="4724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6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3962400" y="3048000"/>
            <a:ext cx="2057400" cy="609600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1600200" y="4953000"/>
            <a:ext cx="3124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  a⋅b =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4572000" y="4953000"/>
            <a:ext cx="3505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gcd(a,b)⋅lcm(a,b)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284" name="Google Shape;284;p30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0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Arithmetic</a:t>
            </a:r>
            <a:endParaRPr/>
          </a:p>
        </p:txBody>
      </p:sp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304800" y="1066800"/>
            <a:ext cx="8610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a be an integer and m be a positive integer.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denote by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mod m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remainder when a is divided by 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304800" y="3505200"/>
            <a:ext cx="1905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 mod 4 =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2133600" y="35052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304800" y="4114800"/>
            <a:ext cx="1905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 mod 3 =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2133600" y="4114800"/>
            <a:ext cx="1905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304800" y="47244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 mod 10 =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2286000" y="4724400"/>
            <a:ext cx="198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304800" y="5334000"/>
            <a:ext cx="2209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-13 mod 4 =</a:t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2438400" y="5334000"/>
            <a:ext cx="685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IVY</a:t>
            </a:r>
            <a:endParaRPr/>
          </a:p>
        </p:txBody>
      </p:sp>
      <p:sp>
        <p:nvSpPr>
          <p:cNvPr id="301" name="Google Shape;301;p31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1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Congruences</a:t>
            </a:r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228600" y="12192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a and b be integers and m be a positive integer. We say that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is congruent to b modulo m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if 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divides a – 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use the notation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≡ b (mod m)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indicate that a is congruent to b modulo 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other words: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≡ b (mod m) if and only if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mod m = b mod m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Number Theory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04800" y="15240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theory is about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integers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their properties.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lang="en-US" sz="28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Involves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principles of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divisibility,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greatest common divisors,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least common multiples,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modular arithmetic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some relevant algorithms.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10" name="Google Shape;310;p32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11" name="Google Shape;311;p3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2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Congruences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228600" y="990600"/>
            <a:ext cx="8915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1" i="0" sz="8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it true that 46 ≡ 68 (mod 11) 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because 11 | (46 – 68).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it true that 46 ≡ 68 (mod 22)?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because 22 | (46 – 68).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which integers z is it true that z ≡ 12 (mod 10)?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true for any z∈{…,-28, -18, -8, 2, 12, 22, 32, …}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Let m be a positive integer. The integers a and b are congruent modulo m if and only if there is an integer k such that a = b + km.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19" name="Google Shape;319;p33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3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Congruences</a:t>
            </a:r>
            <a:endParaRPr/>
          </a:p>
        </p:txBody>
      </p:sp>
      <p:sp>
        <p:nvSpPr>
          <p:cNvPr id="322" name="Google Shape;322;p33"/>
          <p:cNvSpPr txBox="1"/>
          <p:nvPr>
            <p:ph idx="1" type="body"/>
          </p:nvPr>
        </p:nvSpPr>
        <p:spPr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Let m be a positive integer. 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≡ b (mod m) and c ≡ d (mod m), then 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+ c ≡ b + d (mod m) and ac ≡ bd (mod m).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know that a ≡ b (mod m) and c ≡ d (mod m) implies that there are integers s and t with 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 = a + sm and d = c + tm.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 + d = (a + sm) + (c + tm) = (a + c) + m(s + t) 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bd = (a + sm)(c + tm) = ac + m(at + cs + stm).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Hence, a + c ≡ b + d (mod m) and ac ≡ bd (mod m).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IVY</a:t>
            </a:r>
            <a:endParaRPr/>
          </a:p>
        </p:txBody>
      </p:sp>
      <p:sp>
        <p:nvSpPr>
          <p:cNvPr id="328" name="Google Shape;328;p34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29" name="Google Shape;329;p3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Euclidean Algorithm 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Euclidean Algorithm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finds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greatest common divisor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two integers a and b.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if we want to find gcd(287, 91), we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divide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287 by 91: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Comic Sans MS"/>
              <a:buNone/>
            </a:pPr>
            <a:r>
              <a:t/>
            </a:r>
            <a:endParaRPr b="0" i="0" sz="10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287 = 91⋅3 + 14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Comic Sans MS"/>
              <a:buNone/>
            </a:pPr>
            <a:r>
              <a:t/>
            </a:r>
            <a:endParaRPr b="0" i="0" sz="10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know that for integers a, b and c,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| b and a | c, then a | (b + c).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00"/>
              <a:buFont typeface="Comic Sans MS"/>
              <a:buNone/>
            </a:pPr>
            <a:r>
              <a:t/>
            </a:r>
            <a:endParaRPr b="0" i="0" sz="10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Therefore, any divisor of 287 and 91 must also be a divisor of 287 - 91⋅3 = 14.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Consequently, gcd(287, 91) = gcd(14, 91).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37" name="Google Shape;337;p35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5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Euclidean Algorithm </a:t>
            </a:r>
            <a:endParaRPr/>
          </a:p>
        </p:txBody>
      </p:sp>
      <p:sp>
        <p:nvSpPr>
          <p:cNvPr id="340" name="Google Shape;340;p35"/>
          <p:cNvSpPr txBox="1"/>
          <p:nvPr>
            <p:ph idx="1" type="body"/>
          </p:nvPr>
        </p:nvSpPr>
        <p:spPr>
          <a:xfrm>
            <a:off x="228600" y="9906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next step, we divide 91 by 14: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91 = 14⋅6 + 7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means that gcd(14, 91) = gcd(14, 7).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we divide 14 by 7: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 = 7⋅2 + 0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find that 7 | 14, and thus gcd(14, 7) = 7.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Therefore, gcd(287, 91) = 7.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46" name="Google Shape;346;p36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6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Euclidean Algorithm </a:t>
            </a:r>
            <a:endParaRPr/>
          </a:p>
        </p:txBody>
      </p:sp>
      <p:sp>
        <p:nvSpPr>
          <p:cNvPr id="349" name="Google Shape;349;p36"/>
          <p:cNvSpPr txBox="1"/>
          <p:nvPr>
            <p:ph idx="1" type="body"/>
          </p:nvPr>
        </p:nvSpPr>
        <p:spPr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pseudocode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the algorithm can be implemented as follows: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gcd(a, b: positive integers)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:= 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:= b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 ≠ 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begin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r := x </a:t>
            </a: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x := 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y := 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{x is gcd(a, b)}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55" name="Google Shape;355;p37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Representations of Integers</a:t>
            </a:r>
            <a:endParaRPr/>
          </a:p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b be a positive integer greater than 1.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if n is a positive integer, it can be expressed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uniquely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form: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 +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k is a nonnegative integer,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nonnegative integers less than b,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0.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for b=10: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859 = 8⋅10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+ 5⋅10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+ 9⋅10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64" name="Google Shape;364;p38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38"/>
          <p:cNvSpPr txBox="1"/>
          <p:nvPr>
            <p:ph type="title"/>
          </p:nvPr>
        </p:nvSpPr>
        <p:spPr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Representations of Integers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228600" y="1371600"/>
            <a:ext cx="891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for b=2 (binary expansion):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(10110)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1⋅2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+ 1⋅2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+ 1⋅2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(22)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for b=16 (hexadecimal expansion):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1" i="0" sz="8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(we use letters A to F to indicate numbers 10 to 15)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1" i="0" sz="8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(3A0F)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16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3⋅16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+ 10⋅16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+ 15⋅16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(14863)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73" name="Google Shape;373;p39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74" name="Google Shape;374;p3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9"/>
          <p:cNvSpPr txBox="1"/>
          <p:nvPr>
            <p:ph type="title"/>
          </p:nvPr>
        </p:nvSpPr>
        <p:spPr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Representations of Integers</a:t>
            </a:r>
            <a:endParaRPr/>
          </a:p>
        </p:txBody>
      </p:sp>
      <p:sp>
        <p:nvSpPr>
          <p:cNvPr id="376" name="Google Shape;376;p39"/>
          <p:cNvSpPr txBox="1"/>
          <p:nvPr>
            <p:ph idx="1" type="body"/>
          </p:nvPr>
        </p:nvSpPr>
        <p:spPr>
          <a:xfrm>
            <a:off x="228600" y="762000"/>
            <a:ext cx="8915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we construct the base b expansion of an integer n?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First, divide n by b to obtain a quotient q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remainder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that is,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bq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where 0 ≤ a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b.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remainder 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rightmost digit in the base b expansion of 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Next, divide q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by b to obtain: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bq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where 0 ≤ a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b.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second digit from the right in the base b expansion of n. Continue this process until you obtain a quotient equal to zero.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82" name="Google Shape;382;p40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Representations of Integers</a:t>
            </a:r>
            <a:endParaRPr/>
          </a:p>
        </p:txBody>
      </p:sp>
      <p:sp>
        <p:nvSpPr>
          <p:cNvPr id="385" name="Google Shape;385;p40"/>
          <p:cNvSpPr txBox="1"/>
          <p:nvPr>
            <p:ph idx="1" type="body"/>
          </p:nvPr>
        </p:nvSpPr>
        <p:spPr>
          <a:xfrm>
            <a:off x="228600" y="1066800"/>
            <a:ext cx="8915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 base 8 expansion of (12345)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First, divide 12345 by 8: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12345 = 8⋅1543 + 1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1543 = 8⋅192 + 7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192 = 8⋅24 + 0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24 = 8⋅3 + 0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= 8⋅0 + 3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result is: (12345)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(30071)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391" name="Google Shape;391;p41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392" name="Google Shape;392;p4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1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Representations of Integers</a:t>
            </a:r>
            <a:endParaRPr/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228600" y="1066800"/>
            <a:ext cx="8915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base_b_expansion(n, b: positive integers)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 := 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 :=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while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q ≠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q mod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q := ⎣q/b⎦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k := k + 1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{the base b expansion of n is (a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k-1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 a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b 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 </a:t>
            </a:r>
            <a:endParaRPr/>
          </a:p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04800" y="1219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and b are integers with a ≠ 0, we say that </a:t>
            </a:r>
            <a:b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divides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if there is an integer c so that b = ac.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a divides b we say that a is a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b and that b is a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notation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| b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means that a divides 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write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X b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when a does not divide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00" name="Google Shape;400;p42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01" name="Google Shape;401;p4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2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228600" y="1066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a = (a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 = (b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baseline="-2500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we add these two binary numbers?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First, add their rightmost bits: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⋅2 +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rightmost bit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binary expansion of a + b, and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carry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Then, add the next pair of bits and the carry: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⋅2 +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 bit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binary expansion of a + b, and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carry.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09" name="Google Shape;409;p43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10" name="Google Shape;410;p4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43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228600" y="16764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Continue this process until you obtain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leading bit of the sum is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result 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+ b = (s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baseline="-2500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baseline="-2500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18" name="Google Shape;418;p44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19" name="Google Shape;419;p4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4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21" name="Google Shape;421;p44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 = (1110)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b = (1011)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+ 1 = 0⋅2 + 1, so that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+ 1 + 0 = 1⋅2 + 0, so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+ 0 + 1 = 1⋅2 + 0, so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+ 1 + 1 = 1⋅2 + 1, so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Therefore, s = a + b = (11001)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27" name="Google Shape;427;p45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28" name="Google Shape;428;p4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5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30" name="Google Shape;430;p45"/>
          <p:cNvSpPr txBox="1"/>
          <p:nvPr>
            <p:ph idx="1" type="body"/>
          </p:nvPr>
        </p:nvSpPr>
        <p:spPr>
          <a:xfrm>
            <a:off x="228600" y="1066800"/>
            <a:ext cx="8686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we (humans) add two integers?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       	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7583</a:t>
            </a:r>
            <a:b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+	4932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</a:t>
            </a:r>
            <a:endParaRPr/>
          </a:p>
        </p:txBody>
      </p:sp>
      <p:cxnSp>
        <p:nvCxnSpPr>
          <p:cNvPr id="431" name="Google Shape;431;p45"/>
          <p:cNvCxnSpPr/>
          <p:nvPr/>
        </p:nvCxnSpPr>
        <p:spPr>
          <a:xfrm>
            <a:off x="2590800" y="3124200"/>
            <a:ext cx="1600200" cy="0"/>
          </a:xfrm>
          <a:prstGeom prst="straightConnector1">
            <a:avLst/>
          </a:prstGeom>
          <a:noFill/>
          <a:ln cap="flat" cmpd="sng" w="254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2" name="Google Shape;432;p45"/>
          <p:cNvSpPr txBox="1"/>
          <p:nvPr/>
        </p:nvSpPr>
        <p:spPr>
          <a:xfrm>
            <a:off x="3581400" y="32004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433" name="Google Shape;433;p45"/>
          <p:cNvSpPr txBox="1"/>
          <p:nvPr/>
        </p:nvSpPr>
        <p:spPr>
          <a:xfrm>
            <a:off x="3352800" y="32004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34" name="Google Shape;434;p45"/>
          <p:cNvSpPr txBox="1"/>
          <p:nvPr/>
        </p:nvSpPr>
        <p:spPr>
          <a:xfrm>
            <a:off x="3124200" y="32004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435" name="Google Shape;435;p45"/>
          <p:cNvSpPr txBox="1"/>
          <p:nvPr/>
        </p:nvSpPr>
        <p:spPr>
          <a:xfrm>
            <a:off x="2895600" y="32004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436" name="Google Shape;436;p45"/>
          <p:cNvSpPr txBox="1"/>
          <p:nvPr/>
        </p:nvSpPr>
        <p:spPr>
          <a:xfrm>
            <a:off x="2667000" y="32004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37" name="Google Shape;437;p45"/>
          <p:cNvSpPr txBox="1"/>
          <p:nvPr/>
        </p:nvSpPr>
        <p:spPr>
          <a:xfrm>
            <a:off x="3162300" y="17907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38" name="Google Shape;438;p45"/>
          <p:cNvSpPr txBox="1"/>
          <p:nvPr/>
        </p:nvSpPr>
        <p:spPr>
          <a:xfrm>
            <a:off x="2946400" y="17907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39" name="Google Shape;439;p45"/>
          <p:cNvSpPr txBox="1"/>
          <p:nvPr/>
        </p:nvSpPr>
        <p:spPr>
          <a:xfrm>
            <a:off x="2705100" y="17907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3962400" y="1752600"/>
            <a:ext cx="160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carry</a:t>
            </a:r>
            <a:endParaRPr/>
          </a:p>
        </p:txBody>
      </p:sp>
      <p:sp>
        <p:nvSpPr>
          <p:cNvPr id="441" name="Google Shape;441;p45"/>
          <p:cNvSpPr txBox="1"/>
          <p:nvPr/>
        </p:nvSpPr>
        <p:spPr>
          <a:xfrm>
            <a:off x="228600" y="4191000"/>
            <a:ext cx="65532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expansions:            </a:t>
            </a:r>
            <a:r>
              <a:rPr b="0" i="0" lang="en-US" sz="14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(1011)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b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+</a:t>
            </a:r>
            <a:r>
              <a:rPr b="0" i="0" lang="en-US" sz="20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(1010)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cxnSp>
        <p:nvCxnSpPr>
          <p:cNvPr id="442" name="Google Shape;442;p45"/>
          <p:cNvCxnSpPr/>
          <p:nvPr/>
        </p:nvCxnSpPr>
        <p:spPr>
          <a:xfrm>
            <a:off x="4343400" y="5257800"/>
            <a:ext cx="1905000" cy="0"/>
          </a:xfrm>
          <a:prstGeom prst="straightConnector1">
            <a:avLst/>
          </a:prstGeom>
          <a:noFill/>
          <a:ln cap="flat" cmpd="sng" w="25400">
            <a:solidFill>
              <a:srgbClr val="00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3" name="Google Shape;443;p45"/>
          <p:cNvSpPr txBox="1"/>
          <p:nvPr/>
        </p:nvSpPr>
        <p:spPr>
          <a:xfrm>
            <a:off x="5372100" y="53340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44" name="Google Shape;444;p45"/>
          <p:cNvSpPr txBox="1"/>
          <p:nvPr/>
        </p:nvSpPr>
        <p:spPr>
          <a:xfrm>
            <a:off x="5181600" y="53340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445" name="Google Shape;445;p45"/>
          <p:cNvSpPr txBox="1"/>
          <p:nvPr/>
        </p:nvSpPr>
        <p:spPr>
          <a:xfrm>
            <a:off x="6172200" y="3759200"/>
            <a:ext cx="1600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carry</a:t>
            </a:r>
            <a:endParaRPr/>
          </a:p>
        </p:txBody>
      </p:sp>
      <p:sp>
        <p:nvSpPr>
          <p:cNvPr id="446" name="Google Shape;446;p45"/>
          <p:cNvSpPr txBox="1"/>
          <p:nvPr/>
        </p:nvSpPr>
        <p:spPr>
          <a:xfrm>
            <a:off x="4978400" y="37719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47" name="Google Shape;447;p45"/>
          <p:cNvSpPr txBox="1"/>
          <p:nvPr/>
        </p:nvSpPr>
        <p:spPr>
          <a:xfrm>
            <a:off x="4953000" y="53340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4762500" y="53340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449" name="Google Shape;449;p45"/>
          <p:cNvSpPr txBox="1"/>
          <p:nvPr/>
        </p:nvSpPr>
        <p:spPr>
          <a:xfrm>
            <a:off x="4597400" y="37719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450" name="Google Shape;450;p45"/>
          <p:cNvSpPr txBox="1"/>
          <p:nvPr/>
        </p:nvSpPr>
        <p:spPr>
          <a:xfrm>
            <a:off x="4572000" y="5334000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451" name="Google Shape;451;p45"/>
          <p:cNvGrpSpPr/>
          <p:nvPr/>
        </p:nvGrpSpPr>
        <p:grpSpPr>
          <a:xfrm>
            <a:off x="4419600" y="5334000"/>
            <a:ext cx="1828800" cy="519112"/>
            <a:chOff x="2784" y="3360"/>
            <a:chExt cx="1152" cy="327"/>
          </a:xfrm>
        </p:grpSpPr>
        <p:sp>
          <p:nvSpPr>
            <p:cNvPr id="452" name="Google Shape;452;p45"/>
            <p:cNvSpPr txBox="1"/>
            <p:nvPr/>
          </p:nvSpPr>
          <p:spPr>
            <a:xfrm>
              <a:off x="2784" y="3360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ts val="2800"/>
                <a:buFont typeface="Comic Sans MS"/>
                <a:buNone/>
              </a:pPr>
              <a:r>
                <a:rPr b="0" i="0" lang="en-US" sz="2800" u="none">
                  <a:solidFill>
                    <a:srgbClr val="00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</a:t>
              </a:r>
              <a:endParaRPr/>
            </a:p>
          </p:txBody>
        </p:sp>
        <p:sp>
          <p:nvSpPr>
            <p:cNvPr id="453" name="Google Shape;453;p45"/>
            <p:cNvSpPr txBox="1"/>
            <p:nvPr/>
          </p:nvSpPr>
          <p:spPr>
            <a:xfrm>
              <a:off x="3456" y="3360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ts val="2800"/>
                <a:buFont typeface="Comic Sans MS"/>
                <a:buNone/>
              </a:pPr>
              <a:r>
                <a:rPr b="0" i="0" lang="en-US" sz="2800" u="none">
                  <a:solidFill>
                    <a:srgbClr val="00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)</a:t>
              </a:r>
              <a:r>
                <a:rPr b="0" baseline="-25000" i="0" lang="en-US" sz="2800" u="none">
                  <a:solidFill>
                    <a:srgbClr val="00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59" name="Google Shape;459;p46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60" name="Google Shape;460;p4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46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228600" y="1066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a = (a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 = (b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baseline="-2500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we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algorithmically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these two binary numbers?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First, add their rightmost bits: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⋅2 +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rightmost bit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binary expansion of a + b, and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carry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Then, add the next pair of bits and the carry: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⋅2 +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</a:t>
            </a: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 bit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binary expansion of a + b, and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carry.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68" name="Google Shape;468;p47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69" name="Google Shape;469;p4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47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71" name="Google Shape;471;p47"/>
          <p:cNvSpPr txBox="1"/>
          <p:nvPr>
            <p:ph idx="1" type="body"/>
          </p:nvPr>
        </p:nvSpPr>
        <p:spPr>
          <a:xfrm>
            <a:off x="228600" y="1676400"/>
            <a:ext cx="8686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Continue this process until you obtain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leading bit of the sum is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result 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+ b = (s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baseline="-2500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baseline="-2500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77" name="Google Shape;477;p48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78" name="Google Shape;478;p4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48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80" name="Google Shape;480;p48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 = (1110)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b = (1011)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+ 1 = 0⋅2 + 1, so that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+ 1 + 0 = 1⋅2 + 0, so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+ 0 + 1 = 1⋅2 + 0, so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+ 1 + 1 = 1⋅2 + 1, so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c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Therefore, s = a + b = (11001)</a:t>
            </a:r>
            <a:r>
              <a:rPr b="0" baseline="-25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86" name="Google Shape;486;p49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87" name="Google Shape;487;p4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49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 of Integers</a:t>
            </a:r>
            <a:endParaRPr/>
          </a:p>
        </p:txBody>
      </p:sp>
      <p:sp>
        <p:nvSpPr>
          <p:cNvPr id="489" name="Google Shape;489;p49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procedure 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add(a, b: positive integers)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 :=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j := 0 to n-1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d := ⎣(a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c)/2⎦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s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a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c – 2d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c := 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:= 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{the binary expansion of the sum is (s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…s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baseline="-2500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12" scaled="0"/>
        </a:gra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495" name="Google Shape;495;p50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496" name="Google Shape;496;p5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50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lang="en-US" sz="36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Applications of congruences</a:t>
            </a:r>
            <a:endParaRPr/>
          </a:p>
        </p:txBody>
      </p:sp>
      <p:sp>
        <p:nvSpPr>
          <p:cNvPr id="498" name="Google Shape;498;p50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b="1" lang="en-US" sz="29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Hashing Functions </a:t>
            </a:r>
            <a:endParaRPr b="1" sz="29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method to assign memory locations using a mathematical function</a:t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idea: Assign records to memory locations using a hash function</a:t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Hash Function:</a:t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h(k) = k mod m</a:t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key (e.g. Social Security number)</a:t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number of memory location</a:t>
            </a:r>
            <a:endParaRPr b="1" sz="25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12" scaled="0"/>
        </a:gra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504" name="Google Shape;504;p51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505" name="Google Shape;505;p5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51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lang="en-US" sz="36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Pseudorandom Numbers</a:t>
            </a:r>
            <a:endParaRPr/>
          </a:p>
        </p:txBody>
      </p:sp>
      <p:sp>
        <p:nvSpPr>
          <p:cNvPr id="507" name="Google Shape;507;p51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Are They?</a:t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Numbers generated to mimic random sequences</a:t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in simulations, randomized algorithms, etc.</a:t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"Pseudo"?</a:t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Generated by an algorithm</a:t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truly random—patterns may exist</a:t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 Theorems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04800" y="1219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integers a, b, and c it is true that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if a | b and a | c, then a | (b + c)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Example: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3 | 6 and 3 | 9, so 3 | 15.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if a | b, then a | bc for all integers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Example: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 | 10, so 5 | 20, 5 | 30, 5 | 40,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if a | b and b | c, then a |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Example: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4 | 8 and 8 | 24, so 4 | 24.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12" scaled="0"/>
        </a:gra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513" name="Google Shape;513;p52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514" name="Google Shape;514;p5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52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lang="en-US" sz="36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Pseudorandom Numbers</a:t>
            </a:r>
            <a:endParaRPr/>
          </a:p>
        </p:txBody>
      </p:sp>
      <p:sp>
        <p:nvSpPr>
          <p:cNvPr id="516" name="Google Shape;516;p52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26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Congruential Generator:</a:t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xn+1 = (a·xn + c) mod m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multiplier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c = increment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x0 = seed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modulus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9, a = 7, c = 4, x0 = 3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Generated sequence: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3, 7, 8, 6, 1, 2, 0, 4, 5, 3... (repeats)</a:t>
            </a:r>
            <a:endParaRPr sz="24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12" scaled="0"/>
        </a:gra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522" name="Google Shape;522;p53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523" name="Google Shape;523;p5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53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lang="en-US" sz="36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Digits</a:t>
            </a:r>
            <a:endParaRPr/>
          </a:p>
        </p:txBody>
      </p:sp>
      <p:sp>
        <p:nvSpPr>
          <p:cNvPr id="525" name="Google Shape;525;p53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Purpose:</a:t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Detect errors in identification numbers (books, tickets, products)</a:t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extra digit is added for verification</a:t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How?</a:t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congruences to calculate a "check digit"</a:t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digit doesn't match, there's an error</a:t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12" scaled="0"/>
        </a:gra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531" name="Google Shape;531;p54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532" name="Google Shape;532;p5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54"/>
          <p:cNvSpPr txBox="1"/>
          <p:nvPr>
            <p:ph type="title"/>
          </p:nvPr>
        </p:nvSpPr>
        <p:spPr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lang="en-US" sz="36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Digits</a:t>
            </a:r>
            <a:endParaRPr/>
          </a:p>
        </p:txBody>
      </p:sp>
      <p:sp>
        <p:nvSpPr>
          <p:cNvPr id="534" name="Google Shape;534;p54"/>
          <p:cNvSpPr txBox="1"/>
          <p:nvPr>
            <p:ph idx="1" type="body"/>
          </p:nvPr>
        </p:nvSpPr>
        <p:spPr>
          <a:xfrm>
            <a:off x="228600" y="9906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Parity Check Bit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in digital transmission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Adds an extra bit to make the number of 1s even (or odd)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Helps detect single-bit errors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100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Uses: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ISBN codes (books)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 card numbers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66F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Airline ticket numbers</a:t>
            </a:r>
            <a:endParaRPr sz="25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FF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04800" y="1219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positive integer p greater than 1 is called prime if the only positive factors of p are 1 and 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positive integer that is greater than 1 and is not prime is called composite.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fundamental theorem of arithmetic: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mic Sans MS"/>
              <a:buNone/>
            </a:pPr>
            <a:r>
              <a:t/>
            </a:r>
            <a:endParaRPr b="0" i="0" sz="800" u="none" cap="none" strike="noStrike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positive integer can be written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uniquely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the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product of primes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where the prime factors are written in order of increasing size.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04800" y="10668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981200" y="17526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3·5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09600" y="23622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48 =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609600" y="29718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17 =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09600" y="35814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 =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09600" y="41910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512 =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09600" y="48006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515 =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09600" y="54102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28 =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85800" y="1752600"/>
            <a:ext cx="1219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15 =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981200" y="23622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2·2·2·2·3 = 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·3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1981200" y="29718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17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981200" y="35814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2·2·5·5 = 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·5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981200" y="41910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2·2·2·2·2·2·2·2·2 = 2</a:t>
            </a:r>
            <a:r>
              <a:rPr b="0" baseline="3000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981200" y="48006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5·103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981200" y="5410200"/>
            <a:ext cx="4648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2·2·7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04800" y="1295400"/>
            <a:ext cx="8458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n is a composite integer, then n has a prime divisor less than or equal     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easy to see: if n is a composite integer, it must have two prime divisors 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such that 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cannot both be greater than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, because then 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⋅p</a:t>
            </a:r>
            <a:r>
              <a:rPr b="0" baseline="-2500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 n. 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300" y="1661075"/>
            <a:ext cx="577849" cy="54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648200"/>
            <a:ext cx="577850" cy="54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Division Algorithm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04800" y="1219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 an integer and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positive integer.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there are unique integers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with </a:t>
            </a:r>
            <a:b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0 ≤ r &lt; d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such that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= dq + r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the above equation,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called the divisor,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called the dividend,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called the quotient, and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called the remainder.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100000">
              <a:srgbClr val="26269A"/>
            </a:gs>
          </a:gsLst>
          <a:lin ang="54000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IVY</a:t>
            </a:r>
            <a:endParaRPr/>
          </a:p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sct211-0011/2021</a:t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Comic Sans MS"/>
              <a:buNone/>
            </a:pPr>
            <a:r>
              <a:rPr b="0" i="0" lang="en-US" sz="36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Division Algorithm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04800" y="1219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Comic Sans MS"/>
              <a:buNone/>
            </a:pPr>
            <a:r>
              <a:rPr b="1" i="0" lang="en-US" sz="2800" u="none" cap="none" strike="noStrik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1" i="0" sz="2800" u="none" cap="none" strike="noStrike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we divide 17 by 5, we have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17 = 5⋅3 + 2.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17 is the dividend,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5  is the divisor,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3  is called the quotient,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mic Sans M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2  is called the remainder.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