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48" d="100"/>
          <a:sy n="48" d="100"/>
        </p:scale>
        <p:origin x="34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3688-ABD2-8870-EE41-1A2CFED60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43BE6-56B9-2EA3-7C5D-7B8EA7855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5B84-73D9-411E-B9D0-D068C0ED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5FD4-6C85-45F5-B823-2E5EA08C855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54C40-A79B-F309-C5E4-98C29EE4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6291-E1A2-F070-760A-493DB700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D63D-BFCC-47B0-BEAB-EDCC3FF5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2D7F-748A-3F19-57E7-C7B01871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D055E-5CA3-4DD1-897E-63DD54FE2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E95A-9965-1460-86B7-19F5CE09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5FD4-6C85-45F5-B823-2E5EA08C855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2B208-9733-3107-85A8-AFECA645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17582-BAF6-AA94-4718-4EC57C04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D63D-BFCC-47B0-BEAB-EDCC3FF5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4DA0F-F41B-D91E-4D80-EC193EF33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30786-FB9F-9881-C203-EF4B3C3EE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309ED-28D1-4361-0EA8-7765499E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5FD4-6C85-45F5-B823-2E5EA08C855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381D0-2C86-1EB1-4EDC-C3FACDF4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9A6CD-16CA-7416-75D4-07EF6357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D63D-BFCC-47B0-BEAB-EDCC3FF5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0A12-7D7B-91A2-D14D-03790D74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B259-7768-BB9C-211A-80A14C55F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A09F-56C2-4AD4-20AB-79B54A84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5FD4-6C85-45F5-B823-2E5EA08C855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C4FB-C4F2-E383-3269-984422CE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9CE9C-03E7-8AB1-CD07-158A6691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D63D-BFCC-47B0-BEAB-EDCC3FF5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4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7AB8-4B67-5690-265D-487D5E08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D84E-11DB-710A-3AEE-F2993337A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9296-1C7A-D702-1FE2-BE60CB66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5FD4-6C85-45F5-B823-2E5EA08C855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35960-9604-86DB-C380-57F7228E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A96C0-A143-EB7F-BD41-F0CE7CCD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D63D-BFCC-47B0-BEAB-EDCC3FF5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1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EE24-5B42-454E-5134-AB4AA819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B24B-558F-2700-F649-9F3603F37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E8AEB-6778-742A-DE17-6E33EF020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18BED-BB1B-9FB4-72B3-B7FC9545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5FD4-6C85-45F5-B823-2E5EA08C855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AF4BB-A972-AEE1-0906-18F0F4F7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6613-45EE-D0E9-A20B-D53547CE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D63D-BFCC-47B0-BEAB-EDCC3FF5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6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EED6-E840-6F86-2351-7249AE45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A1A00-FA27-F24C-36D5-F0541071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51D6D-5DF3-BBB9-E549-EC668C47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A59D1-3CC7-557C-4139-43986B8F0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4D328-028C-25AE-27D9-B6288E6FB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EACA9-5F1A-EC59-6F0B-BA43AAE9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5FD4-6C85-45F5-B823-2E5EA08C855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9C547-5055-E8E0-F0ED-D445ADB1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33CAB-E0AB-1E10-3578-8EC485B8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D63D-BFCC-47B0-BEAB-EDCC3FF5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5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4986-0814-3B50-CCA5-23383B14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4F5AB-8DD2-844E-59CF-71F26DA8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5FD4-6C85-45F5-B823-2E5EA08C855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03E36-78EB-DE25-28BC-0AF0AB52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05285-EC0F-17D9-F217-E018FDD7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D63D-BFCC-47B0-BEAB-EDCC3FF5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9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CB405-61F6-F742-1651-1EA5E8DD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5FD4-6C85-45F5-B823-2E5EA08C855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7E669-F0F0-99CB-609D-82C0F780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EDA1-AE70-1595-21C7-F8766224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D63D-BFCC-47B0-BEAB-EDCC3FF5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9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6A22-B898-77C3-151C-1C911035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8B0D-5C86-D2A4-7BE8-41625C33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B289C-5A40-B9E0-625B-9402FC6A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35927-AEEE-2038-2156-9457CD74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5FD4-6C85-45F5-B823-2E5EA08C855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040D5-88F4-7FE9-DCB4-D3CB169E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A4593-A2C1-F902-906D-F5A3269B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D63D-BFCC-47B0-BEAB-EDCC3FF5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2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D050-46D6-23B0-B859-9D492BD9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229B-9050-5865-FA54-6696B799A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5C336-DE6D-3987-156C-535C94D64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C00FB-525A-9B91-DCFD-EEB1545D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5FD4-6C85-45F5-B823-2E5EA08C855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8BD2B-7B0D-D101-89D0-CB5A8D7E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9A478-D70E-4828-F4DE-1A4E7956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D63D-BFCC-47B0-BEAB-EDCC3FF5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34618-CEF5-404B-BC97-6FAB5021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3284C-8265-6901-4C87-46B9E2760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B454E-6851-097B-BD51-1D5CF0615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E45FD4-6C85-45F5-B823-2E5EA08C855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AABA-212C-B411-AE04-C118DA2E9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06A6-4349-28BB-5D18-9BFA45EBD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1D63D-BFCC-47B0-BEAB-EDCC3FF5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297502-C938-AADD-3A96-02406E892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700" y="769938"/>
            <a:ext cx="9144000" cy="336474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Segoe WPC"/>
              </a:rPr>
              <a:t>Gherkin</a:t>
            </a:r>
            <a:endParaRPr lang="en-US" b="0" i="0" dirty="0">
              <a:solidFill>
                <a:schemeClr val="accent3"/>
              </a:solidFill>
              <a:effectLst/>
              <a:latin typeface="Segoe WP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WPC"/>
              </a:rPr>
              <a:t>Gherkin is a domain-specific language used for writing structured tests that can be understood by non-technical stakeholders.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WPC"/>
              </a:rPr>
              <a:t>It uses plain English (or other languages) to describe the behavior of an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WPC"/>
              </a:rPr>
              <a:t>Gherkin syntax is used to create feature files that describe the expected behavior of the software in a human-readable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1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31E1-EBDE-AED4-A196-0AF28735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15" y="537513"/>
            <a:ext cx="10515600" cy="4351338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Segoe WPC"/>
              </a:rPr>
              <a:t>Key Features</a:t>
            </a:r>
            <a:r>
              <a:rPr lang="en-US" b="0" i="0" dirty="0">
                <a:solidFill>
                  <a:schemeClr val="accent3"/>
                </a:solidFill>
                <a:effectLst/>
                <a:latin typeface="Segoe WPC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  <a:latin typeface="Segoe WPC"/>
              </a:rPr>
              <a:t>Feature</a:t>
            </a:r>
            <a:r>
              <a:rPr lang="en-US" b="0" i="0" dirty="0">
                <a:effectLst/>
                <a:latin typeface="Segoe WPC"/>
              </a:rPr>
              <a:t>: Describes the feature being tested.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  <a:latin typeface="Segoe WPC"/>
              </a:rPr>
              <a:t>Scenario</a:t>
            </a:r>
            <a:r>
              <a:rPr lang="en-US" b="0" i="0" dirty="0">
                <a:effectLst/>
                <a:latin typeface="Segoe WPC"/>
              </a:rPr>
              <a:t>: Describes a specific situation or test case.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  <a:latin typeface="Segoe WPC"/>
              </a:rPr>
              <a:t>Given</a:t>
            </a:r>
            <a:r>
              <a:rPr lang="en-US" b="0" i="0" dirty="0">
                <a:effectLst/>
                <a:latin typeface="Segoe WPC"/>
              </a:rPr>
              <a:t>: Sets up the initial context.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  <a:latin typeface="Segoe WPC"/>
              </a:rPr>
              <a:t>When</a:t>
            </a:r>
            <a:r>
              <a:rPr lang="en-US" b="0" i="0" dirty="0">
                <a:effectLst/>
                <a:latin typeface="Segoe WPC"/>
              </a:rPr>
              <a:t>: Describes an action or event.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  <a:latin typeface="Segoe WPC"/>
              </a:rPr>
              <a:t>Then</a:t>
            </a:r>
            <a:r>
              <a:rPr lang="en-US" b="0" i="0" dirty="0">
                <a:effectLst/>
                <a:latin typeface="Segoe WPC"/>
              </a:rPr>
              <a:t>: Describes the expected outcome.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  <a:latin typeface="Segoe WPC"/>
              </a:rPr>
              <a:t>And/But</a:t>
            </a:r>
            <a:r>
              <a:rPr lang="en-US" b="0" i="0" dirty="0">
                <a:effectLst/>
                <a:latin typeface="Segoe WPC"/>
              </a:rPr>
              <a:t>: Used to add more steps to Given, When, or Then.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835D-36F4-F5C3-8F1B-5D3EB221F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25" y="617026"/>
            <a:ext cx="10515600" cy="4351338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accent2"/>
                </a:solidFill>
                <a:effectLst/>
                <a:latin typeface="Segoe WPC"/>
              </a:rPr>
              <a:t>Cucumber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WPC"/>
              </a:rPr>
              <a:t>Cucumber is a testing framework that supports Behavior-Driven Development (BDD).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WPC"/>
              </a:rPr>
              <a:t>It allows you to write tests in Gherkin syntax and execute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WPC"/>
              </a:rPr>
              <a:t>Cucumber bridges the gap between business and technical teams by allowing both to understand the test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9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9411-0926-F054-2C8B-E4502365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831712"/>
            <a:ext cx="10515600" cy="4351338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accent2"/>
                </a:solidFill>
                <a:effectLst/>
                <a:latin typeface="Segoe WPC"/>
              </a:rPr>
              <a:t>Key Features</a:t>
            </a:r>
            <a:r>
              <a:rPr lang="en-US" b="0" i="0" dirty="0">
                <a:solidFill>
                  <a:schemeClr val="accent2"/>
                </a:solidFill>
                <a:effectLst/>
                <a:latin typeface="Segoe WPC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  <a:latin typeface="Segoe WPC"/>
              </a:rPr>
              <a:t>Feature Files</a:t>
            </a:r>
            <a:r>
              <a:rPr lang="en-US" b="0" i="0" dirty="0">
                <a:solidFill>
                  <a:schemeClr val="tx2"/>
                </a:solidFill>
                <a:effectLst/>
                <a:latin typeface="Segoe WPC"/>
              </a:rPr>
              <a:t>: </a:t>
            </a:r>
            <a:r>
              <a:rPr lang="en-US" b="0" i="0" dirty="0">
                <a:effectLst/>
                <a:latin typeface="Segoe WPC"/>
              </a:rPr>
              <a:t>Written in Gherkin, describe the behavior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  <a:latin typeface="Segoe WPC"/>
              </a:rPr>
              <a:t>Step Definitions</a:t>
            </a:r>
            <a:r>
              <a:rPr lang="en-US" b="0" i="0" dirty="0">
                <a:solidFill>
                  <a:schemeClr val="tx2"/>
                </a:solidFill>
                <a:effectLst/>
                <a:latin typeface="Segoe WPC"/>
              </a:rPr>
              <a:t>: </a:t>
            </a:r>
            <a:r>
              <a:rPr lang="en-US" b="0" i="0" dirty="0">
                <a:effectLst/>
                <a:latin typeface="Segoe WPC"/>
              </a:rPr>
              <a:t>Implement the steps described in the feature files using a programming language (e.g., JavaScript, Java, Ruby)</a:t>
            </a:r>
          </a:p>
        </p:txBody>
      </p:sp>
    </p:spTree>
    <p:extLst>
      <p:ext uri="{BB962C8B-B14F-4D97-AF65-F5344CB8AC3E}">
        <p14:creationId xmlns:p14="http://schemas.microsoft.com/office/powerpoint/2010/main" val="397962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3003-0E09-44F7-3312-CDAB63708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79" y="871468"/>
            <a:ext cx="10515600" cy="4351338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accent5"/>
                </a:solidFill>
                <a:effectLst/>
                <a:latin typeface="Segoe WPC"/>
              </a:rPr>
              <a:t>Playwright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Segoe WPC"/>
              </a:rPr>
              <a:t>Playwright is a Node.js library for automating web browsers.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Segoe WPC"/>
              </a:rPr>
              <a:t>It provides a high-level API to control browsers like Chromium, Firefox, and WebKit.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Segoe WPC"/>
              </a:rPr>
              <a:t>Playwright is used for end-to-end testing, allowing you to simulate user interactions with web applications.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3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BD33-4662-C968-A376-5238D2B84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831712"/>
            <a:ext cx="10515600" cy="4351338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accent5"/>
                </a:solidFill>
                <a:effectLst/>
                <a:latin typeface="Segoe WPC"/>
              </a:rPr>
              <a:t>Key Features</a:t>
            </a:r>
            <a:r>
              <a:rPr lang="en-US" b="0" i="0" dirty="0">
                <a:solidFill>
                  <a:schemeClr val="accent5"/>
                </a:solidFill>
                <a:effectLst/>
                <a:latin typeface="Segoe WPC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  <a:latin typeface="Segoe WPC"/>
              </a:rPr>
              <a:t>Cross-Browser Testing</a:t>
            </a:r>
            <a:r>
              <a:rPr lang="en-US" b="0" i="0" dirty="0">
                <a:solidFill>
                  <a:schemeClr val="tx2"/>
                </a:solidFill>
                <a:effectLst/>
                <a:latin typeface="Segoe WPC"/>
              </a:rPr>
              <a:t>: </a:t>
            </a:r>
            <a:r>
              <a:rPr lang="en-US" b="0" i="0" dirty="0">
                <a:effectLst/>
                <a:latin typeface="Segoe WPC"/>
              </a:rPr>
              <a:t>Supports multiple browsers.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  <a:latin typeface="Segoe WPC"/>
              </a:rPr>
              <a:t>Headless Mode</a:t>
            </a:r>
            <a:r>
              <a:rPr lang="en-US" b="0" i="0" dirty="0">
                <a:solidFill>
                  <a:schemeClr val="tx2"/>
                </a:solidFill>
                <a:effectLst/>
                <a:latin typeface="Segoe WPC"/>
              </a:rPr>
              <a:t>: </a:t>
            </a:r>
            <a:r>
              <a:rPr lang="en-US" b="0" i="0" dirty="0">
                <a:effectLst/>
                <a:latin typeface="Segoe WPC"/>
              </a:rPr>
              <a:t>Can run tests without a graphical user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  <a:latin typeface="Segoe WPC"/>
              </a:rPr>
              <a:t>Auto-Waiting</a:t>
            </a:r>
            <a:r>
              <a:rPr lang="en-US" b="0" i="0" dirty="0">
                <a:solidFill>
                  <a:schemeClr val="tx2"/>
                </a:solidFill>
                <a:effectLst/>
                <a:latin typeface="Segoe WPC"/>
              </a:rPr>
              <a:t>: </a:t>
            </a:r>
            <a:r>
              <a:rPr lang="en-US" b="0" i="0" dirty="0">
                <a:effectLst/>
                <a:latin typeface="Segoe WPC"/>
              </a:rPr>
              <a:t>Automatically waits for elements to be ready before interacting with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  <a:latin typeface="Segoe WPC"/>
              </a:rPr>
              <a:t>Screenshots and Videos</a:t>
            </a:r>
            <a:r>
              <a:rPr lang="en-US" b="0" i="0" dirty="0">
                <a:solidFill>
                  <a:schemeClr val="tx2"/>
                </a:solidFill>
                <a:effectLst/>
                <a:latin typeface="Segoe WPC"/>
              </a:rPr>
              <a:t>: </a:t>
            </a:r>
            <a:r>
              <a:rPr lang="en-US" b="0" i="0" dirty="0">
                <a:effectLst/>
                <a:latin typeface="Segoe WPC"/>
              </a:rPr>
              <a:t>Can capture screenshots and videos of the test execution.</a:t>
            </a:r>
          </a:p>
        </p:txBody>
      </p:sp>
    </p:spTree>
    <p:extLst>
      <p:ext uri="{BB962C8B-B14F-4D97-AF65-F5344CB8AC3E}">
        <p14:creationId xmlns:p14="http://schemas.microsoft.com/office/powerpoint/2010/main" val="84368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21ebe56-2643-4654-8529-14ee930a2237}" enabled="1" method="Privileged" siteId="{c317fa72-b393-44ea-a87c-ea272e8d96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Segoe WPC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Muthuraja Ramachandran</dc:creator>
  <cp:lastModifiedBy>Muthuraja Ramachandran</cp:lastModifiedBy>
  <cp:revision>1</cp:revision>
  <dcterms:created xsi:type="dcterms:W3CDTF">2024-11-01T13:19:39Z</dcterms:created>
  <dcterms:modified xsi:type="dcterms:W3CDTF">2024-11-01T13:31:07Z</dcterms:modified>
</cp:coreProperties>
</file>