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1"/>
  </p:notesMasterIdLst>
  <p:handoutMasterIdLst>
    <p:handoutMasterId r:id="rId12"/>
  </p:handoutMasterIdLst>
  <p:sldIdLst>
    <p:sldId id="428" r:id="rId2"/>
    <p:sldId id="429" r:id="rId3"/>
    <p:sldId id="436" r:id="rId4"/>
    <p:sldId id="430" r:id="rId5"/>
    <p:sldId id="437" r:id="rId6"/>
    <p:sldId id="432" r:id="rId7"/>
    <p:sldId id="435" r:id="rId8"/>
    <p:sldId id="433" r:id="rId9"/>
    <p:sldId id="43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8BC"/>
    <a:srgbClr val="ECEFF8"/>
    <a:srgbClr val="DFE8F1"/>
    <a:srgbClr val="000000"/>
    <a:srgbClr val="DD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78" d="100"/>
          <a:sy n="78" d="100"/>
        </p:scale>
        <p:origin x="155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41D44D-B111-496F-9480-1CC3FE14CF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055FE-1995-49B6-23CA-E78FD4899D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21F3E-3D39-4CAC-8582-41BD382F08B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1EBA-B1FF-2A61-E5D4-73176E345E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9D591-9B42-2C3D-C838-6EE97DC7F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58C6D-550D-4F07-A0E2-FE4BEB186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5229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F98F6-046C-4A61-A4DD-0818A66BB8A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E6B3-2D16-4A1B-99C8-9BB68DB86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268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41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5427D7-4CC2-BEE6-280E-DCFE470860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#00: © DSamanta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C5834C-28A7-91CA-80BB-F9235EC464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IN"/>
              <a:t>CS 11001 : Programming and Data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FE15E5-B2F4-1786-7194-A5DE3D29F5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73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AC1B7E-1E2F-1513-D22C-635928F30D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#00: © DSamanta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51B708-5790-6DB3-D8D4-90010587BE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IN"/>
              <a:t>CS 11001 : Programming and Data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8098A9-9957-A587-CBD6-9CFC135F88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A3696A-B422-073E-2D95-06220DE5F7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#00: © DSamanta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76EFE2-3C03-8386-A343-7F67036A34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IN"/>
              <a:t>CS 11001 : Programming and Data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CC5985-3C83-018F-0D3F-11D855310F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42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889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#00: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11001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2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3CA3F9-ADC4-76E4-3C22-69154280C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#00: © DSamanta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BB5EB1-76D9-8306-F2B5-99F5934510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IN"/>
              <a:t>CS 11001 : Programming and Data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9BAF6A-319A-3E70-D480-A3A921220A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54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968D9A-A1F1-2DC2-8D0D-68A2E4E8B7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#00: © DSamanta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A5750E-AEBF-FCC6-D890-546CDBBDF1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IN"/>
              <a:t>CS 11001 : Programming and Data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B91766-2DA8-301C-17D4-700CB2A913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8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67ED43-CAE5-4385-FE8B-48D3603A76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#00: © DSamanta</a:t>
            </a:r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14597-757F-7FD9-F922-EEFC2EC718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IN"/>
              <a:t>CS 11001 : Programming and Data Structures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7C58AE-137C-B821-62C3-7019A0A258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16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69D2419-BC50-C1A8-ACAA-A006BF2B36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#00: © DSamanta</a:t>
            </a:r>
            <a:endParaRPr lang="en-I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E3760A1-F678-E59B-65CA-E290D85DBD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IN"/>
              <a:t>CS 11001 : Programming and Data Structures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E6BDAF4-156A-96AA-C83E-AC28A0190E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15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F0BD5F2-178A-B9C7-65EB-A6C8BAF3DC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#00: © DSamanta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5D212F-724B-66DB-6726-A64D1BD964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IN"/>
              <a:t>CS 11001 : Programming and Data Structures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3681D2-823E-E22B-56D1-83A3FD50C4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6CDA191-14CE-F8F8-5865-28D56C648B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#00: © DSamanta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AF039C0-1D31-2A27-E983-A069D674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IN"/>
              <a:t>CS 11001 : Programming and Data Structures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FC4E610-A94A-D4A9-F2A9-BB6F2B3ADF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2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0768F5-474A-727B-1E31-9155390ACE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#00: © DSamanta</a:t>
            </a:r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E06552-5DCD-2ADB-124F-7D39A0D92A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IN"/>
              <a:t>CS 11001 : Programming and Data Structures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114FE-005E-4429-E5A9-95038D2FC9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90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23C7D-FC02-56FC-C16B-3903FBA866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#00: © DSamanta</a:t>
            </a:r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1FDD21-B65D-22F9-66DD-17AC96F7BF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IN"/>
              <a:t>CS 11001 : Programming and Data Structures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D22DB3-AF10-E1C5-F02C-5CFF77C8FC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73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35B713E-4952-2475-1D4A-9E2C33021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lo stile del titolo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606BB7F-E648-4242-ABD2-7A0501E14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32A0432-1A2E-6ADB-1780-DF6E185C699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400">
                <a:latin typeface="Arial" charset="0"/>
                <a:ea typeface="ＭＳ Ｐゴシック" charset="0"/>
              </a:defRPr>
            </a:lvl1pPr>
          </a:lstStyle>
          <a:p>
            <a:r>
              <a:rPr lang="en-US"/>
              <a:t>Lecture #00: © DSamanta</a:t>
            </a:r>
            <a:endParaRPr lang="en-I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4DE0344-BCB7-5289-FAEE-9DEB5953D6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charset="0"/>
              <a:buNone/>
              <a:defRPr sz="1400">
                <a:latin typeface="Arial" charset="0"/>
                <a:ea typeface="ＭＳ Ｐゴシック" charset="0"/>
              </a:defRPr>
            </a:lvl1pPr>
          </a:lstStyle>
          <a:p>
            <a:r>
              <a:rPr lang="en-IN"/>
              <a:t>CS 11001 : Programming and Data Structures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3987C6A-8FBC-2060-FC26-36D15057E2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A0E0B106-1387-EE81-89F2-1884AF61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229350"/>
            <a:ext cx="9142412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57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492896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ADAPTIVE ECMP</a:t>
            </a:r>
            <a:endParaRPr lang="en-IN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36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239F67-B9C2-849B-3027-8D2E4B0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Project Overview-Adaptive ECMP</a:t>
            </a:r>
            <a:endParaRPr lang="en-IN" sz="3200" dirty="0">
              <a:latin typeface="Trebuchet MS" panose="020B0603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64E11-6904-F4A9-EB42-336B772AFF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925207"/>
            <a:ext cx="7315200" cy="5744153"/>
          </a:xfrm>
        </p:spPr>
        <p:txBody>
          <a:bodyPr/>
          <a:lstStyle/>
          <a:p>
            <a:pPr marL="0" indent="0">
              <a:buNone/>
            </a:pPr>
            <a:br>
              <a:rPr lang="en-US" sz="1600" dirty="0">
                <a:latin typeface="Trebuchet MS" panose="020B0603020202020204" pitchFamily="34" charset="0"/>
              </a:rPr>
            </a:br>
            <a:r>
              <a:rPr lang="en-US" sz="1600" dirty="0">
                <a:latin typeface="Trebuchet MS" panose="020B0603020202020204" pitchFamily="34" charset="0"/>
              </a:rPr>
              <a:t>This project enhances traditional Equal-Cost Multi-Path (ECMP) routing by introducing an </a:t>
            </a:r>
            <a:r>
              <a:rPr lang="en-US" sz="1600" b="1" dirty="0">
                <a:latin typeface="Trebuchet MS" panose="020B0603020202020204" pitchFamily="34" charset="0"/>
              </a:rPr>
              <a:t>adaptive mechanism</a:t>
            </a:r>
            <a:r>
              <a:rPr lang="en-US" sz="1600" dirty="0">
                <a:latin typeface="Trebuchet MS" panose="020B0603020202020204" pitchFamily="34" charset="0"/>
              </a:rPr>
              <a:t> that dynamically distributes traffic based on real-time network conditions such as congestion, latency, and bandwidth usage.</a:t>
            </a:r>
          </a:p>
          <a:p>
            <a:pPr marL="0" indent="0">
              <a:buNone/>
            </a:pPr>
            <a:endParaRPr lang="en-US" sz="16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Trebuchet MS" panose="020B0603020202020204" pitchFamily="34" charset="0"/>
              </a:rPr>
              <a:t>Goals:</a:t>
            </a:r>
          </a:p>
          <a:p>
            <a:pPr marL="0" indent="0">
              <a:buNone/>
            </a:pPr>
            <a:endParaRPr lang="en-IN" sz="1600" dirty="0">
              <a:latin typeface="Trebuchet MS" panose="020B0603020202020204" pitchFamily="34" charset="0"/>
            </a:endParaRPr>
          </a:p>
          <a:p>
            <a:r>
              <a:rPr lang="en-IN" sz="1600" dirty="0">
                <a:latin typeface="Trebuchet MS" panose="020B0603020202020204" pitchFamily="34" charset="0"/>
              </a:rPr>
              <a:t>Develop an </a:t>
            </a:r>
            <a:r>
              <a:rPr lang="en-IN" sz="1600" b="1" dirty="0">
                <a:latin typeface="Trebuchet MS" panose="020B0603020202020204" pitchFamily="34" charset="0"/>
              </a:rPr>
              <a:t>Adaptive ECMP (A-ECMP)</a:t>
            </a:r>
            <a:r>
              <a:rPr lang="en-IN" sz="1600" dirty="0">
                <a:latin typeface="Trebuchet MS" panose="020B0603020202020204" pitchFamily="34" charset="0"/>
              </a:rPr>
              <a:t> algorithm using live network metrics.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Achieve </a:t>
            </a:r>
            <a:r>
              <a:rPr lang="en-IN" sz="1600" b="1" dirty="0">
                <a:latin typeface="Trebuchet MS" panose="020B0603020202020204" pitchFamily="34" charset="0"/>
              </a:rPr>
              <a:t>smarter traffic routing</a:t>
            </a:r>
            <a:r>
              <a:rPr lang="en-IN" sz="1600" dirty="0">
                <a:latin typeface="Trebuchet MS" panose="020B0603020202020204" pitchFamily="34" charset="0"/>
              </a:rPr>
              <a:t> to avoid congested paths.</a:t>
            </a:r>
          </a:p>
          <a:p>
            <a:r>
              <a:rPr lang="en-IN" sz="1600" dirty="0">
                <a:latin typeface="Trebuchet MS" panose="020B0603020202020204" pitchFamily="34" charset="0"/>
              </a:rPr>
              <a:t>Improve </a:t>
            </a:r>
            <a:r>
              <a:rPr lang="en-IN" sz="1600" b="1" dirty="0">
                <a:latin typeface="Trebuchet MS" panose="020B0603020202020204" pitchFamily="34" charset="0"/>
              </a:rPr>
              <a:t>network performance</a:t>
            </a:r>
            <a:r>
              <a:rPr lang="en-IN" sz="1600" dirty="0">
                <a:latin typeface="Trebuchet MS" panose="020B0603020202020204" pitchFamily="34" charset="0"/>
              </a:rPr>
              <a:t> in dynamic traffic environments.</a:t>
            </a:r>
          </a:p>
          <a:p>
            <a:pPr marL="0" indent="0">
              <a:buNone/>
            </a:pPr>
            <a:endParaRPr lang="en-IN" sz="16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Trebuchet MS" panose="020B0603020202020204" pitchFamily="34" charset="0"/>
              </a:rPr>
              <a:t>Expected Outcomes:</a:t>
            </a:r>
          </a:p>
          <a:p>
            <a:pPr marL="0" indent="0">
              <a:buNone/>
            </a:pPr>
            <a:endParaRPr lang="en-US" sz="1600" dirty="0">
              <a:latin typeface="Trebuchet MS" panose="020B0603020202020204" pitchFamily="34" charset="0"/>
            </a:endParaRPr>
          </a:p>
          <a:p>
            <a:r>
              <a:rPr lang="en-US" sz="1600" dirty="0">
                <a:latin typeface="Trebuchet MS" panose="020B0603020202020204" pitchFamily="34" charset="0"/>
              </a:rPr>
              <a:t>Better congestion control and load balancing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Higher bandwidth utilization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Reduced packet loss and latency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Scalable and responsive routing in real-time scenarios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9421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6940DB-14A9-1B0F-4BD9-6C5EBE6C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Why This Project Is Important</a:t>
            </a:r>
            <a:endParaRPr lang="en-IN" sz="3200" dirty="0">
              <a:latin typeface="Trebuchet MS" panose="020B0603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F41A3A-4365-2921-55FE-3EC2695FBA4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489308" y="1362834"/>
            <a:ext cx="788092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Traditional ECMP is static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– cannot react to real-time traffic changes, leading to congestion and poor path utilization.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Modern networks are dynamic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– data centers, cloud services, and IoT demand smarter, adaptive routing.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Improves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– reduces packet loss, latency, and enhances bandwidth utilization.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Enhances reliability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– ensures better load balancing and network stability under varying traffic loads.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Future-ready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– supports scalability and responsiveness for next-gen technologies like 5G, AI, and real-time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3727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2A6D-65B0-0BF5-0B6F-6B63E1FF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What is Spine–Leaf?</a:t>
            </a:r>
            <a:endParaRPr lang="en-IN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9AF49-DE79-33FC-2CBC-DA9B3A30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rebuchet MS" panose="020B0603020202020204" pitchFamily="34" charset="0"/>
              </a:rPr>
              <a:t>A two‑tier data‑center fabric where every leaf (access) switch uplinks to every spine (core) switch, providing: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East‑west </a:t>
            </a:r>
            <a:r>
              <a:rPr lang="en-US" sz="1800" dirty="0" err="1">
                <a:latin typeface="Trebuchet MS" panose="020B0603020202020204" pitchFamily="34" charset="0"/>
              </a:rPr>
              <a:t>optimisation</a:t>
            </a:r>
            <a:r>
              <a:rPr lang="en-US" sz="1800" dirty="0">
                <a:latin typeface="Trebuchet MS" panose="020B0603020202020204" pitchFamily="34" charset="0"/>
              </a:rPr>
              <a:t> (server‑to‑server traffic)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Predictable latency &amp; bandwidth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Horizontal scalability</a:t>
            </a:r>
            <a:endParaRPr lang="en-IN" sz="1800" dirty="0">
              <a:latin typeface="Trebuchet MS" panose="020B06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AB0E1-ACD9-B71D-8DAE-71FA75052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69" y="3429000"/>
            <a:ext cx="4646662" cy="275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1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4A7D-A58F-584D-0D3F-C6CB3F88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200" b="1" dirty="0">
                <a:latin typeface="Trebuchet MS" panose="020B0603020202020204" pitchFamily="34" charset="0"/>
              </a:rPr>
              <a:t>Is Traditional ECMP Still Enough in Modern Networks?</a:t>
            </a:r>
            <a:endParaRPr lang="en-IN" sz="32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29C8-0EA2-67E9-CCD9-2D5A78C2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1800" dirty="0">
                <a:latin typeface="Trebuchet MS" panose="020B0603020202020204" pitchFamily="34" charset="0"/>
              </a:rPr>
              <a:t>Uses static hashing: Next-hop = Hash(5-tuple) mod N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Hash collisions overload paths: Multiple large flows may be sent to the same link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Poor path utilization: Some links become congested while others remain idle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Repeats bad patterns: Static hashing can consistently choose suboptimal paths in high-throughput traffic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Performance suffers: Leads to buffer build-up, high RTT, and degraded application responsiveness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Lacks adaptability: Can't handle microbursts or dynamically shifting loads in real time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75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3634-8361-874B-A0DD-B6801F9F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>
                <a:latin typeface="Trebuchet MS" panose="020B0603020202020204" pitchFamily="34" charset="0"/>
              </a:rPr>
              <a:t>Adaptive ECMP: A Dynamic, Traffic-Aware Alternative</a:t>
            </a:r>
            <a:endParaRPr lang="en-IN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019B-1C9D-6125-9CF6-5850E8A94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b="1" dirty="0">
                <a:latin typeface="Trebuchet MS" panose="020B0603020202020204" pitchFamily="34" charset="0"/>
              </a:rPr>
              <a:t>Traditional ECMP (Static Hashing)</a:t>
            </a:r>
          </a:p>
          <a:p>
            <a:pPr marL="0" indent="0">
              <a:buNone/>
            </a:pPr>
            <a:endParaRPr lang="en-US" sz="1800" dirty="0">
              <a:latin typeface="Trebuchet MS" panose="020B0603020202020204" pitchFamily="34" charset="0"/>
            </a:endParaRPr>
          </a:p>
          <a:p>
            <a:r>
              <a:rPr lang="en-US" sz="1800" dirty="0">
                <a:latin typeface="Trebuchet MS" panose="020B0603020202020204" pitchFamily="34" charset="0"/>
              </a:rPr>
              <a:t>Uses formula: Path = Hash(5-tuple) mod N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Always sends packets of the same flow through the same path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Causes congestion if the hashed path is overloaded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Leads to increased buffer delay and higher RTT</a:t>
            </a:r>
          </a:p>
          <a:p>
            <a:pPr marL="0" indent="0">
              <a:buNone/>
            </a:pPr>
            <a:endParaRPr lang="en-US" sz="1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Trebuchet MS" panose="020B0603020202020204" pitchFamily="34" charset="0"/>
              </a:rPr>
              <a:t> Advantages of Adaptive ECMP</a:t>
            </a:r>
          </a:p>
          <a:p>
            <a:pPr marL="0" indent="0">
              <a:buNone/>
            </a:pPr>
            <a:endParaRPr lang="en-US" sz="1800" b="1" dirty="0">
              <a:latin typeface="Trebuchet MS" panose="020B0603020202020204" pitchFamily="34" charset="0"/>
            </a:endParaRPr>
          </a:p>
          <a:p>
            <a:r>
              <a:rPr lang="en-US" sz="1800" dirty="0">
                <a:latin typeface="Trebuchet MS" panose="020B0603020202020204" pitchFamily="34" charset="0"/>
              </a:rPr>
              <a:t>Avoids congestion by steering clear of overloaded links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Reduces RTT by preventing buffer bloat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Maximizes bandwidth utilization by balancing traffic across all paths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Enhances reliability and performance in real-time</a:t>
            </a:r>
            <a:endParaRPr lang="en-IN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4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456D-A71A-AC09-58EF-D11989EC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404664"/>
            <a:ext cx="8229600" cy="576064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rebuchet MS" panose="020B0603020202020204" pitchFamily="34" charset="0"/>
              </a:rPr>
              <a:t> Why Adaptive ECMP?</a:t>
            </a:r>
          </a:p>
          <a:p>
            <a:pPr marL="0" indent="0">
              <a:buNone/>
            </a:pPr>
            <a:endParaRPr lang="en-US" sz="1800" dirty="0">
              <a:latin typeface="Trebuchet MS" panose="020B0603020202020204" pitchFamily="34" charset="0"/>
            </a:endParaRPr>
          </a:p>
          <a:p>
            <a:r>
              <a:rPr lang="en-US" sz="1800" dirty="0">
                <a:latin typeface="Trebuchet MS" panose="020B0603020202020204" pitchFamily="34" charset="0"/>
              </a:rPr>
              <a:t> Continuously monitors traffic on all equal-cost paths and adapts routing            accordingly.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 Dynamically steers traffic away from overloaded or high-latency routes.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 Ensures better utilization of available bandwidth and reduces packet drops.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 Delivers lower latency and higher reliability for critical services.</a:t>
            </a:r>
          </a:p>
          <a:p>
            <a:endParaRPr lang="en-US" sz="1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Trebuchet MS" panose="020B0603020202020204" pitchFamily="34" charset="0"/>
              </a:rPr>
              <a:t> Questions to Ponder</a:t>
            </a:r>
          </a:p>
          <a:p>
            <a:pPr marL="0" indent="0">
              <a:buNone/>
            </a:pPr>
            <a:endParaRPr lang="en-US" sz="1800" b="1" dirty="0">
              <a:latin typeface="Trebuchet MS" panose="020B0603020202020204" pitchFamily="34" charset="0"/>
            </a:endParaRPr>
          </a:p>
          <a:p>
            <a:r>
              <a:rPr lang="en-US" sz="1800" dirty="0">
                <a:latin typeface="Trebuchet MS" panose="020B0603020202020204" pitchFamily="34" charset="0"/>
              </a:rPr>
              <a:t>Is your current routing approach truly adaptive?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Can your infrastructure afford persistent latency spikes?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How much more efficient could your network be with real-time decisions?</a:t>
            </a:r>
          </a:p>
          <a:p>
            <a:endParaRPr lang="en-US" sz="1800" dirty="0">
              <a:latin typeface="Trebuchet MS" panose="020B0603020202020204" pitchFamily="34" charset="0"/>
            </a:endParaRPr>
          </a:p>
          <a:p>
            <a:endParaRPr lang="en-US" sz="1800" dirty="0">
              <a:latin typeface="Trebuchet MS" panose="020B0603020202020204" pitchFamily="34" charset="0"/>
            </a:endParaRPr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59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B7A7-27B5-02FF-000E-FF9037A3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latin typeface="Trebuchet MS" panose="020B0603020202020204" pitchFamily="34" charset="0"/>
              </a:rPr>
              <a:t>Work flow</a:t>
            </a:r>
            <a:endParaRPr lang="en-IN" sz="3200" dirty="0"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F7812-FF73-854C-9C5A-586E63FC4324}"/>
              </a:ext>
            </a:extLst>
          </p:cNvPr>
          <p:cNvSpPr txBox="1"/>
          <p:nvPr/>
        </p:nvSpPr>
        <p:spPr>
          <a:xfrm>
            <a:off x="268288" y="1628800"/>
            <a:ext cx="4320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 panose="020B0603020202020204" pitchFamily="34" charset="0"/>
              </a:rPr>
              <a:t>This demonstrate how the packets flows from the host.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 panose="020B0603020202020204" pitchFamily="34" charset="0"/>
              </a:rPr>
              <a:t>If the out port is 1 / 2, then the packets are flowing out to the other leaf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 panose="020B0603020202020204" pitchFamily="34" charset="0"/>
              </a:rPr>
              <a:t>If not the packet are flowing within the leaf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 panose="020B0603020202020204" pitchFamily="34" charset="0"/>
              </a:rPr>
              <a:t>If it is between inter leaf communication the ECMP logic is applied to the packets.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 panose="020B0603020202020204" pitchFamily="34" charset="0"/>
              </a:rPr>
              <a:t>This logic then saved in the switch for every packet to follow this logic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90705-8EAC-7A7C-231F-AFA23EBBE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024089"/>
            <a:ext cx="3482642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1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4953-309D-7B98-552B-62D6781D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B2B44-2390-BB4B-9EFD-1DAC23EF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598059"/>
      </p:ext>
    </p:extLst>
  </p:cSld>
  <p:clrMapOvr>
    <a:masterClrMapping/>
  </p:clrMapOvr>
</p:sld>
</file>

<file path=ppt/theme/theme1.xml><?xml version="1.0" encoding="utf-8"?>
<a:theme xmlns:a="http://schemas.openxmlformats.org/drawingml/2006/main" name="ssntemplate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it-IT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it-IT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heritance  -  Compatibility Mode" id="{6704BFE4-310D-45EE-B38F-B8CBD0158F90}" vid="{ED1DF852-D7CC-48F2-80D6-072BE6C68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ssn template</Template>
  <TotalTime>6077</TotalTime>
  <Words>573</Words>
  <Application>Microsoft Office PowerPoint</Application>
  <PresentationFormat>On-screen Show (4:3)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ssntemplate</vt:lpstr>
      <vt:lpstr>ADAPTIVE ECMP</vt:lpstr>
      <vt:lpstr>Project Overview-Adaptive ECMP</vt:lpstr>
      <vt:lpstr>Why This Project Is Important</vt:lpstr>
      <vt:lpstr>What is Spine–Leaf?</vt:lpstr>
      <vt:lpstr>Is Traditional ECMP Still Enough in Modern Networks?</vt:lpstr>
      <vt:lpstr>Adaptive ECMP: A Dynamic, Traffic-Aware Alternative</vt:lpstr>
      <vt:lpstr>PowerPoint Presentation</vt:lpstr>
      <vt:lpstr>Work flow</vt:lpstr>
      <vt:lpstr>PowerPoint Presentation</vt:lpstr>
    </vt:vector>
  </TitlesOfParts>
  <Company>IIT Kharagpur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and Data Structures</dc:title>
  <dc:creator>Debasis Samanta</dc:creator>
  <cp:lastModifiedBy>Karim Mydeen</cp:lastModifiedBy>
  <cp:revision>355</cp:revision>
  <dcterms:created xsi:type="dcterms:W3CDTF">2016-12-06T07:31:32Z</dcterms:created>
  <dcterms:modified xsi:type="dcterms:W3CDTF">2025-07-10T20:00:18Z</dcterms:modified>
</cp:coreProperties>
</file>