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0" r:id="rId4"/>
    <p:sldId id="257" r:id="rId5"/>
    <p:sldId id="277" r:id="rId6"/>
    <p:sldId id="267" r:id="rId7"/>
    <p:sldId id="259" r:id="rId8"/>
    <p:sldId id="278" r:id="rId9"/>
    <p:sldId id="268" r:id="rId10"/>
    <p:sldId id="269" r:id="rId11"/>
    <p:sldId id="270" r:id="rId12"/>
    <p:sldId id="272" r:id="rId13"/>
    <p:sldId id="276" r:id="rId14"/>
    <p:sldId id="273" r:id="rId15"/>
    <p:sldId id="274" r:id="rId16"/>
    <p:sldId id="275"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p:scale>
          <a:sx n="62" d="100"/>
          <a:sy n="62" d="100"/>
        </p:scale>
        <p:origin x="828"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5/3/2017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5/3/2017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5/3/2017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295463"/>
          </a:xfrm>
        </p:spPr>
        <p:txBody>
          <a:bodyPr>
            <a:normAutofit/>
          </a:bodyPr>
          <a:lstStyle/>
          <a:p>
            <a:r>
              <a:rPr lang="en-US" sz="4400" dirty="0"/>
              <a:t>Retail Trade Sales and Food Services Sales</a:t>
            </a:r>
          </a:p>
        </p:txBody>
      </p:sp>
      <p:sp>
        <p:nvSpPr>
          <p:cNvPr id="3" name="Subtitle 2"/>
          <p:cNvSpPr>
            <a:spLocks noGrp="1"/>
          </p:cNvSpPr>
          <p:nvPr>
            <p:ph type="subTitle" idx="1"/>
          </p:nvPr>
        </p:nvSpPr>
        <p:spPr>
          <a:xfrm>
            <a:off x="1100051" y="4382218"/>
            <a:ext cx="10055629" cy="1675681"/>
          </a:xfrm>
        </p:spPr>
        <p:txBody>
          <a:bodyPr>
            <a:normAutofit fontScale="85000" lnSpcReduction="20000"/>
          </a:bodyPr>
          <a:lstStyle/>
          <a:p>
            <a:pPr>
              <a:spcBef>
                <a:spcPts val="0"/>
              </a:spcBef>
            </a:pPr>
            <a:r>
              <a:rPr lang="en-US" dirty="0"/>
              <a:t>Group 4</a:t>
            </a:r>
          </a:p>
          <a:p>
            <a:pPr algn="r">
              <a:spcBef>
                <a:spcPts val="0"/>
              </a:spcBef>
            </a:pPr>
            <a:r>
              <a:rPr lang="en-US" sz="1800" dirty="0" err="1"/>
              <a:t>Arun</a:t>
            </a:r>
            <a:r>
              <a:rPr lang="en-US" sz="1800" dirty="0"/>
              <a:t> Kumar</a:t>
            </a:r>
          </a:p>
          <a:p>
            <a:pPr algn="r">
              <a:spcBef>
                <a:spcPts val="0"/>
              </a:spcBef>
            </a:pPr>
            <a:r>
              <a:rPr lang="en-US" sz="1800" dirty="0"/>
              <a:t>Pooja </a:t>
            </a:r>
            <a:r>
              <a:rPr lang="en-US" sz="1800" dirty="0" err="1"/>
              <a:t>Lahoti</a:t>
            </a:r>
            <a:endParaRPr lang="en-US" sz="1800" dirty="0"/>
          </a:p>
          <a:p>
            <a:pPr algn="r">
              <a:spcBef>
                <a:spcPts val="0"/>
              </a:spcBef>
            </a:pPr>
            <a:r>
              <a:rPr lang="en-US" sz="1800" dirty="0" err="1"/>
              <a:t>Kseniya</a:t>
            </a:r>
            <a:r>
              <a:rPr lang="en-US" sz="1800" dirty="0"/>
              <a:t> Davis</a:t>
            </a:r>
          </a:p>
          <a:p>
            <a:pPr algn="r">
              <a:spcBef>
                <a:spcPts val="0"/>
              </a:spcBef>
            </a:pPr>
            <a:r>
              <a:rPr lang="en-US" sz="1800" dirty="0" err="1"/>
              <a:t>Hamd</a:t>
            </a:r>
            <a:r>
              <a:rPr lang="en-US" sz="1800" dirty="0"/>
              <a:t> </a:t>
            </a:r>
            <a:r>
              <a:rPr lang="en-US" sz="1800" dirty="0" err="1"/>
              <a:t>Mazhar</a:t>
            </a:r>
            <a:endParaRPr lang="en-US" sz="1800" dirty="0"/>
          </a:p>
          <a:p>
            <a:pPr algn="r">
              <a:spcBef>
                <a:spcPts val="0"/>
              </a:spcBef>
            </a:pPr>
            <a:r>
              <a:rPr lang="en-US" sz="1800" dirty="0"/>
              <a:t>Dhaval METRE</a:t>
            </a:r>
          </a:p>
          <a:p>
            <a:pPr algn="r">
              <a:spcBef>
                <a:spcPts val="0"/>
              </a:spcBef>
            </a:pPr>
            <a:r>
              <a:rPr lang="en-US" sz="1800" dirty="0"/>
              <a:t>Muthu Kannan Subramanian</a:t>
            </a:r>
          </a:p>
          <a:p>
            <a:pPr algn="r">
              <a:spcBef>
                <a:spcPts val="0"/>
              </a:spcBef>
            </a:pPr>
            <a:r>
              <a:rPr lang="en-US" sz="1800" dirty="0"/>
              <a:t>Pradeep Kumar </a:t>
            </a:r>
            <a:r>
              <a:rPr lang="en-US" sz="1800" dirty="0" err="1"/>
              <a:t>Madhangopal</a:t>
            </a:r>
            <a:endParaRPr lang="en-US" sz="1800" dirty="0"/>
          </a:p>
          <a:p>
            <a:pPr algn="r">
              <a:spcBef>
                <a:spcPts val="0"/>
              </a:spcBef>
              <a:spcAft>
                <a:spcPts val="0"/>
              </a:spcAft>
            </a:pPr>
            <a:endParaRPr lang="en-US" sz="1800" dirty="0"/>
          </a:p>
        </p:txBody>
      </p:sp>
    </p:spTree>
    <p:extLst>
      <p:ext uri="{BB962C8B-B14F-4D97-AF65-F5344CB8AC3E}">
        <p14:creationId xmlns:p14="http://schemas.microsoft.com/office/powerpoint/2010/main" val="272916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Correlogram plots		</a:t>
            </a:r>
          </a:p>
        </p:txBody>
      </p:sp>
      <p:sp>
        <p:nvSpPr>
          <p:cNvPr id="3" name="Content Placeholder 2"/>
          <p:cNvSpPr>
            <a:spLocks noGrp="1"/>
          </p:cNvSpPr>
          <p:nvPr>
            <p:ph idx="1"/>
          </p:nvPr>
        </p:nvSpPr>
        <p:spPr/>
        <p:txBody>
          <a:bodyPr/>
          <a:lstStyle/>
          <a:p>
            <a:r>
              <a:rPr lang="en-US" dirty="0"/>
              <a:t>Partial Autocorrelation function(PACF):</a:t>
            </a:r>
          </a:p>
          <a:p>
            <a:endParaRPr lang="en-US" dirty="0"/>
          </a:p>
        </p:txBody>
      </p:sp>
      <p:pic>
        <p:nvPicPr>
          <p:cNvPr id="4" name="Picture 3">
            <a:extLst>
              <a:ext uri="{FF2B5EF4-FFF2-40B4-BE49-F238E27FC236}">
                <a16:creationId xmlns:a16="http://schemas.microsoft.com/office/drawing/2014/main" id="{74498095-92CD-4099-81C8-27E417C409AB}"/>
              </a:ext>
            </a:extLst>
          </p:cNvPr>
          <p:cNvPicPr>
            <a:picLocks noChangeAspect="1"/>
          </p:cNvPicPr>
          <p:nvPr/>
        </p:nvPicPr>
        <p:blipFill>
          <a:blip r:embed="rId2"/>
          <a:stretch>
            <a:fillRect/>
          </a:stretch>
        </p:blipFill>
        <p:spPr>
          <a:xfrm>
            <a:off x="1097280" y="2537416"/>
            <a:ext cx="10016691" cy="3026878"/>
          </a:xfrm>
          <a:prstGeom prst="rect">
            <a:avLst/>
          </a:prstGeom>
        </p:spPr>
      </p:pic>
    </p:spTree>
    <p:extLst>
      <p:ext uri="{BB962C8B-B14F-4D97-AF65-F5344CB8AC3E}">
        <p14:creationId xmlns:p14="http://schemas.microsoft.com/office/powerpoint/2010/main" val="123803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4561372"/>
              </p:ext>
            </p:extLst>
          </p:nvPr>
        </p:nvGraphicFramePr>
        <p:xfrm>
          <a:off x="3908115" y="1952055"/>
          <a:ext cx="3725584" cy="4148855"/>
        </p:xfrm>
        <a:graphic>
          <a:graphicData uri="http://schemas.openxmlformats.org/drawingml/2006/table">
            <a:tbl>
              <a:tblPr>
                <a:tableStyleId>{5C22544A-7EE6-4342-B048-85BDC9FD1C3A}</a:tableStyleId>
              </a:tblPr>
              <a:tblGrid>
                <a:gridCol w="2892424">
                  <a:extLst>
                    <a:ext uri="{9D8B030D-6E8A-4147-A177-3AD203B41FA5}">
                      <a16:colId xmlns:a16="http://schemas.microsoft.com/office/drawing/2014/main" val="110547545"/>
                    </a:ext>
                  </a:extLst>
                </a:gridCol>
                <a:gridCol w="833160">
                  <a:extLst>
                    <a:ext uri="{9D8B030D-6E8A-4147-A177-3AD203B41FA5}">
                      <a16:colId xmlns:a16="http://schemas.microsoft.com/office/drawing/2014/main" val="4060308352"/>
                    </a:ext>
                  </a:extLst>
                </a:gridCol>
              </a:tblGrid>
              <a:tr h="318535">
                <a:tc>
                  <a:txBody>
                    <a:bodyPr/>
                    <a:lstStyle/>
                    <a:p>
                      <a:pPr algn="l" fontAlgn="b"/>
                      <a:r>
                        <a:rPr lang="en-US" sz="1100" u="none" strike="noStrike">
                          <a:effectLst/>
                        </a:rPr>
                        <a:t>Models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BIC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6665531"/>
                  </a:ext>
                </a:extLst>
              </a:tr>
              <a:tr h="182880">
                <a:tc>
                  <a:txBody>
                    <a:bodyPr/>
                    <a:lstStyle/>
                    <a:p>
                      <a:pPr algn="l" rtl="0" fontAlgn="ctr"/>
                      <a:r>
                        <a:rPr lang="en-US" sz="1100" u="none" strike="noStrike">
                          <a:effectLst/>
                        </a:rPr>
                        <a:t>SARMA(0,1,0)(1,1,0)</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-1279.1</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4025995629"/>
                  </a:ext>
                </a:extLst>
              </a:tr>
              <a:tr h="182880">
                <a:tc>
                  <a:txBody>
                    <a:bodyPr/>
                    <a:lstStyle/>
                    <a:p>
                      <a:pPr algn="l" fontAlgn="ctr"/>
                      <a:r>
                        <a:rPr lang="en-US" sz="1100" u="none" strike="noStrike">
                          <a:effectLst/>
                        </a:rPr>
                        <a:t>SARMA(1,1,0)(1,1,0)</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-1334.1</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937836899"/>
                  </a:ext>
                </a:extLst>
              </a:tr>
              <a:tr h="182880">
                <a:tc>
                  <a:txBody>
                    <a:bodyPr/>
                    <a:lstStyle/>
                    <a:p>
                      <a:pPr algn="l" fontAlgn="ctr"/>
                      <a:r>
                        <a:rPr lang="en-US" sz="1100" u="none" strike="noStrike">
                          <a:effectLst/>
                        </a:rPr>
                        <a:t>SARMA(1,1,1)(1,1,0)</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-1348.8</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3491190062"/>
                  </a:ext>
                </a:extLst>
              </a:tr>
              <a:tr h="182880">
                <a:tc>
                  <a:txBody>
                    <a:bodyPr/>
                    <a:lstStyle/>
                    <a:p>
                      <a:pPr algn="l" fontAlgn="ctr"/>
                      <a:r>
                        <a:rPr lang="en-US" sz="1100" u="none" strike="noStrike">
                          <a:effectLst/>
                        </a:rPr>
                        <a:t>SARMA(2,1,1)(1,1,0)</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-1372.6</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3394687608"/>
                  </a:ext>
                </a:extLst>
              </a:tr>
              <a:tr h="182880">
                <a:tc>
                  <a:txBody>
                    <a:bodyPr/>
                    <a:lstStyle/>
                    <a:p>
                      <a:pPr algn="l" fontAlgn="ctr"/>
                      <a:r>
                        <a:rPr lang="en-US" sz="1100" u="none" strike="noStrike">
                          <a:effectLst/>
                        </a:rPr>
                        <a:t>SARMA(2,1,2)(1,1,0)</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-1370.8</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3023097295"/>
                  </a:ext>
                </a:extLst>
              </a:tr>
              <a:tr h="182880">
                <a:tc>
                  <a:txBody>
                    <a:bodyPr/>
                    <a:lstStyle/>
                    <a:p>
                      <a:pPr algn="l" fontAlgn="ctr"/>
                      <a:r>
                        <a:rPr lang="en-US" sz="1100" u="none" strike="noStrike">
                          <a:effectLst/>
                        </a:rPr>
                        <a:t>SARMA(2,1,2)(1,1,1)</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-1432.3</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2764983520"/>
                  </a:ext>
                </a:extLst>
              </a:tr>
              <a:tr h="182880">
                <a:tc>
                  <a:txBody>
                    <a:bodyPr/>
                    <a:lstStyle/>
                    <a:p>
                      <a:pPr algn="l" fontAlgn="ctr"/>
                      <a:r>
                        <a:rPr lang="en-US" sz="1100" u="none" strike="noStrike">
                          <a:effectLst/>
                        </a:rPr>
                        <a:t>SARMA(2,1,2)(2,1,1)</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-1424.1</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441346266"/>
                  </a:ext>
                </a:extLst>
              </a:tr>
              <a:tr h="182880">
                <a:tc>
                  <a:txBody>
                    <a:bodyPr/>
                    <a:lstStyle/>
                    <a:p>
                      <a:pPr algn="l" fontAlgn="ctr"/>
                      <a:r>
                        <a:rPr lang="en-US" sz="1100" u="none" strike="noStrike">
                          <a:effectLst/>
                        </a:rPr>
                        <a:t>SARMA(2,1,2)(2,0,1)</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-1440</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3650020356"/>
                  </a:ext>
                </a:extLst>
              </a:tr>
              <a:tr h="182880">
                <a:tc>
                  <a:txBody>
                    <a:bodyPr/>
                    <a:lstStyle/>
                    <a:p>
                      <a:pPr algn="l" fontAlgn="ctr"/>
                      <a:r>
                        <a:rPr lang="en-US" sz="1100" u="none" strike="noStrike">
                          <a:effectLst/>
                        </a:rPr>
                        <a:t>SARMA(2,1,2)(3,0,1)</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-1441.2</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1457843323"/>
                  </a:ext>
                </a:extLst>
              </a:tr>
              <a:tr h="182880">
                <a:tc>
                  <a:txBody>
                    <a:bodyPr/>
                    <a:lstStyle/>
                    <a:p>
                      <a:pPr algn="l" fontAlgn="ctr"/>
                      <a:r>
                        <a:rPr lang="en-US" sz="1100" u="none" strike="noStrike">
                          <a:effectLst/>
                          <a:highlight>
                            <a:srgbClr val="FFFF00"/>
                          </a:highlight>
                        </a:rPr>
                        <a:t>SARMA(3,1,2)(2,0,1)</a:t>
                      </a:r>
                      <a:endParaRPr lang="en-US" sz="1100" b="0" i="0" u="none" strike="noStrike">
                        <a:solidFill>
                          <a:srgbClr val="000000"/>
                        </a:solidFill>
                        <a:effectLst/>
                        <a:highlight>
                          <a:srgbClr val="FFFF00"/>
                        </a:highlight>
                        <a:latin typeface="Arial" panose="020B0604020202020204" pitchFamily="34" charset="0"/>
                      </a:endParaRPr>
                    </a:p>
                  </a:txBody>
                  <a:tcPr marL="7620" marR="7620" marT="63500" marB="63500" anchor="ctr"/>
                </a:tc>
                <a:tc>
                  <a:txBody>
                    <a:bodyPr/>
                    <a:lstStyle/>
                    <a:p>
                      <a:pPr algn="r" fontAlgn="ctr"/>
                      <a:r>
                        <a:rPr lang="en-US" sz="1100" u="none" strike="noStrike" dirty="0">
                          <a:effectLst/>
                          <a:highlight>
                            <a:srgbClr val="FFFF00"/>
                          </a:highlight>
                        </a:rPr>
                        <a:t>-1480.7</a:t>
                      </a:r>
                      <a:endParaRPr lang="en-US" sz="1100" b="0" i="0" u="none" strike="noStrike" dirty="0">
                        <a:solidFill>
                          <a:srgbClr val="000000"/>
                        </a:solidFill>
                        <a:effectLst/>
                        <a:highlight>
                          <a:srgbClr val="FFFF00"/>
                        </a:highlight>
                        <a:latin typeface="Arial" panose="020B0604020202020204" pitchFamily="34" charset="0"/>
                      </a:endParaRPr>
                    </a:p>
                  </a:txBody>
                  <a:tcPr marL="7620" marR="7620" marT="63500" marB="63500" anchor="ctr"/>
                </a:tc>
                <a:extLst>
                  <a:ext uri="{0D108BD9-81ED-4DB2-BD59-A6C34878D82A}">
                    <a16:rowId xmlns:a16="http://schemas.microsoft.com/office/drawing/2014/main" val="2320909617"/>
                  </a:ext>
                </a:extLst>
              </a:tr>
              <a:tr h="182880">
                <a:tc>
                  <a:txBody>
                    <a:bodyPr/>
                    <a:lstStyle/>
                    <a:p>
                      <a:pPr algn="l" fontAlgn="ctr"/>
                      <a:r>
                        <a:rPr lang="en-US" sz="1100" u="none" strike="noStrike">
                          <a:effectLst/>
                        </a:rPr>
                        <a:t>SARMA(2,2,2)(3,0,1)</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dirty="0">
                          <a:effectLst/>
                        </a:rPr>
                        <a:t>-1433.9</a:t>
                      </a:r>
                      <a:endParaRPr lang="en-US" sz="1100" b="0" i="0" u="none" strike="noStrike" dirty="0">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392052048"/>
                  </a:ext>
                </a:extLst>
              </a:tr>
              <a:tr h="182880">
                <a:tc>
                  <a:txBody>
                    <a:bodyPr/>
                    <a:lstStyle/>
                    <a:p>
                      <a:pPr algn="l" fontAlgn="ctr"/>
                      <a:r>
                        <a:rPr lang="en-US" sz="1100" u="none" strike="noStrike">
                          <a:effectLst/>
                        </a:rPr>
                        <a:t>SARMA(3,1,3)(2,0,1)</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a:effectLst/>
                        </a:rPr>
                        <a:t>-1476.5</a:t>
                      </a:r>
                      <a:endParaRPr lang="en-US" sz="1100" b="0" i="0" u="none" strike="noStrike">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2112632497"/>
                  </a:ext>
                </a:extLst>
              </a:tr>
              <a:tr h="182880">
                <a:tc>
                  <a:txBody>
                    <a:bodyPr/>
                    <a:lstStyle/>
                    <a:p>
                      <a:pPr algn="l" fontAlgn="ctr"/>
                      <a:r>
                        <a:rPr lang="en-US" sz="1100" u="none" strike="noStrike">
                          <a:effectLst/>
                        </a:rPr>
                        <a:t>SARMA(3,1,2)(2,1,1)</a:t>
                      </a:r>
                      <a:endParaRPr lang="en-US" sz="1100" b="0" i="0" u="none" strike="noStrike">
                        <a:solidFill>
                          <a:srgbClr val="000000"/>
                        </a:solidFill>
                        <a:effectLst/>
                        <a:latin typeface="Arial" panose="020B0604020202020204" pitchFamily="34" charset="0"/>
                      </a:endParaRPr>
                    </a:p>
                  </a:txBody>
                  <a:tcPr marL="7620" marR="7620" marT="63500" marB="63500" anchor="ctr"/>
                </a:tc>
                <a:tc>
                  <a:txBody>
                    <a:bodyPr/>
                    <a:lstStyle/>
                    <a:p>
                      <a:pPr algn="r" fontAlgn="ctr"/>
                      <a:r>
                        <a:rPr lang="en-US" sz="1100" u="none" strike="noStrike" dirty="0">
                          <a:effectLst/>
                        </a:rPr>
                        <a:t>-1461.6 </a:t>
                      </a:r>
                      <a:endParaRPr lang="en-US" sz="1100" b="0" i="0" u="none" strike="noStrike" dirty="0">
                        <a:solidFill>
                          <a:srgbClr val="000000"/>
                        </a:solidFill>
                        <a:effectLst/>
                        <a:latin typeface="Arial" panose="020B0604020202020204" pitchFamily="34" charset="0"/>
                      </a:endParaRPr>
                    </a:p>
                  </a:txBody>
                  <a:tcPr marL="7620" marR="7620" marT="63500" marB="63500" anchor="ctr"/>
                </a:tc>
                <a:extLst>
                  <a:ext uri="{0D108BD9-81ED-4DB2-BD59-A6C34878D82A}">
                    <a16:rowId xmlns:a16="http://schemas.microsoft.com/office/drawing/2014/main" val="3896095944"/>
                  </a:ext>
                </a:extLst>
              </a:tr>
            </a:tbl>
          </a:graphicData>
        </a:graphic>
      </p:graphicFrame>
    </p:spTree>
    <p:extLst>
      <p:ext uri="{BB962C8B-B14F-4D97-AF65-F5344CB8AC3E}">
        <p14:creationId xmlns:p14="http://schemas.microsoft.com/office/powerpoint/2010/main" val="86012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37372"/>
          </a:xfrm>
        </p:spPr>
        <p:txBody>
          <a:bodyPr>
            <a:normAutofit fontScale="90000"/>
          </a:bodyPr>
          <a:lstStyle/>
          <a:p>
            <a:r>
              <a:rPr lang="en-US" dirty="0"/>
              <a:t>Diagnostic check on Residuals	for SARMA(3,1,2)(2,0,1)</a:t>
            </a:r>
          </a:p>
        </p:txBody>
      </p:sp>
      <p:sp>
        <p:nvSpPr>
          <p:cNvPr id="8" name="Content Placeholder 7"/>
          <p:cNvSpPr>
            <a:spLocks noGrp="1"/>
          </p:cNvSpPr>
          <p:nvPr>
            <p:ph idx="1"/>
          </p:nvPr>
        </p:nvSpPr>
        <p:spPr/>
        <p:txBody>
          <a:bodyPr/>
          <a:lstStyle/>
          <a:p>
            <a:pPr marL="0" indent="0">
              <a:buNone/>
            </a:pPr>
            <a:endParaRPr lang="en-US" dirty="0"/>
          </a:p>
        </p:txBody>
      </p:sp>
      <p:pic>
        <p:nvPicPr>
          <p:cNvPr id="9218" name="Picture 2" descr="https://lh6.googleusercontent.com/P2PdfxfkjG_gbRrJ2bWFlKjXKesat4SIuDcWc8rs0uDD190-z7zTA81uz1Z-S74blagjmRmTTV9i7yQjTPyYE4ov6KClXi2VLyZqdTJHD5FPaxzdbvBCq0Q7hn6jALmtFs1DUz6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2505075"/>
            <a:ext cx="803148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8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 test</a:t>
            </a:r>
          </a:p>
        </p:txBody>
      </p:sp>
      <p:pic>
        <p:nvPicPr>
          <p:cNvPr id="4" name="Content Placeholder 3"/>
          <p:cNvPicPr>
            <a:picLocks noGrp="1" noChangeAspect="1"/>
          </p:cNvPicPr>
          <p:nvPr>
            <p:ph idx="1"/>
          </p:nvPr>
        </p:nvPicPr>
        <p:blipFill>
          <a:blip r:embed="rId2"/>
          <a:stretch>
            <a:fillRect/>
          </a:stretch>
        </p:blipFill>
        <p:spPr>
          <a:xfrm>
            <a:off x="1506855" y="2332609"/>
            <a:ext cx="4619625" cy="1228725"/>
          </a:xfrm>
          <a:prstGeom prst="rect">
            <a:avLst/>
          </a:prstGeom>
        </p:spPr>
      </p:pic>
      <p:sp>
        <p:nvSpPr>
          <p:cNvPr id="5" name="TextBox 4"/>
          <p:cNvSpPr txBox="1"/>
          <p:nvPr/>
        </p:nvSpPr>
        <p:spPr>
          <a:xfrm>
            <a:off x="1506855" y="3781425"/>
            <a:ext cx="9265920" cy="923330"/>
          </a:xfrm>
          <a:prstGeom prst="rect">
            <a:avLst/>
          </a:prstGeom>
          <a:noFill/>
        </p:spPr>
        <p:txBody>
          <a:bodyPr wrap="square" rtlCol="0">
            <a:spAutoFit/>
          </a:bodyPr>
          <a:lstStyle/>
          <a:p>
            <a:pPr>
              <a:buFont typeface="Wingdings" panose="05000000000000000000" pitchFamily="2" charset="2"/>
              <a:buChar char="Ø"/>
            </a:pPr>
            <a:r>
              <a:rPr lang="en-US" dirty="0" err="1"/>
              <a:t>Ljung</a:t>
            </a:r>
            <a:r>
              <a:rPr lang="en-US" dirty="0"/>
              <a:t>-Box test is conducted for the chosen SARMA(3,1,2)(2,0,1) model.</a:t>
            </a:r>
          </a:p>
          <a:p>
            <a:pPr>
              <a:buFont typeface="Wingdings" panose="05000000000000000000" pitchFamily="2" charset="2"/>
              <a:buChar char="Ø"/>
            </a:pPr>
            <a:r>
              <a:rPr lang="en-US" dirty="0"/>
              <a:t>The test-statistic is less than the critical value</a:t>
            </a:r>
          </a:p>
          <a:p>
            <a:pPr>
              <a:buFont typeface="Wingdings" panose="05000000000000000000" pitchFamily="2" charset="2"/>
              <a:buChar char="Ø"/>
            </a:pPr>
            <a:r>
              <a:rPr lang="en-US" dirty="0"/>
              <a:t>We fail to reject the null hypothesis that all the coefficients are jointly equal to zero.</a:t>
            </a:r>
          </a:p>
        </p:txBody>
      </p:sp>
    </p:spTree>
    <p:extLst>
      <p:ext uri="{BB962C8B-B14F-4D97-AF65-F5344CB8AC3E}">
        <p14:creationId xmlns:p14="http://schemas.microsoft.com/office/powerpoint/2010/main" val="92348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4497"/>
          </a:xfrm>
        </p:spPr>
        <p:txBody>
          <a:bodyPr/>
          <a:lstStyle/>
          <a:p>
            <a:r>
              <a:rPr lang="en-US" dirty="0"/>
              <a:t>Forecasted Value from Holdout data:</a:t>
            </a:r>
          </a:p>
        </p:txBody>
      </p:sp>
      <p:pic>
        <p:nvPicPr>
          <p:cNvPr id="6146" name="Picture 2" descr="https://lh3.googleusercontent.com/LhFDrST5rFO5XDJWTbpdlJsJSSyOg0XXQL99JjzFLSoxopJGHuzpJjSJal8Qy6BWxe1vOleAUXWDQXm0LM59Buv2jo0n33IUr-up4BnoXltgTJVF70QRAGs3j9GmnqMEqCp4KDW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6053" y="1983105"/>
            <a:ext cx="7687399" cy="13551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677303893"/>
              </p:ext>
            </p:extLst>
          </p:nvPr>
        </p:nvGraphicFramePr>
        <p:xfrm>
          <a:off x="4045689" y="3739793"/>
          <a:ext cx="4898073" cy="1652855"/>
        </p:xfrm>
        <a:graphic>
          <a:graphicData uri="http://schemas.openxmlformats.org/drawingml/2006/table">
            <a:tbl>
              <a:tblPr/>
              <a:tblGrid>
                <a:gridCol w="961131">
                  <a:extLst>
                    <a:ext uri="{9D8B030D-6E8A-4147-A177-3AD203B41FA5}">
                      <a16:colId xmlns:a16="http://schemas.microsoft.com/office/drawing/2014/main" val="1682388241"/>
                    </a:ext>
                  </a:extLst>
                </a:gridCol>
                <a:gridCol w="1201414">
                  <a:extLst>
                    <a:ext uri="{9D8B030D-6E8A-4147-A177-3AD203B41FA5}">
                      <a16:colId xmlns:a16="http://schemas.microsoft.com/office/drawing/2014/main" val="4271351823"/>
                    </a:ext>
                  </a:extLst>
                </a:gridCol>
                <a:gridCol w="1478664">
                  <a:extLst>
                    <a:ext uri="{9D8B030D-6E8A-4147-A177-3AD203B41FA5}">
                      <a16:colId xmlns:a16="http://schemas.microsoft.com/office/drawing/2014/main" val="3740582393"/>
                    </a:ext>
                  </a:extLst>
                </a:gridCol>
                <a:gridCol w="1256864">
                  <a:extLst>
                    <a:ext uri="{9D8B030D-6E8A-4147-A177-3AD203B41FA5}">
                      <a16:colId xmlns:a16="http://schemas.microsoft.com/office/drawing/2014/main" val="2109360582"/>
                    </a:ext>
                  </a:extLst>
                </a:gridCol>
              </a:tblGrid>
              <a:tr h="410795">
                <a:tc>
                  <a:txBody>
                    <a:bodyPr/>
                    <a:lstStyle/>
                    <a:p>
                      <a:pPr algn="ctr" fontAlgn="b"/>
                      <a:r>
                        <a:rPr lang="en-US" sz="1100" b="1" i="0" u="none" strike="noStrike">
                          <a:solidFill>
                            <a:srgbClr val="000000"/>
                          </a:solidFill>
                          <a:effectLst/>
                          <a:latin typeface="Calibri" panose="020F0502020204030204" pitchFamily="34" charset="0"/>
                        </a:rPr>
                        <a:t>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100" b="1" i="0" u="none" strike="noStrike">
                          <a:solidFill>
                            <a:srgbClr val="000000"/>
                          </a:solidFill>
                          <a:effectLst/>
                          <a:latin typeface="Calibri" panose="020F0502020204030204" pitchFamily="34" charset="0"/>
                        </a:rPr>
                        <a:t>Original value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100" b="1" i="0" u="none" strike="noStrike">
                          <a:solidFill>
                            <a:srgbClr val="000000"/>
                          </a:solidFill>
                          <a:effectLst/>
                          <a:latin typeface="Calibri" panose="020F0502020204030204" pitchFamily="34" charset="0"/>
                        </a:rPr>
                        <a:t>Forecasted value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100" b="1" i="0" u="none" strike="noStrike" dirty="0">
                          <a:solidFill>
                            <a:srgbClr val="000000"/>
                          </a:solidFill>
                          <a:effectLst/>
                          <a:latin typeface="Calibri" panose="020F0502020204030204" pitchFamily="34" charset="0"/>
                        </a:rPr>
                        <a:t>Absolute Error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856097634"/>
                  </a:ext>
                </a:extLst>
              </a:tr>
              <a:tr h="310515">
                <a:tc>
                  <a:txBody>
                    <a:bodyPr/>
                    <a:lstStyle/>
                    <a:p>
                      <a:pPr algn="ctr" fontAlgn="b"/>
                      <a:r>
                        <a:rPr lang="en-US" sz="1100" b="0" i="0" u="none" strike="noStrike" dirty="0">
                          <a:solidFill>
                            <a:srgbClr val="000000"/>
                          </a:solidFill>
                          <a:effectLst/>
                          <a:latin typeface="Calibri" panose="020F0502020204030204" pitchFamily="34" charset="0"/>
                        </a:rPr>
                        <a:t>12/1/2016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541179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541723.2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544.2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48838"/>
                  </a:ext>
                </a:extLst>
              </a:tr>
              <a:tr h="310515">
                <a:tc>
                  <a:txBody>
                    <a:bodyPr/>
                    <a:lstStyle/>
                    <a:p>
                      <a:pPr algn="ctr" fontAlgn="b"/>
                      <a:r>
                        <a:rPr lang="en-US" sz="1100" b="0" i="0" u="none" strike="noStrike">
                          <a:solidFill>
                            <a:srgbClr val="000000"/>
                          </a:solidFill>
                          <a:effectLst/>
                          <a:latin typeface="Calibri" panose="020F0502020204030204" pitchFamily="34" charset="0"/>
                        </a:rPr>
                        <a:t>1/1/2017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422799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420334.1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2464.9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560039"/>
                  </a:ext>
                </a:extLst>
              </a:tr>
              <a:tr h="310515">
                <a:tc>
                  <a:txBody>
                    <a:bodyPr/>
                    <a:lstStyle/>
                    <a:p>
                      <a:pPr algn="ctr" fontAlgn="b"/>
                      <a:r>
                        <a:rPr lang="en-US" sz="1100" b="0" i="0" u="none" strike="noStrike">
                          <a:solidFill>
                            <a:srgbClr val="000000"/>
                          </a:solidFill>
                          <a:effectLst/>
                          <a:latin typeface="Calibri" panose="020F0502020204030204" pitchFamily="34" charset="0"/>
                        </a:rPr>
                        <a:t>2/1/2017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419730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427558.9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7828.9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5861"/>
                  </a:ext>
                </a:extLst>
              </a:tr>
              <a:tr h="310515">
                <a:tc>
                  <a:txBody>
                    <a:bodyPr/>
                    <a:lstStyle/>
                    <a:p>
                      <a:pPr algn="ctr" fontAlgn="b"/>
                      <a:r>
                        <a:rPr lang="en-US" sz="1100" b="0" i="0" u="none" strike="noStrike">
                          <a:solidFill>
                            <a:srgbClr val="000000"/>
                          </a:solidFill>
                          <a:effectLst/>
                          <a:latin typeface="Calibri" panose="020F0502020204030204" pitchFamily="34" charset="0"/>
                        </a:rPr>
                        <a:t>3/1/2017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482257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484393.2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2136.2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1642577"/>
                  </a:ext>
                </a:extLst>
              </a:tr>
            </a:tbl>
          </a:graphicData>
        </a:graphic>
      </p:graphicFrame>
    </p:spTree>
    <p:extLst>
      <p:ext uri="{BB962C8B-B14F-4D97-AF65-F5344CB8AC3E}">
        <p14:creationId xmlns:p14="http://schemas.microsoft.com/office/powerpoint/2010/main" val="229769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Forecasted Plot (Holdout)	</a:t>
            </a:r>
          </a:p>
        </p:txBody>
      </p:sp>
      <p:pic>
        <p:nvPicPr>
          <p:cNvPr id="7170" name="Picture 2" descr="https://lh4.googleusercontent.com/Qe-BVrh-3usxebTtCUmFqsjopAWVd_Kk-1gnJ6w-06LC4NuVE1_urEtJLu7piyKKnWYAC1HdjwD9i731jLTPU8T4IRwUXlPd4kRzRJVuYJfQEUgmNIoYXE9SH-iI8b8X2c0dJLw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3516" y="1846263"/>
            <a:ext cx="8436310" cy="374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61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Forecasted values(2 step ahead)</a:t>
            </a:r>
          </a:p>
        </p:txBody>
      </p:sp>
      <p:pic>
        <p:nvPicPr>
          <p:cNvPr id="8194" name="Picture 2" descr="https://lh6.googleusercontent.com/Amlw2VsrT2It7_xajUdIL_eXKEmhaUZsNmXnuMOsHgtm388MUlKxxyBuIZUqLfnh3dWIiO_AlwJpmOFkEo7NL3ADW25b6Y4D9hu_OnPb2T3NlJc_72QODkWiQhMV0R8EYv7ldx1z"/>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8050" y="3052763"/>
            <a:ext cx="78962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2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B37D-6A0C-4919-A9A3-93B3CDDE8296}"/>
              </a:ext>
            </a:extLst>
          </p:cNvPr>
          <p:cNvSpPr>
            <a:spLocks noGrp="1"/>
          </p:cNvSpPr>
          <p:nvPr>
            <p:ph type="title"/>
          </p:nvPr>
        </p:nvSpPr>
        <p:spPr/>
        <p:txBody>
          <a:bodyPr/>
          <a:lstStyle/>
          <a:p>
            <a:r>
              <a:rPr lang="en-US" dirty="0"/>
              <a:t>Forecasted Plot(2 step ahead)</a:t>
            </a:r>
          </a:p>
        </p:txBody>
      </p:sp>
      <p:pic>
        <p:nvPicPr>
          <p:cNvPr id="4" name="Content Placeholder 3">
            <a:extLst>
              <a:ext uri="{FF2B5EF4-FFF2-40B4-BE49-F238E27FC236}">
                <a16:creationId xmlns:a16="http://schemas.microsoft.com/office/drawing/2014/main" id="{996495ED-F372-4FEA-BEDC-BADE2C1ADC86}"/>
              </a:ext>
            </a:extLst>
          </p:cNvPr>
          <p:cNvPicPr>
            <a:picLocks noGrp="1" noChangeAspect="1"/>
          </p:cNvPicPr>
          <p:nvPr>
            <p:ph idx="1"/>
          </p:nvPr>
        </p:nvPicPr>
        <p:blipFill>
          <a:blip r:embed="rId2"/>
          <a:stretch>
            <a:fillRect/>
          </a:stretch>
        </p:blipFill>
        <p:spPr>
          <a:xfrm>
            <a:off x="1871190" y="1897634"/>
            <a:ext cx="8941462" cy="4022725"/>
          </a:xfrm>
          <a:prstGeom prst="rect">
            <a:avLst/>
          </a:prstGeom>
        </p:spPr>
      </p:pic>
    </p:spTree>
    <p:extLst>
      <p:ext uri="{BB962C8B-B14F-4D97-AF65-F5344CB8AC3E}">
        <p14:creationId xmlns:p14="http://schemas.microsoft.com/office/powerpoint/2010/main" val="386084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Retail Trade Sales and Food Services Sales</a:t>
            </a:r>
          </a:p>
        </p:txBody>
      </p:sp>
      <p:sp>
        <p:nvSpPr>
          <p:cNvPr id="4" name="Text Placeholder 3"/>
          <p:cNvSpPr>
            <a:spLocks noGrp="1"/>
          </p:cNvSpPr>
          <p:nvPr>
            <p:ph type="body" sz="half" idx="2"/>
          </p:nvPr>
        </p:nvSpPr>
        <p:spPr/>
        <p:txBody>
          <a:bodyPr/>
          <a:lstStyle/>
          <a:p>
            <a:pPr algn="r"/>
            <a:r>
              <a:rPr lang="en-US" dirty="0"/>
              <a:t>January 1992 to March 2017</a:t>
            </a:r>
          </a:p>
        </p:txBody>
      </p:sp>
      <p:pic>
        <p:nvPicPr>
          <p:cNvPr id="8" name="Picture 7"/>
          <p:cNvPicPr>
            <a:picLocks noChangeAspect="1"/>
          </p:cNvPicPr>
          <p:nvPr/>
        </p:nvPicPr>
        <p:blipFill>
          <a:blip r:embed="rId2"/>
          <a:stretch>
            <a:fillRect/>
          </a:stretch>
        </p:blipFill>
        <p:spPr>
          <a:xfrm>
            <a:off x="0" y="635078"/>
            <a:ext cx="12192000" cy="3684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10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Environment</a:t>
            </a:r>
          </a:p>
        </p:txBody>
      </p:sp>
      <p:sp>
        <p:nvSpPr>
          <p:cNvPr id="3" name="Content Placeholder 2"/>
          <p:cNvSpPr>
            <a:spLocks noGrp="1"/>
          </p:cNvSpPr>
          <p:nvPr>
            <p:ph sz="half" idx="1"/>
          </p:nvPr>
        </p:nvSpPr>
        <p:spPr>
          <a:xfrm>
            <a:off x="1097278" y="1845734"/>
            <a:ext cx="5897079" cy="4023360"/>
          </a:xfrm>
        </p:spPr>
        <p:txBody>
          <a:bodyPr>
            <a:normAutofit fontScale="92500" lnSpcReduction="10000"/>
          </a:bodyPr>
          <a:lstStyle/>
          <a:p>
            <a:r>
              <a:rPr lang="en-US" dirty="0"/>
              <a:t>Retail Trade Sales and Food Service Sales (RSAFSNA) is a component of US GDP. </a:t>
            </a:r>
          </a:p>
          <a:p>
            <a:r>
              <a:rPr lang="en-US" dirty="0"/>
              <a:t>The economy is approximately 2/3rds driven by the consumer, and retail sales is a good proxy for consumer spending.  </a:t>
            </a:r>
          </a:p>
          <a:p>
            <a:r>
              <a:rPr lang="en-US" dirty="0"/>
              <a:t>The FED uses the rate of GDP growth as an indicator of economic expansion. If perceived as expanding too rapidly, the FED is likely to increase the bank borrowing rate. In turn, if the GDP growth is estimated to be moderate, interests rates will remain at current rate or even lowered.</a:t>
            </a:r>
          </a:p>
          <a:p>
            <a:r>
              <a:rPr lang="en-US" dirty="0"/>
              <a:t>In this decision environment, the risk is higher in overstating the sales. If FED increases the interest rates in error, it may lead to stagnation of US GDP growth.</a:t>
            </a:r>
          </a:p>
          <a:p>
            <a:pPr marL="0" indent="0">
              <a:buNone/>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50430" y="2309601"/>
            <a:ext cx="3905250" cy="3095625"/>
          </a:xfrm>
        </p:spPr>
      </p:pic>
    </p:spTree>
    <p:extLst>
      <p:ext uri="{BB962C8B-B14F-4D97-AF65-F5344CB8AC3E}">
        <p14:creationId xmlns:p14="http://schemas.microsoft.com/office/powerpoint/2010/main" val="130818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&amp; Transformation</a:t>
            </a:r>
          </a:p>
        </p:txBody>
      </p:sp>
      <p:sp>
        <p:nvSpPr>
          <p:cNvPr id="3" name="Content Placeholder 2"/>
          <p:cNvSpPr>
            <a:spLocks noGrp="1"/>
          </p:cNvSpPr>
          <p:nvPr>
            <p:ph idx="1"/>
          </p:nvPr>
        </p:nvSpPr>
        <p:spPr/>
        <p:txBody>
          <a:bodyPr/>
          <a:lstStyle/>
          <a:p>
            <a:pPr marL="0" indent="0">
              <a:buNone/>
            </a:pPr>
            <a:endParaRPr lang="en-US" dirty="0"/>
          </a:p>
          <a:p>
            <a:pPr marL="91440" lvl="1" indent="-91440">
              <a:spcBef>
                <a:spcPts val="1200"/>
              </a:spcBef>
              <a:spcAft>
                <a:spcPts val="200"/>
              </a:spcAft>
              <a:buSzPct val="100000"/>
              <a:buFont typeface="Arial" panose="020B0604020202020204" pitchFamily="34" charset="0"/>
              <a:buChar char="•"/>
            </a:pPr>
            <a:r>
              <a:rPr lang="en-US" sz="2000" dirty="0"/>
              <a:t>Linear upward trend.</a:t>
            </a:r>
          </a:p>
          <a:p>
            <a:pPr marL="201168" lvl="1" indent="0">
              <a:buNone/>
            </a:pPr>
            <a:endParaRPr lang="en-US" dirty="0"/>
          </a:p>
          <a:p>
            <a:pPr>
              <a:buFont typeface="Arial" panose="020B0604020202020204" pitchFamily="34" charset="0"/>
              <a:buChar char="•"/>
            </a:pPr>
            <a:r>
              <a:rPr lang="en-US" dirty="0"/>
              <a:t>Exhibiting strong seasonal cycle with peaks in the month of December, and the dips in the month of January &amp; February.</a:t>
            </a:r>
          </a:p>
          <a:p>
            <a:pPr>
              <a:buFont typeface="Arial" panose="020B0604020202020204" pitchFamily="34" charset="0"/>
              <a:buChar char="•"/>
            </a:pPr>
            <a:r>
              <a:rPr lang="en-US" dirty="0"/>
              <a:t>Change in variations across the seasonal spikes</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1563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E582-4F13-4353-8A59-C0260E265405}"/>
              </a:ext>
            </a:extLst>
          </p:cNvPr>
          <p:cNvSpPr>
            <a:spLocks noGrp="1"/>
          </p:cNvSpPr>
          <p:nvPr>
            <p:ph type="title"/>
          </p:nvPr>
        </p:nvSpPr>
        <p:spPr/>
        <p:txBody>
          <a:bodyPr/>
          <a:lstStyle/>
          <a:p>
            <a:r>
              <a:rPr lang="en-US" dirty="0"/>
              <a:t>Observation &amp; Transformation</a:t>
            </a:r>
          </a:p>
        </p:txBody>
      </p:sp>
      <p:pic>
        <p:nvPicPr>
          <p:cNvPr id="4" name="Content Placeholder 3">
            <a:extLst>
              <a:ext uri="{FF2B5EF4-FFF2-40B4-BE49-F238E27FC236}">
                <a16:creationId xmlns:a16="http://schemas.microsoft.com/office/drawing/2014/main" id="{3AEFE989-2263-492A-A63D-3829F69D3F68}"/>
              </a:ext>
            </a:extLst>
          </p:cNvPr>
          <p:cNvPicPr>
            <a:picLocks noGrp="1" noChangeAspect="1"/>
          </p:cNvPicPr>
          <p:nvPr>
            <p:ph idx="1"/>
          </p:nvPr>
        </p:nvPicPr>
        <p:blipFill>
          <a:blip r:embed="rId2"/>
          <a:stretch>
            <a:fillRect/>
          </a:stretch>
        </p:blipFill>
        <p:spPr>
          <a:xfrm>
            <a:off x="2987040" y="1859280"/>
            <a:ext cx="5892800" cy="4194676"/>
          </a:xfrm>
          <a:prstGeom prst="rect">
            <a:avLst/>
          </a:prstGeom>
        </p:spPr>
      </p:pic>
    </p:spTree>
    <p:extLst>
      <p:ext uri="{BB962C8B-B14F-4D97-AF65-F5344CB8AC3E}">
        <p14:creationId xmlns:p14="http://schemas.microsoft.com/office/powerpoint/2010/main" val="92797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81712"/>
          </a:xfrm>
        </p:spPr>
        <p:txBody>
          <a:bodyPr>
            <a:normAutofit/>
          </a:bodyPr>
          <a:lstStyle/>
          <a:p>
            <a:r>
              <a:rPr lang="en-US" sz="4400" dirty="0"/>
              <a:t>Holdout Period and Deterministic variable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Holdout period:</a:t>
            </a:r>
          </a:p>
          <a:p>
            <a:r>
              <a:rPr lang="en-US" dirty="0"/>
              <a:t>Here, last 4 observations are excluded from the time series object defined. This is done to verify the forecasted values for the excluded observations.</a:t>
            </a:r>
          </a:p>
          <a:p>
            <a:endParaRPr lang="en-US" dirty="0"/>
          </a:p>
          <a:p>
            <a:pPr>
              <a:buFont typeface="Wingdings" panose="05000000000000000000" pitchFamily="2" charset="2"/>
              <a:buChar char="Ø"/>
            </a:pPr>
            <a:r>
              <a:rPr lang="en-US" dirty="0"/>
              <a:t>Deterministic variable: </a:t>
            </a:r>
          </a:p>
          <a:p>
            <a:r>
              <a:rPr lang="en-US" dirty="0"/>
              <a:t>Here, ‘trend’ in the plot of the dataset is considered as the deterministic variable. The retail data that we have chosen follows an upward trend.</a:t>
            </a:r>
          </a:p>
          <a:p>
            <a:endParaRPr lang="en-US" dirty="0"/>
          </a:p>
        </p:txBody>
      </p:sp>
    </p:spTree>
    <p:extLst>
      <p:ext uri="{BB962C8B-B14F-4D97-AF65-F5344CB8AC3E}">
        <p14:creationId xmlns:p14="http://schemas.microsoft.com/office/powerpoint/2010/main" val="395034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Root: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Unit root test</a:t>
            </a:r>
          </a:p>
          <a:p>
            <a:pPr lvl="1">
              <a:buFont typeface="Arial" panose="020B0604020202020204" pitchFamily="34" charset="0"/>
              <a:buChar char="•"/>
            </a:pPr>
            <a:r>
              <a:rPr lang="en-US" dirty="0"/>
              <a:t>Using 24 lags – twice the seasonal lags</a:t>
            </a:r>
          </a:p>
          <a:p>
            <a:pPr lvl="1">
              <a:buFont typeface="Arial" panose="020B0604020202020204" pitchFamily="34" charset="0"/>
              <a:buChar char="•"/>
            </a:pPr>
            <a:r>
              <a:rPr lang="en-US" dirty="0"/>
              <a:t>Test statistic is greater than critical value</a:t>
            </a:r>
          </a:p>
          <a:p>
            <a:pPr lvl="2">
              <a:buFont typeface="Arial" panose="020B0604020202020204" pitchFamily="34" charset="0"/>
              <a:buChar char="•"/>
            </a:pPr>
            <a:r>
              <a:rPr lang="en-US" dirty="0"/>
              <a:t>Fail to reject the Null</a:t>
            </a:r>
          </a:p>
          <a:p>
            <a:pPr lvl="2">
              <a:buFont typeface="Arial" panose="020B0604020202020204" pitchFamily="34" charset="0"/>
              <a:buChar char="•"/>
            </a:pPr>
            <a:endParaRPr lang="en-US" dirty="0"/>
          </a:p>
          <a:p>
            <a:pPr>
              <a:buFont typeface="Arial" panose="020B0604020202020204" pitchFamily="34" charset="0"/>
              <a:buChar char="•"/>
            </a:pPr>
            <a:r>
              <a:rPr lang="en-US" dirty="0"/>
              <a:t>Difference the data.</a:t>
            </a:r>
          </a:p>
          <a:p>
            <a:pPr>
              <a:buFont typeface="Arial" panose="020B0604020202020204" pitchFamily="34" charset="0"/>
              <a:buChar char="•"/>
            </a:pPr>
            <a:endParaRPr lang="en-US" dirty="0"/>
          </a:p>
          <a:p>
            <a:endParaRPr lang="en-US" dirty="0"/>
          </a:p>
          <a:p>
            <a:endParaRPr lang="en-US" dirty="0"/>
          </a:p>
        </p:txBody>
      </p:sp>
      <p:pic>
        <p:nvPicPr>
          <p:cNvPr id="4" name="Picture 3">
            <a:extLst>
              <a:ext uri="{FF2B5EF4-FFF2-40B4-BE49-F238E27FC236}">
                <a16:creationId xmlns:a16="http://schemas.microsoft.com/office/drawing/2014/main" id="{493FD30C-F3AB-4860-A111-245551FCFC08}"/>
              </a:ext>
            </a:extLst>
          </p:cNvPr>
          <p:cNvPicPr>
            <a:picLocks noChangeAspect="1"/>
          </p:cNvPicPr>
          <p:nvPr/>
        </p:nvPicPr>
        <p:blipFill>
          <a:blip r:embed="rId2"/>
          <a:stretch>
            <a:fillRect/>
          </a:stretch>
        </p:blipFill>
        <p:spPr>
          <a:xfrm>
            <a:off x="5568873" y="2255520"/>
            <a:ext cx="5898909" cy="2937827"/>
          </a:xfrm>
          <a:prstGeom prst="rect">
            <a:avLst/>
          </a:prstGeom>
        </p:spPr>
      </p:pic>
    </p:spTree>
    <p:extLst>
      <p:ext uri="{BB962C8B-B14F-4D97-AF65-F5344CB8AC3E}">
        <p14:creationId xmlns:p14="http://schemas.microsoft.com/office/powerpoint/2010/main" val="337831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C142-4A3C-4B05-A63E-492C6F3713EA}"/>
              </a:ext>
            </a:extLst>
          </p:cNvPr>
          <p:cNvSpPr>
            <a:spLocks noGrp="1"/>
          </p:cNvSpPr>
          <p:nvPr>
            <p:ph type="title"/>
          </p:nvPr>
        </p:nvSpPr>
        <p:spPr/>
        <p:txBody>
          <a:bodyPr/>
          <a:lstStyle/>
          <a:p>
            <a:r>
              <a:rPr lang="en-US" dirty="0"/>
              <a:t>Plots</a:t>
            </a:r>
          </a:p>
        </p:txBody>
      </p:sp>
      <p:pic>
        <p:nvPicPr>
          <p:cNvPr id="4" name="Content Placeholder 3">
            <a:extLst>
              <a:ext uri="{FF2B5EF4-FFF2-40B4-BE49-F238E27FC236}">
                <a16:creationId xmlns:a16="http://schemas.microsoft.com/office/drawing/2014/main" id="{32370CFE-A920-40D7-8E1B-1FC23A2855EF}"/>
              </a:ext>
            </a:extLst>
          </p:cNvPr>
          <p:cNvPicPr>
            <a:picLocks noGrp="1" noChangeAspect="1"/>
          </p:cNvPicPr>
          <p:nvPr>
            <p:ph idx="1"/>
          </p:nvPr>
        </p:nvPicPr>
        <p:blipFill>
          <a:blip r:embed="rId2"/>
          <a:stretch>
            <a:fillRect/>
          </a:stretch>
        </p:blipFill>
        <p:spPr>
          <a:xfrm>
            <a:off x="1258366" y="1825943"/>
            <a:ext cx="4461714" cy="4022725"/>
          </a:xfrm>
          <a:prstGeom prst="rect">
            <a:avLst/>
          </a:prstGeom>
        </p:spPr>
      </p:pic>
      <p:pic>
        <p:nvPicPr>
          <p:cNvPr id="5" name="Picture 4">
            <a:extLst>
              <a:ext uri="{FF2B5EF4-FFF2-40B4-BE49-F238E27FC236}">
                <a16:creationId xmlns:a16="http://schemas.microsoft.com/office/drawing/2014/main" id="{5FCB1F0D-1054-438A-81B3-978A03BE3B4E}"/>
              </a:ext>
            </a:extLst>
          </p:cNvPr>
          <p:cNvPicPr>
            <a:picLocks noChangeAspect="1"/>
          </p:cNvPicPr>
          <p:nvPr/>
        </p:nvPicPr>
        <p:blipFill>
          <a:blip r:embed="rId3"/>
          <a:stretch>
            <a:fillRect/>
          </a:stretch>
        </p:blipFill>
        <p:spPr>
          <a:xfrm>
            <a:off x="6484314" y="1825943"/>
            <a:ext cx="4671366" cy="4209097"/>
          </a:xfrm>
          <a:prstGeom prst="rect">
            <a:avLst/>
          </a:prstGeom>
        </p:spPr>
      </p:pic>
    </p:spTree>
    <p:extLst>
      <p:ext uri="{BB962C8B-B14F-4D97-AF65-F5344CB8AC3E}">
        <p14:creationId xmlns:p14="http://schemas.microsoft.com/office/powerpoint/2010/main" val="151090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Correlogram plots</a:t>
            </a:r>
          </a:p>
        </p:txBody>
      </p:sp>
      <p:sp>
        <p:nvSpPr>
          <p:cNvPr id="3" name="Content Placeholder 2"/>
          <p:cNvSpPr>
            <a:spLocks noGrp="1"/>
          </p:cNvSpPr>
          <p:nvPr>
            <p:ph idx="1"/>
          </p:nvPr>
        </p:nvSpPr>
        <p:spPr>
          <a:xfrm>
            <a:off x="1097280" y="1914314"/>
            <a:ext cx="10058400" cy="4023360"/>
          </a:xfrm>
        </p:spPr>
        <p:txBody>
          <a:bodyPr/>
          <a:lstStyle/>
          <a:p>
            <a:r>
              <a:rPr lang="en-US" dirty="0"/>
              <a:t>Autocorrelation function(ACF):</a:t>
            </a:r>
          </a:p>
          <a:p>
            <a:pPr>
              <a:buFont typeface="Wingdings" panose="05000000000000000000" pitchFamily="2" charset="2"/>
              <a:buChar char="Ø"/>
            </a:pPr>
            <a:r>
              <a:rPr lang="en-US" dirty="0"/>
              <a:t>There is a gradual decay of the ACF which shows the presence of a unit root.</a:t>
            </a:r>
          </a:p>
          <a:p>
            <a:pPr>
              <a:buFont typeface="Wingdings" panose="05000000000000000000" pitchFamily="2" charset="2"/>
              <a:buChar char="Ø"/>
            </a:pPr>
            <a:r>
              <a:rPr lang="en-US" dirty="0"/>
              <a:t>It also suggests that the data is non-										stationary.</a:t>
            </a: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1B66A67F-0CB9-4AE9-9F14-5872A239A023}"/>
              </a:ext>
            </a:extLst>
          </p:cNvPr>
          <p:cNvPicPr>
            <a:picLocks noChangeAspect="1"/>
          </p:cNvPicPr>
          <p:nvPr/>
        </p:nvPicPr>
        <p:blipFill>
          <a:blip r:embed="rId2"/>
          <a:stretch>
            <a:fillRect/>
          </a:stretch>
        </p:blipFill>
        <p:spPr>
          <a:xfrm>
            <a:off x="2367280" y="3444240"/>
            <a:ext cx="6715760" cy="2814573"/>
          </a:xfrm>
          <a:prstGeom prst="rect">
            <a:avLst/>
          </a:prstGeom>
        </p:spPr>
      </p:pic>
    </p:spTree>
    <p:extLst>
      <p:ext uri="{BB962C8B-B14F-4D97-AF65-F5344CB8AC3E}">
        <p14:creationId xmlns:p14="http://schemas.microsoft.com/office/powerpoint/2010/main" val="12193871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2260</TotalTime>
  <Words>458</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Retrospect</vt:lpstr>
      <vt:lpstr>Retail Trade Sales and Food Services Sales</vt:lpstr>
      <vt:lpstr>Retail Trade Sales and Food Services Sales</vt:lpstr>
      <vt:lpstr>Decision Environment</vt:lpstr>
      <vt:lpstr>Observation &amp; Transformation</vt:lpstr>
      <vt:lpstr>Observation &amp; Transformation</vt:lpstr>
      <vt:lpstr>Holdout Period and Deterministic variable</vt:lpstr>
      <vt:lpstr>Unit Root:</vt:lpstr>
      <vt:lpstr>Plots</vt:lpstr>
      <vt:lpstr>Correlogram plots</vt:lpstr>
      <vt:lpstr>Correlogram plots  </vt:lpstr>
      <vt:lpstr>Model selection</vt:lpstr>
      <vt:lpstr>Diagnostic check on Residuals for SARMA(3,1,2)(2,0,1)</vt:lpstr>
      <vt:lpstr>Diagnostic test</vt:lpstr>
      <vt:lpstr>Forecasted Value from Holdout data:</vt:lpstr>
      <vt:lpstr>Forecasted Plot (Holdout) </vt:lpstr>
      <vt:lpstr>Forecasted values(2 step ahead)</vt:lpstr>
      <vt:lpstr>Forecasted Plot(2 step ahead)</vt:lpstr>
    </vt:vector>
  </TitlesOfParts>
  <Company>First Command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Trade Sales and Food Services Sales</dc:title>
  <dc:creator>Davis, Kay</dc:creator>
  <cp:lastModifiedBy>Muthu Kannan Subramanian</cp:lastModifiedBy>
  <cp:revision>48</cp:revision>
  <dcterms:created xsi:type="dcterms:W3CDTF">2017-04-29T23:30:37Z</dcterms:created>
  <dcterms:modified xsi:type="dcterms:W3CDTF">2017-05-03T21:09:03Z</dcterms:modified>
</cp:coreProperties>
</file>