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214069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58D736-9D60-44B9-BD2F-839509B41235}"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45597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16444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003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789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349440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3311699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3378253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28484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196946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62467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58D736-9D60-44B9-BD2F-839509B41235}"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411080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58D736-9D60-44B9-BD2F-839509B41235}"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66999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374093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101582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558D736-9D60-44B9-BD2F-839509B41235}" type="datetimeFigureOut">
              <a:rPr lang="en-US" smtClean="0"/>
              <a:t>4/2/2024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45267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58D736-9D60-44B9-BD2F-839509B41235}"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95EF4-44D8-463D-BB24-CC209F9DDE11}" type="slidenum">
              <a:rPr lang="en-US" smtClean="0"/>
              <a:t>‹#›</a:t>
            </a:fld>
            <a:endParaRPr lang="en-US"/>
          </a:p>
        </p:txBody>
      </p:sp>
    </p:spTree>
    <p:extLst>
      <p:ext uri="{BB962C8B-B14F-4D97-AF65-F5344CB8AC3E}">
        <p14:creationId xmlns:p14="http://schemas.microsoft.com/office/powerpoint/2010/main" val="128636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58D736-9D60-44B9-BD2F-839509B41235}" type="datetimeFigureOut">
              <a:rPr lang="en-US" smtClean="0"/>
              <a:t>4/2/2024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195EF4-44D8-463D-BB24-CC209F9DDE11}" type="slidenum">
              <a:rPr lang="en-US" smtClean="0"/>
              <a:t>‹#›</a:t>
            </a:fld>
            <a:endParaRPr lang="en-US"/>
          </a:p>
        </p:txBody>
      </p:sp>
    </p:spTree>
    <p:extLst>
      <p:ext uri="{BB962C8B-B14F-4D97-AF65-F5344CB8AC3E}">
        <p14:creationId xmlns:p14="http://schemas.microsoft.com/office/powerpoint/2010/main" val="10212256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941945"/>
          </a:xfrm>
        </p:spPr>
        <p:txBody>
          <a:bodyPr/>
          <a:lstStyle/>
          <a:p>
            <a:r>
              <a:rPr lang="en-US" b="1" dirty="0" smtClean="0">
                <a:solidFill>
                  <a:schemeClr val="accent1"/>
                </a:solidFill>
                <a:latin typeface="Arial" panose="020B0604020202020204" pitchFamily="34" charset="0"/>
                <a:cs typeface="Arial" panose="020B0604020202020204" pitchFamily="34" charset="0"/>
              </a:rPr>
              <a:t>     </a:t>
            </a:r>
            <a:br>
              <a:rPr lang="en-US" b="1" dirty="0" smtClean="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 </a:t>
            </a:r>
            <a:r>
              <a:rPr lang="en-US" b="1" dirty="0" smtClean="0">
                <a:solidFill>
                  <a:schemeClr val="accent1"/>
                </a:solidFill>
                <a:latin typeface="Arial" panose="020B0604020202020204" pitchFamily="34" charset="0"/>
                <a:cs typeface="Arial" panose="020B0604020202020204" pitchFamily="34" charset="0"/>
              </a:rPr>
              <a:t>     KEYLOGGER</a:t>
            </a:r>
            <a:endParaRPr lang="en-US" dirty="0"/>
          </a:p>
        </p:txBody>
      </p:sp>
      <p:sp>
        <p:nvSpPr>
          <p:cNvPr id="3" name="Subtitle 2"/>
          <p:cNvSpPr>
            <a:spLocks noGrp="1"/>
          </p:cNvSpPr>
          <p:nvPr>
            <p:ph type="subTitle" idx="1"/>
          </p:nvPr>
        </p:nvSpPr>
        <p:spPr>
          <a:xfrm>
            <a:off x="1154955" y="4147127"/>
            <a:ext cx="8825658" cy="2710873"/>
          </a:xfrm>
        </p:spPr>
        <p:txBody>
          <a:bodyPr>
            <a:normAutofit/>
          </a:bodyPr>
          <a:lstStyle/>
          <a:p>
            <a:r>
              <a:rPr lang="en-US" sz="2800" dirty="0" smtClean="0"/>
              <a:t>Presented By:</a:t>
            </a:r>
          </a:p>
          <a:p>
            <a:r>
              <a:rPr lang="en-US" sz="2800" dirty="0" err="1" smtClean="0"/>
              <a:t>Muthu</a:t>
            </a:r>
            <a:r>
              <a:rPr lang="en-US" sz="2800" dirty="0" smtClean="0"/>
              <a:t> </a:t>
            </a:r>
            <a:r>
              <a:rPr lang="en-US" sz="2800" dirty="0" err="1" smtClean="0"/>
              <a:t>Mariappan</a:t>
            </a:r>
            <a:r>
              <a:rPr lang="en-US" sz="2800" dirty="0" smtClean="0"/>
              <a:t> P</a:t>
            </a:r>
          </a:p>
          <a:p>
            <a:r>
              <a:rPr lang="en-US" sz="2800" dirty="0" err="1" smtClean="0"/>
              <a:t>Dr.Sivanthi</a:t>
            </a:r>
            <a:r>
              <a:rPr lang="en-US" sz="2800" dirty="0" smtClean="0"/>
              <a:t> </a:t>
            </a:r>
            <a:r>
              <a:rPr lang="en-US" sz="2800" dirty="0" err="1" smtClean="0"/>
              <a:t>Aditanar</a:t>
            </a:r>
            <a:r>
              <a:rPr lang="en-US" sz="2800" dirty="0" smtClean="0"/>
              <a:t> College of engineering</a:t>
            </a:r>
          </a:p>
          <a:p>
            <a:r>
              <a:rPr lang="en-US" sz="2800" dirty="0" smtClean="0"/>
              <a:t>Be/</a:t>
            </a:r>
            <a:r>
              <a:rPr lang="en-US" sz="2800" dirty="0" err="1" smtClean="0"/>
              <a:t>cse</a:t>
            </a:r>
            <a:endParaRPr lang="en-US" sz="2800" dirty="0" smtClean="0"/>
          </a:p>
          <a:p>
            <a:endParaRPr lang="en-US" sz="2800" dirty="0"/>
          </a:p>
        </p:txBody>
      </p:sp>
    </p:spTree>
    <p:extLst>
      <p:ext uri="{BB962C8B-B14F-4D97-AF65-F5344CB8AC3E}">
        <p14:creationId xmlns:p14="http://schemas.microsoft.com/office/powerpoint/2010/main" val="238523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accent1"/>
                </a:solidFill>
                <a:latin typeface="Arial"/>
                <a:ea typeface="+mj-lt"/>
                <a:cs typeface="Arial"/>
              </a:rPr>
              <a:t>References:</a:t>
            </a:r>
            <a:endParaRPr lang="en-US" dirty="0"/>
          </a:p>
        </p:txBody>
      </p:sp>
      <p:sp>
        <p:nvSpPr>
          <p:cNvPr id="3" name="Content Placeholder 2"/>
          <p:cNvSpPr>
            <a:spLocks noGrp="1"/>
          </p:cNvSpPr>
          <p:nvPr>
            <p:ph idx="1"/>
          </p:nvPr>
        </p:nvSpPr>
        <p:spPr/>
        <p:txBody>
          <a:bodyPr>
            <a:normAutofit/>
          </a:bodyPr>
          <a:lstStyle/>
          <a:p>
            <a:r>
              <a:rPr lang="en-IN" sz="2800" dirty="0">
                <a:solidFill>
                  <a:schemeClr val="tx1">
                    <a:lumMod val="85000"/>
                  </a:schemeClr>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sz="2800" dirty="0" err="1">
                <a:solidFill>
                  <a:schemeClr val="tx1">
                    <a:lumMod val="85000"/>
                  </a:schemeClr>
                </a:solidFill>
                <a:ea typeface="+mn-lt"/>
                <a:cs typeface="+mn-lt"/>
              </a:rPr>
              <a:t>preprocessing</a:t>
            </a:r>
            <a:r>
              <a:rPr lang="en-IN" sz="2800" dirty="0">
                <a:solidFill>
                  <a:schemeClr val="tx1">
                    <a:lumMod val="85000"/>
                  </a:schemeClr>
                </a:solidFill>
                <a:ea typeface="+mn-lt"/>
                <a:cs typeface="+mn-lt"/>
              </a:rPr>
              <a:t> and model evaluation.</a:t>
            </a:r>
            <a:endParaRPr lang="en-IN" sz="2800" dirty="0">
              <a:solidFill>
                <a:schemeClr val="tx1">
                  <a:lumMod val="85000"/>
                </a:schemeClr>
              </a:solidFill>
            </a:endParaRPr>
          </a:p>
          <a:p>
            <a:endParaRPr lang="en-US" sz="2800" dirty="0">
              <a:solidFill>
                <a:schemeClr val="tx1">
                  <a:lumMod val="85000"/>
                </a:schemeClr>
              </a:solidFill>
            </a:endParaRPr>
          </a:p>
        </p:txBody>
      </p:sp>
    </p:spTree>
    <p:extLst>
      <p:ext uri="{BB962C8B-B14F-4D97-AF65-F5344CB8AC3E}">
        <p14:creationId xmlns:p14="http://schemas.microsoft.com/office/powerpoint/2010/main" val="260427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endParaRPr lang="en-US" dirty="0">
              <a:solidFill>
                <a:schemeClr val="tx1">
                  <a:lumMod val="85000"/>
                </a:schemeClr>
              </a:solidFill>
            </a:endParaRPr>
          </a:p>
        </p:txBody>
      </p:sp>
      <p:sp>
        <p:nvSpPr>
          <p:cNvPr id="3" name="Content Placeholder 2"/>
          <p:cNvSpPr>
            <a:spLocks noGrp="1"/>
          </p:cNvSpPr>
          <p:nvPr>
            <p:ph idx="1"/>
          </p:nvPr>
        </p:nvSpPr>
        <p:spPr/>
        <p:txBody>
          <a:bodyPr/>
          <a:lstStyle/>
          <a:p>
            <a:pPr marL="305435" indent="-305435"/>
            <a:r>
              <a:rPr lang="en-US" b="1" dirty="0">
                <a:latin typeface="Arial"/>
                <a:ea typeface="+mn-lt"/>
                <a:cs typeface="Arial"/>
              </a:rPr>
              <a:t>Problem Statement </a:t>
            </a:r>
            <a:r>
              <a:rPr lang="en-US" dirty="0">
                <a:latin typeface="Arial"/>
                <a:ea typeface="+mn-lt"/>
                <a:cs typeface="Arial"/>
              </a:rPr>
              <a:t>(Should not include solution)</a:t>
            </a:r>
            <a:endParaRPr lang="en-US" dirty="0">
              <a:latin typeface="Arial"/>
              <a:cs typeface="Arial"/>
            </a:endParaRPr>
          </a:p>
          <a:p>
            <a:pPr marL="305435" indent="-305435"/>
            <a:r>
              <a:rPr lang="en-US" b="1" dirty="0">
                <a:latin typeface="Arial"/>
                <a:ea typeface="+mn-lt"/>
                <a:cs typeface="Arial"/>
              </a:rPr>
              <a:t>Proposed System/Solution</a:t>
            </a:r>
            <a:endParaRPr lang="en-US" dirty="0">
              <a:latin typeface="Arial"/>
              <a:cs typeface="Arial"/>
            </a:endParaRPr>
          </a:p>
          <a:p>
            <a:pPr marL="305435" indent="-305435"/>
            <a:r>
              <a:rPr lang="en-US" b="1" dirty="0">
                <a:latin typeface="Arial"/>
                <a:ea typeface="+mn-lt"/>
                <a:cs typeface="Calibri"/>
              </a:rPr>
              <a:t>System </a:t>
            </a:r>
            <a:r>
              <a:rPr lang="en-US" b="1" dirty="0">
                <a:latin typeface="Arial"/>
                <a:ea typeface="+mn-lt"/>
                <a:cs typeface="+mn-lt"/>
              </a:rPr>
              <a:t>Development Approach </a:t>
            </a:r>
            <a:r>
              <a:rPr lang="en-US" dirty="0">
                <a:latin typeface="Arial"/>
                <a:ea typeface="+mn-lt"/>
                <a:cs typeface="+mn-lt"/>
              </a:rPr>
              <a:t>(Technology Used) </a:t>
            </a:r>
          </a:p>
          <a:p>
            <a:pPr marL="305435" indent="-305435"/>
            <a:r>
              <a:rPr lang="en-US" b="1" dirty="0">
                <a:latin typeface="Arial"/>
                <a:ea typeface="+mn-lt"/>
                <a:cs typeface="+mn-lt"/>
              </a:rPr>
              <a:t>Algorithm &amp; Deployment  </a:t>
            </a:r>
            <a:endParaRPr lang="en-US" dirty="0">
              <a:latin typeface="Arial"/>
              <a:cs typeface="Calibri"/>
            </a:endParaRPr>
          </a:p>
          <a:p>
            <a:pPr marL="305435" indent="-305435"/>
            <a:r>
              <a:rPr lang="en-US" b="1" dirty="0">
                <a:latin typeface="Arial"/>
                <a:ea typeface="+mn-lt"/>
                <a:cs typeface="Arial"/>
              </a:rPr>
              <a:t>Result (Output Image)</a:t>
            </a:r>
          </a:p>
          <a:p>
            <a:pPr marL="305435" indent="-305435"/>
            <a:r>
              <a:rPr lang="en-US" b="1" dirty="0">
                <a:latin typeface="Arial"/>
                <a:ea typeface="+mn-lt"/>
                <a:cs typeface="Arial"/>
              </a:rPr>
              <a:t>Conclusion</a:t>
            </a:r>
            <a:endParaRPr lang="en-US" dirty="0">
              <a:latin typeface="Arial"/>
              <a:cs typeface="Arial"/>
            </a:endParaRPr>
          </a:p>
          <a:p>
            <a:pPr marL="305435" indent="-305435"/>
            <a:r>
              <a:rPr lang="en-US" b="1" dirty="0">
                <a:latin typeface="Arial"/>
                <a:ea typeface="+mn-lt"/>
                <a:cs typeface="Arial"/>
              </a:rPr>
              <a:t>Future Scope</a:t>
            </a:r>
          </a:p>
          <a:p>
            <a:pPr marL="305435" indent="-305435"/>
            <a:r>
              <a:rPr lang="en-US" b="1" dirty="0">
                <a:latin typeface="Arial"/>
                <a:ea typeface="+mn-lt"/>
                <a:cs typeface="Arial"/>
              </a:rPr>
              <a:t>References</a:t>
            </a:r>
            <a:endParaRPr lang="en-US" dirty="0">
              <a:latin typeface="Arial"/>
              <a:cs typeface="Arial"/>
            </a:endParaRPr>
          </a:p>
          <a:p>
            <a:pPr marL="0" indent="0">
              <a:buNone/>
            </a:pPr>
            <a:endParaRPr lang="en-US" dirty="0"/>
          </a:p>
        </p:txBody>
      </p:sp>
    </p:spTree>
    <p:extLst>
      <p:ext uri="{BB962C8B-B14F-4D97-AF65-F5344CB8AC3E}">
        <p14:creationId xmlns:p14="http://schemas.microsoft.com/office/powerpoint/2010/main" val="293006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797744" cy="6289827"/>
          </a:xfrm>
        </p:spPr>
        <p:txBody>
          <a:bodyPr/>
          <a:lstStyle/>
          <a:p>
            <a:r>
              <a:rPr lang="en-US" sz="4000" b="1" dirty="0">
                <a:solidFill>
                  <a:schemeClr val="accent1"/>
                </a:solidFill>
                <a:latin typeface="Arial" panose="020B0604020202020204" pitchFamily="34" charset="0"/>
                <a:cs typeface="Arial" panose="020B0604020202020204" pitchFamily="34" charset="0"/>
              </a:rPr>
              <a:t>Problem </a:t>
            </a:r>
            <a:r>
              <a:rPr lang="en-US" sz="4000" b="1" dirty="0" smtClean="0">
                <a:solidFill>
                  <a:schemeClr val="accent1"/>
                </a:solidFill>
                <a:latin typeface="Arial" panose="020B0604020202020204" pitchFamily="34" charset="0"/>
                <a:cs typeface="Arial" panose="020B0604020202020204" pitchFamily="34" charset="0"/>
              </a:rPr>
              <a:t>Statement:</a:t>
            </a:r>
            <a:br>
              <a:rPr lang="en-US" sz="4000" b="1" dirty="0" smtClean="0">
                <a:solidFill>
                  <a:schemeClr val="accent1"/>
                </a:solidFill>
                <a:latin typeface="Arial" panose="020B0604020202020204" pitchFamily="34" charset="0"/>
                <a:cs typeface="Arial" panose="020B0604020202020204" pitchFamily="34" charset="0"/>
              </a:rPr>
            </a:br>
            <a:r>
              <a:rPr lang="en-US" sz="4400" dirty="0">
                <a:solidFill>
                  <a:srgbClr val="0F0F0F"/>
                </a:solidFill>
                <a:ea typeface="+mn-lt"/>
                <a:cs typeface="+mn-lt"/>
              </a:rPr>
              <a:t> </a:t>
            </a:r>
            <a:r>
              <a:rPr lang="en-US" sz="3200" dirty="0">
                <a:solidFill>
                  <a:schemeClr val="tx1">
                    <a:lumMod val="85000"/>
                  </a:schemeClr>
                </a:solidFill>
                <a:ea typeface="+mn-lt"/>
                <a:cs typeface="+mn-lt"/>
              </a:rPr>
              <a:t>In today's digital age, where cybersecurity threats loom large, one of the significant concerns is the proliferation of </a:t>
            </a:r>
            <a:r>
              <a:rPr lang="en-US" sz="3200" dirty="0" err="1">
                <a:solidFill>
                  <a:schemeClr val="tx1">
                    <a:lumMod val="85000"/>
                  </a:schemeClr>
                </a:solidFill>
                <a:ea typeface="+mn-lt"/>
                <a:cs typeface="+mn-lt"/>
              </a:rPr>
              <a:t>keyloggers</a:t>
            </a:r>
            <a:r>
              <a:rPr lang="en-US" sz="3200" dirty="0">
                <a:solidFill>
                  <a:schemeClr val="tx1">
                    <a:lumMod val="85000"/>
                  </a:schemeClr>
                </a:solidFill>
                <a:ea typeface="+mn-lt"/>
                <a:cs typeface="+mn-lt"/>
              </a:rPr>
              <a:t>, stealthy software tools designed to monitor and record keystrokes on a user's computer without their knowledge. </a:t>
            </a:r>
            <a:r>
              <a:rPr lang="en-US" sz="3200" dirty="0" err="1">
                <a:solidFill>
                  <a:schemeClr val="tx1">
                    <a:lumMod val="85000"/>
                  </a:schemeClr>
                </a:solidFill>
                <a:ea typeface="+mn-lt"/>
                <a:cs typeface="+mn-lt"/>
              </a:rPr>
              <a:t>Keyloggers</a:t>
            </a:r>
            <a:r>
              <a:rPr lang="en-US" sz="3200" dirty="0">
                <a:solidFill>
                  <a:schemeClr val="tx1">
                    <a:lumMod val="85000"/>
                  </a:schemeClr>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chemeClr val="tx1">
                    <a:lumMod val="85000"/>
                  </a:schemeClr>
                </a:solidFill>
                <a:ea typeface="+mn-lt"/>
                <a:cs typeface="+mn-lt"/>
              </a:rPr>
              <a:t>breaches.project</a:t>
            </a:r>
            <a:r>
              <a:rPr lang="en-US" sz="3200" dirty="0">
                <a:solidFill>
                  <a:schemeClr val="tx1">
                    <a:lumMod val="85000"/>
                  </a:schemeClr>
                </a:solidFill>
                <a:ea typeface="+mn-lt"/>
                <a:cs typeface="+mn-lt"/>
              </a:rPr>
              <a:t> problem statement for </a:t>
            </a:r>
            <a:r>
              <a:rPr lang="en-US" sz="3200" dirty="0" err="1">
                <a:solidFill>
                  <a:schemeClr val="tx1">
                    <a:lumMod val="85000"/>
                  </a:schemeClr>
                </a:solidFill>
                <a:ea typeface="+mn-lt"/>
                <a:cs typeface="+mn-lt"/>
              </a:rPr>
              <a:t>keylogger</a:t>
            </a:r>
            <a:r>
              <a:rPr lang="en-IN" dirty="0"/>
              <a:t/>
            </a:r>
            <a:br>
              <a:rPr lang="en-IN" dirty="0"/>
            </a:br>
            <a:endParaRPr lang="en-US" dirty="0"/>
          </a:p>
        </p:txBody>
      </p:sp>
    </p:spTree>
    <p:extLst>
      <p:ext uri="{BB962C8B-B14F-4D97-AF65-F5344CB8AC3E}">
        <p14:creationId xmlns:p14="http://schemas.microsoft.com/office/powerpoint/2010/main" val="354574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latin typeface="Arial" panose="020B0604020202020204" pitchFamily="34" charset="0"/>
                <a:cs typeface="Arial" panose="020B0604020202020204" pitchFamily="34" charset="0"/>
              </a:rPr>
              <a:t>Proposed </a:t>
            </a:r>
            <a:r>
              <a:rPr lang="en-US" sz="4000" b="1" dirty="0" smtClean="0">
                <a:solidFill>
                  <a:schemeClr val="accent1"/>
                </a:solidFill>
                <a:latin typeface="Arial" panose="020B0604020202020204" pitchFamily="34" charset="0"/>
                <a:cs typeface="Arial" panose="020B0604020202020204" pitchFamily="34" charset="0"/>
              </a:rPr>
              <a:t>Solution:</a:t>
            </a:r>
            <a:endParaRPr lang="en-US" dirty="0"/>
          </a:p>
        </p:txBody>
      </p:sp>
      <p:sp>
        <p:nvSpPr>
          <p:cNvPr id="3" name="Content Placeholder 2"/>
          <p:cNvSpPr>
            <a:spLocks noGrp="1"/>
          </p:cNvSpPr>
          <p:nvPr>
            <p:ph idx="1"/>
          </p:nvPr>
        </p:nvSpPr>
        <p:spPr>
          <a:xfrm>
            <a:off x="1103312" y="1357746"/>
            <a:ext cx="10746943" cy="6086764"/>
          </a:xfrm>
        </p:spPr>
        <p:txBody>
          <a:bodyPr>
            <a:noAutofit/>
          </a:bodyPr>
          <a:lstStyle/>
          <a:p>
            <a:pPr marL="305435" indent="-305435"/>
            <a:endParaRPr lang="en-IN" sz="1800" b="1" dirty="0">
              <a:latin typeface="Calibri"/>
              <a:cs typeface="Calibri"/>
            </a:endParaRPr>
          </a:p>
          <a:p>
            <a:pPr marL="305435" indent="-305435"/>
            <a:r>
              <a:rPr lang="en-IN" sz="18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800" b="1" dirty="0">
              <a:latin typeface="Calibri"/>
              <a:cs typeface="Calibri"/>
            </a:endParaRPr>
          </a:p>
          <a:p>
            <a:pPr marL="305435" indent="-305435"/>
            <a:r>
              <a:rPr lang="en-IN" sz="1800" b="1" dirty="0">
                <a:latin typeface="Calibri"/>
                <a:ea typeface="+mn-lt"/>
                <a:cs typeface="+mn-lt"/>
              </a:rPr>
              <a:t>Data Collection:</a:t>
            </a:r>
            <a:endParaRPr lang="en-IN" sz="1800" b="1" dirty="0">
              <a:latin typeface="Calibri"/>
              <a:cs typeface="Calibri"/>
            </a:endParaRPr>
          </a:p>
          <a:p>
            <a:pPr marL="629920" lvl="1" indent="-305435"/>
            <a:r>
              <a:rPr lang="en-IN" b="1" dirty="0">
                <a:latin typeface="Calibri"/>
                <a:ea typeface="+mn-lt"/>
                <a:cs typeface="+mn-lt"/>
              </a:rPr>
              <a:t>Gather historical data on bike rentals, including time, date, location, and other relevant factors.</a:t>
            </a:r>
            <a:endParaRPr lang="en-IN" b="1" dirty="0">
              <a:latin typeface="Calibri"/>
              <a:cs typeface="Calibri"/>
            </a:endParaRPr>
          </a:p>
          <a:p>
            <a:pPr marL="629920" lvl="1" indent="-305435"/>
            <a:r>
              <a:rPr lang="en-IN" b="1" dirty="0">
                <a:latin typeface="Calibri"/>
                <a:ea typeface="+mn-lt"/>
                <a:cs typeface="+mn-lt"/>
              </a:rPr>
              <a:t>Utilize real-time data sources, such as weather conditions, events, and holidays, to enhance prediction accuracy.</a:t>
            </a:r>
            <a:endParaRPr lang="en-IN" b="1" dirty="0">
              <a:latin typeface="Calibri"/>
              <a:cs typeface="Calibri"/>
            </a:endParaRPr>
          </a:p>
          <a:p>
            <a:pPr marL="305435" indent="-305435"/>
            <a:r>
              <a:rPr lang="en-IN" sz="1800" b="1" dirty="0">
                <a:latin typeface="Calibri"/>
                <a:ea typeface="+mn-lt"/>
                <a:cs typeface="+mn-lt"/>
              </a:rPr>
              <a:t>Data </a:t>
            </a:r>
            <a:r>
              <a:rPr lang="en-IN" sz="1800" b="1" dirty="0" err="1">
                <a:latin typeface="Calibri"/>
                <a:ea typeface="+mn-lt"/>
                <a:cs typeface="+mn-lt"/>
              </a:rPr>
              <a:t>Preprocessing</a:t>
            </a:r>
            <a:r>
              <a:rPr lang="en-IN" sz="1800" b="1" dirty="0">
                <a:latin typeface="Calibri"/>
                <a:ea typeface="+mn-lt"/>
                <a:cs typeface="+mn-lt"/>
              </a:rPr>
              <a:t>:</a:t>
            </a:r>
            <a:endParaRPr lang="en-IN" sz="1800" b="1" dirty="0">
              <a:latin typeface="Calibri"/>
              <a:cs typeface="Calibri"/>
            </a:endParaRPr>
          </a:p>
          <a:p>
            <a:pPr marL="629920" lvl="1" indent="-305435"/>
            <a:r>
              <a:rPr lang="en-IN" b="1" dirty="0">
                <a:latin typeface="Calibri"/>
                <a:ea typeface="+mn-lt"/>
                <a:cs typeface="+mn-lt"/>
              </a:rPr>
              <a:t>Clean and </a:t>
            </a:r>
            <a:r>
              <a:rPr lang="en-IN" b="1" dirty="0" err="1">
                <a:latin typeface="Calibri"/>
                <a:ea typeface="+mn-lt"/>
                <a:cs typeface="+mn-lt"/>
              </a:rPr>
              <a:t>preprocess</a:t>
            </a:r>
            <a:r>
              <a:rPr lang="en-IN" b="1" dirty="0">
                <a:latin typeface="Calibri"/>
                <a:ea typeface="+mn-lt"/>
                <a:cs typeface="+mn-lt"/>
              </a:rPr>
              <a:t> the collected data to handle missing values, outliers, and inconsistencies.</a:t>
            </a:r>
            <a:endParaRPr lang="en-IN" b="1" dirty="0">
              <a:latin typeface="Calibri"/>
              <a:cs typeface="Calibri"/>
            </a:endParaRPr>
          </a:p>
          <a:p>
            <a:pPr marL="629920" lvl="1" indent="-305435"/>
            <a:r>
              <a:rPr lang="en-IN" b="1" dirty="0">
                <a:latin typeface="Calibri"/>
                <a:ea typeface="+mn-lt"/>
                <a:cs typeface="+mn-lt"/>
              </a:rPr>
              <a:t>Feature engineering to extract relevant features from the data that might impact bike demand.</a:t>
            </a:r>
            <a:endParaRPr lang="en-IN" b="1" dirty="0">
              <a:latin typeface="Calibri"/>
              <a:cs typeface="Calibri"/>
            </a:endParaRPr>
          </a:p>
          <a:p>
            <a:pPr marL="305435" indent="-305435"/>
            <a:r>
              <a:rPr lang="en-IN" sz="1800" b="1" dirty="0">
                <a:latin typeface="Calibri"/>
                <a:ea typeface="+mn-lt"/>
                <a:cs typeface="+mn-lt"/>
              </a:rPr>
              <a:t>Machine Learning Algorithm:</a:t>
            </a:r>
            <a:endParaRPr lang="en-IN" sz="1800" b="1" dirty="0">
              <a:latin typeface="Calibri"/>
              <a:cs typeface="Calibri"/>
            </a:endParaRPr>
          </a:p>
          <a:p>
            <a:pPr marL="629920" lvl="1" indent="-305435"/>
            <a:r>
              <a:rPr lang="en-IN" b="1" dirty="0">
                <a:latin typeface="Calibri"/>
                <a:ea typeface="+mn-lt"/>
                <a:cs typeface="+mn-lt"/>
              </a:rPr>
              <a:t>Implement a machine learning algorithm, such as a time-series forecasting model (e.g., ARIMA, SARIMA, or LSTM), to predict bike counts based on historical patterns.</a:t>
            </a:r>
            <a:endParaRPr lang="en-IN" b="1" dirty="0">
              <a:latin typeface="Calibri"/>
              <a:cs typeface="Calibri"/>
            </a:endParaRPr>
          </a:p>
          <a:p>
            <a:pPr marL="0" indent="0">
              <a:buNone/>
            </a:pPr>
            <a:endParaRPr lang="en-IN" dirty="0"/>
          </a:p>
          <a:p>
            <a:pPr marL="0" indent="0">
              <a:buNone/>
            </a:pPr>
            <a:endParaRPr lang="en-IN" sz="1800" dirty="0"/>
          </a:p>
          <a:p>
            <a:endParaRPr lang="en-US" sz="1800" dirty="0"/>
          </a:p>
        </p:txBody>
      </p:sp>
    </p:spTree>
    <p:extLst>
      <p:ext uri="{BB962C8B-B14F-4D97-AF65-F5344CB8AC3E}">
        <p14:creationId xmlns:p14="http://schemas.microsoft.com/office/powerpoint/2010/main" val="141902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latin typeface="Arial"/>
                <a:ea typeface="+mj-lt"/>
                <a:cs typeface="Arial"/>
              </a:rPr>
              <a:t>System  </a:t>
            </a:r>
            <a:r>
              <a:rPr lang="en-US" sz="4000" b="1" dirty="0" smtClean="0">
                <a:solidFill>
                  <a:schemeClr val="accent1"/>
                </a:solidFill>
                <a:latin typeface="Arial"/>
                <a:ea typeface="+mj-lt"/>
                <a:cs typeface="Arial"/>
              </a:rPr>
              <a:t>Approach:</a:t>
            </a:r>
            <a:endParaRPr lang="en-US" dirty="0"/>
          </a:p>
        </p:txBody>
      </p:sp>
      <p:sp>
        <p:nvSpPr>
          <p:cNvPr id="3" name="Content Placeholder 2"/>
          <p:cNvSpPr>
            <a:spLocks noGrp="1"/>
          </p:cNvSpPr>
          <p:nvPr>
            <p:ph idx="1"/>
          </p:nvPr>
        </p:nvSpPr>
        <p:spPr/>
        <p:txBody>
          <a:bodyPr/>
          <a:lstStyle/>
          <a:p>
            <a:pPr marL="0" indent="0">
              <a:buNone/>
            </a:pPr>
            <a:r>
              <a:rPr lang="en-IN" sz="2400" b="1" dirty="0">
                <a:solidFill>
                  <a:schemeClr val="tx1">
                    <a:lumMod val="85000"/>
                  </a:schemeClr>
                </a:solidFill>
                <a:ea typeface="+mn-lt"/>
                <a:cs typeface="+mn-lt"/>
              </a:rPr>
              <a:t>The "System Approach" section outlines the overall strategy and methodology for developing and implementing the rental bike prediction system. Here's a suggested structure for this section:</a:t>
            </a:r>
            <a:endParaRPr lang="en-US" sz="2400" dirty="0">
              <a:solidFill>
                <a:schemeClr val="tx1">
                  <a:lumMod val="85000"/>
                </a:schemeClr>
              </a:solidFill>
            </a:endParaRPr>
          </a:p>
          <a:p>
            <a:pPr marL="305435" indent="-305435"/>
            <a:r>
              <a:rPr lang="en-IN" sz="2400" b="1" dirty="0">
                <a:solidFill>
                  <a:schemeClr val="tx1">
                    <a:lumMod val="85000"/>
                  </a:schemeClr>
                </a:solidFill>
              </a:rPr>
              <a:t>System requirements</a:t>
            </a:r>
          </a:p>
          <a:p>
            <a:pPr marL="305435" indent="-305435"/>
            <a:r>
              <a:rPr lang="en-IN" sz="2400" b="1" dirty="0">
                <a:solidFill>
                  <a:schemeClr val="tx1">
                    <a:lumMod val="85000"/>
                  </a:schemeClr>
                </a:solidFill>
              </a:rPr>
              <a:t>Library required to build the model</a:t>
            </a:r>
          </a:p>
          <a:p>
            <a:endParaRPr lang="en-US" dirty="0"/>
          </a:p>
        </p:txBody>
      </p:sp>
    </p:spTree>
    <p:extLst>
      <p:ext uri="{BB962C8B-B14F-4D97-AF65-F5344CB8AC3E}">
        <p14:creationId xmlns:p14="http://schemas.microsoft.com/office/powerpoint/2010/main" val="46271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latin typeface="Arial"/>
                <a:ea typeface="+mj-lt"/>
                <a:cs typeface="Arial"/>
              </a:rPr>
              <a:t>Algorithm &amp; </a:t>
            </a:r>
            <a:r>
              <a:rPr lang="en-US" sz="4000" b="1" dirty="0" smtClean="0">
                <a:solidFill>
                  <a:schemeClr val="accent1"/>
                </a:solidFill>
                <a:latin typeface="Arial"/>
                <a:ea typeface="+mj-lt"/>
                <a:cs typeface="Arial"/>
              </a:rPr>
              <a:t>Deployment:</a:t>
            </a:r>
            <a:endParaRPr lang="en-US" dirty="0"/>
          </a:p>
        </p:txBody>
      </p:sp>
      <p:sp>
        <p:nvSpPr>
          <p:cNvPr id="3" name="Content Placeholder 2"/>
          <p:cNvSpPr>
            <a:spLocks noGrp="1"/>
          </p:cNvSpPr>
          <p:nvPr>
            <p:ph idx="1"/>
          </p:nvPr>
        </p:nvSpPr>
        <p:spPr>
          <a:xfrm>
            <a:off x="1103312" y="1256146"/>
            <a:ext cx="8946541" cy="5601854"/>
          </a:xfrm>
        </p:spPr>
        <p:txBody>
          <a:bodyPr>
            <a:normAutofit lnSpcReduction="10000"/>
          </a:bodyPr>
          <a:lstStyle/>
          <a:p>
            <a:pPr marL="305435" indent="-305435"/>
            <a:r>
              <a:rPr lang="en-IN" sz="1400" dirty="0">
                <a:solidFill>
                  <a:schemeClr val="tx1">
                    <a:lumMod val="85000"/>
                  </a:schemeClr>
                </a:solidFill>
                <a:ea typeface="+mn-lt"/>
                <a:cs typeface="+mn-lt"/>
              </a:rPr>
              <a:t>In the Algorithm section, describe the machine learning algorithm chosen for predicting bike counts. Here's an example structure for this section:</a:t>
            </a:r>
            <a:endParaRPr lang="en-IN" sz="1400" dirty="0">
              <a:solidFill>
                <a:schemeClr val="tx1">
                  <a:lumMod val="85000"/>
                </a:schemeClr>
              </a:solidFill>
            </a:endParaRPr>
          </a:p>
          <a:p>
            <a:pPr marL="305435" indent="-305435"/>
            <a:r>
              <a:rPr lang="en-IN" sz="1400" b="1" dirty="0">
                <a:solidFill>
                  <a:schemeClr val="tx1">
                    <a:lumMod val="85000"/>
                  </a:schemeClr>
                </a:solidFill>
                <a:ea typeface="+mn-lt"/>
                <a:cs typeface="+mn-lt"/>
              </a:rPr>
              <a:t>Algorithm Selection:</a:t>
            </a:r>
            <a:endParaRPr lang="en-IN" sz="1400" dirty="0">
              <a:solidFill>
                <a:schemeClr val="tx1">
                  <a:lumMod val="85000"/>
                </a:schemeClr>
              </a:solidFill>
            </a:endParaRPr>
          </a:p>
          <a:p>
            <a:pPr marL="629920" lvl="1" indent="-305435"/>
            <a:r>
              <a:rPr lang="en-IN" dirty="0">
                <a:solidFill>
                  <a:schemeClr val="tx1">
                    <a:lumMod val="85000"/>
                  </a:schemeClr>
                </a:solidFill>
                <a:ea typeface="+mn-lt"/>
                <a:cs typeface="+mn-lt"/>
              </a:rPr>
              <a:t>Provide a brief overview of the chosen algorithm (e.g., time-series forecasting model, like ARIMA or LSTM) and justify its selection based on the problem statement and data characteristics.</a:t>
            </a:r>
            <a:endParaRPr lang="en-IN" dirty="0">
              <a:solidFill>
                <a:schemeClr val="tx1">
                  <a:lumMod val="85000"/>
                </a:schemeClr>
              </a:solidFill>
            </a:endParaRPr>
          </a:p>
          <a:p>
            <a:pPr marL="305435" indent="-305435"/>
            <a:r>
              <a:rPr lang="en-IN" sz="1400" b="1" dirty="0">
                <a:solidFill>
                  <a:schemeClr val="tx1">
                    <a:lumMod val="85000"/>
                  </a:schemeClr>
                </a:solidFill>
                <a:ea typeface="+mn-lt"/>
                <a:cs typeface="+mn-lt"/>
              </a:rPr>
              <a:t>Data Input:</a:t>
            </a:r>
            <a:endParaRPr lang="en-IN" sz="1400" dirty="0">
              <a:solidFill>
                <a:schemeClr val="tx1">
                  <a:lumMod val="85000"/>
                </a:schemeClr>
              </a:solidFill>
            </a:endParaRPr>
          </a:p>
          <a:p>
            <a:pPr marL="629920" lvl="1" indent="-305435"/>
            <a:r>
              <a:rPr lang="en-IN" dirty="0">
                <a:solidFill>
                  <a:schemeClr val="tx1">
                    <a:lumMod val="85000"/>
                  </a:schemeClr>
                </a:solidFill>
                <a:ea typeface="+mn-lt"/>
                <a:cs typeface="+mn-lt"/>
              </a:rPr>
              <a:t>Specify the input features used by the algorithm, such as historical bike rental data, weather conditions, day of the week, and any other relevant factors.</a:t>
            </a:r>
            <a:endParaRPr lang="en-IN" dirty="0">
              <a:solidFill>
                <a:schemeClr val="tx1">
                  <a:lumMod val="85000"/>
                </a:schemeClr>
              </a:solidFill>
            </a:endParaRPr>
          </a:p>
          <a:p>
            <a:pPr marL="305435" indent="-305435"/>
            <a:r>
              <a:rPr lang="en-IN" sz="1400" b="1" dirty="0">
                <a:solidFill>
                  <a:schemeClr val="tx1">
                    <a:lumMod val="85000"/>
                  </a:schemeClr>
                </a:solidFill>
                <a:ea typeface="+mn-lt"/>
                <a:cs typeface="+mn-lt"/>
              </a:rPr>
              <a:t>Training Process:</a:t>
            </a:r>
            <a:endParaRPr lang="en-IN" sz="1400" dirty="0">
              <a:solidFill>
                <a:schemeClr val="tx1">
                  <a:lumMod val="85000"/>
                </a:schemeClr>
              </a:solidFill>
            </a:endParaRPr>
          </a:p>
          <a:p>
            <a:pPr marL="629920" lvl="1" indent="-305435"/>
            <a:r>
              <a:rPr lang="en-IN" dirty="0">
                <a:solidFill>
                  <a:schemeClr val="tx1">
                    <a:lumMod val="85000"/>
                  </a:schemeClr>
                </a:solidFill>
                <a:ea typeface="+mn-lt"/>
                <a:cs typeface="+mn-lt"/>
              </a:rPr>
              <a:t>Explain how the algorithm is trained using historical data. Highlight any specific considerations or techniques employed, such as cross-validation or </a:t>
            </a:r>
            <a:r>
              <a:rPr lang="en-IN" dirty="0" err="1">
                <a:solidFill>
                  <a:schemeClr val="tx1">
                    <a:lumMod val="85000"/>
                  </a:schemeClr>
                </a:solidFill>
                <a:ea typeface="+mn-lt"/>
                <a:cs typeface="+mn-lt"/>
              </a:rPr>
              <a:t>hyperparameter</a:t>
            </a:r>
            <a:r>
              <a:rPr lang="en-IN" dirty="0">
                <a:solidFill>
                  <a:schemeClr val="tx1">
                    <a:lumMod val="85000"/>
                  </a:schemeClr>
                </a:solidFill>
                <a:ea typeface="+mn-lt"/>
                <a:cs typeface="+mn-lt"/>
              </a:rPr>
              <a:t> tuning.</a:t>
            </a:r>
            <a:endParaRPr lang="en-IN" dirty="0">
              <a:solidFill>
                <a:schemeClr val="tx1">
                  <a:lumMod val="85000"/>
                </a:schemeClr>
              </a:solidFill>
            </a:endParaRPr>
          </a:p>
          <a:p>
            <a:pPr marL="305435" indent="-305435"/>
            <a:r>
              <a:rPr lang="en-IN" sz="1400" b="1" dirty="0">
                <a:solidFill>
                  <a:schemeClr val="tx1">
                    <a:lumMod val="85000"/>
                  </a:schemeClr>
                </a:solidFill>
                <a:ea typeface="+mn-lt"/>
                <a:cs typeface="+mn-lt"/>
              </a:rPr>
              <a:t>Prediction Process:</a:t>
            </a:r>
            <a:endParaRPr lang="en-IN" sz="1400" dirty="0">
              <a:solidFill>
                <a:schemeClr val="tx1">
                  <a:lumMod val="85000"/>
                </a:schemeClr>
              </a:solidFill>
            </a:endParaRPr>
          </a:p>
          <a:p>
            <a:pPr marL="629920" lvl="1" indent="-305435"/>
            <a:r>
              <a:rPr lang="en-IN" dirty="0">
                <a:solidFill>
                  <a:schemeClr val="tx1">
                    <a:lumMod val="85000"/>
                  </a:schemeClr>
                </a:solidFill>
                <a:ea typeface="+mn-lt"/>
                <a:cs typeface="+mn-lt"/>
              </a:rPr>
              <a:t>Detail how the trained algorithm makes predictions for future bike counts. Discuss any real-time data inputs considered during the prediction phase.</a:t>
            </a:r>
            <a:endParaRPr lang="en-IN" dirty="0">
              <a:solidFill>
                <a:schemeClr val="tx1">
                  <a:lumMod val="85000"/>
                </a:schemeClr>
              </a:solidFill>
            </a:endParaRPr>
          </a:p>
          <a:p>
            <a:pPr marL="305435" indent="-305435"/>
            <a:endParaRPr lang="en-IN" dirty="0">
              <a:solidFill>
                <a:schemeClr val="tx1">
                  <a:lumMod val="85000"/>
                </a:schemeClr>
              </a:solidFill>
            </a:endParaRPr>
          </a:p>
          <a:p>
            <a:endParaRPr lang="en-US" dirty="0">
              <a:solidFill>
                <a:schemeClr val="tx1">
                  <a:lumMod val="85000"/>
                </a:schemeClr>
              </a:solidFill>
            </a:endParaRPr>
          </a:p>
        </p:txBody>
      </p:sp>
    </p:spTree>
    <p:extLst>
      <p:ext uri="{BB962C8B-B14F-4D97-AF65-F5344CB8AC3E}">
        <p14:creationId xmlns:p14="http://schemas.microsoft.com/office/powerpoint/2010/main" val="234037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accent1"/>
                </a:solidFill>
                <a:latin typeface="Arial"/>
                <a:ea typeface="+mj-lt"/>
                <a:cs typeface="Arial"/>
              </a:rPr>
              <a:t>Result:</a:t>
            </a:r>
            <a:endParaRPr lang="en-US" dirty="0"/>
          </a:p>
        </p:txBody>
      </p:sp>
      <p:sp>
        <p:nvSpPr>
          <p:cNvPr id="3" name="Content Placeholder 2"/>
          <p:cNvSpPr>
            <a:spLocks noGrp="1"/>
          </p:cNvSpPr>
          <p:nvPr>
            <p:ph idx="1"/>
          </p:nvPr>
        </p:nvSpPr>
        <p:spPr/>
        <p:txBody>
          <a:bodyPr>
            <a:normAutofit/>
          </a:bodyPr>
          <a:lstStyle/>
          <a:p>
            <a:r>
              <a:rPr lang="en-IN" sz="2400" dirty="0">
                <a:solidFill>
                  <a:schemeClr val="tx1">
                    <a:lumMod val="85000"/>
                  </a:schemeClr>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solidFill>
                <a:schemeClr val="tx1">
                  <a:lumMod val="85000"/>
                </a:schemeClr>
              </a:solidFill>
            </a:endParaRPr>
          </a:p>
          <a:p>
            <a:endParaRPr lang="en-US" sz="2400" dirty="0">
              <a:solidFill>
                <a:schemeClr val="tx1">
                  <a:lumMod val="85000"/>
                </a:schemeClr>
              </a:solidFill>
            </a:endParaRPr>
          </a:p>
        </p:txBody>
      </p:sp>
    </p:spTree>
    <p:extLst>
      <p:ext uri="{BB962C8B-B14F-4D97-AF65-F5344CB8AC3E}">
        <p14:creationId xmlns:p14="http://schemas.microsoft.com/office/powerpoint/2010/main" val="428631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accent1"/>
                </a:solidFill>
                <a:latin typeface="Arial"/>
                <a:ea typeface="+mj-lt"/>
                <a:cs typeface="Arial"/>
              </a:rPr>
              <a:t>Conclusion:</a:t>
            </a:r>
            <a:endParaRPr lang="en-US" dirty="0"/>
          </a:p>
        </p:txBody>
      </p:sp>
      <p:sp>
        <p:nvSpPr>
          <p:cNvPr id="3" name="Content Placeholder 2"/>
          <p:cNvSpPr>
            <a:spLocks noGrp="1"/>
          </p:cNvSpPr>
          <p:nvPr>
            <p:ph idx="1"/>
          </p:nvPr>
        </p:nvSpPr>
        <p:spPr/>
        <p:txBody>
          <a:bodyPr>
            <a:normAutofit/>
          </a:bodyPr>
          <a:lstStyle/>
          <a:p>
            <a:r>
              <a:rPr lang="en-IN" sz="2800" dirty="0">
                <a:solidFill>
                  <a:schemeClr val="tx1">
                    <a:lumMod val="85000"/>
                  </a:schemeClr>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800" dirty="0">
              <a:solidFill>
                <a:schemeClr val="tx1">
                  <a:lumMod val="85000"/>
                </a:schemeClr>
              </a:solidFill>
            </a:endParaRPr>
          </a:p>
          <a:p>
            <a:endParaRPr lang="en-US" sz="2800" dirty="0">
              <a:solidFill>
                <a:schemeClr val="tx1">
                  <a:lumMod val="85000"/>
                </a:schemeClr>
              </a:solidFill>
            </a:endParaRPr>
          </a:p>
        </p:txBody>
      </p:sp>
    </p:spTree>
    <p:extLst>
      <p:ext uri="{BB962C8B-B14F-4D97-AF65-F5344CB8AC3E}">
        <p14:creationId xmlns:p14="http://schemas.microsoft.com/office/powerpoint/2010/main" val="394442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solidFill>
                <a:latin typeface="Arial"/>
                <a:cs typeface="Arial"/>
              </a:rPr>
              <a:t>Future </a:t>
            </a:r>
            <a:r>
              <a:rPr lang="en-US" sz="4000" b="1" dirty="0" smtClean="0">
                <a:solidFill>
                  <a:schemeClr val="accent1"/>
                </a:solidFill>
                <a:latin typeface="Arial"/>
                <a:cs typeface="Arial"/>
              </a:rPr>
              <a:t>scope:</a:t>
            </a:r>
            <a:r>
              <a:rPr lang="en-US" sz="4000" b="1" dirty="0">
                <a:solidFill>
                  <a:schemeClr val="accent1"/>
                </a:solidFill>
                <a:latin typeface="Arial"/>
                <a:cs typeface="Arial"/>
              </a:rPr>
              <a:t/>
            </a:r>
            <a:br>
              <a:rPr lang="en-US" sz="4000" b="1" dirty="0">
                <a:solidFill>
                  <a:schemeClr val="accent1"/>
                </a:solidFill>
                <a:latin typeface="Arial"/>
                <a:cs typeface="Arial"/>
              </a:rPr>
            </a:br>
            <a:endParaRPr lang="en-US" dirty="0"/>
          </a:p>
        </p:txBody>
      </p:sp>
      <p:sp>
        <p:nvSpPr>
          <p:cNvPr id="3" name="Content Placeholder 2"/>
          <p:cNvSpPr>
            <a:spLocks noGrp="1"/>
          </p:cNvSpPr>
          <p:nvPr>
            <p:ph idx="1"/>
          </p:nvPr>
        </p:nvSpPr>
        <p:spPr/>
        <p:txBody>
          <a:bodyPr>
            <a:normAutofit/>
          </a:bodyPr>
          <a:lstStyle/>
          <a:p>
            <a:pPr marL="0" indent="0">
              <a:buNone/>
            </a:pPr>
            <a:endParaRPr lang="en-US" sz="2400" b="1" dirty="0">
              <a:solidFill>
                <a:schemeClr val="tx1">
                  <a:lumMod val="85000"/>
                </a:schemeClr>
              </a:solidFill>
            </a:endParaRPr>
          </a:p>
          <a:p>
            <a:pPr marL="305435" indent="-305435"/>
            <a:r>
              <a:rPr lang="en-US" sz="2400" dirty="0">
                <a:solidFill>
                  <a:schemeClr val="tx1">
                    <a:lumMod val="85000"/>
                  </a:schemeClr>
                </a:solidFill>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dirty="0">
              <a:solidFill>
                <a:schemeClr val="tx1">
                  <a:lumMod val="85000"/>
                </a:schemeClr>
              </a:solidFill>
            </a:endParaRPr>
          </a:p>
          <a:p>
            <a:pPr marL="305435" indent="-305435"/>
            <a:endParaRPr lang="en-US" sz="2400" dirty="0">
              <a:solidFill>
                <a:schemeClr val="tx1">
                  <a:lumMod val="85000"/>
                </a:schemeClr>
              </a:solidFill>
            </a:endParaRPr>
          </a:p>
          <a:p>
            <a:endParaRPr lang="en-US" sz="2400" dirty="0">
              <a:solidFill>
                <a:schemeClr val="tx1">
                  <a:lumMod val="85000"/>
                </a:schemeClr>
              </a:solidFill>
            </a:endParaRPr>
          </a:p>
        </p:txBody>
      </p:sp>
    </p:spTree>
    <p:extLst>
      <p:ext uri="{BB962C8B-B14F-4D97-AF65-F5344CB8AC3E}">
        <p14:creationId xmlns:p14="http://schemas.microsoft.com/office/powerpoint/2010/main" val="3523886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570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            KEYLOGGER</vt:lpstr>
      <vt:lpstr>OUTLINE</vt:lpstr>
      <vt:lpstr>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 </vt:lpstr>
      <vt:lpstr>Proposed Solution:</vt:lpstr>
      <vt:lpstr>System  Approach:</vt:lpstr>
      <vt:lpstr>Algorithm &amp; Deployment:</vt:lpstr>
      <vt:lpstr>Result:</vt:lpstr>
      <vt:lpstr>Conclusion:</vt:lpstr>
      <vt:lpstr>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DELL</dc:creator>
  <cp:lastModifiedBy>DELL</cp:lastModifiedBy>
  <cp:revision>3</cp:revision>
  <dcterms:created xsi:type="dcterms:W3CDTF">2024-04-02T12:25:58Z</dcterms:created>
  <dcterms:modified xsi:type="dcterms:W3CDTF">2024-04-02T12:49:39Z</dcterms:modified>
</cp:coreProperties>
</file>