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57" r:id="rId6"/>
    <p:sldId id="258" r:id="rId7"/>
    <p:sldId id="259" r:id="rId8"/>
    <p:sldId id="262"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B7F89C8-3D12-43AC-9B8D-BAAB3C769E52}" type="datetimeFigureOut">
              <a:rPr lang="en-SG" smtClean="0"/>
              <a:t>18/5/2020</a:t>
            </a:fld>
            <a:endParaRPr lang="en-SG"/>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SG"/>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426A309-49F9-4663-A47A-43B55757E10D}" type="slidenum">
              <a:rPr lang="en-SG" smtClean="0"/>
              <a:t>‹#›</a:t>
            </a:fld>
            <a:endParaRPr lang="en-SG"/>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372859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F89C8-3D12-43AC-9B8D-BAAB3C769E52}" type="datetimeFigureOut">
              <a:rPr lang="en-SG" smtClean="0"/>
              <a:t>18/5/2020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426A309-49F9-4663-A47A-43B55757E10D}" type="slidenum">
              <a:rPr lang="en-SG" smtClean="0"/>
              <a:t>‹#›</a:t>
            </a:fld>
            <a:endParaRPr lang="en-SG"/>
          </a:p>
        </p:txBody>
      </p:sp>
    </p:spTree>
    <p:extLst>
      <p:ext uri="{BB962C8B-B14F-4D97-AF65-F5344CB8AC3E}">
        <p14:creationId xmlns:p14="http://schemas.microsoft.com/office/powerpoint/2010/main" val="332880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F89C8-3D12-43AC-9B8D-BAAB3C769E52}" type="datetimeFigureOut">
              <a:rPr lang="en-SG" smtClean="0"/>
              <a:t>18/5/2020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426A309-49F9-4663-A47A-43B55757E10D}" type="slidenum">
              <a:rPr lang="en-SG" smtClean="0"/>
              <a:t>‹#›</a:t>
            </a:fld>
            <a:endParaRPr lang="en-SG"/>
          </a:p>
        </p:txBody>
      </p:sp>
    </p:spTree>
    <p:extLst>
      <p:ext uri="{BB962C8B-B14F-4D97-AF65-F5344CB8AC3E}">
        <p14:creationId xmlns:p14="http://schemas.microsoft.com/office/powerpoint/2010/main" val="410104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F89C8-3D12-43AC-9B8D-BAAB3C769E52}" type="datetimeFigureOut">
              <a:rPr lang="en-SG" smtClean="0"/>
              <a:t>18/5/2020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426A309-49F9-4663-A47A-43B55757E10D}" type="slidenum">
              <a:rPr lang="en-SG" smtClean="0"/>
              <a:t>‹#›</a:t>
            </a:fld>
            <a:endParaRPr lang="en-SG"/>
          </a:p>
        </p:txBody>
      </p:sp>
    </p:spTree>
    <p:extLst>
      <p:ext uri="{BB962C8B-B14F-4D97-AF65-F5344CB8AC3E}">
        <p14:creationId xmlns:p14="http://schemas.microsoft.com/office/powerpoint/2010/main" val="1459213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B7F89C8-3D12-43AC-9B8D-BAAB3C769E52}" type="datetimeFigureOut">
              <a:rPr lang="en-SG" smtClean="0"/>
              <a:t>18/5/2020</a:t>
            </a:fld>
            <a:endParaRPr lang="en-SG"/>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SG"/>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426A309-49F9-4663-A47A-43B55757E10D}" type="slidenum">
              <a:rPr lang="en-SG" smtClean="0"/>
              <a:t>‹#›</a:t>
            </a:fld>
            <a:endParaRPr lang="en-SG"/>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940123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7F89C8-3D12-43AC-9B8D-BAAB3C769E52}" type="datetimeFigureOut">
              <a:rPr lang="en-SG" smtClean="0"/>
              <a:t>18/5/2020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426A309-49F9-4663-A47A-43B55757E10D}" type="slidenum">
              <a:rPr lang="en-SG" smtClean="0"/>
              <a:t>‹#›</a:t>
            </a:fld>
            <a:endParaRPr lang="en-SG"/>
          </a:p>
        </p:txBody>
      </p:sp>
    </p:spTree>
    <p:extLst>
      <p:ext uri="{BB962C8B-B14F-4D97-AF65-F5344CB8AC3E}">
        <p14:creationId xmlns:p14="http://schemas.microsoft.com/office/powerpoint/2010/main" val="132201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7F89C8-3D12-43AC-9B8D-BAAB3C769E52}" type="datetimeFigureOut">
              <a:rPr lang="en-SG" smtClean="0"/>
              <a:t>18/5/2020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426A309-49F9-4663-A47A-43B55757E10D}" type="slidenum">
              <a:rPr lang="en-SG" smtClean="0"/>
              <a:t>‹#›</a:t>
            </a:fld>
            <a:endParaRPr lang="en-SG"/>
          </a:p>
        </p:txBody>
      </p:sp>
    </p:spTree>
    <p:extLst>
      <p:ext uri="{BB962C8B-B14F-4D97-AF65-F5344CB8AC3E}">
        <p14:creationId xmlns:p14="http://schemas.microsoft.com/office/powerpoint/2010/main" val="307739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7F89C8-3D12-43AC-9B8D-BAAB3C769E52}" type="datetimeFigureOut">
              <a:rPr lang="en-SG" smtClean="0"/>
              <a:t>18/5/2020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426A309-49F9-4663-A47A-43B55757E10D}" type="slidenum">
              <a:rPr lang="en-SG" smtClean="0"/>
              <a:t>‹#›</a:t>
            </a:fld>
            <a:endParaRPr lang="en-SG"/>
          </a:p>
        </p:txBody>
      </p:sp>
    </p:spTree>
    <p:extLst>
      <p:ext uri="{BB962C8B-B14F-4D97-AF65-F5344CB8AC3E}">
        <p14:creationId xmlns:p14="http://schemas.microsoft.com/office/powerpoint/2010/main" val="400682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F89C8-3D12-43AC-9B8D-BAAB3C769E52}" type="datetimeFigureOut">
              <a:rPr lang="en-SG" smtClean="0"/>
              <a:t>18/5/2020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426A309-49F9-4663-A47A-43B55757E10D}" type="slidenum">
              <a:rPr lang="en-SG" smtClean="0"/>
              <a:t>‹#›</a:t>
            </a:fld>
            <a:endParaRPr lang="en-SG"/>
          </a:p>
        </p:txBody>
      </p:sp>
    </p:spTree>
    <p:extLst>
      <p:ext uri="{BB962C8B-B14F-4D97-AF65-F5344CB8AC3E}">
        <p14:creationId xmlns:p14="http://schemas.microsoft.com/office/powerpoint/2010/main" val="77329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B7F89C8-3D12-43AC-9B8D-BAAB3C769E52}" type="datetimeFigureOut">
              <a:rPr lang="en-SG" smtClean="0"/>
              <a:t>18/5/2020</a:t>
            </a:fld>
            <a:endParaRPr lang="en-SG"/>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SG"/>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426A309-49F9-4663-A47A-43B55757E10D}" type="slidenum">
              <a:rPr lang="en-SG" smtClean="0"/>
              <a:t>‹#›</a:t>
            </a:fld>
            <a:endParaRPr lang="en-SG"/>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879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B7F89C8-3D12-43AC-9B8D-BAAB3C769E52}" type="datetimeFigureOut">
              <a:rPr lang="en-SG" smtClean="0"/>
              <a:t>18/5/2020</a:t>
            </a:fld>
            <a:endParaRPr lang="en-SG"/>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SG"/>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426A309-49F9-4663-A47A-43B55757E10D}" type="slidenum">
              <a:rPr lang="en-SG" smtClean="0"/>
              <a:t>‹#›</a:t>
            </a:fld>
            <a:endParaRPr lang="en-SG"/>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405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B7F89C8-3D12-43AC-9B8D-BAAB3C769E52}" type="datetimeFigureOut">
              <a:rPr lang="en-SG" smtClean="0"/>
              <a:t>18/5/2020</a:t>
            </a:fld>
            <a:endParaRPr lang="en-SG"/>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SG"/>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426A309-49F9-4663-A47A-43B55757E10D}" type="slidenum">
              <a:rPr lang="en-SG" smtClean="0"/>
              <a:t>‹#›</a:t>
            </a:fld>
            <a:endParaRPr lang="en-SG"/>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931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1C65-4FE9-4717-B0DD-E479B9723029}"/>
              </a:ext>
            </a:extLst>
          </p:cNvPr>
          <p:cNvSpPr>
            <a:spLocks noGrp="1"/>
          </p:cNvSpPr>
          <p:nvPr>
            <p:ph type="ctrTitle"/>
          </p:nvPr>
        </p:nvSpPr>
        <p:spPr/>
        <p:txBody>
          <a:bodyPr/>
          <a:lstStyle/>
          <a:p>
            <a:r>
              <a:rPr lang="en-SG" dirty="0"/>
              <a:t>Battle of neighbourhood</a:t>
            </a:r>
          </a:p>
        </p:txBody>
      </p:sp>
      <p:sp>
        <p:nvSpPr>
          <p:cNvPr id="3" name="Subtitle 2">
            <a:extLst>
              <a:ext uri="{FF2B5EF4-FFF2-40B4-BE49-F238E27FC236}">
                <a16:creationId xmlns:a16="http://schemas.microsoft.com/office/drawing/2014/main" id="{7EFFCF3E-4843-46CF-A345-FCF6593C9B15}"/>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913848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B90F-E09E-487B-AF69-46694D2A9A19}"/>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43252269-5027-4F02-8CA3-6DD90254CCF0}"/>
              </a:ext>
            </a:extLst>
          </p:cNvPr>
          <p:cNvSpPr>
            <a:spLocks noGrp="1"/>
          </p:cNvSpPr>
          <p:nvPr>
            <p:ph idx="1"/>
          </p:nvPr>
        </p:nvSpPr>
        <p:spPr/>
        <p:txBody>
          <a:bodyPr/>
          <a:lstStyle/>
          <a:p>
            <a:r>
              <a:rPr lang="en-SG" dirty="0"/>
              <a:t> When opening a new restaurant , it is recommended to open near locations such as shopping malls, Gas stations</a:t>
            </a:r>
          </a:p>
          <a:p>
            <a:r>
              <a:rPr lang="en-SG" dirty="0"/>
              <a:t> As discussed in the discussion section, restaurants seem to be higher in population near city centre. So new restaurant owners can check the city centre first before considering other options</a:t>
            </a:r>
          </a:p>
        </p:txBody>
      </p:sp>
    </p:spTree>
    <p:extLst>
      <p:ext uri="{BB962C8B-B14F-4D97-AF65-F5344CB8AC3E}">
        <p14:creationId xmlns:p14="http://schemas.microsoft.com/office/powerpoint/2010/main" val="358066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4A6A-D212-40E7-8398-24E4CC3215C6}"/>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AB766DC7-3EDE-41C4-A2F7-B7CCC93CDC60}"/>
              </a:ext>
            </a:extLst>
          </p:cNvPr>
          <p:cNvSpPr>
            <a:spLocks noGrp="1"/>
          </p:cNvSpPr>
          <p:nvPr>
            <p:ph idx="1"/>
          </p:nvPr>
        </p:nvSpPr>
        <p:spPr/>
        <p:txBody>
          <a:bodyPr>
            <a:normAutofit/>
          </a:bodyPr>
          <a:lstStyle/>
          <a:p>
            <a:r>
              <a:rPr lang="en-SG" sz="2000" dirty="0"/>
              <a:t>When deciding on opening new restaurants, there are many things should be considered. Especially regarding the current locations of other restaurants. Analysing on how the restaurants are located and if there are other venues which are present near the restaurant can help the owners of the new restaurant to draw a conclusion. </a:t>
            </a:r>
          </a:p>
          <a:p>
            <a:pPr marL="0" indent="0">
              <a:buNone/>
            </a:pPr>
            <a:endParaRPr lang="en-SG" sz="2000" dirty="0"/>
          </a:p>
          <a:p>
            <a:r>
              <a:rPr lang="en-SG" sz="2000" dirty="0"/>
              <a:t>In this project, data from Foursquare will be leveraged to analyse and recommend the factors the new restaurant owners can consider before opening a new restaurant. Number of restaurant in the neighbourhood and other venues types near the restaurants had to be analysed before concluding</a:t>
            </a:r>
          </a:p>
        </p:txBody>
      </p:sp>
    </p:spTree>
    <p:extLst>
      <p:ext uri="{BB962C8B-B14F-4D97-AF65-F5344CB8AC3E}">
        <p14:creationId xmlns:p14="http://schemas.microsoft.com/office/powerpoint/2010/main" val="104202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8432-9F02-41D8-BCBB-3DE14B71949C}"/>
              </a:ext>
            </a:extLst>
          </p:cNvPr>
          <p:cNvSpPr>
            <a:spLocks noGrp="1"/>
          </p:cNvSpPr>
          <p:nvPr>
            <p:ph type="title"/>
          </p:nvPr>
        </p:nvSpPr>
        <p:spPr/>
        <p:txBody>
          <a:bodyPr/>
          <a:lstStyle/>
          <a:p>
            <a:r>
              <a:rPr lang="en-SG" dirty="0"/>
              <a:t>Data</a:t>
            </a:r>
          </a:p>
        </p:txBody>
      </p:sp>
      <p:sp>
        <p:nvSpPr>
          <p:cNvPr id="3" name="Content Placeholder 2">
            <a:extLst>
              <a:ext uri="{FF2B5EF4-FFF2-40B4-BE49-F238E27FC236}">
                <a16:creationId xmlns:a16="http://schemas.microsoft.com/office/drawing/2014/main" id="{A07B09F1-9651-40D5-BC6C-EE52A6DC2B42}"/>
              </a:ext>
            </a:extLst>
          </p:cNvPr>
          <p:cNvSpPr>
            <a:spLocks noGrp="1"/>
          </p:cNvSpPr>
          <p:nvPr>
            <p:ph idx="1"/>
          </p:nvPr>
        </p:nvSpPr>
        <p:spPr/>
        <p:txBody>
          <a:bodyPr>
            <a:normAutofit fontScale="92500" lnSpcReduction="10000"/>
          </a:bodyPr>
          <a:lstStyle/>
          <a:p>
            <a:pPr lvl="0"/>
            <a:r>
              <a:rPr lang="en-SG" dirty="0"/>
              <a:t>Main table</a:t>
            </a:r>
          </a:p>
          <a:p>
            <a:pPr lvl="1"/>
            <a:r>
              <a:rPr lang="en-SG" dirty="0"/>
              <a:t>Data scraped from </a:t>
            </a:r>
            <a:r>
              <a:rPr lang="en-SG" u="sng" dirty="0">
                <a:hlinkClick r:id="rId2"/>
              </a:rPr>
              <a:t>https://en.wikipedia.org/wiki/List_of_postal_codes_of_Canada:_M</a:t>
            </a:r>
            <a:r>
              <a:rPr lang="en-SG" dirty="0"/>
              <a:t> </a:t>
            </a:r>
          </a:p>
          <a:p>
            <a:pPr lvl="1"/>
            <a:r>
              <a:rPr lang="en-SG" dirty="0"/>
              <a:t>This contains the data of boroughs in Canada. After scraping the data, it was placed in a data frame so that it can be used for analysis.</a:t>
            </a:r>
          </a:p>
          <a:p>
            <a:pPr lvl="0"/>
            <a:r>
              <a:rPr lang="en-SG" dirty="0" err="1"/>
              <a:t>Geopy</a:t>
            </a:r>
            <a:endParaRPr lang="en-SG" dirty="0"/>
          </a:p>
          <a:p>
            <a:pPr lvl="1"/>
            <a:r>
              <a:rPr lang="en-SG" dirty="0" err="1"/>
              <a:t>Geopy</a:t>
            </a:r>
            <a:r>
              <a:rPr lang="en-SG" dirty="0"/>
              <a:t> was used to extract the latitude and longitude of every neighbourhood and restaurants in the data set. This was then passed to Foursquare to extract details on venues.</a:t>
            </a:r>
          </a:p>
          <a:p>
            <a:r>
              <a:rPr lang="en-SG" dirty="0"/>
              <a:t>Foursquare </a:t>
            </a:r>
          </a:p>
          <a:p>
            <a:pPr lvl="1"/>
            <a:r>
              <a:rPr lang="en-SG" dirty="0"/>
              <a:t>Foursquare is a location provider which can be leveraged to extract more details </a:t>
            </a:r>
          </a:p>
        </p:txBody>
      </p:sp>
    </p:spTree>
    <p:extLst>
      <p:ext uri="{BB962C8B-B14F-4D97-AF65-F5344CB8AC3E}">
        <p14:creationId xmlns:p14="http://schemas.microsoft.com/office/powerpoint/2010/main" val="177357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7A82-605C-4280-91CA-F9944273F561}"/>
              </a:ext>
            </a:extLst>
          </p:cNvPr>
          <p:cNvSpPr>
            <a:spLocks noGrp="1"/>
          </p:cNvSpPr>
          <p:nvPr>
            <p:ph type="title"/>
          </p:nvPr>
        </p:nvSpPr>
        <p:spPr/>
        <p:txBody>
          <a:bodyPr/>
          <a:lstStyle/>
          <a:p>
            <a:r>
              <a:rPr lang="en-SG" dirty="0"/>
              <a:t>Exploratory analysis</a:t>
            </a:r>
          </a:p>
        </p:txBody>
      </p:sp>
      <p:sp>
        <p:nvSpPr>
          <p:cNvPr id="3" name="Content Placeholder 2">
            <a:extLst>
              <a:ext uri="{FF2B5EF4-FFF2-40B4-BE49-F238E27FC236}">
                <a16:creationId xmlns:a16="http://schemas.microsoft.com/office/drawing/2014/main" id="{ADDEB534-6A04-4BB4-9476-69A837ECE1CC}"/>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84778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DB47A-99FA-42FE-B2FA-794575761354}"/>
              </a:ext>
            </a:extLst>
          </p:cNvPr>
          <p:cNvSpPr>
            <a:spLocks noGrp="1"/>
          </p:cNvSpPr>
          <p:nvPr>
            <p:ph type="title"/>
          </p:nvPr>
        </p:nvSpPr>
        <p:spPr/>
        <p:txBody>
          <a:bodyPr/>
          <a:lstStyle/>
          <a:p>
            <a:r>
              <a:rPr lang="en-SG" dirty="0"/>
              <a:t>Distribution of Venues</a:t>
            </a:r>
          </a:p>
        </p:txBody>
      </p:sp>
      <p:pic>
        <p:nvPicPr>
          <p:cNvPr id="7" name="Content Placeholder 6">
            <a:extLst>
              <a:ext uri="{FF2B5EF4-FFF2-40B4-BE49-F238E27FC236}">
                <a16:creationId xmlns:a16="http://schemas.microsoft.com/office/drawing/2014/main" id="{E2B48CE6-3C53-4420-9A4F-81973E814BB4}"/>
              </a:ext>
            </a:extLst>
          </p:cNvPr>
          <p:cNvPicPr>
            <a:picLocks noGrp="1" noChangeAspect="1"/>
          </p:cNvPicPr>
          <p:nvPr>
            <p:ph sz="half" idx="1"/>
          </p:nvPr>
        </p:nvPicPr>
        <p:blipFill>
          <a:blip r:embed="rId2"/>
          <a:stretch>
            <a:fillRect/>
          </a:stretch>
        </p:blipFill>
        <p:spPr>
          <a:xfrm>
            <a:off x="1000760" y="1816751"/>
            <a:ext cx="7233232" cy="2757138"/>
          </a:xfrm>
          <a:prstGeom prst="rect">
            <a:avLst/>
          </a:prstGeom>
        </p:spPr>
      </p:pic>
      <p:sp>
        <p:nvSpPr>
          <p:cNvPr id="6" name="Content Placeholder 5">
            <a:extLst>
              <a:ext uri="{FF2B5EF4-FFF2-40B4-BE49-F238E27FC236}">
                <a16:creationId xmlns:a16="http://schemas.microsoft.com/office/drawing/2014/main" id="{95A7566A-52D0-4943-BEC7-3B1B539ED885}"/>
              </a:ext>
            </a:extLst>
          </p:cNvPr>
          <p:cNvSpPr>
            <a:spLocks noGrp="1"/>
          </p:cNvSpPr>
          <p:nvPr>
            <p:ph sz="half" idx="2"/>
          </p:nvPr>
        </p:nvSpPr>
        <p:spPr>
          <a:xfrm>
            <a:off x="762000" y="4856478"/>
            <a:ext cx="9911080" cy="1325563"/>
          </a:xfrm>
        </p:spPr>
        <p:txBody>
          <a:bodyPr>
            <a:normAutofit/>
          </a:bodyPr>
          <a:lstStyle/>
          <a:p>
            <a:pPr marL="0" indent="0">
              <a:buNone/>
            </a:pPr>
            <a:r>
              <a:rPr lang="en-SG" dirty="0"/>
              <a:t>When analysing the number of venues in the boroughs of Canada, it was found that Toronto has the highest number of venues, followed by Mississauga, Scarborough.</a:t>
            </a:r>
          </a:p>
          <a:p>
            <a:pPr marL="0" indent="0">
              <a:buNone/>
            </a:pPr>
            <a:r>
              <a:rPr lang="en-SG" dirty="0"/>
              <a:t>This helps to understand the distribution of venue in Canada</a:t>
            </a:r>
          </a:p>
        </p:txBody>
      </p:sp>
    </p:spTree>
    <p:extLst>
      <p:ext uri="{BB962C8B-B14F-4D97-AF65-F5344CB8AC3E}">
        <p14:creationId xmlns:p14="http://schemas.microsoft.com/office/powerpoint/2010/main" val="93724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C925-44EF-441D-B907-9BAC2AFF7944}"/>
              </a:ext>
            </a:extLst>
          </p:cNvPr>
          <p:cNvSpPr>
            <a:spLocks noGrp="1"/>
          </p:cNvSpPr>
          <p:nvPr>
            <p:ph type="title"/>
          </p:nvPr>
        </p:nvSpPr>
        <p:spPr/>
        <p:txBody>
          <a:bodyPr/>
          <a:lstStyle/>
          <a:p>
            <a:r>
              <a:rPr lang="en-SG" dirty="0"/>
              <a:t>Analysis on City </a:t>
            </a:r>
            <a:r>
              <a:rPr lang="en-SG" dirty="0" err="1"/>
              <a:t>center</a:t>
            </a:r>
            <a:endParaRPr lang="en-SG" dirty="0"/>
          </a:p>
        </p:txBody>
      </p:sp>
      <p:pic>
        <p:nvPicPr>
          <p:cNvPr id="5" name="Content Placeholder 4">
            <a:extLst>
              <a:ext uri="{FF2B5EF4-FFF2-40B4-BE49-F238E27FC236}">
                <a16:creationId xmlns:a16="http://schemas.microsoft.com/office/drawing/2014/main" id="{E7957604-13ED-4440-85A1-D2A0DBA9A5C8}"/>
              </a:ext>
            </a:extLst>
          </p:cNvPr>
          <p:cNvPicPr>
            <a:picLocks noGrp="1" noChangeAspect="1"/>
          </p:cNvPicPr>
          <p:nvPr>
            <p:ph sz="half" idx="1"/>
          </p:nvPr>
        </p:nvPicPr>
        <p:blipFill>
          <a:blip r:embed="rId2"/>
          <a:stretch>
            <a:fillRect/>
          </a:stretch>
        </p:blipFill>
        <p:spPr>
          <a:xfrm>
            <a:off x="838201" y="2081697"/>
            <a:ext cx="5181600" cy="3229594"/>
          </a:xfrm>
          <a:prstGeom prst="rect">
            <a:avLst/>
          </a:prstGeom>
        </p:spPr>
      </p:pic>
      <p:sp>
        <p:nvSpPr>
          <p:cNvPr id="4" name="Content Placeholder 3">
            <a:extLst>
              <a:ext uri="{FF2B5EF4-FFF2-40B4-BE49-F238E27FC236}">
                <a16:creationId xmlns:a16="http://schemas.microsoft.com/office/drawing/2014/main" id="{1EC4541A-122D-44D7-A4A2-168D8AB25690}"/>
              </a:ext>
            </a:extLst>
          </p:cNvPr>
          <p:cNvSpPr>
            <a:spLocks noGrp="1"/>
          </p:cNvSpPr>
          <p:nvPr>
            <p:ph sz="half" idx="2"/>
          </p:nvPr>
        </p:nvSpPr>
        <p:spPr/>
        <p:txBody>
          <a:bodyPr/>
          <a:lstStyle/>
          <a:p>
            <a:r>
              <a:rPr lang="en-SG" dirty="0"/>
              <a:t>The clusters seem to be near the City </a:t>
            </a:r>
            <a:r>
              <a:rPr lang="en-SG" dirty="0" err="1"/>
              <a:t>center</a:t>
            </a:r>
            <a:r>
              <a:rPr lang="en-SG" dirty="0"/>
              <a:t> rather than the suburbs</a:t>
            </a:r>
          </a:p>
          <a:p>
            <a:r>
              <a:rPr lang="en-SG" dirty="0"/>
              <a:t>This can be due to the presence of other shops and venue which attracts more customers</a:t>
            </a:r>
          </a:p>
        </p:txBody>
      </p:sp>
    </p:spTree>
    <p:extLst>
      <p:ext uri="{BB962C8B-B14F-4D97-AF65-F5344CB8AC3E}">
        <p14:creationId xmlns:p14="http://schemas.microsoft.com/office/powerpoint/2010/main" val="196066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196A-7C13-47F3-8D10-B3E3184B79E6}"/>
              </a:ext>
            </a:extLst>
          </p:cNvPr>
          <p:cNvSpPr>
            <a:spLocks noGrp="1"/>
          </p:cNvSpPr>
          <p:nvPr>
            <p:ph type="title"/>
          </p:nvPr>
        </p:nvSpPr>
        <p:spPr/>
        <p:txBody>
          <a:bodyPr/>
          <a:lstStyle/>
          <a:p>
            <a:r>
              <a:rPr lang="en-SG" dirty="0"/>
              <a:t>Nearest locations</a:t>
            </a:r>
          </a:p>
        </p:txBody>
      </p:sp>
      <p:pic>
        <p:nvPicPr>
          <p:cNvPr id="5" name="Content Placeholder 4">
            <a:extLst>
              <a:ext uri="{FF2B5EF4-FFF2-40B4-BE49-F238E27FC236}">
                <a16:creationId xmlns:a16="http://schemas.microsoft.com/office/drawing/2014/main" id="{231F0914-A04D-4DA8-BC27-ECD3B2E2F3CC}"/>
              </a:ext>
            </a:extLst>
          </p:cNvPr>
          <p:cNvPicPr>
            <a:picLocks noGrp="1" noChangeAspect="1"/>
          </p:cNvPicPr>
          <p:nvPr>
            <p:ph sz="half" idx="1"/>
          </p:nvPr>
        </p:nvPicPr>
        <p:blipFill>
          <a:blip r:embed="rId2"/>
          <a:stretch>
            <a:fillRect/>
          </a:stretch>
        </p:blipFill>
        <p:spPr>
          <a:xfrm>
            <a:off x="1371600" y="2788512"/>
            <a:ext cx="4448175" cy="2576376"/>
          </a:xfrm>
          <a:prstGeom prst="rect">
            <a:avLst/>
          </a:prstGeom>
        </p:spPr>
      </p:pic>
      <p:sp>
        <p:nvSpPr>
          <p:cNvPr id="4" name="Content Placeholder 3">
            <a:extLst>
              <a:ext uri="{FF2B5EF4-FFF2-40B4-BE49-F238E27FC236}">
                <a16:creationId xmlns:a16="http://schemas.microsoft.com/office/drawing/2014/main" id="{FEE41D33-1F68-44EB-A425-B447A1FA9D8B}"/>
              </a:ext>
            </a:extLst>
          </p:cNvPr>
          <p:cNvSpPr>
            <a:spLocks noGrp="1"/>
          </p:cNvSpPr>
          <p:nvPr>
            <p:ph sz="half" idx="2"/>
          </p:nvPr>
        </p:nvSpPr>
        <p:spPr/>
        <p:txBody>
          <a:bodyPr/>
          <a:lstStyle/>
          <a:p>
            <a:r>
              <a:rPr lang="en-SG" dirty="0"/>
              <a:t>High clusters seem to be near shopping malls/metros</a:t>
            </a:r>
          </a:p>
          <a:p>
            <a:r>
              <a:rPr lang="en-SG" dirty="0"/>
              <a:t>This can indicate the huge amount of people which may visit the location and hence visit restaurants</a:t>
            </a:r>
          </a:p>
        </p:txBody>
      </p:sp>
    </p:spTree>
    <p:extLst>
      <p:ext uri="{BB962C8B-B14F-4D97-AF65-F5344CB8AC3E}">
        <p14:creationId xmlns:p14="http://schemas.microsoft.com/office/powerpoint/2010/main" val="162902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11C4-26B5-4E82-8354-FF076A9C1AD9}"/>
              </a:ext>
            </a:extLst>
          </p:cNvPr>
          <p:cNvSpPr>
            <a:spLocks noGrp="1"/>
          </p:cNvSpPr>
          <p:nvPr>
            <p:ph type="title"/>
          </p:nvPr>
        </p:nvSpPr>
        <p:spPr/>
        <p:txBody>
          <a:bodyPr/>
          <a:lstStyle/>
          <a:p>
            <a:r>
              <a:rPr lang="en-SG" dirty="0"/>
              <a:t>Other venues</a:t>
            </a:r>
          </a:p>
        </p:txBody>
      </p:sp>
      <p:pic>
        <p:nvPicPr>
          <p:cNvPr id="8" name="Content Placeholder 7">
            <a:extLst>
              <a:ext uri="{FF2B5EF4-FFF2-40B4-BE49-F238E27FC236}">
                <a16:creationId xmlns:a16="http://schemas.microsoft.com/office/drawing/2014/main" id="{7645978A-0747-4F36-A603-27552D660BDA}"/>
              </a:ext>
            </a:extLst>
          </p:cNvPr>
          <p:cNvPicPr>
            <a:picLocks noGrp="1" noChangeAspect="1"/>
          </p:cNvPicPr>
          <p:nvPr>
            <p:ph sz="half" idx="1"/>
          </p:nvPr>
        </p:nvPicPr>
        <p:blipFill>
          <a:blip r:embed="rId2"/>
          <a:stretch>
            <a:fillRect/>
          </a:stretch>
        </p:blipFill>
        <p:spPr>
          <a:xfrm>
            <a:off x="836293" y="2336374"/>
            <a:ext cx="10311568" cy="1935746"/>
          </a:xfrm>
          <a:prstGeom prst="rect">
            <a:avLst/>
          </a:prstGeom>
        </p:spPr>
      </p:pic>
      <p:sp>
        <p:nvSpPr>
          <p:cNvPr id="4" name="Content Placeholder 3">
            <a:extLst>
              <a:ext uri="{FF2B5EF4-FFF2-40B4-BE49-F238E27FC236}">
                <a16:creationId xmlns:a16="http://schemas.microsoft.com/office/drawing/2014/main" id="{CF18DC39-06B5-461A-82FA-7C0C2CB6F66B}"/>
              </a:ext>
            </a:extLst>
          </p:cNvPr>
          <p:cNvSpPr>
            <a:spLocks noGrp="1"/>
          </p:cNvSpPr>
          <p:nvPr>
            <p:ph sz="half" idx="2"/>
          </p:nvPr>
        </p:nvSpPr>
        <p:spPr>
          <a:xfrm>
            <a:off x="680720" y="4272120"/>
            <a:ext cx="9951719" cy="2153603"/>
          </a:xfrm>
        </p:spPr>
        <p:txBody>
          <a:bodyPr/>
          <a:lstStyle/>
          <a:p>
            <a:pPr marL="0" indent="0">
              <a:buNone/>
            </a:pPr>
            <a:r>
              <a:rPr lang="en-SG" dirty="0"/>
              <a:t>Coffee shops, convenience store and Pizza place seem to be the most popular locations near a restaurant</a:t>
            </a:r>
          </a:p>
        </p:txBody>
      </p:sp>
    </p:spTree>
    <p:extLst>
      <p:ext uri="{BB962C8B-B14F-4D97-AF65-F5344CB8AC3E}">
        <p14:creationId xmlns:p14="http://schemas.microsoft.com/office/powerpoint/2010/main" val="396932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0908D-0374-4427-ABBA-56413AA14F64}"/>
              </a:ext>
            </a:extLst>
          </p:cNvPr>
          <p:cNvSpPr>
            <a:spLocks noGrp="1"/>
          </p:cNvSpPr>
          <p:nvPr>
            <p:ph type="title"/>
          </p:nvPr>
        </p:nvSpPr>
        <p:spPr/>
        <p:txBody>
          <a:bodyPr/>
          <a:lstStyle/>
          <a:p>
            <a:r>
              <a:rPr lang="en-SG" dirty="0"/>
              <a:t>Results section and Discussion</a:t>
            </a:r>
            <a:br>
              <a:rPr lang="en-SG" dirty="0"/>
            </a:br>
            <a:endParaRPr lang="en-SG" dirty="0"/>
          </a:p>
        </p:txBody>
      </p:sp>
      <p:sp>
        <p:nvSpPr>
          <p:cNvPr id="6" name="Content Placeholder 5">
            <a:extLst>
              <a:ext uri="{FF2B5EF4-FFF2-40B4-BE49-F238E27FC236}">
                <a16:creationId xmlns:a16="http://schemas.microsoft.com/office/drawing/2014/main" id="{1229F1FA-11BB-4439-B58A-1F624372AE47}"/>
              </a:ext>
            </a:extLst>
          </p:cNvPr>
          <p:cNvSpPr>
            <a:spLocks noGrp="1"/>
          </p:cNvSpPr>
          <p:nvPr>
            <p:ph idx="1"/>
          </p:nvPr>
        </p:nvSpPr>
        <p:spPr/>
        <p:txBody>
          <a:bodyPr/>
          <a:lstStyle/>
          <a:p>
            <a:r>
              <a:rPr lang="en-SG" dirty="0"/>
              <a:t> As can be seen from the maps, restaurants tend to cluster together with other restaurants</a:t>
            </a:r>
          </a:p>
          <a:p>
            <a:r>
              <a:rPr lang="en-SG" dirty="0"/>
              <a:t> Most of the restaurants seem to be located near Gas </a:t>
            </a:r>
            <a:r>
              <a:rPr lang="en-SG" dirty="0" err="1"/>
              <a:t>station,coffee</a:t>
            </a:r>
            <a:r>
              <a:rPr lang="en-SG" dirty="0"/>
              <a:t> shops and other restaurants</a:t>
            </a:r>
          </a:p>
          <a:p>
            <a:r>
              <a:rPr lang="en-SG" dirty="0"/>
              <a:t> The clusters seem to be more near the city central rather than the outliers</a:t>
            </a:r>
          </a:p>
          <a:p>
            <a:r>
              <a:rPr lang="en-SG" dirty="0"/>
              <a:t> The number of restaurants seem to be higher near shopping malls</a:t>
            </a:r>
          </a:p>
        </p:txBody>
      </p:sp>
    </p:spTree>
    <p:extLst>
      <p:ext uri="{BB962C8B-B14F-4D97-AF65-F5344CB8AC3E}">
        <p14:creationId xmlns:p14="http://schemas.microsoft.com/office/powerpoint/2010/main" val="9370741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27</TotalTime>
  <Words>461</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Battle of neighbourhood</vt:lpstr>
      <vt:lpstr>Introduction</vt:lpstr>
      <vt:lpstr>Data</vt:lpstr>
      <vt:lpstr>Exploratory analysis</vt:lpstr>
      <vt:lpstr>Distribution of Venues</vt:lpstr>
      <vt:lpstr>Analysis on City center</vt:lpstr>
      <vt:lpstr>Nearest locations</vt:lpstr>
      <vt:lpstr>Other venues</vt:lpstr>
      <vt:lpstr>Results section and 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dc:title>
  <dc:creator>muthu mani</dc:creator>
  <cp:lastModifiedBy>muthu mani</cp:lastModifiedBy>
  <cp:revision>10</cp:revision>
  <dcterms:created xsi:type="dcterms:W3CDTF">2020-05-18T01:27:09Z</dcterms:created>
  <dcterms:modified xsi:type="dcterms:W3CDTF">2020-05-18T04:57:49Z</dcterms:modified>
</cp:coreProperties>
</file>