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3"/>
  </p:notesMasterIdLst>
  <p:sldIdLst>
    <p:sldId id="256" r:id="rId2"/>
    <p:sldId id="257" r:id="rId3"/>
    <p:sldId id="287" r:id="rId4"/>
    <p:sldId id="288" r:id="rId5"/>
    <p:sldId id="276" r:id="rId6"/>
    <p:sldId id="264" r:id="rId7"/>
    <p:sldId id="282" r:id="rId8"/>
    <p:sldId id="284" r:id="rId9"/>
    <p:sldId id="285" r:id="rId10"/>
    <p:sldId id="286" r:id="rId11"/>
    <p:sldId id="277" r:id="rId12"/>
    <p:sldId id="259" r:id="rId13"/>
    <p:sldId id="260" r:id="rId14"/>
    <p:sldId id="261" r:id="rId15"/>
    <p:sldId id="262" r:id="rId16"/>
    <p:sldId id="263" r:id="rId17"/>
    <p:sldId id="280" r:id="rId18"/>
    <p:sldId id="281" r:id="rId19"/>
    <p:sldId id="283" r:id="rId20"/>
    <p:sldId id="278" r:id="rId21"/>
    <p:sldId id="266" r:id="rId22"/>
    <p:sldId id="267" r:id="rId23"/>
    <p:sldId id="268" r:id="rId24"/>
    <p:sldId id="265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E3C42-2FD7-4B86-BC7B-E188FE885A94}" v="68" dt="2024-05-24T03:03:55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5226" autoAdjust="0"/>
  </p:normalViewPr>
  <p:slideViewPr>
    <p:cSldViewPr snapToGrid="0">
      <p:cViewPr varScale="1">
        <p:scale>
          <a:sx n="88" d="100"/>
          <a:sy n="88" d="100"/>
        </p:scale>
        <p:origin x="-43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hu Vel" userId="9fd901cef89d8d67" providerId="Windows Live" clId="Web-{0D2E3C42-2FD7-4B86-BC7B-E188FE885A94}"/>
    <pc:docChg chg="modSld">
      <pc:chgData name="Muthu Vel" userId="9fd901cef89d8d67" providerId="Windows Live" clId="Web-{0D2E3C42-2FD7-4B86-BC7B-E188FE885A94}" dt="2024-05-24T03:03:55.779" v="43" actId="20577"/>
      <pc:docMkLst>
        <pc:docMk/>
      </pc:docMkLst>
      <pc:sldChg chg="modSp">
        <pc:chgData name="Muthu Vel" userId="9fd901cef89d8d67" providerId="Windows Live" clId="Web-{0D2E3C42-2FD7-4B86-BC7B-E188FE885A94}" dt="2024-05-24T03:01:19.696" v="34" actId="20577"/>
        <pc:sldMkLst>
          <pc:docMk/>
          <pc:sldMk cId="3355082199" sldId="264"/>
        </pc:sldMkLst>
        <pc:spChg chg="mod">
          <ac:chgData name="Muthu Vel" userId="9fd901cef89d8d67" providerId="Windows Live" clId="Web-{0D2E3C42-2FD7-4B86-BC7B-E188FE885A94}" dt="2024-05-24T03:01:19.696" v="34" actId="20577"/>
          <ac:spMkLst>
            <pc:docMk/>
            <pc:sldMk cId="3355082199" sldId="264"/>
            <ac:spMk id="12" creationId="{1AE36AFC-32EC-45F8-965C-610EFB2DF22D}"/>
          </ac:spMkLst>
        </pc:spChg>
      </pc:sldChg>
      <pc:sldChg chg="addSp delSp modSp">
        <pc:chgData name="Muthu Vel" userId="9fd901cef89d8d67" providerId="Windows Live" clId="Web-{0D2E3C42-2FD7-4B86-BC7B-E188FE885A94}" dt="2024-05-24T02:58:47.722" v="11" actId="14100"/>
        <pc:sldMkLst>
          <pc:docMk/>
          <pc:sldMk cId="2720476823" sldId="282"/>
        </pc:sldMkLst>
        <pc:spChg chg="del">
          <ac:chgData name="Muthu Vel" userId="9fd901cef89d8d67" providerId="Windows Live" clId="Web-{0D2E3C42-2FD7-4B86-BC7B-E188FE885A94}" dt="2024-05-24T02:55:16.825" v="1"/>
          <ac:spMkLst>
            <pc:docMk/>
            <pc:sldMk cId="2720476823" sldId="282"/>
            <ac:spMk id="2" creationId="{C0768204-2324-4A54-BE33-4E708FD3EE68}"/>
          </ac:spMkLst>
        </pc:spChg>
        <pc:spChg chg="add del mod">
          <ac:chgData name="Muthu Vel" userId="9fd901cef89d8d67" providerId="Windows Live" clId="Web-{0D2E3C42-2FD7-4B86-BC7B-E188FE885A94}" dt="2024-05-24T02:58:29.878" v="7"/>
          <ac:spMkLst>
            <pc:docMk/>
            <pc:sldMk cId="2720476823" sldId="282"/>
            <ac:spMk id="8" creationId="{13A10251-421F-6753-6CB6-E6C1DA9DEF03}"/>
          </ac:spMkLst>
        </pc:spChg>
        <pc:spChg chg="add del mod">
          <ac:chgData name="Muthu Vel" userId="9fd901cef89d8d67" providerId="Windows Live" clId="Web-{0D2E3C42-2FD7-4B86-BC7B-E188FE885A94}" dt="2024-05-24T02:55:21.637" v="2"/>
          <ac:spMkLst>
            <pc:docMk/>
            <pc:sldMk cId="2720476823" sldId="282"/>
            <ac:spMk id="10" creationId="{ECE997FB-10AA-CCAF-AAA8-F244EC59D78F}"/>
          </ac:spMkLst>
        </pc:spChg>
        <pc:graphicFrameChg chg="add del mod ord modGraphic">
          <ac:chgData name="Muthu Vel" userId="9fd901cef89d8d67" providerId="Windows Live" clId="Web-{0D2E3C42-2FD7-4B86-BC7B-E188FE885A94}" dt="2024-05-24T02:58:03.549" v="6"/>
          <ac:graphicFrameMkLst>
            <pc:docMk/>
            <pc:sldMk cId="2720476823" sldId="282"/>
            <ac:graphicFrameMk id="11" creationId="{DA0E90A4-A1B5-EBEB-9619-8A9697CD2086}"/>
          </ac:graphicFrameMkLst>
        </pc:graphicFrameChg>
        <pc:picChg chg="del">
          <ac:chgData name="Muthu Vel" userId="9fd901cef89d8d67" providerId="Windows Live" clId="Web-{0D2E3C42-2FD7-4B86-BC7B-E188FE885A94}" dt="2024-05-24T02:55:09.137" v="0"/>
          <ac:picMkLst>
            <pc:docMk/>
            <pc:sldMk cId="2720476823" sldId="282"/>
            <ac:picMk id="5" creationId="{3700123F-1FE3-40E0-AE22-0C1B2754E4C8}"/>
          </ac:picMkLst>
        </pc:picChg>
        <pc:picChg chg="add mod ord">
          <ac:chgData name="Muthu Vel" userId="9fd901cef89d8d67" providerId="Windows Live" clId="Web-{0D2E3C42-2FD7-4B86-BC7B-E188FE885A94}" dt="2024-05-24T02:58:47.722" v="11" actId="14100"/>
          <ac:picMkLst>
            <pc:docMk/>
            <pc:sldMk cId="2720476823" sldId="282"/>
            <ac:picMk id="18" creationId="{A2E2F10B-E935-9990-F997-E16FF79D4992}"/>
          </ac:picMkLst>
        </pc:picChg>
      </pc:sldChg>
      <pc:sldChg chg="modSp">
        <pc:chgData name="Muthu Vel" userId="9fd901cef89d8d67" providerId="Windows Live" clId="Web-{0D2E3C42-2FD7-4B86-BC7B-E188FE885A94}" dt="2024-05-24T03:03:55.779" v="43" actId="20577"/>
        <pc:sldMkLst>
          <pc:docMk/>
          <pc:sldMk cId="2382206005" sldId="286"/>
        </pc:sldMkLst>
        <pc:spChg chg="mod">
          <ac:chgData name="Muthu Vel" userId="9fd901cef89d8d67" providerId="Windows Live" clId="Web-{0D2E3C42-2FD7-4B86-BC7B-E188FE885A94}" dt="2024-05-24T03:03:55.779" v="43" actId="20577"/>
          <ac:spMkLst>
            <pc:docMk/>
            <pc:sldMk cId="2382206005" sldId="286"/>
            <ac:spMk id="8" creationId="{63C9454B-0963-4E4F-9248-3B7F63D8EA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BF1C-08A7-4C6A-8F01-A34C772E0299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635E7-4A1A-416C-BEF2-BD9235FF76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8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635E7-4A1A-416C-BEF2-BD9235FF7639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8256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635E7-4A1A-416C-BEF2-BD9235FF7639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9726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96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09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805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6054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1553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6994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790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90984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258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89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93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743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092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520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50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088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840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E49D98-723F-47BA-81A3-16EC93C70B5F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CDEF4D-33E5-4B19-86E6-14C4AB3C7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594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CF433E-4FF7-49AF-87F3-DD695ABC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880" y="940236"/>
            <a:ext cx="8825658" cy="2677648"/>
          </a:xfrm>
        </p:spPr>
        <p:txBody>
          <a:bodyPr/>
          <a:lstStyle/>
          <a:p>
            <a:pPr algn="ctr"/>
            <a:r>
              <a:rPr lang="en-US" sz="4000" dirty="0">
                <a:latin typeface="Comic Sans MS" panose="030F0702030302020204" pitchFamily="66" charset="0"/>
              </a:rPr>
              <a:t>CAPSTONE PROJECT PRESENTATION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FOOTBALL GAME ANALYSIS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F8EFE6-12CA-4094-B993-08809FBF5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880" y="4079796"/>
            <a:ext cx="8825658" cy="1642273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MENTOR NAME: Mr.Munna Pandey 							PRESENTED BY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M.MUTHUVEL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BATCH NO:DA283S28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ENROLLMENT NO:EN12024080316</a:t>
            </a:r>
          </a:p>
          <a:p>
            <a:pPr algn="r"/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806194-9659-482A-87B4-03C3578446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162463"/>
            <a:ext cx="1373327" cy="1448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599CA0C-613A-43F1-9981-92F54279F3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66" y="5408966"/>
            <a:ext cx="1248681" cy="13172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05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5041DE-938A-4FCF-9266-B6EE9F28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88" y="199579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Analysis in </a:t>
            </a:r>
            <a:r>
              <a:rPr lang="en-US" sz="4000" b="1" dirty="0" err="1">
                <a:solidFill>
                  <a:schemeClr val="bg1"/>
                </a:solidFill>
              </a:rPr>
              <a:t>sql</a:t>
            </a:r>
            <a:r>
              <a:rPr lang="en-US" sz="4000" b="1" dirty="0">
                <a:solidFill>
                  <a:schemeClr val="bg1"/>
                </a:solidFill>
              </a:rPr>
              <a:t>: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A711B66-9FCB-42C6-91B7-FA043A7DD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4" y="2140981"/>
            <a:ext cx="4529120" cy="257766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95FC27E-17B5-42DE-AC8A-F2D21A681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59" y="2140981"/>
            <a:ext cx="5379720" cy="2569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C9454B-0963-4E4F-9248-3B7F63D8EA60}"/>
              </a:ext>
            </a:extLst>
          </p:cNvPr>
          <p:cNvSpPr txBox="1"/>
          <p:nvPr/>
        </p:nvSpPr>
        <p:spPr>
          <a:xfrm>
            <a:off x="854303" y="4898128"/>
            <a:ext cx="3445174" cy="8002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IN" sz="1400" dirty="0"/>
              <a:t>It is found </a:t>
            </a:r>
            <a:r>
              <a:rPr lang="en-IN" sz="1400" dirty="0" err="1"/>
              <a:t>Dr.Felix</a:t>
            </a:r>
            <a:r>
              <a:rPr lang="en-IN" sz="1400" dirty="0"/>
              <a:t> had issued more </a:t>
            </a:r>
          </a:p>
          <a:p>
            <a:r>
              <a:rPr lang="en-IN" sz="1400" dirty="0"/>
              <a:t>number of red cards(almost 3 cards)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6E9D469-17A7-429D-AE93-17D9F0A10C98}"/>
              </a:ext>
            </a:extLst>
          </p:cNvPr>
          <p:cNvSpPr txBox="1"/>
          <p:nvPr/>
        </p:nvSpPr>
        <p:spPr>
          <a:xfrm>
            <a:off x="6070121" y="4891260"/>
            <a:ext cx="4623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IN" sz="1400" dirty="0"/>
              <a:t>Domestic league competition has been played </a:t>
            </a:r>
          </a:p>
          <a:p>
            <a:r>
              <a:rPr lang="en-IN" sz="1400" dirty="0"/>
              <a:t>more(296471 minutes ) ,when compared with other</a:t>
            </a:r>
          </a:p>
          <a:p>
            <a:r>
              <a:rPr lang="en-IN" sz="1400" dirty="0"/>
              <a:t>types of competitions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B367298-ED5D-44A7-8C00-7D7E71E824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8520" y="1518249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referee had issued more number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of red cards?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252" y="1489494"/>
            <a:ext cx="458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Find out the type of football </a:t>
            </a:r>
            <a:r>
              <a:rPr lang="en-US" sz="1400" b="1" dirty="0" err="1" smtClean="0">
                <a:solidFill>
                  <a:schemeClr val="bg1"/>
                </a:solidFill>
              </a:rPr>
              <a:t>competition,which</a:t>
            </a:r>
            <a:r>
              <a:rPr lang="en-US" sz="1400" b="1" dirty="0" smtClean="0">
                <a:solidFill>
                  <a:schemeClr val="bg1"/>
                </a:solidFill>
              </a:rPr>
              <a:t> has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engaged more minutes?</a:t>
            </a:r>
          </a:p>
        </p:txBody>
      </p:sp>
    </p:spTree>
    <p:extLst>
      <p:ext uri="{BB962C8B-B14F-4D97-AF65-F5344CB8AC3E}">
        <p14:creationId xmlns="" xmlns:p14="http://schemas.microsoft.com/office/powerpoint/2010/main" val="2382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C7C9E8-6018-4677-A386-4EA7DC653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34413"/>
            <a:ext cx="8825658" cy="86142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Python: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CBD55D-97BF-46E7-9D7A-A9A38E6F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50742"/>
            <a:ext cx="8825658" cy="3923930"/>
          </a:xfrm>
        </p:spPr>
        <p:txBody>
          <a:bodyPr>
            <a:normAutofit/>
          </a:bodyPr>
          <a:lstStyle/>
          <a:p>
            <a:r>
              <a:rPr lang="en-US" sz="1600" cap="none" dirty="0">
                <a:solidFill>
                  <a:schemeClr val="tx1"/>
                </a:solidFill>
              </a:rPr>
              <a:t>Python is a popular programming language. It was created by </a:t>
            </a:r>
            <a:r>
              <a:rPr lang="en-US" sz="1600" cap="none" dirty="0" err="1">
                <a:solidFill>
                  <a:schemeClr val="tx1"/>
                </a:solidFill>
              </a:rPr>
              <a:t>guido</a:t>
            </a:r>
            <a:r>
              <a:rPr lang="en-US" sz="1600" cap="none" dirty="0">
                <a:solidFill>
                  <a:schemeClr val="tx1"/>
                </a:solidFill>
              </a:rPr>
              <a:t> van </a:t>
            </a:r>
            <a:r>
              <a:rPr lang="en-US" sz="1600" cap="none" dirty="0" err="1">
                <a:solidFill>
                  <a:schemeClr val="tx1"/>
                </a:solidFill>
              </a:rPr>
              <a:t>rossum</a:t>
            </a:r>
            <a:r>
              <a:rPr lang="en-US" sz="1600" cap="none" dirty="0">
                <a:solidFill>
                  <a:schemeClr val="tx1"/>
                </a:solidFill>
              </a:rPr>
              <a:t>, and released in 1991.</a:t>
            </a:r>
          </a:p>
          <a:p>
            <a:r>
              <a:rPr lang="en-US" sz="1600" cap="none" dirty="0">
                <a:solidFill>
                  <a:schemeClr val="tx1"/>
                </a:solidFill>
              </a:rPr>
              <a:t>It is used for:</a:t>
            </a:r>
          </a:p>
          <a:p>
            <a:r>
              <a:rPr lang="en-US" sz="1600" cap="none" dirty="0">
                <a:solidFill>
                  <a:schemeClr val="tx1"/>
                </a:solidFill>
              </a:rPr>
              <a:t>Web development (server-side),Software development,Mathematics,System scripting.</a:t>
            </a:r>
          </a:p>
          <a:p>
            <a:r>
              <a:rPr lang="en-US" sz="1600" cap="none" dirty="0">
                <a:solidFill>
                  <a:schemeClr val="tx1"/>
                </a:solidFill>
              </a:rPr>
              <a:t>What can python do?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</a:rPr>
              <a:t>Python can be used on a server to create web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</a:rPr>
              <a:t>Python can connect to database systems. It can also read and modify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</a:rPr>
              <a:t>Python can be used to handle big data and perform complex mathematics.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</a:rPr>
              <a:t>Python can be used for rapid prototyping, or for production-ready software development.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C79A8E-A50B-454B-AF23-14907968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1" y="93380"/>
            <a:ext cx="2633154" cy="861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132B74E-F6FB-49FB-A138-BE4C28625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0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1D212-99D4-4178-80E5-14B2C56A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61" y="447992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preprocessing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: (Python)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ECE6BFE-081F-4795-9B10-EC3AAAF15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1" y="1742536"/>
            <a:ext cx="5580669" cy="3942272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FFE2D38-452B-43B7-A29B-817130A6A50C}"/>
              </a:ext>
            </a:extLst>
          </p:cNvPr>
          <p:cNvSpPr txBox="1"/>
          <p:nvPr/>
        </p:nvSpPr>
        <p:spPr>
          <a:xfrm>
            <a:off x="6859048" y="2135764"/>
            <a:ext cx="494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pPr algn="just"/>
            <a:r>
              <a:rPr lang="en-US" dirty="0"/>
              <a:t>The data set is imported in </a:t>
            </a:r>
            <a:r>
              <a:rPr lang="en-US" dirty="0" smtClean="0"/>
              <a:t>python and </a:t>
            </a:r>
            <a:r>
              <a:rPr lang="en-US" dirty="0"/>
              <a:t>then it </a:t>
            </a:r>
            <a:r>
              <a:rPr lang="en-US" dirty="0" smtClean="0"/>
              <a:t>is merged into </a:t>
            </a:r>
            <a:r>
              <a:rPr lang="en-US" dirty="0"/>
              <a:t>a single data frame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3EB08C4-605B-419F-879F-C97D0B2DF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81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110803-539D-4441-B761-8A58E3EE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20" y="518225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preprocessing: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98AECF3-DB64-4D8B-B385-5C07B0CC7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3" y="2025292"/>
            <a:ext cx="10762109" cy="129587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B2C0C4-5A6A-41F0-8E03-FD38EADEF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9" y="3670538"/>
            <a:ext cx="4696616" cy="979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3F11708-3AA4-4A75-8699-2B5773B151DC}"/>
              </a:ext>
            </a:extLst>
          </p:cNvPr>
          <p:cNvSpPr txBox="1"/>
          <p:nvPr/>
        </p:nvSpPr>
        <p:spPr>
          <a:xfrm>
            <a:off x="1032298" y="5050767"/>
            <a:ext cx="76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pPr algn="just"/>
            <a:r>
              <a:rPr lang="en-US" sz="1600" dirty="0"/>
              <a:t>The given 5 data sheets </a:t>
            </a:r>
            <a:r>
              <a:rPr lang="en-US" sz="1600" dirty="0" smtClean="0"/>
              <a:t>are merged </a:t>
            </a:r>
            <a:r>
              <a:rPr lang="en-US" sz="1600" dirty="0"/>
              <a:t>in python using outer join method</a:t>
            </a:r>
          </a:p>
          <a:p>
            <a:pPr algn="just"/>
            <a:r>
              <a:rPr lang="en-US" sz="1600" dirty="0"/>
              <a:t>,and its shape is displayed containing </a:t>
            </a:r>
            <a:r>
              <a:rPr lang="en-US" sz="1600" dirty="0" smtClean="0"/>
              <a:t>4746 </a:t>
            </a:r>
            <a:r>
              <a:rPr lang="en-US" sz="1600" dirty="0"/>
              <a:t>rows and 59 columns.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CA79539-498A-46C7-A3AB-EE354F46F8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31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E9ABB-E821-437F-AE78-6B2A1DCE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02" y="281784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Null value treatment: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A3E6A33-27D0-4140-B97B-82BEC814E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2" y="1615453"/>
            <a:ext cx="3512987" cy="3638033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E4B441-D6C1-41F7-9DB2-032868CD1C0D}"/>
              </a:ext>
            </a:extLst>
          </p:cNvPr>
          <p:cNvSpPr txBox="1"/>
          <p:nvPr/>
        </p:nvSpPr>
        <p:spPr>
          <a:xfrm>
            <a:off x="541035" y="5384570"/>
            <a:ext cx="10299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IN" sz="1400" dirty="0"/>
              <a:t>The number of null values are initially displayed and then it is treated by using </a:t>
            </a:r>
            <a:r>
              <a:rPr lang="en-IN" sz="1400" b="1" dirty="0"/>
              <a:t>mean and mode replacement </a:t>
            </a:r>
            <a:r>
              <a:rPr lang="en-IN" sz="1400" dirty="0"/>
              <a:t>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338358-E391-42CD-A738-7312E647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93" y="1649959"/>
            <a:ext cx="7811536" cy="232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895F092-7AC4-48C8-AE91-89F872105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05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2CCD4-C75D-4F5A-9020-F8105ED3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52" y="163907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Null value treatment: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ACC419D3-871F-4BF5-8353-F92387DC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01" y="1487076"/>
            <a:ext cx="3241403" cy="3550749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F97340-21A6-41A3-96D6-22A2F48C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20" y="1482773"/>
            <a:ext cx="3011817" cy="3537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13A5DD-EE46-41D9-96C2-9900868ADD98}"/>
              </a:ext>
            </a:extLst>
          </p:cNvPr>
          <p:cNvSpPr txBox="1"/>
          <p:nvPr/>
        </p:nvSpPr>
        <p:spPr>
          <a:xfrm>
            <a:off x="1145851" y="5175682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dirty="0"/>
              <a:t>The null values are treated and finally almost all null values are cleared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711E7F-82EF-498A-A6D2-F8E5A0B812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47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44E6FB-DB02-4EE7-B0A0-2FEE5D69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33" y="172266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data set after cleaning: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3090984D-83D8-4826-B86C-23D95DAE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7" y="1475116"/>
            <a:ext cx="6266032" cy="2932982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F15DDB-1862-4134-9360-E519A17CB0A6}"/>
              </a:ext>
            </a:extLst>
          </p:cNvPr>
          <p:cNvSpPr txBox="1"/>
          <p:nvPr/>
        </p:nvSpPr>
        <p:spPr>
          <a:xfrm>
            <a:off x="7214324" y="1498879"/>
            <a:ext cx="4790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400" dirty="0"/>
              <a:t>The final cleaned data set with 4746 rows </a:t>
            </a:r>
          </a:p>
          <a:p>
            <a:r>
              <a:rPr lang="en-US" sz="1400" dirty="0"/>
              <a:t>and 57 columns is to be use for further analysis</a:t>
            </a:r>
          </a:p>
          <a:p>
            <a:r>
              <a:rPr lang="en-US" sz="1400" dirty="0"/>
              <a:t>Cleaned data set is saved as .csv file and .xlsx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83A25FE-365D-4A64-9276-054B0AC86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4" y="5415093"/>
            <a:ext cx="3383280" cy="662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ABD26F0-EE6F-438A-8927-116235684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0" y="4497096"/>
            <a:ext cx="7078980" cy="77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8A8A385-53D0-4CF9-8161-CA76C34132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6F70C-9170-45FC-BF64-FA8A254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0" y="212515"/>
            <a:ext cx="8534400" cy="99518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Analysis in python: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B098D3E5-D743-4F16-ABD3-EC4DE85C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" y="2044460"/>
            <a:ext cx="5821680" cy="298599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84F9EE-90C7-42D9-83E7-96BB8E00C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54" y="1768415"/>
            <a:ext cx="5585460" cy="3431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FF4F93-06BC-43F3-B911-38F286B11604}"/>
              </a:ext>
            </a:extLst>
          </p:cNvPr>
          <p:cNvSpPr txBox="1"/>
          <p:nvPr/>
        </p:nvSpPr>
        <p:spPr>
          <a:xfrm>
            <a:off x="580760" y="5099953"/>
            <a:ext cx="4073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Interpretation:</a:t>
            </a:r>
          </a:p>
          <a:p>
            <a:r>
              <a:rPr lang="en-IN" sz="1200" dirty="0" smtClean="0"/>
              <a:t>The average market value of players with respect to</a:t>
            </a:r>
          </a:p>
          <a:p>
            <a:r>
              <a:rPr lang="en-IN" sz="1200" dirty="0" smtClean="0"/>
              <a:t>various playing position is calculated using python.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FFE9550-5E3A-4E13-9513-843AC05C1E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343" y="1242203"/>
            <a:ext cx="516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Identify the average market value of players with respect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to playing position?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5947" y="1178943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Carry out outlier analysis for players according to their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playing position?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FF4F93-06BC-43F3-B911-38F286B11604}"/>
              </a:ext>
            </a:extLst>
          </p:cNvPr>
          <p:cNvSpPr txBox="1"/>
          <p:nvPr/>
        </p:nvSpPr>
        <p:spPr>
          <a:xfrm>
            <a:off x="6417967" y="5278232"/>
            <a:ext cx="467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IN" sz="1200" dirty="0"/>
              <a:t>Box plot shows that players in attack position has high range</a:t>
            </a:r>
          </a:p>
          <a:p>
            <a:r>
              <a:rPr lang="en-IN" sz="1200" dirty="0"/>
              <a:t>of outlier values</a:t>
            </a:r>
          </a:p>
        </p:txBody>
      </p:sp>
    </p:spTree>
    <p:extLst>
      <p:ext uri="{BB962C8B-B14F-4D97-AF65-F5344CB8AC3E}">
        <p14:creationId xmlns="" xmlns:p14="http://schemas.microsoft.com/office/powerpoint/2010/main" val="28091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BB87BD5-810D-46F0-81AB-A7F7DFF02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4" y="1841738"/>
            <a:ext cx="6277239" cy="3610156"/>
          </a:xfr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9587FA09-922F-4ACF-9B9D-EC8542B5A546}"/>
              </a:ext>
            </a:extLst>
          </p:cNvPr>
          <p:cNvSpPr txBox="1">
            <a:spLocks/>
          </p:cNvSpPr>
          <p:nvPr/>
        </p:nvSpPr>
        <p:spPr>
          <a:xfrm>
            <a:off x="606640" y="212515"/>
            <a:ext cx="8534400" cy="14387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>
                <a:solidFill>
                  <a:schemeClr val="bg1"/>
                </a:solidFill>
              </a:rPr>
              <a:t>Analysis in python: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CA903C4-02D7-4A3B-B7D5-FF7146DED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475" y="1380226"/>
            <a:ext cx="997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Find in which range of height did the players scored maximum number of goals using scatter plot?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481739A-C00C-4D34-9949-5B1FD87E2566}"/>
              </a:ext>
            </a:extLst>
          </p:cNvPr>
          <p:cNvSpPr txBox="1"/>
          <p:nvPr/>
        </p:nvSpPr>
        <p:spPr>
          <a:xfrm>
            <a:off x="695138" y="5516506"/>
            <a:ext cx="7120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IN" sz="1400" dirty="0"/>
              <a:t>Scatter plot shows that most number of </a:t>
            </a:r>
            <a:r>
              <a:rPr lang="en-IN" sz="1400" dirty="0" smtClean="0"/>
              <a:t>goals were </a:t>
            </a:r>
            <a:r>
              <a:rPr lang="en-IN" sz="1400" dirty="0"/>
              <a:t>scored by players with height in between 170 </a:t>
            </a:r>
            <a:r>
              <a:rPr lang="en-IN" sz="1400" dirty="0" smtClean="0"/>
              <a:t>and 190.</a:t>
            </a: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34105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F6F03-4736-4922-A966-0224AAFF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18" y="226050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in python: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FA3C340-842D-4E3D-A26B-C56F2122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8" y="1411550"/>
            <a:ext cx="5752099" cy="5051394"/>
          </a:xfr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0F8027-D569-44D1-9D9C-656A500F406E}"/>
              </a:ext>
            </a:extLst>
          </p:cNvPr>
          <p:cNvSpPr txBox="1"/>
          <p:nvPr/>
        </p:nvSpPr>
        <p:spPr>
          <a:xfrm>
            <a:off x="7001290" y="2389871"/>
            <a:ext cx="4956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IN" sz="1600" dirty="0"/>
              <a:t>Frequency distribution for the market value</a:t>
            </a:r>
          </a:p>
          <a:p>
            <a:r>
              <a:rPr lang="en-IN" sz="1600" dirty="0"/>
              <a:t>u</a:t>
            </a:r>
            <a:r>
              <a:rPr lang="en-IN" sz="1600" dirty="0" smtClean="0"/>
              <a:t>sing </a:t>
            </a:r>
            <a:r>
              <a:rPr lang="en-IN" sz="1600" dirty="0"/>
              <a:t>box plot shows that most players lie in the range of </a:t>
            </a:r>
            <a:r>
              <a:rPr lang="en-IN" sz="1600" b="1" dirty="0"/>
              <a:t>10 million to 50 million dollars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C1143CA-8DEC-4F64-A219-7D47AF5D5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38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F7EF7-7343-48FF-9442-9158FBEF2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827" y="505884"/>
            <a:ext cx="8825658" cy="86142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OBJECTIVE: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DA5016-C5F5-44B8-8823-A9E601D8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827" y="1621815"/>
            <a:ext cx="8825658" cy="42614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6400" cap="none" dirty="0">
                <a:solidFill>
                  <a:schemeClr val="tx1"/>
                </a:solidFill>
              </a:rPr>
              <a:t>The main objective of the project is to analyze football dataset and identify key factors for success in areas of players performance, team comparison etc</a:t>
            </a:r>
            <a:r>
              <a:rPr lang="en-US" sz="6400" cap="none" dirty="0" smtClean="0">
                <a:solidFill>
                  <a:schemeClr val="tx1"/>
                </a:solidFill>
              </a:rPr>
              <a:t>..Multiple </a:t>
            </a:r>
            <a:r>
              <a:rPr lang="en-US" sz="6400" cap="none" dirty="0">
                <a:solidFill>
                  <a:schemeClr val="tx1"/>
                </a:solidFill>
              </a:rPr>
              <a:t>tools like </a:t>
            </a:r>
            <a:r>
              <a:rPr lang="en-US" sz="6400" b="1" u="sng" cap="none" dirty="0">
                <a:solidFill>
                  <a:schemeClr val="tx1"/>
                </a:solidFill>
              </a:rPr>
              <a:t>Excel, </a:t>
            </a:r>
            <a:r>
              <a:rPr lang="en-US" sz="6400" b="1" u="sng" cap="none" dirty="0" err="1">
                <a:solidFill>
                  <a:schemeClr val="tx1"/>
                </a:solidFill>
              </a:rPr>
              <a:t>MySql,Python</a:t>
            </a:r>
            <a:r>
              <a:rPr lang="en-US" sz="6400" b="1" u="sng" cap="none" dirty="0">
                <a:solidFill>
                  <a:schemeClr val="tx1"/>
                </a:solidFill>
              </a:rPr>
              <a:t>,&amp; Tableau </a:t>
            </a:r>
            <a:r>
              <a:rPr lang="en-US" sz="6400" cap="none" dirty="0">
                <a:solidFill>
                  <a:schemeClr val="tx1"/>
                </a:solidFill>
              </a:rPr>
              <a:t>are used to analyze the game data set analytically which includes the following steps,</a:t>
            </a:r>
          </a:p>
          <a:p>
            <a:pPr>
              <a:lnSpc>
                <a:spcPct val="170000"/>
              </a:lnSpc>
            </a:pPr>
            <a:r>
              <a:rPr lang="en-US" sz="6400" b="1" cap="none" dirty="0">
                <a:solidFill>
                  <a:schemeClr val="tx1"/>
                </a:solidFill>
              </a:rPr>
              <a:t>1.Data preprocessing(Excel and Python)</a:t>
            </a:r>
          </a:p>
          <a:p>
            <a:pPr>
              <a:lnSpc>
                <a:spcPct val="170000"/>
              </a:lnSpc>
            </a:pPr>
            <a:r>
              <a:rPr lang="en-US" sz="6400" b="1" cap="none" dirty="0">
                <a:solidFill>
                  <a:schemeClr val="tx1"/>
                </a:solidFill>
              </a:rPr>
              <a:t>2.Generating business objectives</a:t>
            </a:r>
          </a:p>
          <a:p>
            <a:pPr>
              <a:lnSpc>
                <a:spcPct val="170000"/>
              </a:lnSpc>
            </a:pPr>
            <a:r>
              <a:rPr lang="en-US" sz="6400" b="1" cap="none" dirty="0">
                <a:solidFill>
                  <a:schemeClr val="tx1"/>
                </a:solidFill>
              </a:rPr>
              <a:t>3.Solving business questions and providing interpretation</a:t>
            </a:r>
          </a:p>
          <a:p>
            <a:pPr>
              <a:lnSpc>
                <a:spcPct val="170000"/>
              </a:lnSpc>
            </a:pPr>
            <a:r>
              <a:rPr lang="en-US" sz="6400" cap="none" dirty="0">
                <a:solidFill>
                  <a:schemeClr val="tx1"/>
                </a:solidFill>
              </a:rPr>
              <a:t>4.Presentation of all analysis in ppt</a:t>
            </a:r>
          </a:p>
          <a:p>
            <a:pPr>
              <a:lnSpc>
                <a:spcPct val="170000"/>
              </a:lnSpc>
            </a:pPr>
            <a:r>
              <a:rPr lang="en-US" sz="6400" cap="none" dirty="0">
                <a:solidFill>
                  <a:schemeClr val="tx1"/>
                </a:solidFill>
              </a:rPr>
              <a:t>After all analyses, Pro active measures are suggested to improve the players and team performance with the help of obtained results.</a:t>
            </a:r>
          </a:p>
          <a:p>
            <a:endParaRPr lang="en-IN" cap="non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995C9B-D916-4D07-BFF3-E1B9C43EF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17311" y="5539665"/>
            <a:ext cx="1034607" cy="10346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39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2A274B-5203-4B9C-BB59-408EE5C09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88292"/>
            <a:ext cx="8825658" cy="63458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Tableau: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82F8F2-F74E-41B4-8DB4-D243813B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179539"/>
            <a:ext cx="8825658" cy="34592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tx1"/>
                </a:solidFill>
              </a:rPr>
              <a:t>Tableau is a powerful tool used for data analysis and visualization.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tx1"/>
                </a:solidFill>
              </a:rPr>
              <a:t>It allows the creation of amazing and interactive visualization and that too without coding.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tx1"/>
                </a:solidFill>
              </a:rPr>
              <a:t> Tableau is very famous as it can take in data and produce the required data visualization output in a very short time.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tx1"/>
                </a:solidFill>
              </a:rPr>
              <a:t>Basically, it can elevate your data into insights that can be used to drive your action in the future.</a:t>
            </a:r>
            <a:endParaRPr lang="en-IN" sz="2000" cap="non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AD140E-4638-49A7-BFB0-3FF065729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73" y="197045"/>
            <a:ext cx="2952750" cy="991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7AD575-C251-4976-B038-CD49B33C6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05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AF4FF-0336-4D51-92FD-A54F7B34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0" y="244994"/>
            <a:ext cx="8534400" cy="89369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Analysis in </a:t>
            </a:r>
            <a:r>
              <a:rPr lang="en-US" sz="2400" b="1" dirty="0" smtClean="0">
                <a:solidFill>
                  <a:schemeClr val="bg1"/>
                </a:solidFill>
              </a:rPr>
              <a:t>Tableau based on players  performance, profile and market value: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89D025E-A355-40B8-B976-65B645FE6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" y="1854688"/>
            <a:ext cx="5592575" cy="3402421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B62136-D1CB-4C8C-B133-38B2C6799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75" y="1828809"/>
            <a:ext cx="4958499" cy="3402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A86F1B-88BA-4C1F-8639-9BD3A96CD784}"/>
              </a:ext>
            </a:extLst>
          </p:cNvPr>
          <p:cNvSpPr txBox="1"/>
          <p:nvPr/>
        </p:nvSpPr>
        <p:spPr>
          <a:xfrm>
            <a:off x="582218" y="5374248"/>
            <a:ext cx="542488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/>
          </a:p>
          <a:p>
            <a:r>
              <a:rPr lang="en-US" sz="1400" dirty="0"/>
              <a:t>From the line chart ,we can infer that players with maximum </a:t>
            </a:r>
          </a:p>
          <a:p>
            <a:r>
              <a:rPr lang="en-US" sz="1400" dirty="0"/>
              <a:t>Number of assists will obviously score more number of goals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2D6D034-389E-4B49-8B92-F9280CD8C0DE}"/>
              </a:ext>
            </a:extLst>
          </p:cNvPr>
          <p:cNvSpPr txBox="1"/>
          <p:nvPr/>
        </p:nvSpPr>
        <p:spPr>
          <a:xfrm>
            <a:off x="6566570" y="5391500"/>
            <a:ext cx="47468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/>
              <a:t>Bill </a:t>
            </a:r>
            <a:r>
              <a:rPr lang="en-US" sz="1400" dirty="0" err="1"/>
              <a:t>hamid</a:t>
            </a:r>
            <a:r>
              <a:rPr lang="en-US" sz="1400" dirty="0"/>
              <a:t> and </a:t>
            </a:r>
            <a:r>
              <a:rPr lang="en-US" sz="1400" dirty="0" err="1"/>
              <a:t>Brek</a:t>
            </a:r>
            <a:r>
              <a:rPr lang="en-US" sz="1400" dirty="0"/>
              <a:t> shea has got very less number of </a:t>
            </a:r>
          </a:p>
          <a:p>
            <a:r>
              <a:rPr lang="en-US" sz="1400" dirty="0"/>
              <a:t>yellow and red cards</a:t>
            </a: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862A6FD-0CC2-4ABC-AF7F-D82406AA0A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235" y="1449238"/>
            <a:ext cx="5259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Find out the relation between number of assists and goals?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0940" y="1429110"/>
            <a:ext cx="571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Find out players with very less number of red and yellow cards?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42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45506C6-692E-40BF-9D45-AF88AA641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75" y="1388853"/>
            <a:ext cx="4764742" cy="35815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4663D1-BB23-4CD0-9314-E312A13C0E39}"/>
              </a:ext>
            </a:extLst>
          </p:cNvPr>
          <p:cNvSpPr txBox="1"/>
          <p:nvPr/>
        </p:nvSpPr>
        <p:spPr>
          <a:xfrm>
            <a:off x="565608" y="5085342"/>
            <a:ext cx="5384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/>
              <a:t>Fabien Johnson and Christian Pulisic had scored at least 100</a:t>
            </a:r>
          </a:p>
          <a:p>
            <a:r>
              <a:rPr lang="en-US" sz="1400" dirty="0"/>
              <a:t>Goals in both home and away games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C0B114F-68D6-4316-86CD-C534AEADB185}"/>
              </a:ext>
            </a:extLst>
          </p:cNvPr>
          <p:cNvSpPr txBox="1"/>
          <p:nvPr/>
        </p:nvSpPr>
        <p:spPr>
          <a:xfrm>
            <a:off x="6328828" y="5085342"/>
            <a:ext cx="42450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/>
              <a:t>Composition of goals (home/away) scored by </a:t>
            </a:r>
          </a:p>
          <a:p>
            <a:r>
              <a:rPr lang="en-US" sz="1400" dirty="0"/>
              <a:t>players based on their playing position 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D78201-8AB3-4C1F-BEAF-CA9CC2A0C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717" y="810883"/>
            <a:ext cx="4754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Name the players who had scored at least 100 goals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in home/away games?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4535" y="724618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Show the composition of goals according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to their playing position</a:t>
            </a:r>
            <a:r>
              <a:rPr lang="en-US" b="1" dirty="0" smtClean="0">
                <a:solidFill>
                  <a:schemeClr val="bg1"/>
                </a:solidFill>
              </a:rPr>
              <a:t>.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NIIT\Capstone\Capstone images\D3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96423" y="1367286"/>
            <a:ext cx="5278166" cy="3614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678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4EC2BD7-C476-4AF3-9439-99BADE07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8469"/>
            <a:ext cx="5148884" cy="353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B025DC3-9D5B-4DE2-9177-0480B6E737DA}"/>
              </a:ext>
            </a:extLst>
          </p:cNvPr>
          <p:cNvSpPr txBox="1"/>
          <p:nvPr/>
        </p:nvSpPr>
        <p:spPr>
          <a:xfrm>
            <a:off x="459207" y="5112140"/>
            <a:ext cx="51488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/>
              <a:t>Players in attack position has got more market value where as goal keeper has low market value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6791C5-61DE-40F6-98DF-55115B5AE680}"/>
              </a:ext>
            </a:extLst>
          </p:cNvPr>
          <p:cNvSpPr txBox="1"/>
          <p:nvPr/>
        </p:nvSpPr>
        <p:spPr>
          <a:xfrm>
            <a:off x="6165404" y="5065403"/>
            <a:ext cx="473398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/>
              <a:t>Players in </a:t>
            </a:r>
            <a:r>
              <a:rPr lang="en-US" sz="1400" dirty="0" err="1"/>
              <a:t>netherlands</a:t>
            </a:r>
            <a:r>
              <a:rPr lang="en-US" sz="1400" dirty="0"/>
              <a:t> has highest average</a:t>
            </a:r>
          </a:p>
          <a:p>
            <a:r>
              <a:rPr lang="en-US" sz="1400" dirty="0"/>
              <a:t>market value(30million)where as Ethiopia has lowest </a:t>
            </a:r>
          </a:p>
          <a:p>
            <a:r>
              <a:rPr lang="en-US" sz="1400" dirty="0"/>
              <a:t>market value (0.15 million)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CA559CF-9A81-4C9E-BDBF-C21820BC1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4838" y="724619"/>
            <a:ext cx="477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How’s the player’s </a:t>
            </a:r>
            <a:r>
              <a:rPr lang="en-US" sz="1400" b="1" dirty="0" smtClean="0">
                <a:solidFill>
                  <a:schemeClr val="bg1"/>
                </a:solidFill>
              </a:rPr>
              <a:t>playing position </a:t>
            </a:r>
            <a:r>
              <a:rPr lang="en-US" sz="1400" b="1" dirty="0" smtClean="0">
                <a:solidFill>
                  <a:schemeClr val="bg1"/>
                </a:solidFill>
              </a:rPr>
              <a:t>and market value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are related?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8747" y="713117"/>
            <a:ext cx="5070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country has players with market value and lowest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market value?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NIIT\Capstone\Capstone images\D2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76196" y="1306903"/>
            <a:ext cx="5217237" cy="3614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987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D3635-57AA-40D5-82CA-21A6A818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239" y="2137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Dashboard view in tableau: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C46B04E-23A9-48B6-A2B0-67F81D704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pic>
        <p:nvPicPr>
          <p:cNvPr id="3074" name="Picture 2" descr="D:\NIIT\Capstone\Capstone images\D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1207698"/>
            <a:ext cx="9707233" cy="51289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45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7C25859-7398-479C-8145-EF370B4A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4" y="1970900"/>
            <a:ext cx="5200356" cy="3137424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A5EAD3-5129-4FDC-8CE0-657B54B2F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31" y="1988153"/>
            <a:ext cx="5712643" cy="3137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01507B-42EB-4113-A0B6-7F9CD3046FDD}"/>
              </a:ext>
            </a:extLst>
          </p:cNvPr>
          <p:cNvSpPr txBox="1"/>
          <p:nvPr/>
        </p:nvSpPr>
        <p:spPr>
          <a:xfrm>
            <a:off x="577326" y="5155611"/>
            <a:ext cx="41873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/>
              <a:t>The average attendance of home/away club</a:t>
            </a:r>
          </a:p>
          <a:p>
            <a:r>
              <a:rPr lang="en-US" sz="1400" dirty="0"/>
              <a:t>games are displayed. 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AF8CF4-F722-4EB7-ACCB-10F5112A3447}"/>
              </a:ext>
            </a:extLst>
          </p:cNvPr>
          <p:cNvSpPr txBox="1"/>
          <p:nvPr/>
        </p:nvSpPr>
        <p:spPr>
          <a:xfrm>
            <a:off x="5946530" y="5129731"/>
            <a:ext cx="54104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/>
              <a:t>Signal </a:t>
            </a:r>
            <a:r>
              <a:rPr lang="en-US" sz="1400" dirty="0" err="1"/>
              <a:t>iduna</a:t>
            </a:r>
            <a:r>
              <a:rPr lang="en-US" sz="1400" dirty="0"/>
              <a:t> park has more number of average attendance</a:t>
            </a:r>
          </a:p>
          <a:p>
            <a:r>
              <a:rPr lang="en-US" sz="1400" dirty="0"/>
              <a:t>(75,905 members) compared to all other stadiums.</a:t>
            </a: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C0A1FBD-BAF9-4500-BA87-8CA3471D59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F2AF4FF-0336-4D51-92FD-A54F7B341348}"/>
              </a:ext>
            </a:extLst>
          </p:cNvPr>
          <p:cNvSpPr txBox="1">
            <a:spLocks/>
          </p:cNvSpPr>
          <p:nvPr/>
        </p:nvSpPr>
        <p:spPr>
          <a:xfrm>
            <a:off x="654519" y="201862"/>
            <a:ext cx="8534400" cy="8936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in Tableau based on ATTENDANCE, REFEREE and COMPETITION TYPE:</a:t>
            </a:r>
            <a:endParaRPr kumimoji="0" lang="en-IN" sz="2400" b="1" i="0" u="none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103" y="1328468"/>
            <a:ext cx="503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Find the average attendance of viewers in home/away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games?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6982" y="1363476"/>
            <a:ext cx="558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stadium has high average attendance in home games?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87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326F670-13E9-4A01-B2F4-AADBB1BF3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3" y="1433969"/>
            <a:ext cx="4590854" cy="338367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1D4952-B59F-4B3F-9C1F-344F06A16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08" y="1433969"/>
            <a:ext cx="4561322" cy="3383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0029998-A93A-45C5-B72C-16CBC44396D5}"/>
              </a:ext>
            </a:extLst>
          </p:cNvPr>
          <p:cNvSpPr txBox="1"/>
          <p:nvPr/>
        </p:nvSpPr>
        <p:spPr>
          <a:xfrm>
            <a:off x="6290708" y="5023921"/>
            <a:ext cx="50289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400" dirty="0"/>
              <a:t>Domestic league has more composition (87.16%)of </a:t>
            </a:r>
          </a:p>
          <a:p>
            <a:r>
              <a:rPr lang="en-US" sz="1400" dirty="0"/>
              <a:t>attendance percentage over other type of </a:t>
            </a:r>
            <a:r>
              <a:rPr lang="en-US" sz="1400" dirty="0" err="1"/>
              <a:t>competion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7089FA-7FEF-4EFC-8A97-7F4E4A8464B9}"/>
              </a:ext>
            </a:extLst>
          </p:cNvPr>
          <p:cNvSpPr txBox="1"/>
          <p:nvPr/>
        </p:nvSpPr>
        <p:spPr>
          <a:xfrm>
            <a:off x="872351" y="5056496"/>
            <a:ext cx="44246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Interpretation: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dirty="0" smtClean="0"/>
              <a:t>Signal </a:t>
            </a:r>
            <a:r>
              <a:rPr lang="en-US" sz="1400" dirty="0" err="1" smtClean="0"/>
              <a:t>iduna</a:t>
            </a:r>
            <a:r>
              <a:rPr lang="en-US" sz="1400" dirty="0" smtClean="0"/>
              <a:t> park has high average attendance </a:t>
            </a:r>
          </a:p>
          <a:p>
            <a:r>
              <a:rPr lang="en-US" sz="1400" dirty="0" smtClean="0"/>
              <a:t>in away club games.</a:t>
            </a: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A37218A-ABB5-4451-B4A3-5ED64B1DF4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9290" y="776377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stadium has high average attendance in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away games?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5781" y="790755"/>
            <a:ext cx="4927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Show the composition of attendance over competition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Type.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24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614E66D-5A50-436B-A3C6-C2DB80BD4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99168"/>
            <a:ext cx="5205575" cy="341630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B4B9AD1-8EAC-487C-B66E-0C113EAF7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03" y="1399167"/>
            <a:ext cx="5355485" cy="3416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84D2B7F-7B4E-4165-9A16-7ECF6F9488A9}"/>
              </a:ext>
            </a:extLst>
          </p:cNvPr>
          <p:cNvSpPr txBox="1"/>
          <p:nvPr/>
        </p:nvSpPr>
        <p:spPr>
          <a:xfrm>
            <a:off x="6152303" y="4918034"/>
            <a:ext cx="51716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IN" sz="1400" dirty="0"/>
              <a:t>Benjamin </a:t>
            </a:r>
            <a:r>
              <a:rPr lang="en-IN" sz="1400" dirty="0" err="1"/>
              <a:t>Williaume</a:t>
            </a:r>
            <a:r>
              <a:rPr lang="en-IN" sz="1400" dirty="0"/>
              <a:t> and Benjamin Brand had issued more</a:t>
            </a:r>
          </a:p>
          <a:p>
            <a:r>
              <a:rPr lang="en-IN" sz="1400" dirty="0"/>
              <a:t>Number of red cards on average(0.10,0.055)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F578DE5-9D31-4457-887F-506FD67E93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825FF3-49E5-42EA-8591-75CDD5364ECB}"/>
              </a:ext>
            </a:extLst>
          </p:cNvPr>
          <p:cNvSpPr txBox="1"/>
          <p:nvPr/>
        </p:nvSpPr>
        <p:spPr>
          <a:xfrm>
            <a:off x="653874" y="4918034"/>
            <a:ext cx="48237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600" dirty="0"/>
              <a:t>Substitutes players has more gameplay time of</a:t>
            </a:r>
          </a:p>
          <a:p>
            <a:r>
              <a:rPr lang="en-US" sz="1600" dirty="0"/>
              <a:t>217 minutes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740" y="698740"/>
            <a:ext cx="487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type of competition has more game play time?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2007" y="672860"/>
            <a:ext cx="4378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referee had issued high average number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of red cards?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4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9849EE7-D443-4AA6-B3FE-EFC80A5D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55900"/>
            <a:ext cx="5295487" cy="3231432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B0AE8E-4334-47B3-BA12-266548BF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5920"/>
            <a:ext cx="5798634" cy="3231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82AA70-F9B8-4628-B8E5-B3AB72CEF31B}"/>
              </a:ext>
            </a:extLst>
          </p:cNvPr>
          <p:cNvSpPr txBox="1"/>
          <p:nvPr/>
        </p:nvSpPr>
        <p:spPr>
          <a:xfrm>
            <a:off x="596327" y="4614825"/>
            <a:ext cx="4591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 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200" dirty="0"/>
              <a:t>Domestic league and international cup has</a:t>
            </a:r>
          </a:p>
          <a:p>
            <a:r>
              <a:rPr lang="en-US" sz="1200" dirty="0"/>
              <a:t>less number of avg goals compared to domestic cup and </a:t>
            </a:r>
          </a:p>
          <a:p>
            <a:r>
              <a:rPr lang="en-US" sz="1200" dirty="0"/>
              <a:t>other competition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156A7A-E47B-4699-AE10-AC9E57070CC8}"/>
              </a:ext>
            </a:extLst>
          </p:cNvPr>
          <p:cNvSpPr txBox="1"/>
          <p:nvPr/>
        </p:nvSpPr>
        <p:spPr>
          <a:xfrm>
            <a:off x="5979699" y="4707158"/>
            <a:ext cx="4623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 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200" dirty="0"/>
              <a:t>Defending position players has more heights(sum=363 k </a:t>
            </a:r>
            <a:r>
              <a:rPr lang="en-US" sz="1200" dirty="0" err="1"/>
              <a:t>cms</a:t>
            </a:r>
            <a:r>
              <a:rPr lang="en-US" sz="1200" dirty="0"/>
              <a:t>) than all other players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4CB3B4F-9CC7-43B4-8D5D-E8D1E4B995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2861" y="681486"/>
            <a:ext cx="528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type of competition has very less average number of goals?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5012" y="721743"/>
            <a:ext cx="528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type of playing position has players with more heights? 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62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E317E95-F3F4-49FF-B462-45787394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98" y="1154098"/>
            <a:ext cx="5487742" cy="377297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563265-52CD-48BE-A033-B26DFC5FA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3" y="1154098"/>
            <a:ext cx="4895386" cy="3772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033B1B-E64A-4C23-BCD9-C5DEE785A50F}"/>
              </a:ext>
            </a:extLst>
          </p:cNvPr>
          <p:cNvSpPr txBox="1"/>
          <p:nvPr/>
        </p:nvSpPr>
        <p:spPr>
          <a:xfrm>
            <a:off x="6487993" y="5161428"/>
            <a:ext cx="5133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200" dirty="0"/>
              <a:t>By the year 2025, almost 2287 players contract are to be renewed.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5CA27B-A6E5-4FBE-B179-94D2422BC52F}"/>
              </a:ext>
            </a:extLst>
          </p:cNvPr>
          <p:cNvSpPr txBox="1"/>
          <p:nvPr/>
        </p:nvSpPr>
        <p:spPr>
          <a:xfrm>
            <a:off x="897398" y="5149904"/>
            <a:ext cx="5352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200" dirty="0"/>
              <a:t>Reggie canon had appeared 893 times while playing as a defender .</a:t>
            </a:r>
            <a:endParaRPr lang="en-I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61663B-4801-4FDF-8C38-3AFCA09F0E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9894" y="569343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Which player had appeared most number of times in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defending position?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34" y="629728"/>
            <a:ext cx="517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 which year most of players contract are to be expired?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9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A8CCC-1F6A-483B-A390-AB48F9085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584" y="470139"/>
            <a:ext cx="10102157" cy="70799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BUSINESS QUESTIONS :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320908-D952-4295-A917-05045F0F4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50" y="1330310"/>
            <a:ext cx="11149722" cy="5140171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bg1"/>
                </a:solidFill>
              </a:rPr>
              <a:t>Performance analysis: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1.	Find top 10 players on basis of number of goals scored and assists, and find the relation between the two?</a:t>
            </a:r>
          </a:p>
          <a:p>
            <a:r>
              <a:rPr lang="en-US" sz="1600" dirty="0">
                <a:solidFill>
                  <a:schemeClr val="tx1"/>
                </a:solidFill>
              </a:rPr>
              <a:t>2.	Find top 10 players who got less number of yellow and red cards?</a:t>
            </a:r>
          </a:p>
          <a:p>
            <a:r>
              <a:rPr lang="en-US" sz="1600" dirty="0">
                <a:solidFill>
                  <a:schemeClr val="tx1"/>
                </a:solidFill>
              </a:rPr>
              <a:t>3.	Find top 10 players who has scored at least 100 goals in both away clubs and home clubs?</a:t>
            </a:r>
          </a:p>
          <a:p>
            <a:r>
              <a:rPr lang="en-US" sz="1600" dirty="0">
                <a:solidFill>
                  <a:schemeClr val="tx1"/>
                </a:solidFill>
              </a:rPr>
              <a:t>4.	Show the players contribution in total number of goals scored in home and away games by their position </a:t>
            </a:r>
            <a:r>
              <a:rPr lang="en-US" sz="1600" dirty="0" smtClean="0">
                <a:solidFill>
                  <a:schemeClr val="tx1"/>
                </a:solidFill>
              </a:rPr>
              <a:t>	of </a:t>
            </a:r>
            <a:r>
              <a:rPr lang="en-US" sz="1600" dirty="0">
                <a:solidFill>
                  <a:schemeClr val="tx1"/>
                </a:solidFill>
              </a:rPr>
              <a:t>play?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Player profile and market value: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1.	What is average market value of players in attack position?</a:t>
            </a:r>
          </a:p>
          <a:p>
            <a:r>
              <a:rPr lang="en-US" sz="1600" dirty="0">
                <a:solidFill>
                  <a:schemeClr val="tx1"/>
                </a:solidFill>
              </a:rPr>
              <a:t>2.	Is there a correlation between players position and market value? If so, then what it is?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Which nationality of players has highest market value on average?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 Comparison:</a:t>
            </a:r>
            <a:endParaRPr lang="en-IN" sz="18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Mention the top home and away club teams which scored more goals</a:t>
            </a:r>
            <a:endParaRPr lang="en-IN" sz="1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Visualize the average attendance in home/away club teams.</a:t>
            </a:r>
            <a:endParaRPr lang="en-IN" sz="1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FE57E8D-B659-4322-9AA2-AFBED93D9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161" y="5406501"/>
            <a:ext cx="1322772" cy="13227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52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2286BC17-6E57-42A3-B2FC-3ED040B8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39" y="1172182"/>
            <a:ext cx="8407153" cy="5042516"/>
          </a:xfr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2F82079C-3A6D-488A-8F2F-55CCD5F4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239" y="84337"/>
            <a:ext cx="8534400" cy="122988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Dashboard view in tableau: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247ED5F-7EB1-4676-B6A2-678A74769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77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4A88F-216D-403D-BB3F-5DB2B35D7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5" y="272022"/>
            <a:ext cx="8825658" cy="8614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DC4FAC-CBDA-4D25-B6E6-B8CAE1654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306" y="1331848"/>
            <a:ext cx="9179490" cy="488779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</a:rPr>
              <a:t>As a data </a:t>
            </a:r>
            <a:r>
              <a:rPr lang="en-US" cap="none" dirty="0" err="1" smtClean="0">
                <a:solidFill>
                  <a:schemeClr val="tx1"/>
                </a:solidFill>
              </a:rPr>
              <a:t>analyst,I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had analyzed the game with number of  goals, assists, and other metrics, along with insights into player contributions and effectiveness.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Fabian Johnson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Christian </a:t>
            </a:r>
            <a:r>
              <a:rPr lang="en-US" b="1" dirty="0" err="1" smtClean="0">
                <a:solidFill>
                  <a:schemeClr val="tx1"/>
                </a:solidFill>
              </a:rPr>
              <a:t>Pulisic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are the players who had scored more number of goals and they have more market value than all other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</a:rPr>
              <a:t>A </a:t>
            </a:r>
            <a:r>
              <a:rPr lang="en-US" cap="none" dirty="0">
                <a:solidFill>
                  <a:schemeClr val="tx1"/>
                </a:solidFill>
              </a:rPr>
              <a:t>team can choose players with more height so that they can defend and attack effectively that obviously improves the team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</a:rPr>
              <a:t>Domestic league are played more than other type of competitions, instead away club matches can be played more to improve players exposure on various levels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</a:rPr>
              <a:t>New players can be bought during auctions by conducting talent scouts in various countries rather than buying more players from </a:t>
            </a:r>
            <a:r>
              <a:rPr lang="en-IN" cap="none" dirty="0">
                <a:solidFill>
                  <a:schemeClr val="tx1"/>
                </a:solidFill>
              </a:rPr>
              <a:t>a single country that would cause monopoly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/>
                </a:solidFill>
              </a:rPr>
              <a:t>Buying new players from various countries would reduce the money spent on hyped players that would benefit the team management.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8A85F2-8BCF-4F0A-998A-275E02C03E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02" y="288246"/>
            <a:ext cx="905521" cy="9047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5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CEDA0-D90B-4275-978D-92CC9A4E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301841"/>
            <a:ext cx="10625939" cy="99212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BUSINESS QUESTIONS :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4C9BE15-6C73-4029-ACD3-982ABB2EC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959" y="1411215"/>
            <a:ext cx="10546040" cy="4660776"/>
          </a:xfrm>
        </p:spPr>
        <p:txBody>
          <a:bodyPr>
            <a:normAutofit lnSpcReduction="10000"/>
          </a:bodyPr>
          <a:lstStyle/>
          <a:p>
            <a:r>
              <a:rPr lang="en-US" sz="1800" b="1" u="sng" dirty="0">
                <a:solidFill>
                  <a:schemeClr val="bg1"/>
                </a:solidFill>
              </a:rPr>
              <a:t>Substitution Patterns: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1.    How </a:t>
            </a:r>
            <a:r>
              <a:rPr lang="en-US" sz="1600" dirty="0">
                <a:solidFill>
                  <a:schemeClr val="tx1"/>
                </a:solidFill>
              </a:rPr>
              <a:t>many minutes did substitutes played?</a:t>
            </a:r>
          </a:p>
          <a:p>
            <a:r>
              <a:rPr lang="en-US" sz="1600" b="1" u="sng" dirty="0">
                <a:solidFill>
                  <a:schemeClr val="bg1"/>
                </a:solidFill>
              </a:rPr>
              <a:t>Attendance and stadium analysis: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Mention the top stadium names which has more attendance in home club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Mention the top stadium names which has more attendance in away club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What is the percentage of attendance over competition type? Visualize it with the help of pie chart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Referee Analysis: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1.	Which referee had issued more average number of red cards issued to players?</a:t>
            </a:r>
          </a:p>
          <a:p>
            <a:r>
              <a:rPr lang="en-US" sz="1600" dirty="0">
                <a:solidFill>
                  <a:schemeClr val="tx1"/>
                </a:solidFill>
              </a:rPr>
              <a:t>2.	Which referee had issued more average number of yellow cards issued to players?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Competition analysis: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1.	Show the variation in average number of goals with respect to competition 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2.	Which competition type has been played more number of minutes?</a:t>
            </a:r>
          </a:p>
          <a:p>
            <a:r>
              <a:rPr lang="en-US" sz="1600" dirty="0">
                <a:solidFill>
                  <a:schemeClr val="tx1"/>
                </a:solidFill>
              </a:rPr>
              <a:t>3.	Visualize the variation of average attendance in different type of competitions.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3B59EE7-0E43-4BFC-99E4-9A0F22481F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415379"/>
            <a:ext cx="1322773" cy="13227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41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899D26-A434-4971-9BF0-157A818D8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2370"/>
            <a:ext cx="8825658" cy="118825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Excel: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6D7F43-6064-424A-B6EB-0C7D84D55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99317"/>
            <a:ext cx="8825658" cy="40837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tx1"/>
                </a:solidFill>
              </a:rPr>
              <a:t>It is a spreadsheet program developed by </a:t>
            </a:r>
            <a:r>
              <a:rPr lang="en-US" sz="2000" cap="none" dirty="0" err="1">
                <a:solidFill>
                  <a:schemeClr val="tx1"/>
                </a:solidFill>
              </a:rPr>
              <a:t>microsoft</a:t>
            </a:r>
            <a:r>
              <a:rPr lang="en-US" sz="2000" cap="none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tx1"/>
                </a:solidFill>
              </a:rPr>
              <a:t>Excel organizes data in columns and rows and allows you to do mathematical functions. It runs on windows, </a:t>
            </a:r>
            <a:r>
              <a:rPr lang="en-US" sz="2000" cap="none" dirty="0" err="1" smtClean="0">
                <a:solidFill>
                  <a:schemeClr val="tx1"/>
                </a:solidFill>
              </a:rPr>
              <a:t>mac</a:t>
            </a:r>
            <a:r>
              <a:rPr lang="en-US" sz="2000" dirty="0" err="1" smtClean="0">
                <a:solidFill>
                  <a:schemeClr val="tx1"/>
                </a:solidFill>
              </a:rPr>
              <a:t>-</a:t>
            </a:r>
            <a:r>
              <a:rPr lang="en-US" sz="2000" cap="none" dirty="0" err="1" smtClean="0">
                <a:solidFill>
                  <a:schemeClr val="tx1"/>
                </a:solidFill>
              </a:rPr>
              <a:t>os</a:t>
            </a:r>
            <a:r>
              <a:rPr lang="en-US" sz="2000" cap="none" dirty="0">
                <a:solidFill>
                  <a:schemeClr val="tx1"/>
                </a:solidFill>
              </a:rPr>
              <a:t>, android and </a:t>
            </a:r>
            <a:r>
              <a:rPr lang="en-US" sz="2000" cap="none" dirty="0" err="1">
                <a:solidFill>
                  <a:schemeClr val="tx1"/>
                </a:solidFill>
              </a:rPr>
              <a:t>ios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</a:rPr>
              <a:t>It is easy to learn and get started and we can develop our skill 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</a:rPr>
              <a:t>Excel as continue to learn advanced techniques in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EAF40DD-1F01-4EA7-A4C4-BD886229D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78" y="173492"/>
            <a:ext cx="2186866" cy="1000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D4CAF1-3F50-46C0-87C6-462BC8919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415379"/>
            <a:ext cx="1322773" cy="13227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55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B508B-39BC-47B3-878B-0A3342C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26" y="272351"/>
            <a:ext cx="8534400" cy="67655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Analysis </a:t>
            </a:r>
            <a:r>
              <a:rPr lang="en-US" sz="4000" b="1" dirty="0">
                <a:solidFill>
                  <a:schemeClr val="bg1"/>
                </a:solidFill>
              </a:rPr>
              <a:t>in excel</a:t>
            </a:r>
            <a:r>
              <a:rPr lang="en-US" sz="4000" b="1" dirty="0" smtClean="0">
                <a:solidFill>
                  <a:schemeClr val="bg1"/>
                </a:solidFill>
              </a:rPr>
              <a:t>: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3F16C767-CE07-48C2-A76C-A6B60F9EB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6" y="1630739"/>
            <a:ext cx="5351591" cy="3063920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8EDCC4-F40C-448D-8EC9-39ADEBC32838}"/>
              </a:ext>
            </a:extLst>
          </p:cNvPr>
          <p:cNvSpPr txBox="1"/>
          <p:nvPr/>
        </p:nvSpPr>
        <p:spPr>
          <a:xfrm>
            <a:off x="533952" y="4969689"/>
            <a:ext cx="543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400" dirty="0"/>
              <a:t>Fabian Johnson and Aron had scored more number </a:t>
            </a:r>
          </a:p>
          <a:p>
            <a:r>
              <a:rPr lang="en-US" sz="1400" dirty="0"/>
              <a:t>of goals than all other players and its visualized by a line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4192D69-32EF-45C1-BF61-2D6D97A1D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30" y="1630739"/>
            <a:ext cx="4998128" cy="3063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AE36AFC-32EC-45F8-965C-610EFB2DF22D}"/>
              </a:ext>
            </a:extLst>
          </p:cNvPr>
          <p:cNvSpPr txBox="1"/>
          <p:nvPr/>
        </p:nvSpPr>
        <p:spPr>
          <a:xfrm>
            <a:off x="6581902" y="5038701"/>
            <a:ext cx="543340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400" dirty="0"/>
              <a:t>The average market value of players is higher for</a:t>
            </a:r>
          </a:p>
          <a:p>
            <a:r>
              <a:rPr lang="en-US" sz="1400" dirty="0"/>
              <a:t>players in domestic leagues.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87CCBC-8038-4A1C-A518-B29DD9D726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777" y="5696036"/>
            <a:ext cx="1176328" cy="10421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849" y="1190444"/>
            <a:ext cx="5295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Identify the player who had scored more number of goals?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6333" y="1118558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Find the average market value of players with respect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to various leagues</a:t>
            </a:r>
            <a:r>
              <a:rPr lang="en-US" sz="1400" b="1" dirty="0" smtClean="0">
                <a:solidFill>
                  <a:schemeClr val="accent1"/>
                </a:solidFill>
              </a:rPr>
              <a:t>?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50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C4E5FF-B883-4A0A-8DB4-D66E2F5847C1}"/>
              </a:ext>
            </a:extLst>
          </p:cNvPr>
          <p:cNvSpPr txBox="1"/>
          <p:nvPr/>
        </p:nvSpPr>
        <p:spPr>
          <a:xfrm>
            <a:off x="8299198" y="1935560"/>
            <a:ext cx="34948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600" dirty="0"/>
              <a:t>Average market value of players </a:t>
            </a:r>
          </a:p>
          <a:p>
            <a:r>
              <a:rPr lang="en-US" sz="1600" dirty="0"/>
              <a:t>is more for players from </a:t>
            </a:r>
            <a:r>
              <a:rPr lang="en-US" sz="1600" dirty="0">
                <a:solidFill>
                  <a:schemeClr val="bg1"/>
                </a:solidFill>
              </a:rPr>
              <a:t>england,</a:t>
            </a:r>
          </a:p>
          <a:p>
            <a:r>
              <a:rPr lang="en-US" sz="1600" dirty="0"/>
              <a:t>compared to all other countries</a:t>
            </a:r>
          </a:p>
          <a:p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C151F3-45E4-4314-A3EB-87285D075D8A}"/>
              </a:ext>
            </a:extLst>
          </p:cNvPr>
          <p:cNvSpPr txBox="1"/>
          <p:nvPr/>
        </p:nvSpPr>
        <p:spPr>
          <a:xfrm>
            <a:off x="808746" y="501362"/>
            <a:ext cx="497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ANALYSIS IN EXCEL:</a:t>
            </a:r>
            <a:endParaRPr lang="en-IN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0C7967-B25C-44E1-A4AE-D919DC4B8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pic>
        <p:nvPicPr>
          <p:cNvPr id="18" name="Content Placeholder 17" descr="A graph on a graph&#10;&#10;Description automatically generated">
            <a:extLst>
              <a:ext uri="{FF2B5EF4-FFF2-40B4-BE49-F238E27FC236}">
                <a16:creationId xmlns="" xmlns:a16="http://schemas.microsoft.com/office/drawing/2014/main" id="{A2E2F10B-E935-9990-F997-E16FF79D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40" y="1924010"/>
            <a:ext cx="7395147" cy="3274944"/>
          </a:xfrm>
        </p:spPr>
      </p:pic>
      <p:sp>
        <p:nvSpPr>
          <p:cNvPr id="8" name="TextBox 7"/>
          <p:cNvSpPr txBox="1"/>
          <p:nvPr/>
        </p:nvSpPr>
        <p:spPr>
          <a:xfrm>
            <a:off x="629728" y="1475115"/>
            <a:ext cx="615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Find the average market value of players with respect to nationality?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4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3195CC-6449-4058-8664-686F2E098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34413"/>
            <a:ext cx="8825658" cy="104620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My </a:t>
            </a:r>
            <a:r>
              <a:rPr lang="en-US" sz="4000" b="1" dirty="0" err="1">
                <a:solidFill>
                  <a:schemeClr val="bg1"/>
                </a:solidFill>
              </a:rPr>
              <a:t>sql</a:t>
            </a:r>
            <a:r>
              <a:rPr lang="en-US" sz="4000" b="1" dirty="0">
                <a:solidFill>
                  <a:schemeClr val="bg1"/>
                </a:solidFill>
              </a:rPr>
              <a:t>: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BB3BC4-A0FB-43D3-838A-594EC4F1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79216"/>
            <a:ext cx="8825658" cy="3259584"/>
          </a:xfrm>
        </p:spPr>
        <p:txBody>
          <a:bodyPr>
            <a:normAutofit/>
          </a:bodyPr>
          <a:lstStyle/>
          <a:p>
            <a:pPr marL="228600" indent="-228600" algn="l">
              <a:buFont typeface="Wingdings" panose="05000000000000000000" pitchFamily="2" charset="2"/>
              <a:buChar char="Ø"/>
            </a:pPr>
            <a:r>
              <a:rPr lang="en-US" sz="1600" b="0" i="0" cap="none" dirty="0" err="1">
                <a:solidFill>
                  <a:schemeClr val="tx1"/>
                </a:solidFill>
                <a:effectLst/>
              </a:rPr>
              <a:t>Mysql</a:t>
            </a:r>
            <a:r>
              <a:rPr lang="en-US" sz="1600" b="0" i="0" cap="none" dirty="0">
                <a:solidFill>
                  <a:schemeClr val="tx1"/>
                </a:solidFill>
                <a:effectLst/>
              </a:rPr>
              <a:t> is a open-source relational database management system</a:t>
            </a:r>
          </a:p>
          <a:p>
            <a:pPr marL="228600" indent="-228600" algn="l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</a:rPr>
              <a:t>It</a:t>
            </a:r>
            <a:r>
              <a:rPr lang="en-US" sz="1600" b="0" i="0" cap="none" dirty="0">
                <a:solidFill>
                  <a:schemeClr val="tx1"/>
                </a:solidFill>
                <a:effectLst/>
              </a:rPr>
              <a:t> is ideal for both small and large applications</a:t>
            </a:r>
          </a:p>
          <a:p>
            <a:pPr marL="228600" indent="-228600" algn="l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</a:rPr>
              <a:t>Operation</a:t>
            </a:r>
            <a:r>
              <a:rPr lang="en-US" sz="1600" b="0" i="0" cap="none" dirty="0">
                <a:solidFill>
                  <a:schemeClr val="tx1"/>
                </a:solidFill>
                <a:effectLst/>
              </a:rPr>
              <a:t> is very fast, reliable, scalable, and easy to use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600" b="0" i="0" cap="none" dirty="0" err="1">
                <a:solidFill>
                  <a:schemeClr val="tx1"/>
                </a:solidFill>
                <a:effectLst/>
              </a:rPr>
              <a:t>Mysql</a:t>
            </a:r>
            <a:r>
              <a:rPr lang="en-US" sz="1600" b="0" i="0" cap="none" dirty="0">
                <a:solidFill>
                  <a:schemeClr val="tx1"/>
                </a:solidFill>
                <a:effectLst/>
              </a:rPr>
              <a:t> is a very powerful program in its own right. It handles a large subset of the functionality of the most expensive and powerful database packages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.</a:t>
            </a: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D73FEF-9C93-4BA6-A2B1-E5D204367B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56" y="105047"/>
            <a:ext cx="2840855" cy="968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B8C0998-C88F-458C-BA95-87353953F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3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4BB6E-A1CE-4A82-BE67-12AC9B8B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5981"/>
            <a:ext cx="8534400" cy="117578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Analysis in </a:t>
            </a:r>
            <a:r>
              <a:rPr lang="en-US" sz="4000" b="1" dirty="0" err="1">
                <a:solidFill>
                  <a:schemeClr val="bg1"/>
                </a:solidFill>
              </a:rPr>
              <a:t>Sql</a:t>
            </a:r>
            <a:r>
              <a:rPr lang="en-US" sz="4000" b="1" dirty="0">
                <a:solidFill>
                  <a:schemeClr val="bg1"/>
                </a:solidFill>
              </a:rPr>
              <a:t>: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7D07FC-0291-4297-B24D-5C93BF893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6" y="2267063"/>
            <a:ext cx="4625340" cy="227076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A2B178-94E8-43E5-9FF3-69D20DE6D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69" y="2226923"/>
            <a:ext cx="5670686" cy="2270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7F9FBCE-F7C8-47EC-8084-4116C8A52BD6}"/>
              </a:ext>
            </a:extLst>
          </p:cNvPr>
          <p:cNvSpPr txBox="1"/>
          <p:nvPr/>
        </p:nvSpPr>
        <p:spPr>
          <a:xfrm>
            <a:off x="701464" y="4776684"/>
            <a:ext cx="48830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400" dirty="0"/>
              <a:t>Average market value of players in attacking position </a:t>
            </a:r>
          </a:p>
          <a:p>
            <a:r>
              <a:rPr lang="en-US" sz="1400" dirty="0"/>
              <a:t>is found to be five hundred  and sixteen million dollars.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392B2E1-3871-4F54-9310-AE26FCDB92C2}"/>
              </a:ext>
            </a:extLst>
          </p:cNvPr>
          <p:cNvSpPr txBox="1"/>
          <p:nvPr/>
        </p:nvSpPr>
        <p:spPr>
          <a:xfrm>
            <a:off x="6010182" y="4828443"/>
            <a:ext cx="56412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Interpretation:</a:t>
            </a:r>
          </a:p>
          <a:p>
            <a:r>
              <a:rPr lang="en-US" sz="1400" dirty="0"/>
              <a:t>In the year 2024,3199 players contract are to be expired where</a:t>
            </a:r>
          </a:p>
          <a:p>
            <a:r>
              <a:rPr lang="en-US" sz="1400" dirty="0"/>
              <a:t>as in 2026 only 59 players contract are going to expire.</a:t>
            </a: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298D7A-3C65-4669-A33B-22F6BC0CE3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2" y="5566299"/>
            <a:ext cx="1322773" cy="117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5003" y="1587260"/>
            <a:ext cx="516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Identify the average market value of players with respect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to playing position?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7758" y="1584385"/>
            <a:ext cx="551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Find the count of players, year-wise in which players contract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are about to expire? 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2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1087</TotalTime>
  <Words>1621</Words>
  <Application>Microsoft Office PowerPoint</Application>
  <PresentationFormat>Custom</PresentationFormat>
  <Paragraphs>224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Slice</vt:lpstr>
      <vt:lpstr>CAPSTONE PROJECT PRESENTATION FOOTBALL GAME ANALYSIS</vt:lpstr>
      <vt:lpstr>OBJECTIVE:</vt:lpstr>
      <vt:lpstr>BUSINESS QUESTIONS :</vt:lpstr>
      <vt:lpstr>BUSINESS QUESTIONS :</vt:lpstr>
      <vt:lpstr>Excel:</vt:lpstr>
      <vt:lpstr> Analysis in excel: </vt:lpstr>
      <vt:lpstr>Slide 7</vt:lpstr>
      <vt:lpstr>My sql:</vt:lpstr>
      <vt:lpstr>Analysis in Sql:</vt:lpstr>
      <vt:lpstr>Analysis in sql:</vt:lpstr>
      <vt:lpstr>Python:</vt:lpstr>
      <vt:lpstr>Data preprocessing: (Python)</vt:lpstr>
      <vt:lpstr>Data preprocessing:</vt:lpstr>
      <vt:lpstr>Null value treatment:</vt:lpstr>
      <vt:lpstr>Null value treatment:</vt:lpstr>
      <vt:lpstr>Final data set after cleaning:</vt:lpstr>
      <vt:lpstr>Analysis in python:</vt:lpstr>
      <vt:lpstr>Slide 18</vt:lpstr>
      <vt:lpstr>Analysis in python:</vt:lpstr>
      <vt:lpstr>Tableau:</vt:lpstr>
      <vt:lpstr>Analysis in Tableau based on players  performance, profile and market value:</vt:lpstr>
      <vt:lpstr>Slide 22</vt:lpstr>
      <vt:lpstr>Slide 23</vt:lpstr>
      <vt:lpstr>Dashboard view in tableau:</vt:lpstr>
      <vt:lpstr>Slide 25</vt:lpstr>
      <vt:lpstr>Slide 26</vt:lpstr>
      <vt:lpstr>Slide 27</vt:lpstr>
      <vt:lpstr>Slide 28</vt:lpstr>
      <vt:lpstr>Slide 29</vt:lpstr>
      <vt:lpstr>Dashboard view in tableau: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 FOOTBALL GAME ANALYSIS</dc:title>
  <dc:creator>Muthu Vel</dc:creator>
  <cp:lastModifiedBy>DELL</cp:lastModifiedBy>
  <cp:revision>116</cp:revision>
  <dcterms:created xsi:type="dcterms:W3CDTF">2024-04-01T04:09:09Z</dcterms:created>
  <dcterms:modified xsi:type="dcterms:W3CDTF">2024-06-13T08:00:36Z</dcterms:modified>
</cp:coreProperties>
</file>