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10/4/2023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3939B-E198-BA2F-9ACC-9549A63264B1}"/>
              </a:ext>
            </a:extLst>
          </p:cNvPr>
          <p:cNvSpPr>
            <a:spLocks noGrp="1"/>
          </p:cNvSpPr>
          <p:nvPr>
            <p:ph type="ctrTitle"/>
          </p:nvPr>
        </p:nvSpPr>
        <p:spPr>
          <a:xfrm rot="10800000" flipV="1">
            <a:off x="0" y="-358287"/>
            <a:ext cx="9902667" cy="2127568"/>
          </a:xfrm>
        </p:spPr>
        <p:txBody>
          <a:bodyPr>
            <a:normAutofit/>
          </a:bodyPr>
          <a:lstStyle/>
          <a:p>
            <a:r>
              <a:rPr lang="en-US" altLang="zh-CN" sz="1600" b="1">
                <a:latin typeface="Arial Black" panose="020B0604020202020204" pitchFamily="34" charset="0"/>
                <a:cs typeface="Arial Black" panose="020B0604020202020204" pitchFamily="34" charset="0"/>
              </a:rPr>
              <a:t>9238-Mangayarkarasi College OfEngineering
</a:t>
            </a:r>
            <a:r>
              <a:rPr lang="zh-CN" altLang="en-US" sz="1600" b="1">
                <a:latin typeface="Arial Black" panose="020B0604020202020204" pitchFamily="34" charset="0"/>
                <a:cs typeface="Arial Black" panose="020B0604020202020204" pitchFamily="34" charset="0"/>
              </a:rPr>
              <a:t>        </a:t>
            </a:r>
            <a:r>
              <a:rPr lang="en-US" altLang="zh-CN" sz="1600" b="1">
                <a:latin typeface="Arial Black" panose="020B0604020202020204" pitchFamily="34" charset="0"/>
                <a:cs typeface="Arial Black" panose="020B0604020202020204" pitchFamily="34" charset="0"/>
              </a:rPr>
              <a:t> (Approved by AICTE, New Delhi &amp; Affiliated to</a:t>
            </a:r>
            <a:r>
              <a:rPr lang="zh-CN" altLang="en-US" sz="1600" b="1">
                <a:latin typeface="Arial Black" panose="020B0604020202020204" pitchFamily="34" charset="0"/>
                <a:cs typeface="Arial Black" panose="020B0604020202020204" pitchFamily="34" charset="0"/>
              </a:rPr>
              <a:t> </a:t>
            </a:r>
            <a:r>
              <a:rPr lang="en-US" altLang="zh-CN" sz="1600" b="1">
                <a:latin typeface="Arial Black" panose="020B0604020202020204" pitchFamily="34" charset="0"/>
                <a:cs typeface="Arial Black" panose="020B0604020202020204" pitchFamily="34" charset="0"/>
              </a:rPr>
              <a:t>AnnaUniversity, Chennai)</a:t>
            </a:r>
            <a:br>
              <a:rPr lang="en-US" altLang="zh-CN" sz="1600" b="1">
                <a:latin typeface="Arial Black" panose="020B0604020202020204" pitchFamily="34" charset="0"/>
                <a:cs typeface="Arial Black" panose="020B0604020202020204" pitchFamily="34" charset="0"/>
              </a:rPr>
            </a:br>
            <a:r>
              <a:rPr lang="en-US" altLang="zh-CN" sz="1600" b="1">
                <a:latin typeface="Arial Black" panose="020B0604020202020204" pitchFamily="34" charset="0"/>
                <a:cs typeface="Arial Black" panose="020B0604020202020204" pitchFamily="34" charset="0"/>
              </a:rPr>
              <a:t> </a:t>
            </a:r>
            <a:r>
              <a:rPr lang="zh-CN" altLang="en-US" sz="1600" b="1">
                <a:latin typeface="Arial Black" panose="020B0604020202020204" pitchFamily="34" charset="0"/>
                <a:cs typeface="Arial Black" panose="020B0604020202020204" pitchFamily="34" charset="0"/>
              </a:rPr>
              <a:t>     </a:t>
            </a:r>
            <a:r>
              <a:rPr lang="en-US" altLang="zh-CN" sz="1600" b="1">
                <a:latin typeface="Arial Black" panose="020B0604020202020204" pitchFamily="34" charset="0"/>
                <a:cs typeface="Arial Black" panose="020B0604020202020204" pitchFamily="34" charset="0"/>
              </a:rPr>
              <a:t>MANGAYARKARASI NAGAR, PARAVAI, MADURAI -625 402</a:t>
            </a:r>
            <a:br>
              <a:rPr lang="en-US" altLang="zh-CN" sz="1600" b="1">
                <a:latin typeface="Arial Black" panose="020B0604020202020204" pitchFamily="34" charset="0"/>
                <a:cs typeface="Arial Black" panose="020B0604020202020204" pitchFamily="34" charset="0"/>
              </a:rPr>
            </a:br>
            <a:r>
              <a:rPr lang="en-US" altLang="zh-CN" sz="1600" b="1">
                <a:latin typeface="Arial Black" panose="020B0604020202020204" pitchFamily="34" charset="0"/>
                <a:cs typeface="Arial Black" panose="020B0604020202020204" pitchFamily="34" charset="0"/>
              </a:rPr>
              <a:t>Website: http://mce-madurai.ac.in E-Mail: : mangai.enggcoll@gmail.com</a:t>
            </a:r>
            <a:endParaRPr lang="en-US" sz="1600" b="1">
              <a:latin typeface="Arial Black" panose="020B0604020202020204" pitchFamily="34" charset="0"/>
              <a:cs typeface="Arial Black" panose="020B0604020202020204" pitchFamily="34" charset="0"/>
            </a:endParaRPr>
          </a:p>
        </p:txBody>
      </p:sp>
      <p:sp>
        <p:nvSpPr>
          <p:cNvPr id="3" name="Subtitle 2">
            <a:extLst>
              <a:ext uri="{FF2B5EF4-FFF2-40B4-BE49-F238E27FC236}">
                <a16:creationId xmlns:a16="http://schemas.microsoft.com/office/drawing/2014/main" id="{79C71C8A-E98A-D226-9BDC-907C096B9E62}"/>
              </a:ext>
            </a:extLst>
          </p:cNvPr>
          <p:cNvSpPr>
            <a:spLocks noGrp="1"/>
          </p:cNvSpPr>
          <p:nvPr>
            <p:ph type="subTitle" idx="1"/>
          </p:nvPr>
        </p:nvSpPr>
        <p:spPr>
          <a:xfrm>
            <a:off x="1580551" y="2853228"/>
            <a:ext cx="6482956" cy="3299275"/>
          </a:xfrm>
        </p:spPr>
        <p:txBody>
          <a:bodyPr>
            <a:normAutofit/>
          </a:bodyPr>
          <a:lstStyle/>
          <a:p>
            <a:r>
              <a:rPr lang="en-US" altLang="zh-CN" sz="2000" b="1"/>
              <a:t>Earthquake prediction using</a:t>
            </a:r>
            <a:r>
              <a:rPr lang="zh-CN" altLang="en-US" sz="2000" b="1"/>
              <a:t> </a:t>
            </a:r>
            <a:r>
              <a:rPr lang="en-US" altLang="zh-CN" sz="2000" b="1"/>
              <a:t>python</a:t>
            </a:r>
            <a:endParaRPr lang="en-GB" altLang="zh-CN" sz="2000" b="1"/>
          </a:p>
          <a:p>
            <a:r>
              <a:rPr lang="en-US" altLang="zh-CN" sz="1400" b="1"/>
              <a:t>Project Team members </a:t>
            </a:r>
            <a:endParaRPr lang="en-GB" altLang="zh-CN" sz="1400" b="1"/>
          </a:p>
          <a:p>
            <a:r>
              <a:rPr lang="en-US" altLang="zh-CN" sz="1100" b="1"/>
              <a:t>s. Asma mowfika(923821106009</a:t>
            </a:r>
            <a:r>
              <a:rPr lang="en-US" altLang="zh-CN" sz="1200" b="1"/>
              <a:t>)</a:t>
            </a:r>
            <a:endParaRPr lang="en-GB" altLang="zh-CN" sz="1200" b="1"/>
          </a:p>
          <a:p>
            <a:r>
              <a:rPr lang="en-US" altLang="zh-CN" sz="1200" b="1"/>
              <a:t>S. Priyadharshini(923821106038)</a:t>
            </a:r>
            <a:endParaRPr lang="en-GB" altLang="zh-CN" sz="1200" b="1"/>
          </a:p>
          <a:p>
            <a:r>
              <a:rPr lang="en-US" altLang="zh-CN" sz="1200" b="1"/>
              <a:t>h.divyadharshini(923821106014)</a:t>
            </a:r>
            <a:endParaRPr lang="en-GB" altLang="zh-CN" sz="1200" b="1"/>
          </a:p>
          <a:p>
            <a:r>
              <a:rPr lang="en-US" altLang="zh-CN" sz="1200" b="1"/>
              <a:t>M. Muthuabarna(923821106029)</a:t>
            </a:r>
            <a:endParaRPr lang="en-GB" altLang="zh-CN" sz="1200" b="1"/>
          </a:p>
          <a:p>
            <a:r>
              <a:rPr lang="en-US" altLang="zh-CN" sz="1200" b="1"/>
              <a:t>b.yogeswari(923821106058)</a:t>
            </a:r>
            <a:endParaRPr lang="en-GB" altLang="zh-CN" sz="1200" b="1"/>
          </a:p>
          <a:p>
            <a:r>
              <a:rPr lang="en-US" altLang="zh-CN" sz="1400" b="1"/>
              <a:t>Project</a:t>
            </a:r>
            <a:r>
              <a:rPr lang="zh-CN" altLang="en-US" sz="1400" b="1"/>
              <a:t> </a:t>
            </a:r>
            <a:r>
              <a:rPr lang="en-US" altLang="zh-CN" sz="1400" b="1"/>
              <a:t>Guide, </a:t>
            </a:r>
            <a:endParaRPr lang="en-GB" altLang="zh-CN" sz="1400" b="1"/>
          </a:p>
          <a:p>
            <a:r>
              <a:rPr lang="en-US" altLang="zh-CN" sz="1400" b="1"/>
              <a:t>B. K. Hemalatha</a:t>
            </a:r>
            <a:r>
              <a:rPr lang="zh-CN" altLang="en-US" sz="1400" b="1"/>
              <a:t> </a:t>
            </a:r>
            <a:r>
              <a:rPr lang="en-US" altLang="zh-CN" sz="1400" b="1"/>
              <a:t>HOD /ECE</a:t>
            </a:r>
            <a:endParaRPr lang="en-GB" altLang="zh-CN" sz="1400" b="1"/>
          </a:p>
        </p:txBody>
      </p:sp>
    </p:spTree>
    <p:extLst>
      <p:ext uri="{BB962C8B-B14F-4D97-AF65-F5344CB8AC3E}">
        <p14:creationId xmlns:p14="http://schemas.microsoft.com/office/powerpoint/2010/main" val="2332844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03AD0-F9F2-E883-AC63-F7BA53043985}"/>
              </a:ext>
            </a:extLst>
          </p:cNvPr>
          <p:cNvSpPr>
            <a:spLocks noGrp="1"/>
          </p:cNvSpPr>
          <p:nvPr>
            <p:ph type="title"/>
          </p:nvPr>
        </p:nvSpPr>
        <p:spPr/>
        <p:txBody>
          <a:bodyPr/>
          <a:lstStyle/>
          <a:p>
            <a:r>
              <a:rPr lang="en-US" altLang="zh-CN"/>
              <a:t>Conclusion </a:t>
            </a:r>
            <a:endParaRPr lang="en-US"/>
          </a:p>
        </p:txBody>
      </p:sp>
      <p:sp>
        <p:nvSpPr>
          <p:cNvPr id="3" name="Content Placeholder 2">
            <a:extLst>
              <a:ext uri="{FF2B5EF4-FFF2-40B4-BE49-F238E27FC236}">
                <a16:creationId xmlns:a16="http://schemas.microsoft.com/office/drawing/2014/main" id="{637B3EDE-3717-69F7-F043-DC076FEE7BDF}"/>
              </a:ext>
            </a:extLst>
          </p:cNvPr>
          <p:cNvSpPr>
            <a:spLocks noGrp="1"/>
          </p:cNvSpPr>
          <p:nvPr>
            <p:ph idx="1"/>
          </p:nvPr>
        </p:nvSpPr>
        <p:spPr/>
        <p:txBody>
          <a:bodyPr/>
          <a:lstStyle/>
          <a:p>
            <a:r>
              <a:rPr lang="en-US" altLang="zh-CN"/>
              <a:t>Based on the Accuracies and F1 scores determined for each of the four algorithms previously discussed in this study, this analysis demonstrates that the Random Forest Classifier method has the highest accuracy in forecasting the damage caused  by earthquakes.  It has  been noted  that Logistic  Regression  is the  second  most used  method for  predicting earthquake damage. The research finds that  reinforced concrete  is the material best  suited to  preventing damage to structures during  an earthquake after analysing the materials that can do so.  It is  commonly known  that earthquakes trigger electromagnetic pulses  that induce  tremors beneath the Earth's  crust. Reinforced concrete adequately shields these electromagnetic pulses. Due to the low tensile strength of reinforced concrete, steel bars that are implanted in the concrete are used. The applications of this work can be further extended to predict damage caused by Earthquakes in areas  for  which  a  similar  and  relevant  dataset  can  be  obtained  and  crack  analysis  can  be  done  using  Neural Networks.</a:t>
            </a:r>
            <a:endParaRPr lang="en-US"/>
          </a:p>
        </p:txBody>
      </p:sp>
    </p:spTree>
    <p:extLst>
      <p:ext uri="{BB962C8B-B14F-4D97-AF65-F5344CB8AC3E}">
        <p14:creationId xmlns:p14="http://schemas.microsoft.com/office/powerpoint/2010/main" val="72871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7D0BB-BD60-0E43-5F6D-F5D8C90DDC46}"/>
              </a:ext>
            </a:extLst>
          </p:cNvPr>
          <p:cNvSpPr>
            <a:spLocks noGrp="1"/>
          </p:cNvSpPr>
          <p:nvPr>
            <p:ph type="title"/>
          </p:nvPr>
        </p:nvSpPr>
        <p:spPr/>
        <p:txBody>
          <a:bodyPr/>
          <a:lstStyle/>
          <a:p>
            <a:r>
              <a:rPr lang="en-US" altLang="zh-CN"/>
              <a:t>Abstract</a:t>
            </a:r>
            <a:endParaRPr lang="en-US"/>
          </a:p>
        </p:txBody>
      </p:sp>
      <p:sp>
        <p:nvSpPr>
          <p:cNvPr id="3" name="Content Placeholder 2">
            <a:extLst>
              <a:ext uri="{FF2B5EF4-FFF2-40B4-BE49-F238E27FC236}">
                <a16:creationId xmlns:a16="http://schemas.microsoft.com/office/drawing/2014/main" id="{A692B197-0F22-D904-2ADE-05D226543791}"/>
              </a:ext>
            </a:extLst>
          </p:cNvPr>
          <p:cNvSpPr>
            <a:spLocks noGrp="1"/>
          </p:cNvSpPr>
          <p:nvPr>
            <p:ph idx="1"/>
          </p:nvPr>
        </p:nvSpPr>
        <p:spPr>
          <a:xfrm>
            <a:off x="685801" y="2065867"/>
            <a:ext cx="10131425" cy="3649133"/>
          </a:xfrm>
        </p:spPr>
        <p:txBody>
          <a:bodyPr/>
          <a:lstStyle/>
          <a:p>
            <a:r>
              <a:rPr lang="en-US" altLang="zh-CN"/>
              <a:t>An earthquake is a type of natural disaster that is well-known for the devastation it causes to both naturally existing and artificial structures, including buildings, bungalows, and residential areas, to name a few. Seismometers, which pick up vibrations caused by seismic waves moving through the earth's crust, are used to measure earthquakes. The damage caused by an earthquake was categorised in this work into damage ratings, which have values ranging from one to five. The damage grade of a certain structure, which is linked to a Unique Identification String, was predicted using a previously gathered data set and a number of criteria. An analysis of current machine learning classifier techniques was used to make the forecast. Logistic Regression, Support Vector Machine (SVM), Random Forest Classifier, and K-Nearest Neighbors were the machine learning techniques employed in this study. The best algorithm was taken into consideration after a review of a number of attributes. The method used to predict the property underwent a thorough investigation, and the data analysis that followed revealed information that could help future earthquakes' effects be lessened.</a:t>
            </a:r>
            <a:endParaRPr lang="en-US"/>
          </a:p>
        </p:txBody>
      </p:sp>
    </p:spTree>
    <p:extLst>
      <p:ext uri="{BB962C8B-B14F-4D97-AF65-F5344CB8AC3E}">
        <p14:creationId xmlns:p14="http://schemas.microsoft.com/office/powerpoint/2010/main" val="2025450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1FDE1-3B38-0AA2-C75B-CD162566A0B2}"/>
              </a:ext>
            </a:extLst>
          </p:cNvPr>
          <p:cNvSpPr>
            <a:spLocks noGrp="1"/>
          </p:cNvSpPr>
          <p:nvPr>
            <p:ph type="title"/>
          </p:nvPr>
        </p:nvSpPr>
        <p:spPr/>
        <p:txBody>
          <a:bodyPr/>
          <a:lstStyle/>
          <a:p>
            <a:r>
              <a:rPr lang="en-US" altLang="zh-CN"/>
              <a:t>Keywords</a:t>
            </a:r>
            <a:endParaRPr lang="en-US"/>
          </a:p>
        </p:txBody>
      </p:sp>
      <p:sp>
        <p:nvSpPr>
          <p:cNvPr id="3" name="Content Placeholder 2">
            <a:extLst>
              <a:ext uri="{FF2B5EF4-FFF2-40B4-BE49-F238E27FC236}">
                <a16:creationId xmlns:a16="http://schemas.microsoft.com/office/drawing/2014/main" id="{C40FAEB8-771B-74F1-F119-1E4EC7565559}"/>
              </a:ext>
            </a:extLst>
          </p:cNvPr>
          <p:cNvSpPr>
            <a:spLocks noGrp="1"/>
          </p:cNvSpPr>
          <p:nvPr>
            <p:ph idx="1"/>
          </p:nvPr>
        </p:nvSpPr>
        <p:spPr>
          <a:xfrm>
            <a:off x="882254" y="1604433"/>
            <a:ext cx="10131425" cy="3649133"/>
          </a:xfrm>
        </p:spPr>
        <p:txBody>
          <a:bodyPr/>
          <a:lstStyle/>
          <a:p>
            <a:r>
              <a:rPr lang="en-US" altLang="zh-CN"/>
              <a:t>Machine  learning,  Support  Vector Machine  (SVM), Random  Forest  Classifier, Logistic  Regression,  K Nearest Neighbors, and predictive analysis</a:t>
            </a:r>
            <a:endParaRPr lang="en-US"/>
          </a:p>
        </p:txBody>
      </p:sp>
    </p:spTree>
    <p:extLst>
      <p:ext uri="{BB962C8B-B14F-4D97-AF65-F5344CB8AC3E}">
        <p14:creationId xmlns:p14="http://schemas.microsoft.com/office/powerpoint/2010/main" val="1217892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5AAB-7539-7116-2996-FE7E2A7F5230}"/>
              </a:ext>
            </a:extLst>
          </p:cNvPr>
          <p:cNvSpPr>
            <a:spLocks noGrp="1"/>
          </p:cNvSpPr>
          <p:nvPr>
            <p:ph type="title"/>
          </p:nvPr>
        </p:nvSpPr>
        <p:spPr/>
        <p:txBody>
          <a:bodyPr/>
          <a:lstStyle/>
          <a:p>
            <a:r>
              <a:rPr lang="en-US" altLang="zh-CN"/>
              <a:t>Introduction </a:t>
            </a:r>
            <a:endParaRPr lang="en-US"/>
          </a:p>
        </p:txBody>
      </p:sp>
      <p:sp>
        <p:nvSpPr>
          <p:cNvPr id="3" name="Content Placeholder 2">
            <a:extLst>
              <a:ext uri="{FF2B5EF4-FFF2-40B4-BE49-F238E27FC236}">
                <a16:creationId xmlns:a16="http://schemas.microsoft.com/office/drawing/2014/main" id="{9A8016ED-9656-0EEE-E036-E508D3E08DCC}"/>
              </a:ext>
            </a:extLst>
          </p:cNvPr>
          <p:cNvSpPr>
            <a:spLocks noGrp="1"/>
          </p:cNvSpPr>
          <p:nvPr>
            <p:ph idx="1"/>
          </p:nvPr>
        </p:nvSpPr>
        <p:spPr/>
        <p:txBody>
          <a:bodyPr>
            <a:normAutofit fontScale="92500" lnSpcReduction="10000"/>
          </a:bodyPr>
          <a:lstStyle/>
          <a:p>
            <a:r>
              <a:rPr lang="en-US" altLang="zh-CN"/>
              <a:t>A catastrophic event such as an earthquake is harmful to human interests and has negative effects on the environment. Incalculable harm to buildings and other assets has always been done by earthquakes, which have also claimed millions of lives around the world. Numerous national, international, and transnational organizations implement various disaster warning and preventive strategies to lessen the effects of such  an incident. Organization managers have a number of challenges  when  it  comes to  allocating  the  organization's resources  because time  and quantity  are constraints.  To estimate the  extent of damage done  to buildings after an  earthquake, it is  possible to use  machine learning.  This is accomplished by categorizing these buildings according to a degree of damage severity based on a number of elements, including their age, foundation, number of floors, kind of material used, and others. Then, ward-by-ward in a district, the number of  families and the likely  casualties are  considered. This  enables the  proportionate distribution of  relief forces by ward and their prioritizing according to the severity of the damage. Such models can contribute to the fastest possible lifesaving and prove to be a successful and affordable option.[1-3] It can be further enhanced by include the distribution of goods like food, clothing, medical care, and money in accordance with the number of fatalities among people and the degree of structural damage</a:t>
            </a:r>
            <a:endParaRPr lang="en-US"/>
          </a:p>
        </p:txBody>
      </p:sp>
    </p:spTree>
    <p:extLst>
      <p:ext uri="{BB962C8B-B14F-4D97-AF65-F5344CB8AC3E}">
        <p14:creationId xmlns:p14="http://schemas.microsoft.com/office/powerpoint/2010/main" val="1305439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0B4B-0C19-C69C-2FD7-63C4C606586B}"/>
              </a:ext>
            </a:extLst>
          </p:cNvPr>
          <p:cNvSpPr>
            <a:spLocks noGrp="1"/>
          </p:cNvSpPr>
          <p:nvPr>
            <p:ph type="title"/>
          </p:nvPr>
        </p:nvSpPr>
        <p:spPr/>
        <p:txBody>
          <a:bodyPr/>
          <a:lstStyle/>
          <a:p>
            <a:r>
              <a:rPr lang="en-US" altLang="zh-CN"/>
              <a:t>Background </a:t>
            </a:r>
            <a:endParaRPr lang="en-US"/>
          </a:p>
        </p:txBody>
      </p:sp>
      <p:sp>
        <p:nvSpPr>
          <p:cNvPr id="3" name="Content Placeholder 2">
            <a:extLst>
              <a:ext uri="{FF2B5EF4-FFF2-40B4-BE49-F238E27FC236}">
                <a16:creationId xmlns:a16="http://schemas.microsoft.com/office/drawing/2014/main" id="{EF08DEBF-5C88-016E-D61A-80979C9C8B7E}"/>
              </a:ext>
            </a:extLst>
          </p:cNvPr>
          <p:cNvSpPr>
            <a:spLocks noGrp="1"/>
          </p:cNvSpPr>
          <p:nvPr>
            <p:ph idx="1"/>
          </p:nvPr>
        </p:nvSpPr>
        <p:spPr/>
        <p:txBody>
          <a:bodyPr>
            <a:normAutofit fontScale="92500" lnSpcReduction="10000"/>
          </a:bodyPr>
          <a:lstStyle/>
          <a:p>
            <a:r>
              <a:rPr lang="en-US" altLang="zh-CN"/>
              <a:t>From its foundations in databases, statistics, applied science, theory, and algorithms, the discipline of machine learning has developed into a core set of approaches that are applied to a variety of issues. Over the past 20 years, significant advancements have been  made in the  scientific and technical fields  of computational  modelling and data gathering. Additional data repositories have been produced as a result of a combination of sophisticated algorithms, exponentially rising processing  power, and precise  sensing and measurement tools.  Networks with  cutting-edge technologies have made it possible  to send  enormous amounts  of data around  the globe.  This leads to an  extreme need  for tools and technologies  in order  to analyse  scientific data sets effectively  with the  aim of deciphering  the underlying  physical events. Machine Learning applications in geology and geophysics have achieved significant success within the areas as weather  prediction,  mineral  prospecting,  ecology,  modelling  etc  and  eventually  predicting  the  earthquakes  from satellite maps.[4] An  interesting aspect  of the numerous of  these applications is that  they combine  both spatial  and temporal  aspects  within  the  info  and  within  the  phenomena  that’s  being  mined.  Investigations  on  earthquake predictions are supported the concept that each one amongst the regional factors is filtered out and general information about  the earthquake  precursory patterns is extr</a:t>
            </a:r>
            <a:endParaRPr lang="en-US"/>
          </a:p>
        </p:txBody>
      </p:sp>
    </p:spTree>
    <p:extLst>
      <p:ext uri="{BB962C8B-B14F-4D97-AF65-F5344CB8AC3E}">
        <p14:creationId xmlns:p14="http://schemas.microsoft.com/office/powerpoint/2010/main" val="1340074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3424-4B65-D98A-7C23-AC37EDA7A8CF}"/>
              </a:ext>
            </a:extLst>
          </p:cNvPr>
          <p:cNvSpPr>
            <a:spLocks noGrp="1"/>
          </p:cNvSpPr>
          <p:nvPr>
            <p:ph type="title"/>
          </p:nvPr>
        </p:nvSpPr>
        <p:spPr/>
        <p:txBody>
          <a:bodyPr/>
          <a:lstStyle/>
          <a:p>
            <a:r>
              <a:rPr lang="en-US" altLang="zh-CN"/>
              <a:t>Motivation </a:t>
            </a:r>
            <a:endParaRPr lang="en-US"/>
          </a:p>
        </p:txBody>
      </p:sp>
      <p:sp>
        <p:nvSpPr>
          <p:cNvPr id="3" name="Content Placeholder 2">
            <a:extLst>
              <a:ext uri="{FF2B5EF4-FFF2-40B4-BE49-F238E27FC236}">
                <a16:creationId xmlns:a16="http://schemas.microsoft.com/office/drawing/2014/main" id="{CEC6A01C-02BB-0FC1-04D1-6755043F7E43}"/>
              </a:ext>
            </a:extLst>
          </p:cNvPr>
          <p:cNvSpPr>
            <a:spLocks noGrp="1"/>
          </p:cNvSpPr>
          <p:nvPr>
            <p:ph idx="1"/>
          </p:nvPr>
        </p:nvSpPr>
        <p:spPr>
          <a:xfrm>
            <a:off x="685801" y="1604433"/>
            <a:ext cx="10131425" cy="3649133"/>
          </a:xfrm>
        </p:spPr>
        <p:txBody>
          <a:bodyPr/>
          <a:lstStyle/>
          <a:p>
            <a:r>
              <a:rPr lang="en-US" altLang="zh-CN"/>
              <a:t>Earthquakes are one amongst the foremost destructive natural disasters. They typically occur without notice and do not allow much time  for people  to react.  Therefore, earthquakes can  cause serious  injuries and loss of life  and destroy tremendous  buildings and  infrastructures,  resulting  in  great economy  loss. The  prediction of  earthquakes  is  clearly critical  to  the  protection  of  our  society,  but  it’s  proven  to be a  Challenging task  to predict  beforehand and  yet we discover this as a motivating problem to be solved.</a:t>
            </a:r>
            <a:endParaRPr lang="en-US"/>
          </a:p>
        </p:txBody>
      </p:sp>
    </p:spTree>
    <p:extLst>
      <p:ext uri="{BB962C8B-B14F-4D97-AF65-F5344CB8AC3E}">
        <p14:creationId xmlns:p14="http://schemas.microsoft.com/office/powerpoint/2010/main" val="90920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0D06-64DB-49A4-7421-0AB29A7DB46B}"/>
              </a:ext>
            </a:extLst>
          </p:cNvPr>
          <p:cNvSpPr>
            <a:spLocks noGrp="1"/>
          </p:cNvSpPr>
          <p:nvPr>
            <p:ph type="title"/>
          </p:nvPr>
        </p:nvSpPr>
        <p:spPr>
          <a:xfrm>
            <a:off x="2060575" y="414866"/>
            <a:ext cx="10131425" cy="1456267"/>
          </a:xfrm>
        </p:spPr>
        <p:txBody>
          <a:bodyPr/>
          <a:lstStyle/>
          <a:p>
            <a:r>
              <a:rPr lang="en-US" altLang="zh-CN"/>
              <a:t>Software requirement</a:t>
            </a:r>
            <a:r>
              <a:rPr lang="zh-CN" altLang="en-US"/>
              <a:t> </a:t>
            </a:r>
            <a:r>
              <a:rPr lang="en-US" altLang="zh-CN"/>
              <a:t>specification </a:t>
            </a:r>
            <a:endParaRPr lang="en-US"/>
          </a:p>
        </p:txBody>
      </p:sp>
      <p:sp>
        <p:nvSpPr>
          <p:cNvPr id="3" name="Content Placeholder 2">
            <a:extLst>
              <a:ext uri="{FF2B5EF4-FFF2-40B4-BE49-F238E27FC236}">
                <a16:creationId xmlns:a16="http://schemas.microsoft.com/office/drawing/2014/main" id="{D4701090-C0AB-1B9E-0010-F35D96D37C1B}"/>
              </a:ext>
            </a:extLst>
          </p:cNvPr>
          <p:cNvSpPr>
            <a:spLocks noGrp="1"/>
          </p:cNvSpPr>
          <p:nvPr>
            <p:ph idx="1"/>
          </p:nvPr>
        </p:nvSpPr>
        <p:spPr>
          <a:xfrm>
            <a:off x="3846910" y="2065867"/>
            <a:ext cx="10131425" cy="3649133"/>
          </a:xfrm>
        </p:spPr>
        <p:txBody>
          <a:bodyPr/>
          <a:lstStyle/>
          <a:p>
            <a:r>
              <a:rPr lang="en-US" altLang="zh-CN"/>
              <a:t>Anaconda Navigator </a:t>
            </a:r>
            <a:endParaRPr lang="en-GB" altLang="zh-CN"/>
          </a:p>
          <a:p>
            <a:r>
              <a:rPr lang="en-US" altLang="zh-CN"/>
              <a:t>Jupyter Notebook </a:t>
            </a:r>
            <a:endParaRPr lang="en-GB" altLang="zh-CN"/>
          </a:p>
          <a:p>
            <a:r>
              <a:rPr lang="en-US" altLang="zh-CN"/>
              <a:t> Tkinter </a:t>
            </a:r>
            <a:endParaRPr lang="en-GB" altLang="zh-CN"/>
          </a:p>
          <a:p>
            <a:r>
              <a:rPr lang="en-US" altLang="zh-CN"/>
              <a:t>OpenCV </a:t>
            </a:r>
            <a:endParaRPr lang="en-GB" altLang="zh-CN"/>
          </a:p>
          <a:p>
            <a:r>
              <a:rPr lang="en-US" altLang="zh-CN"/>
              <a:t> Pycharm </a:t>
            </a:r>
            <a:endParaRPr lang="en-GB" altLang="zh-CN"/>
          </a:p>
          <a:p>
            <a:r>
              <a:rPr lang="en-US" altLang="zh-CN"/>
              <a:t>Language: Python </a:t>
            </a:r>
            <a:endParaRPr lang="en-GB" altLang="zh-CN"/>
          </a:p>
          <a:p>
            <a:r>
              <a:rPr lang="en-US" altLang="zh-CN"/>
              <a:t>Environment: Keras and Tensorflow environment </a:t>
            </a:r>
            <a:endParaRPr lang="en-GB" altLang="zh-CN"/>
          </a:p>
          <a:p>
            <a:r>
              <a:rPr lang="en-US" altLang="zh-CN"/>
              <a:t>OS: Windows 7 or higher</a:t>
            </a:r>
            <a:endParaRPr lang="en-US"/>
          </a:p>
        </p:txBody>
      </p:sp>
    </p:spTree>
    <p:extLst>
      <p:ext uri="{BB962C8B-B14F-4D97-AF65-F5344CB8AC3E}">
        <p14:creationId xmlns:p14="http://schemas.microsoft.com/office/powerpoint/2010/main" val="2076006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923F-79CD-9F00-FD3A-C977BB3CD380}"/>
              </a:ext>
            </a:extLst>
          </p:cNvPr>
          <p:cNvSpPr>
            <a:spLocks noGrp="1"/>
          </p:cNvSpPr>
          <p:nvPr>
            <p:ph type="title"/>
          </p:nvPr>
        </p:nvSpPr>
        <p:spPr>
          <a:xfrm>
            <a:off x="3221832" y="160072"/>
            <a:ext cx="10131425" cy="1456267"/>
          </a:xfrm>
        </p:spPr>
        <p:txBody>
          <a:bodyPr/>
          <a:lstStyle/>
          <a:p>
            <a:r>
              <a:rPr lang="en-US" altLang="zh-CN"/>
              <a:t>Methodology </a:t>
            </a:r>
            <a:endParaRPr lang="en-US"/>
          </a:p>
        </p:txBody>
      </p:sp>
      <p:sp>
        <p:nvSpPr>
          <p:cNvPr id="3" name="Content Placeholder 2">
            <a:extLst>
              <a:ext uri="{FF2B5EF4-FFF2-40B4-BE49-F238E27FC236}">
                <a16:creationId xmlns:a16="http://schemas.microsoft.com/office/drawing/2014/main" id="{EB841224-77D4-4EE2-6365-E0F538A2CDF5}"/>
              </a:ext>
            </a:extLst>
          </p:cNvPr>
          <p:cNvSpPr>
            <a:spLocks noGrp="1"/>
          </p:cNvSpPr>
          <p:nvPr>
            <p:ph idx="1"/>
          </p:nvPr>
        </p:nvSpPr>
        <p:spPr/>
        <p:txBody>
          <a:bodyPr/>
          <a:lstStyle/>
          <a:p>
            <a:r>
              <a:rPr lang="en-US" altLang="zh-CN"/>
              <a:t>A. Importing Libraries </a:t>
            </a:r>
            <a:endParaRPr lang="en-GB" altLang="zh-CN"/>
          </a:p>
          <a:p>
            <a:r>
              <a:rPr lang="en-US" altLang="zh-CN"/>
              <a:t> the Python code to import libraries. We have used four libraries • Python has a library called Numpy that is used for scientific computing. This library is utilized throughout the project and is imported as np. • Pandas are used for data analysis and manipulation. An open source, BSD-licensed library called pandas offers simple data structures and tools for data analysis. It is imported as pd. • matplotlib is a python library. The command-style utilities in pyplot enable matplotlib to behave similarly to MATLAB. It is imported as plt. • Seaborn is a matplotlib-based Python data visualization package for aesthetically pleasing and educational statistical visuals. It is imported as sns. </a:t>
            </a:r>
            <a:endParaRPr lang="en-GB" altLang="zh-CN"/>
          </a:p>
          <a:p>
            <a:r>
              <a:rPr lang="en-US" altLang="zh-CN"/>
              <a:t>B. Importing data Figure 2  displays the  Python code  for importing  data from the appropriate directory or file and allocating it to a DataFrame. It imports the data that is kept in CSV format.</a:t>
            </a:r>
            <a:endParaRPr lang="en-US"/>
          </a:p>
        </p:txBody>
      </p:sp>
    </p:spTree>
    <p:extLst>
      <p:ext uri="{BB962C8B-B14F-4D97-AF65-F5344CB8AC3E}">
        <p14:creationId xmlns:p14="http://schemas.microsoft.com/office/powerpoint/2010/main" val="1391754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77641-6374-0BD3-A19F-3480B2D0ABBB}"/>
              </a:ext>
            </a:extLst>
          </p:cNvPr>
          <p:cNvSpPr>
            <a:spLocks noGrp="1"/>
          </p:cNvSpPr>
          <p:nvPr>
            <p:ph idx="1"/>
          </p:nvPr>
        </p:nvSpPr>
        <p:spPr>
          <a:xfrm>
            <a:off x="1030287" y="625079"/>
            <a:ext cx="10131425" cy="5237559"/>
          </a:xfrm>
        </p:spPr>
        <p:txBody>
          <a:bodyPr/>
          <a:lstStyle/>
          <a:p>
            <a:r>
              <a:rPr lang="en-US" altLang="zh-CN"/>
              <a:t>C. Checking for NaN</a:t>
            </a:r>
            <a:endParaRPr lang="en-GB" altLang="zh-CN"/>
          </a:p>
          <a:p>
            <a:r>
              <a:rPr lang="en-US" altLang="zh-CN"/>
              <a:t> Checking for NaN</a:t>
            </a:r>
            <a:r>
              <a:rPr lang="zh-CN" altLang="en-US"/>
              <a:t>  </a:t>
            </a:r>
            <a:r>
              <a:rPr lang="en-US" altLang="zh-CN"/>
              <a:t>is a critical step in the pre-processing of data. We were only able to identify a few NaNs in this test. The Python code to check for NaN is displayed .</a:t>
            </a:r>
            <a:endParaRPr lang="en-GB" altLang="zh-CN"/>
          </a:p>
          <a:p>
            <a:r>
              <a:rPr lang="en-US" altLang="zh-CN"/>
              <a:t>D. Manipulating NaN values </a:t>
            </a:r>
            <a:endParaRPr lang="en-GB" altLang="zh-CN"/>
          </a:p>
          <a:p>
            <a:r>
              <a:rPr lang="en-US" altLang="zh-CN"/>
              <a:t>It is essential to remove the NaN values. This can be done by • Removing the entire column containing many NaN values • Forward fillna method • Backward fillna method • Mean method Figure 4 shows the technique of forward fillna method. </a:t>
            </a:r>
            <a:endParaRPr lang="en-GB" altLang="zh-CN"/>
          </a:p>
          <a:p>
            <a:r>
              <a:rPr lang="en-US" altLang="zh-CN"/>
              <a:t>E. Plotting a Heatmap </a:t>
            </a:r>
            <a:endParaRPr lang="en-GB" altLang="zh-CN"/>
          </a:p>
          <a:p>
            <a:r>
              <a:rPr lang="en-US" altLang="zh-CN"/>
              <a:t>A heatmap is used to assess the correlation  between the fields of the collected data. When developing various AI prediction models, the magnitude of the values along with the sign (which may be negative or positive) is crucial. displays a correlation model and heatmap. </a:t>
            </a:r>
            <a:endParaRPr lang="en-GB" altLang="zh-CN"/>
          </a:p>
          <a:p>
            <a:r>
              <a:rPr lang="en-US" altLang="zh-CN"/>
              <a:t>F. Train/Test split </a:t>
            </a:r>
            <a:endParaRPr lang="en-GB" altLang="zh-CN"/>
          </a:p>
          <a:p>
            <a:r>
              <a:rPr lang="en-US" altLang="zh-CN"/>
              <a:t>Creating train and test sets from the data is our next step towards developing a Machine Learning model. The Python code to divide the data set into train and test data .</a:t>
            </a:r>
            <a:endParaRPr lang="en-US"/>
          </a:p>
        </p:txBody>
      </p:sp>
    </p:spTree>
    <p:extLst>
      <p:ext uri="{BB962C8B-B14F-4D97-AF65-F5344CB8AC3E}">
        <p14:creationId xmlns:p14="http://schemas.microsoft.com/office/powerpoint/2010/main" val="3827198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Celestial</vt:lpstr>
      <vt:lpstr>9238-Mangayarkarasi College OfEngineering
         (Approved by AICTE, New Delhi &amp; Affiliated to AnnaUniversity, Chennai)       MANGAYARKARASI NAGAR, PARAVAI, MADURAI -625 402 Website: http://mce-madurai.ac.in E-Mail: : mangai.enggcoll@gmail.com</vt:lpstr>
      <vt:lpstr>Abstract</vt:lpstr>
      <vt:lpstr>Keywords</vt:lpstr>
      <vt:lpstr>Introduction </vt:lpstr>
      <vt:lpstr>Background </vt:lpstr>
      <vt:lpstr>Motivation </vt:lpstr>
      <vt:lpstr>Software requirement specification </vt:lpstr>
      <vt:lpstr>Methodology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Guest User</dc:creator>
  <cp:lastModifiedBy>Guest User</cp:lastModifiedBy>
  <cp:revision>2</cp:revision>
  <dcterms:created xsi:type="dcterms:W3CDTF">2023-10-04T09:53:24Z</dcterms:created>
  <dcterms:modified xsi:type="dcterms:W3CDTF">2023-10-04T10:49:13Z</dcterms:modified>
</cp:coreProperties>
</file>