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1"/>
    <p:restoredTop sz="94679"/>
  </p:normalViewPr>
  <p:slideViewPr>
    <p:cSldViewPr snapToGrid="0" snapToObjects="1" showGuides="1">
      <p:cViewPr>
        <p:scale>
          <a:sx n="96" d="100"/>
          <a:sy n="96" d="100"/>
        </p:scale>
        <p:origin x="568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EF798-C78A-0347-BF8A-A0A354A795C2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9C2-3D3F-4842-8749-B4432BB6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06498"/>
              </p:ext>
            </p:extLst>
          </p:nvPr>
        </p:nvGraphicFramePr>
        <p:xfrm>
          <a:off x="1170035" y="1928222"/>
          <a:ext cx="4153928" cy="7600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38482"/>
                <a:gridCol w="1038482"/>
                <a:gridCol w="1038482"/>
                <a:gridCol w="1038482"/>
              </a:tblGrid>
              <a:tr h="121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Lineage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SNP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Deletion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Insertion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27,254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1,334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635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132,074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4,880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2,403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1001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2+4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157,726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5,998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2,926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03886"/>
              </p:ext>
            </p:extLst>
          </p:nvPr>
        </p:nvGraphicFramePr>
        <p:xfrm>
          <a:off x="1170035" y="3629062"/>
          <a:ext cx="4305373" cy="133016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1338"/>
                <a:gridCol w="677463"/>
                <a:gridCol w="676643"/>
                <a:gridCol w="676643"/>
                <a:gridCol w="676643"/>
                <a:gridCol w="676643"/>
              </a:tblGrid>
              <a:tr h="1338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Lineage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Type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Median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Min.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Max.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338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 err="1">
                          <a:effectLst/>
                        </a:rPr>
                        <a:t>indel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30.7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338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indel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39.2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338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 smtClean="0">
                          <a:effectLst/>
                        </a:rPr>
                        <a:t>2+4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indel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47.4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338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SNP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327.6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332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386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338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SNP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689.5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724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870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3385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 smtClean="0">
                          <a:effectLst/>
                        </a:rPr>
                        <a:t>2+4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SNP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777.2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733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1300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46856" y="3016929"/>
            <a:ext cx="5600286" cy="428380"/>
          </a:xfrm>
          <a:prstGeom prst="rect">
            <a:avLst/>
          </a:prstGeom>
        </p:spPr>
        <p:txBody>
          <a:bodyPr vert="horz" lIns="51435" tIns="25718" rIns="51435" bIns="2571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b </a:t>
            </a:r>
            <a:r>
              <a:rPr lang="en-US" sz="1400" dirty="0"/>
              <a:t>Number of variants per </a:t>
            </a:r>
            <a:r>
              <a:rPr lang="en-US" sz="1400" dirty="0" smtClean="0"/>
              <a:t>sample;; </a:t>
            </a:r>
            <a:r>
              <a:rPr lang="en-US" sz="1400" dirty="0"/>
              <a:t>variants called in comparison to the </a:t>
            </a:r>
            <a:r>
              <a:rPr lang="en-US" sz="1400" dirty="0" smtClean="0"/>
              <a:t>H37Rv reference, with monomorphic variants removed for each dataset.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75212" y="985246"/>
            <a:ext cx="5494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</a:t>
            </a:r>
            <a:r>
              <a:rPr lang="en-US" sz="1400" dirty="0" smtClean="0"/>
              <a:t> Total  numbers of variants by </a:t>
            </a:r>
            <a:r>
              <a:rPr lang="en-US" sz="1400" dirty="0"/>
              <a:t>lineage; variants called in comparison to the </a:t>
            </a:r>
            <a:r>
              <a:rPr lang="en-US" sz="1400" dirty="0" smtClean="0"/>
              <a:t>H37Rv </a:t>
            </a:r>
            <a:r>
              <a:rPr lang="en-US" sz="1400" dirty="0"/>
              <a:t>reference, with monomorphic variants removed for each dataset.</a:t>
            </a:r>
          </a:p>
          <a:p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5334"/>
              </p:ext>
            </p:extLst>
          </p:nvPr>
        </p:nvGraphicFramePr>
        <p:xfrm>
          <a:off x="1262338" y="6283168"/>
          <a:ext cx="3969322" cy="9429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67046"/>
                <a:gridCol w="567046"/>
                <a:gridCol w="567046"/>
                <a:gridCol w="567046"/>
                <a:gridCol w="567046"/>
                <a:gridCol w="567046"/>
                <a:gridCol w="567046"/>
              </a:tblGrid>
              <a:tr h="2357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lineage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Min.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1st Quartile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Median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3rd Quartile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Max.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21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0.0014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0.9929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21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0.9987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  <a:tr h="12144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2+4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0.0002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0.0005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0.9989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7144" marR="7144" marT="7144" marB="0" anchor="b"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75212" y="5142983"/>
            <a:ext cx="5915025" cy="1140185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latin typeface="+mn-lt"/>
                <a:ea typeface="Apple Chancery" charset="0"/>
                <a:cs typeface="Apple Chancery" charset="0"/>
              </a:rPr>
              <a:t>c </a:t>
            </a:r>
            <a:r>
              <a:rPr lang="en-US" sz="1400" dirty="0">
                <a:latin typeface="+mn-lt"/>
              </a:rPr>
              <a:t>N</a:t>
            </a:r>
            <a:r>
              <a:rPr lang="en-US" sz="1400" dirty="0" smtClean="0">
                <a:latin typeface="+mn-lt"/>
              </a:rPr>
              <a:t>on-reference variant frequency summary; variants called in comparison to the H37rv reference</a:t>
            </a:r>
            <a:r>
              <a:rPr lang="en-US" sz="1400" dirty="0"/>
              <a:t>; variants called in comparison to the H37rv reference, with monomorphic variants removed for each </a:t>
            </a:r>
            <a:r>
              <a:rPr lang="en-US" sz="1400" dirty="0" smtClean="0"/>
              <a:t>dataset.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634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173</Words>
  <Application>Microsoft Macintosh PowerPoint</Application>
  <PresentationFormat>A4 Paper (210x297 mm)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c Non-reference variant frequency summary; variants called in comparison to the H37rv reference; variants called in comparison to the H37rv reference, with monomorphic variants removed for each dataset. 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Oppong, Yaa</dc:creator>
  <cp:lastModifiedBy>Oppong, Yaa</cp:lastModifiedBy>
  <cp:revision>9</cp:revision>
  <dcterms:created xsi:type="dcterms:W3CDTF">2018-02-14T14:03:39Z</dcterms:created>
  <dcterms:modified xsi:type="dcterms:W3CDTF">2019-02-18T13:40:12Z</dcterms:modified>
</cp:coreProperties>
</file>