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98" r:id="rId4"/>
    <p:sldId id="300" r:id="rId5"/>
    <p:sldId id="301" r:id="rId6"/>
    <p:sldId id="283" r:id="rId7"/>
    <p:sldId id="296" r:id="rId8"/>
    <p:sldId id="303" r:id="rId9"/>
    <p:sldId id="275" r:id="rId10"/>
    <p:sldId id="304" r:id="rId11"/>
    <p:sldId id="288" r:id="rId12"/>
    <p:sldId id="30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298"/>
            <p14:sldId id="300"/>
            <p14:sldId id="301"/>
            <p14:sldId id="283"/>
            <p14:sldId id="296"/>
            <p14:sldId id="303"/>
            <p14:sldId id="275"/>
            <p14:sldId id="304"/>
            <p14:sldId id="288"/>
            <p14:sldId id="30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 </a:t>
            </a:r>
            <a:br>
              <a:rPr lang="en-US" dirty="0"/>
            </a:br>
            <a:r>
              <a:rPr lang="en-US" dirty="0"/>
              <a:t>IQR and One Class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006621"/>
            <a:ext cx="9998765" cy="141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02/22/2019</a:t>
            </a:r>
          </a:p>
          <a:p>
            <a:r>
              <a:rPr lang="en-US" dirty="0"/>
              <a:t>Summarizing the work of Week6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02/22/2019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24" y="1116828"/>
            <a:ext cx="6192159" cy="560464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Store the outlier ROIs in a list or array</a:t>
            </a: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Write these values to a file </a:t>
            </a:r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7C3BA-468F-4DDE-9E13-7602A1C6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48" y="2069286"/>
            <a:ext cx="3505200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B933D-969D-4E6A-B285-5880F4BF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540"/>
            <a:ext cx="5829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7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45" y="104238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Visualization using </a:t>
            </a:r>
            <a:r>
              <a:rPr lang="en-US" sz="3600" b="1" dirty="0" err="1"/>
              <a:t>Nilearn</a:t>
            </a:r>
            <a:r>
              <a:rPr lang="en-US" sz="3600" b="1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8258"/>
                <a:ext cx="4570436" cy="325858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Input file :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2523412.svreg.label.nii.gz</a:t>
                </a:r>
              </a:p>
              <a:p>
                <a:pPr lvl="1" algn="just"/>
                <a:r>
                  <a:rPr lang="en-US" sz="1600" dirty="0"/>
                  <a:t>3D volume, so 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𝑝𝑙𝑜𝑡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𝑠𝑡𝑎𝑡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endParaRPr lang="en-US" sz="16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8258"/>
                <a:ext cx="4570436" cy="3258580"/>
              </a:xfrm>
              <a:blipFill>
                <a:blip r:embed="rId2"/>
                <a:stretch>
                  <a:fillRect l="-2136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9AB44-6DF4-44E2-AF1A-88F7AA46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5" y="2327600"/>
            <a:ext cx="5943600" cy="3419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4FB8EA-C1FA-413A-97FB-D0C81E6ABD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3364" y="698310"/>
                <a:ext cx="4570436" cy="3258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sz="2400" dirty="0"/>
                  <a:t>Components of NIFTI File :</a:t>
                </a:r>
              </a:p>
              <a:p>
                <a:pPr algn="just"/>
                <a:r>
                  <a:rPr lang="en-US" sz="2400" dirty="0"/>
                  <a:t>Scans as </a:t>
                </a:r>
                <a:r>
                  <a:rPr lang="en-US" sz="2400" dirty="0" err="1"/>
                  <a:t>numpy</a:t>
                </a:r>
                <a:r>
                  <a:rPr lang="en-US" sz="2400" dirty="0"/>
                  <a:t> array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𝑚𝑎𝑔𝑒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400" dirty="0"/>
                  <a:t>Transformation matrix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𝑎𝑓𝑓𝑖𝑛𝑒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 algn="just"/>
                <a:endParaRPr lang="en-US" sz="2000" dirty="0"/>
              </a:p>
              <a:p>
                <a:pPr lvl="1" algn="just"/>
                <a:endParaRPr lang="en-US" sz="2000" dirty="0"/>
              </a:p>
              <a:p>
                <a:pPr marL="457200" lvl="1" indent="0" algn="just">
                  <a:buNone/>
                </a:pPr>
                <a:endParaRPr lang="en-US" sz="2000" dirty="0"/>
              </a:p>
              <a:p>
                <a:pPr algn="just"/>
                <a:r>
                  <a:rPr lang="en-US" sz="2400" dirty="0"/>
                  <a:t>Low level info about data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h𝑒𝑎𝑑𝑒𝑟</m:t>
                    </m:r>
                  </m:oMath>
                </a14:m>
                <a:endParaRPr lang="en-US" sz="2000" dirty="0"/>
              </a:p>
              <a:p>
                <a:pPr algn="just"/>
                <a:endParaRPr lang="en-US" sz="24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4FB8EA-C1FA-413A-97FB-D0C81E6A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364" y="698310"/>
                <a:ext cx="4570436" cy="3258580"/>
              </a:xfrm>
              <a:prstGeom prst="rect">
                <a:avLst/>
              </a:prstGeom>
              <a:blipFill>
                <a:blip r:embed="rId4"/>
                <a:stretch>
                  <a:fillRect l="-2133" t="-2622" b="-19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97B61C7-6180-4A01-9D40-CDDF2589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337" y="2709509"/>
            <a:ext cx="3771900" cy="975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2FEE4-0B64-4532-9EC5-AD05D8C86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283" y="4572687"/>
            <a:ext cx="3357563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45" y="104238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Visualization using </a:t>
            </a:r>
            <a:r>
              <a:rPr lang="en-US" sz="3600" b="1" dirty="0" err="1"/>
              <a:t>Nilearn</a:t>
            </a:r>
            <a:r>
              <a:rPr lang="en-US" sz="3600" b="1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258"/>
            <a:ext cx="4570436" cy="3258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Output brain image : 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4FB8EA-C1FA-413A-97FB-D0C81E6ABD28}"/>
              </a:ext>
            </a:extLst>
          </p:cNvPr>
          <p:cNvSpPr txBox="1">
            <a:spLocks/>
          </p:cNvSpPr>
          <p:nvPr/>
        </p:nvSpPr>
        <p:spPr>
          <a:xfrm>
            <a:off x="6783364" y="698310"/>
            <a:ext cx="4570436" cy="3258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Normal regions – have value False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Outlier regions – have value True</a:t>
            </a:r>
            <a:endParaRPr lang="en-US" sz="20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72DE8-6ADB-4C24-A0E8-3CB8BA6F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5" y="2096919"/>
            <a:ext cx="6638925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D00B9-3322-41D1-99A7-B0250043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405" y="2546123"/>
            <a:ext cx="24955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1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244640-D921-4988-9C01-16B7281CC2E4}"/>
              </a:ext>
            </a:extLst>
          </p:cNvPr>
          <p:cNvSpPr txBox="1">
            <a:spLocks/>
          </p:cNvSpPr>
          <p:nvPr/>
        </p:nvSpPr>
        <p:spPr>
          <a:xfrm>
            <a:off x="4381589" y="1522699"/>
            <a:ext cx="40548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78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04"/>
            <a:ext cx="10515600" cy="4351338"/>
          </a:xfrm>
        </p:spPr>
        <p:txBody>
          <a:bodyPr/>
          <a:lstStyle/>
          <a:p>
            <a:r>
              <a:rPr lang="en-US" dirty="0"/>
              <a:t>Outlier Detection – IQR </a:t>
            </a:r>
          </a:p>
          <a:p>
            <a:pPr lvl="1"/>
            <a:r>
              <a:rPr lang="en-US" dirty="0"/>
              <a:t>Output - format</a:t>
            </a:r>
          </a:p>
          <a:p>
            <a:r>
              <a:rPr lang="en-US" dirty="0"/>
              <a:t>Implementation of One Class SVM</a:t>
            </a:r>
          </a:p>
          <a:p>
            <a:pPr lvl="1"/>
            <a:r>
              <a:rPr lang="en-US" dirty="0"/>
              <a:t>Output – with ROI Names </a:t>
            </a:r>
          </a:p>
          <a:p>
            <a:r>
              <a:rPr lang="en-US" dirty="0"/>
              <a:t>One class SVM and </a:t>
            </a:r>
            <a:r>
              <a:rPr lang="en-US" dirty="0" err="1"/>
              <a:t>Nilearn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02/22/2019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6B984B-C2B7-4FE4-A0EB-60084C32C9E5}"/>
              </a:ext>
            </a:extLst>
          </p:cNvPr>
          <p:cNvSpPr txBox="1">
            <a:spLocks/>
          </p:cNvSpPr>
          <p:nvPr/>
        </p:nvSpPr>
        <p:spPr>
          <a:xfrm>
            <a:off x="613117" y="1262576"/>
            <a:ext cx="10359684" cy="230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Read input from files </a:t>
            </a:r>
          </a:p>
          <a:p>
            <a:pPr algn="just"/>
            <a:r>
              <a:rPr lang="en-US" sz="2400" dirty="0"/>
              <a:t>Do processing in panels </a:t>
            </a:r>
          </a:p>
          <a:p>
            <a:pPr algn="just"/>
            <a:r>
              <a:rPr lang="en-US" sz="2400" dirty="0"/>
              <a:t>Processing is done for each ROI, across all the 170 subjects </a:t>
            </a:r>
          </a:p>
          <a:p>
            <a:pPr algn="just"/>
            <a:r>
              <a:rPr lang="en-US" sz="2400" dirty="0"/>
              <a:t>Each item in the panel – data for one ROI across all subjects</a:t>
            </a:r>
          </a:p>
          <a:p>
            <a:pPr algn="just"/>
            <a:r>
              <a:rPr lang="en-US" sz="2400" dirty="0"/>
              <a:t>Since all measures are being displayed, create separate panels for storing quartile values</a:t>
            </a:r>
          </a:p>
          <a:p>
            <a:pPr algn="just"/>
            <a:r>
              <a:rPr lang="en-US" sz="2400" dirty="0"/>
              <a:t>Replace the actual value in the </a:t>
            </a:r>
            <a:r>
              <a:rPr lang="en-US" sz="2400" dirty="0" err="1"/>
              <a:t>dataframe</a:t>
            </a:r>
            <a:r>
              <a:rPr lang="en-US" sz="2400" dirty="0"/>
              <a:t> with the outlier value</a:t>
            </a:r>
          </a:p>
          <a:p>
            <a:pPr algn="just"/>
            <a:r>
              <a:rPr lang="en-US" sz="2400" dirty="0"/>
              <a:t>Output the outlier ROI_ID, Measure, ROI Name, Actual value, Quartile range in the text file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6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ROI Names from brainsuite_labeldescription.xml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6B984B-C2B7-4FE4-A0EB-60084C32C9E5}"/>
              </a:ext>
            </a:extLst>
          </p:cNvPr>
          <p:cNvSpPr txBox="1">
            <a:spLocks/>
          </p:cNvSpPr>
          <p:nvPr/>
        </p:nvSpPr>
        <p:spPr>
          <a:xfrm>
            <a:off x="613117" y="1262576"/>
            <a:ext cx="5013960" cy="230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Read in Python using </a:t>
            </a:r>
            <a:r>
              <a:rPr lang="en-US" sz="2400" dirty="0" err="1"/>
              <a:t>ElementTree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FD28E-F83E-4738-91B4-6F3A1EA6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25" y="1519233"/>
            <a:ext cx="521017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FD602-48A9-4393-AF4E-57027E33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79" y="4576137"/>
            <a:ext cx="7191375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5F7CE-9484-45AD-9FE3-85763DE6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8" y="1820296"/>
            <a:ext cx="5838825" cy="25050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5DB9D9-1762-42C0-9DC4-1EC26E4F07D3}"/>
              </a:ext>
            </a:extLst>
          </p:cNvPr>
          <p:cNvSpPr txBox="1">
            <a:spLocks/>
          </p:cNvSpPr>
          <p:nvPr/>
        </p:nvSpPr>
        <p:spPr>
          <a:xfrm>
            <a:off x="448260" y="4656105"/>
            <a:ext cx="5013960" cy="1519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Extract the attributes</a:t>
            </a:r>
          </a:p>
          <a:p>
            <a:pPr algn="just"/>
            <a:r>
              <a:rPr lang="en-US" sz="2400" dirty="0"/>
              <a:t>Extract ROI_ID, </a:t>
            </a:r>
            <a:r>
              <a:rPr lang="en-US" sz="2400" dirty="0" err="1"/>
              <a:t>ROI_Name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7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Input and Output Samples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EE97FF-F4A0-4CC9-A8B8-BE8CB19D0FE7}"/>
              </a:ext>
            </a:extLst>
          </p:cNvPr>
          <p:cNvSpPr txBox="1">
            <a:spLocks/>
          </p:cNvSpPr>
          <p:nvPr/>
        </p:nvSpPr>
        <p:spPr>
          <a:xfrm>
            <a:off x="791528" y="903827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Input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561-779C-4EA9-8B8C-65B3941FB412}"/>
              </a:ext>
            </a:extLst>
          </p:cNvPr>
          <p:cNvSpPr/>
          <p:nvPr/>
        </p:nvSpPr>
        <p:spPr>
          <a:xfrm>
            <a:off x="968829" y="4611866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</a:rPr>
              <a:t>Output File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0FD7A-E988-46AF-8D15-0CB77E306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04"/>
          <a:stretch/>
        </p:blipFill>
        <p:spPr>
          <a:xfrm>
            <a:off x="1144392" y="5135086"/>
            <a:ext cx="9115425" cy="1222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CFD6BE-417A-48D1-A6F9-40B706EC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" y="1458595"/>
            <a:ext cx="9699308" cy="320611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F94F2E-9FBC-4E24-85F0-2CD7109C03E7}"/>
              </a:ext>
            </a:extLst>
          </p:cNvPr>
          <p:cNvGrpSpPr/>
          <p:nvPr/>
        </p:nvGrpSpPr>
        <p:grpSpPr>
          <a:xfrm>
            <a:off x="809172" y="3904342"/>
            <a:ext cx="2891970" cy="184541"/>
            <a:chOff x="809172" y="3904342"/>
            <a:chExt cx="2891970" cy="1845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90F3B-38F1-4465-B1F3-A05558572EA7}"/>
                </a:ext>
              </a:extLst>
            </p:cNvPr>
            <p:cNvSpPr/>
            <p:nvPr/>
          </p:nvSpPr>
          <p:spPr>
            <a:xfrm>
              <a:off x="809172" y="3904342"/>
              <a:ext cx="482600" cy="18026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234FE-93E6-4D38-8A7D-BE81339BFE41}"/>
                </a:ext>
              </a:extLst>
            </p:cNvPr>
            <p:cNvSpPr/>
            <p:nvPr/>
          </p:nvSpPr>
          <p:spPr>
            <a:xfrm>
              <a:off x="2576111" y="3908618"/>
              <a:ext cx="1125031" cy="18026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777095-6DB2-4183-8760-C870BA5437D3}"/>
              </a:ext>
            </a:extLst>
          </p:cNvPr>
          <p:cNvGrpSpPr/>
          <p:nvPr/>
        </p:nvGrpSpPr>
        <p:grpSpPr>
          <a:xfrm>
            <a:off x="816429" y="4361540"/>
            <a:ext cx="2891970" cy="184541"/>
            <a:chOff x="809172" y="3904342"/>
            <a:chExt cx="2891970" cy="1845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189AD4-249E-486A-BED2-3BB71AAF283E}"/>
                </a:ext>
              </a:extLst>
            </p:cNvPr>
            <p:cNvSpPr/>
            <p:nvPr/>
          </p:nvSpPr>
          <p:spPr>
            <a:xfrm>
              <a:off x="809172" y="3904342"/>
              <a:ext cx="482600" cy="18026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CAEB1D-C246-4FF1-A45E-2616B7B69AEF}"/>
                </a:ext>
              </a:extLst>
            </p:cNvPr>
            <p:cNvSpPr/>
            <p:nvPr/>
          </p:nvSpPr>
          <p:spPr>
            <a:xfrm>
              <a:off x="2576111" y="3908618"/>
              <a:ext cx="1125031" cy="18026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0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 of one –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6B984B-C2B7-4FE4-A0EB-60084C32C9E5}"/>
              </a:ext>
            </a:extLst>
          </p:cNvPr>
          <p:cNvSpPr txBox="1">
            <a:spLocks/>
          </p:cNvSpPr>
          <p:nvPr/>
        </p:nvSpPr>
        <p:spPr>
          <a:xfrm>
            <a:off x="613117" y="840545"/>
            <a:ext cx="9619454" cy="230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Test : Train split = 0.1 : 0.9</a:t>
            </a:r>
          </a:p>
          <a:p>
            <a:pPr algn="just"/>
            <a:r>
              <a:rPr lang="en-US" sz="2400" dirty="0"/>
              <a:t>Do the same pre – processing for training and test files </a:t>
            </a:r>
          </a:p>
          <a:p>
            <a:pPr algn="just"/>
            <a:r>
              <a:rPr lang="en-US" sz="2400" dirty="0"/>
              <a:t>Train the model on only the training files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FB2A1-D0C3-4C1C-9AA1-F78AEE50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78050"/>
            <a:ext cx="7400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AD1A-4C6A-4F63-8FCF-54E1BB8D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-874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One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16F4-D952-4839-9D70-84E5CC3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46" y="1126671"/>
            <a:ext cx="488042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Result = -1 </a:t>
            </a:r>
            <a:r>
              <a:rPr lang="en-US" sz="2400" dirty="0">
                <a:sym typeface="Wingdings" panose="05000000000000000000" pitchFamily="2" charset="2"/>
              </a:rPr>
              <a:t> Outlier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For each ROI, the outlier for each file is obtained as an array </a:t>
            </a:r>
          </a:p>
          <a:p>
            <a:r>
              <a:rPr lang="en-US" sz="2400" dirty="0">
                <a:sym typeface="Wingdings" panose="05000000000000000000" pitchFamily="2" charset="2"/>
              </a:rPr>
              <a:t>All measures are taken as features, hence the output is a single digit – telling if an outlier is present in the file or not.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Hence the output is just the ROI_ID, plus the name of the ROI, from the xml file.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DFE5-C3D5-4EA0-8A3A-6B28502A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27EB-BC00-4B7D-816B-AB34E95E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87CD9-3296-4080-A975-5A2DF35F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35" y="323558"/>
            <a:ext cx="6115050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46088-AAA3-48A3-9525-BCE4AF75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64" y="3429000"/>
            <a:ext cx="4229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3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83" y="959639"/>
            <a:ext cx="6192159" cy="15260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To find if a particular region is an outlier or not</a:t>
            </a:r>
          </a:p>
          <a:p>
            <a:pPr algn="just"/>
            <a:r>
              <a:rPr lang="en-US" sz="2400" dirty="0"/>
              <a:t>Training data : all 170 subjects given in fcon1000_Beijing_zang_stats </a:t>
            </a:r>
          </a:p>
          <a:p>
            <a:pPr algn="just"/>
            <a:r>
              <a:rPr lang="en-US" sz="2400" dirty="0"/>
              <a:t>Training data : contains 99 unique ROIs for all subjects  </a:t>
            </a:r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42843-5453-40C8-9338-2AD04A528CED}"/>
              </a:ext>
            </a:extLst>
          </p:cNvPr>
          <p:cNvSpPr txBox="1">
            <a:spLocks/>
          </p:cNvSpPr>
          <p:nvPr/>
        </p:nvSpPr>
        <p:spPr>
          <a:xfrm>
            <a:off x="185283" y="3395345"/>
            <a:ext cx="6269165" cy="2131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Test data : 2523412.roiwise.stats – sample file from </a:t>
            </a:r>
            <a:r>
              <a:rPr lang="en-US" sz="2400" dirty="0" err="1"/>
              <a:t>BrainSuite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Test data : 107 unique ROIs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72874-30C3-4D89-A7FB-EA940C09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48" y="4583359"/>
            <a:ext cx="5263515" cy="1697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33863-693A-4AAB-B4E1-F4E770B5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45" y="275603"/>
            <a:ext cx="5066348" cy="2494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A1CC05-A3B7-460F-9036-C2837768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48" y="2952781"/>
            <a:ext cx="5066348" cy="147447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9C6066-8765-47CC-9AE5-4D5E39B428FB}"/>
              </a:ext>
            </a:extLst>
          </p:cNvPr>
          <p:cNvSpPr txBox="1">
            <a:spLocks/>
          </p:cNvSpPr>
          <p:nvPr/>
        </p:nvSpPr>
        <p:spPr>
          <a:xfrm>
            <a:off x="185283" y="5214718"/>
            <a:ext cx="6269165" cy="2131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Take only the common ROI – helps in training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01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83" y="959638"/>
            <a:ext cx="6192159" cy="560464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Train the model for each ROI across all subjects.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Test data : Check if that’s an outlier, for each ROI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Result = -1 </a:t>
            </a:r>
            <a:r>
              <a:rPr lang="en-US" sz="2400" dirty="0">
                <a:sym typeface="Wingdings" panose="05000000000000000000" pitchFamily="2" charset="2"/>
              </a:rPr>
              <a:t> Outlier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Here for each measure, we can detect if that’s an outlier.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[Since there is only one test file]</a:t>
            </a:r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02/22/2019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317D9-9C43-4B39-BF36-B2A3DC88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50" y="645724"/>
            <a:ext cx="5000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519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Directed Research  Outlier Detection  IQR and One Class SVM</vt:lpstr>
      <vt:lpstr>PowerPoint Presentation</vt:lpstr>
      <vt:lpstr>Outlier Detection - IQR</vt:lpstr>
      <vt:lpstr>ROI Names from brainsuite_labeldescription.xml</vt:lpstr>
      <vt:lpstr>Outlier Detection(IQR) – Input and Output Samples </vt:lpstr>
      <vt:lpstr>Implementation of one – class SVM</vt:lpstr>
      <vt:lpstr>One Class SVM</vt:lpstr>
      <vt:lpstr>Outlier Detection - SVM</vt:lpstr>
      <vt:lpstr>Outlier Detection - SVM</vt:lpstr>
      <vt:lpstr>Outlier Detection - SVM</vt:lpstr>
      <vt:lpstr>Outlier Visualization using Nilearn  </vt:lpstr>
      <vt:lpstr>Outlier Visualization using Nilearn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283</cp:revision>
  <dcterms:created xsi:type="dcterms:W3CDTF">2019-01-25T01:41:14Z</dcterms:created>
  <dcterms:modified xsi:type="dcterms:W3CDTF">2019-02-22T21:28:33Z</dcterms:modified>
</cp:coreProperties>
</file>