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320" r:id="rId4"/>
    <p:sldId id="324" r:id="rId5"/>
    <p:sldId id="334" r:id="rId6"/>
    <p:sldId id="330" r:id="rId7"/>
    <p:sldId id="306" r:id="rId8"/>
    <p:sldId id="335" r:id="rId9"/>
    <p:sldId id="336" r:id="rId10"/>
    <p:sldId id="304" r:id="rId11"/>
    <p:sldId id="337" r:id="rId12"/>
    <p:sldId id="339" r:id="rId13"/>
    <p:sldId id="338" r:id="rId14"/>
    <p:sldId id="34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320"/>
            <p14:sldId id="324"/>
            <p14:sldId id="334"/>
            <p14:sldId id="330"/>
            <p14:sldId id="306"/>
            <p14:sldId id="335"/>
            <p14:sldId id="336"/>
            <p14:sldId id="304"/>
            <p14:sldId id="337"/>
            <p14:sldId id="339"/>
            <p14:sldId id="338"/>
            <p14:sldId id="34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/>
              <a:t>IQR and One Class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03/29/2019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03/29/2019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-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62A13-8E02-4A34-AEC4-86CE28E70332}"/>
              </a:ext>
            </a:extLst>
          </p:cNvPr>
          <p:cNvSpPr/>
          <p:nvPr/>
        </p:nvSpPr>
        <p:spPr>
          <a:xfrm>
            <a:off x="1041512" y="1051560"/>
            <a:ext cx="8940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Read training files(170 subjects), one subject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 and </a:t>
            </a:r>
            <a:r>
              <a:rPr lang="en-US" sz="2400" dirty="0" err="1"/>
              <a:t>CSF_Volume</a:t>
            </a:r>
            <a:r>
              <a:rPr lang="en-US" sz="2400" dirty="0"/>
              <a:t>(mm^3)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the entire data(except for the ROI_ID) by the total volume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each subject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is now arranged subject wise, modify it to represent ROI wise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the model.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the test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ROI_ID 900, if present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Exclude </a:t>
            </a:r>
            <a:r>
              <a:rPr lang="en-US" sz="2400" dirty="0" err="1"/>
              <a:t>CSF_Volume</a:t>
            </a:r>
            <a:r>
              <a:rPr lang="en-US" sz="2400" dirty="0"/>
              <a:t>(mm^3), if present.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 by total volume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if a region is an outlier.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3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–Test file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87388-DD4C-4D8C-B7B2-106D4054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840545"/>
            <a:ext cx="10077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Detection(SVM) –Test file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D0F8A-0FA5-4230-8789-EE0C866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51" y="806087"/>
            <a:ext cx="2666048" cy="584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79532-3F02-4F51-B271-9EC452C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95" y="1537607"/>
            <a:ext cx="1628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Standardizing all ROI_s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B5EEE-9AB0-450E-B3BA-B4BFBD32C68D}"/>
              </a:ext>
            </a:extLst>
          </p:cNvPr>
          <p:cNvSpPr/>
          <p:nvPr/>
        </p:nvSpPr>
        <p:spPr>
          <a:xfrm>
            <a:off x="437748" y="850903"/>
            <a:ext cx="9727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each ROI across all subjects, find the mean and standard deviation.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each value, subtract the mean, and divide by the standard deviation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Min Max Scaler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1371A-B52B-4F33-BFA2-C9D068CE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83" y="2061590"/>
            <a:ext cx="7648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Standardizing all ROI_s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B5EEE-9AB0-450E-B3BA-B4BFBD32C68D}"/>
              </a:ext>
            </a:extLst>
          </p:cNvPr>
          <p:cNvSpPr/>
          <p:nvPr/>
        </p:nvSpPr>
        <p:spPr>
          <a:xfrm>
            <a:off x="437748" y="850903"/>
            <a:ext cx="9727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each ROI across all subjects, find the mean and standard deviation.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each value, subtract the mean, and divide by the standard deviation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Min Max Scaler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B08F6-4A6E-4ACA-AA79-F8F37CD4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5" y="2051232"/>
            <a:ext cx="6381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EE1F7-C5C5-426C-8E64-C75F9DA1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4" y="2037421"/>
            <a:ext cx="2912012" cy="818320"/>
          </a:xfrm>
        </p:spPr>
        <p:txBody>
          <a:bodyPr numCol="1">
            <a:no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IQR – with the new test file </a:t>
            </a:r>
          </a:p>
          <a:p>
            <a:r>
              <a:rPr lang="en-US" dirty="0"/>
              <a:t>Standardizing the data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03/29/2019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47540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Changes made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561-779C-4EA9-8B8C-65B3941FB412}"/>
              </a:ext>
            </a:extLst>
          </p:cNvPr>
          <p:cNvSpPr/>
          <p:nvPr/>
        </p:nvSpPr>
        <p:spPr>
          <a:xfrm>
            <a:off x="329921" y="1076178"/>
            <a:ext cx="60286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set of training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Calculation of Outliers  was excluded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Region Cerebellum : ROI_ID 900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 </a:t>
            </a:r>
            <a:r>
              <a:rPr lang="en-US" sz="2400" dirty="0" err="1"/>
              <a:t>CSF_Volume</a:t>
            </a:r>
            <a:r>
              <a:rPr lang="en-US" sz="2400" dirty="0"/>
              <a:t>(mm^3)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values for each subject are normalized by the total volume across all regions of interest.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calculations were made when reading the files, so the later calculations are done without including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7E2A1-E588-400B-BA9C-20D41B9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7"/>
          <a:stretch/>
        </p:blipFill>
        <p:spPr>
          <a:xfrm>
            <a:off x="6308188" y="1561306"/>
            <a:ext cx="5700932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2" y="223641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An example from prev. disc.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/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ROI_ID : 229 , Mean Thickness(mm) : 3.549448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 : any data point more than 1.5 IQR below the first quartile(Q1) or 1.5 IQR above the third quartile(Q3)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00D019-0B42-4249-BE91-796354936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7" y="1051560"/>
                <a:ext cx="4900247" cy="3046988"/>
              </a:xfrm>
              <a:prstGeom prst="rect">
                <a:avLst/>
              </a:prstGeom>
              <a:blipFill>
                <a:blip r:embed="rId3"/>
                <a:stretch>
                  <a:fillRect l="-1617" t="-1603" r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image.png">
            <a:extLst>
              <a:ext uri="{FF2B5EF4-FFF2-40B4-BE49-F238E27FC236}">
                <a16:creationId xmlns:a16="http://schemas.microsoft.com/office/drawing/2014/main" id="{114882F7-E6CA-4F62-A13C-57A136E82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578" y="910371"/>
            <a:ext cx="4295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C884-45DC-4F3A-80BC-B715F52B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95" y="950203"/>
            <a:ext cx="5743575" cy="9334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2DDE3-C334-4F51-902E-29163874B1DA}"/>
              </a:ext>
            </a:extLst>
          </p:cNvPr>
          <p:cNvGrpSpPr/>
          <p:nvPr/>
        </p:nvGrpSpPr>
        <p:grpSpPr>
          <a:xfrm>
            <a:off x="3038475" y="3852239"/>
            <a:ext cx="3086100" cy="2269370"/>
            <a:chOff x="5582530" y="2078751"/>
            <a:chExt cx="3086100" cy="22693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98B35E-C331-46F9-82AA-0E988F3A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530" y="2081171"/>
              <a:ext cx="3086100" cy="22669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9244E5-716B-467A-B5A4-24882CCCFFBB}"/>
                </a:ext>
              </a:extLst>
            </p:cNvPr>
            <p:cNvSpPr/>
            <p:nvPr/>
          </p:nvSpPr>
          <p:spPr>
            <a:xfrm>
              <a:off x="7718315" y="2078751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(Q1)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F04D62-50BB-4B85-8CA2-B0B5752279F9}"/>
              </a:ext>
            </a:extLst>
          </p:cNvPr>
          <p:cNvGrpSpPr/>
          <p:nvPr/>
        </p:nvGrpSpPr>
        <p:grpSpPr>
          <a:xfrm>
            <a:off x="0" y="3829754"/>
            <a:ext cx="3038475" cy="2317048"/>
            <a:chOff x="488705" y="3553009"/>
            <a:chExt cx="3038475" cy="23170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DCFABB-49C7-4E0B-972F-011A66EA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705" y="3584057"/>
              <a:ext cx="3038475" cy="2286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1D221-CA07-4815-8F16-DC67A266FD49}"/>
                </a:ext>
              </a:extLst>
            </p:cNvPr>
            <p:cNvSpPr/>
            <p:nvPr/>
          </p:nvSpPr>
          <p:spPr>
            <a:xfrm>
              <a:off x="2529116" y="3553009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(Q3)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/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For </a:t>
                </a:r>
                <a:r>
                  <a:rPr lang="en-US" sz="2400" dirty="0" err="1"/>
                  <a:t>Mean_Thickness</a:t>
                </a:r>
                <a:r>
                  <a:rPr lang="en-US" sz="2400" dirty="0"/>
                  <a:t> 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4.14799 − 3.60666 = 0.54133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1 − 1.5∗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3.60666 − (1.5∗0.54133) = 0.811995</m:t>
                      </m:r>
                    </m:oMath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 + 1.5∗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4.14799 + (1.5∗0.54133) =4.959985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75749-93CC-454C-9C28-9A8F0B5F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48" y="2007639"/>
                <a:ext cx="6973104" cy="1576457"/>
              </a:xfrm>
              <a:prstGeom prst="rect">
                <a:avLst/>
              </a:prstGeom>
              <a:blipFill>
                <a:blip r:embed="rId7"/>
                <a:stretch>
                  <a:fillRect l="-1400" t="-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/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A point is considered an outlier if it's below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1 − 1.5∗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above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3+1.5∗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Therefore, any point outside the range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[0.811995,4.959985] </m:t>
                    </m:r>
                  </m:oMath>
                </a14:m>
                <a:r>
                  <a:rPr lang="en-US" sz="2400" dirty="0"/>
                  <a:t>is considered an outlier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Hence, this particular value is not an outlier.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75F5BB-7610-4187-B2A7-6C6D7D005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26" y="3818837"/>
                <a:ext cx="5712216" cy="2246769"/>
              </a:xfrm>
              <a:prstGeom prst="rect">
                <a:avLst/>
              </a:prstGeom>
              <a:blipFill>
                <a:blip r:embed="rId8"/>
                <a:stretch>
                  <a:fillRect l="-1599" t="-2168" r="-1599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8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12" y="19550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 New set of training and test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0D019-0B42-4249-BE91-79635493650D}"/>
              </a:ext>
            </a:extLst>
          </p:cNvPr>
          <p:cNvSpPr/>
          <p:nvPr/>
        </p:nvSpPr>
        <p:spPr>
          <a:xfrm>
            <a:off x="318647" y="1051560"/>
            <a:ext cx="3262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set of training files : </a:t>
            </a:r>
            <a:r>
              <a:rPr lang="en-US" sz="2400" dirty="0" err="1"/>
              <a:t>cnstats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149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file : 99 ROIs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AutoShape 2" descr="image.png">
            <a:extLst>
              <a:ext uri="{FF2B5EF4-FFF2-40B4-BE49-F238E27FC236}">
                <a16:creationId xmlns:a16="http://schemas.microsoft.com/office/drawing/2014/main" id="{114882F7-E6CA-4F62-A13C-57A136E82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578" y="910371"/>
            <a:ext cx="4295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4D4296-0599-4FD5-B4C0-1481835E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26" y="3621315"/>
            <a:ext cx="7420927" cy="2113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53515-BC54-4D4D-A3D4-02A5A4FF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958" y="899525"/>
            <a:ext cx="7635240" cy="23317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6D8CCB-3E5F-44F9-8A2C-E16D00B18877}"/>
              </a:ext>
            </a:extLst>
          </p:cNvPr>
          <p:cNvSpPr/>
          <p:nvPr/>
        </p:nvSpPr>
        <p:spPr>
          <a:xfrm>
            <a:off x="318647" y="3708618"/>
            <a:ext cx="3262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Test file :</a:t>
            </a:r>
          </a:p>
          <a:p>
            <a:r>
              <a:rPr lang="en-US" sz="2400" dirty="0"/>
              <a:t>116_S_6517_T1w_edited.roiwise.stats.txt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99 ROIs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1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B9F1-59E6-4F7D-8ED1-6F05E9D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F2D4-5546-4446-886B-7FE7FC9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692B9-1946-4FCF-A32D-8F50CC2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74895"/>
            <a:ext cx="11887200" cy="7040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Outlier Detection(IQR) – 116_S_6517_T1w_edited.roiwise.stats -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346207-8408-46B0-93C5-DCAA1114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1451222"/>
            <a:ext cx="9172575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0E541D-AE60-46EB-95B2-9A47ED505F4D}"/>
                  </a:ext>
                </a:extLst>
              </p:cNvPr>
              <p:cNvSpPr/>
              <p:nvPr/>
            </p:nvSpPr>
            <p:spPr>
              <a:xfrm>
                <a:off x="1330807" y="2740285"/>
                <a:ext cx="972733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IQR Upper bound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= 0.8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IQR Lower bound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= 0.2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InterQuartile</a:t>
                </a:r>
                <a:r>
                  <a:rPr lang="en-US" sz="2400" dirty="0"/>
                  <a:t> Range 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Hence range of outliers : Any value outside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1−1.5∗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3+1.5∗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2 outliers in the same region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this is dependent on the test file!!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0E541D-AE60-46EB-95B2-9A47ED505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07" y="2740285"/>
                <a:ext cx="9727332" cy="3046988"/>
              </a:xfrm>
              <a:prstGeom prst="rect">
                <a:avLst/>
              </a:prstGeom>
              <a:blipFill>
                <a:blip r:embed="rId3"/>
                <a:stretch>
                  <a:fillRect l="-815" t="-1603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7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–Test file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1B6EB-5099-4273-8535-2855933A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900112"/>
            <a:ext cx="9991725" cy="505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B9F1-59E6-4F7D-8ED1-6F05E9D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03/29/2019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F2D4-5546-4446-886B-7FE7FC9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692B9-1946-4FCF-A32D-8F50CC2D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74895"/>
            <a:ext cx="11887200" cy="7040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Outlier Detection(IQR) – 116_S_6517_T1w_edited.roiwise.stats -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0E541D-AE60-46EB-95B2-9A47ED505F4D}"/>
                  </a:ext>
                </a:extLst>
              </p:cNvPr>
              <p:cNvSpPr/>
              <p:nvPr/>
            </p:nvSpPr>
            <p:spPr>
              <a:xfrm>
                <a:off x="1330807" y="2740285"/>
                <a:ext cx="972733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IQR Upper bound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= 0.75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IQR Lower bound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= 0.25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InterQuartile</a:t>
                </a:r>
                <a:r>
                  <a:rPr lang="en-US" sz="2400" dirty="0"/>
                  <a:t> Range 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Hence range of outliers : Any value outside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1−1.5∗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3+1.5∗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𝑖𝑞𝑟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3 outlier ROIs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this is dependent on the test file!!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0E541D-AE60-46EB-95B2-9A47ED505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07" y="2740285"/>
                <a:ext cx="9727332" cy="3046988"/>
              </a:xfrm>
              <a:prstGeom prst="rect">
                <a:avLst/>
              </a:prstGeom>
              <a:blipFill>
                <a:blip r:embed="rId2"/>
                <a:stretch>
                  <a:fillRect l="-815" t="-1603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79D0D1-3411-439C-A8A5-77AC233E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019025"/>
            <a:ext cx="9239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7" y="136525"/>
            <a:ext cx="11578883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Detection(IQR) –Test file -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03/29/2019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2192B-D0C6-49AB-A560-330523392ECE}"/>
              </a:ext>
            </a:extLst>
          </p:cNvPr>
          <p:cNvSpPr/>
          <p:nvPr/>
        </p:nvSpPr>
        <p:spPr>
          <a:xfrm>
            <a:off x="8339407" y="146883"/>
            <a:ext cx="385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116_S_6517_T1w_edited.roiwise.stats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7F05F-7499-4DD7-A439-A85D99AB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76300"/>
            <a:ext cx="9944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766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Directed Research  Outlier Detection  IQR and One Class SVM</vt:lpstr>
      <vt:lpstr>PowerPoint Presentation</vt:lpstr>
      <vt:lpstr>Outlier Detection(IQR) – Changes made </vt:lpstr>
      <vt:lpstr>Outlier Detection(IQR) – An example from prev. disc.</vt:lpstr>
      <vt:lpstr>Outlier Detection(IQR) – New set of training and test data</vt:lpstr>
      <vt:lpstr>Outlier Detection(IQR) – 116_S_6517_T1w_edited.roiwise.stats - Output</vt:lpstr>
      <vt:lpstr>Outlier Detection(IQR) –Test file - Output</vt:lpstr>
      <vt:lpstr>Outlier Detection(IQR) – 116_S_6517_T1w_edited.roiwise.stats - Output</vt:lpstr>
      <vt:lpstr>Outlier Detection(IQR) –Test file - Output</vt:lpstr>
      <vt:lpstr>Outlier Detection - SVM</vt:lpstr>
      <vt:lpstr>Outlier Detection(SVM) –Test file - Output</vt:lpstr>
      <vt:lpstr>Outlier Detection(SVM) –Test file - Output</vt:lpstr>
      <vt:lpstr>Standardizing all ROI_s</vt:lpstr>
      <vt:lpstr>Standardizing all ROI_s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410</cp:revision>
  <dcterms:created xsi:type="dcterms:W3CDTF">2019-01-25T01:41:14Z</dcterms:created>
  <dcterms:modified xsi:type="dcterms:W3CDTF">2019-03-29T19:26:30Z</dcterms:modified>
</cp:coreProperties>
</file>