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301" r:id="rId4"/>
    <p:sldId id="309" r:id="rId5"/>
    <p:sldId id="310" r:id="rId6"/>
    <p:sldId id="306" r:id="rId7"/>
    <p:sldId id="308" r:id="rId8"/>
    <p:sldId id="303" r:id="rId9"/>
    <p:sldId id="275" r:id="rId10"/>
    <p:sldId id="304" r:id="rId11"/>
    <p:sldId id="313" r:id="rId12"/>
    <p:sldId id="311" r:id="rId13"/>
    <p:sldId id="314" r:id="rId14"/>
    <p:sldId id="312" r:id="rId15"/>
    <p:sldId id="316" r:id="rId16"/>
    <p:sldId id="317" r:id="rId17"/>
    <p:sldId id="318" r:id="rId18"/>
    <p:sldId id="319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FA8C2F-9334-4540-9CCA-B61D80DF4138}">
          <p14:sldIdLst>
            <p14:sldId id="256"/>
            <p14:sldId id="265"/>
            <p14:sldId id="301"/>
            <p14:sldId id="309"/>
            <p14:sldId id="310"/>
            <p14:sldId id="306"/>
            <p14:sldId id="308"/>
            <p14:sldId id="303"/>
            <p14:sldId id="275"/>
            <p14:sldId id="304"/>
            <p14:sldId id="313"/>
            <p14:sldId id="311"/>
            <p14:sldId id="314"/>
            <p14:sldId id="312"/>
            <p14:sldId id="316"/>
            <p14:sldId id="317"/>
            <p14:sldId id="318"/>
            <p14:sldId id="319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F215-C84A-4390-903C-67A5F8D46996}" type="datetimeFigureOut">
              <a:rPr lang="en-US" smtClean="0"/>
              <a:t>03/01/2019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5E68F-CB88-4473-9FB1-7914CA3C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BDC2-3F76-4054-94EA-AA15DB3F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DA560-D6D4-49B4-A305-38F6FF53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2D5D-714A-43A5-AF2F-B2D72FF8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1547-F5E2-49A0-8A43-B197A36115E8}" type="datetime1">
              <a:rPr lang="en-US" smtClean="0"/>
              <a:t>03/01/2019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FD00-B881-4ACD-8C45-1BEAE8A2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B7E8-1090-4E34-BDF7-DB3D6EAF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7169-65D8-4F67-950E-B6EFB56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35D2-24E6-4559-9A2C-89210298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970A-BF0B-4EC5-B2D2-201B805E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1665-5ECE-49E0-B8C2-70619E5391C0}" type="datetime1">
              <a:rPr lang="en-US" smtClean="0"/>
              <a:t>03/01/2019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EEF2-7DD5-47BB-9A8E-1C53C35C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4074-4750-4CCB-B34C-2A0DCD73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0BC90-5AB8-4DDA-AAA8-D2F3ABFA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B74D1-75D9-4513-996F-738C830EE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92A9-5625-46F2-BB71-8E4A260F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92-37F6-412C-800F-234D2E793BC9}" type="datetime1">
              <a:rPr lang="en-US" smtClean="0"/>
              <a:t>03/01/2019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D21C-F4BA-416D-92BA-21011237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41BD-196A-4268-8EB6-F2910900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01E-52B9-491A-BD6B-075439F1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3E7F-FC0E-4381-9E81-564E72FA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D2E6-5A81-41C7-9A11-BE0CE284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03/01/2019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3F6A-21A6-4C3D-9F47-7CB5826C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754C-1CEB-4AC6-8BB7-324F7AD4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DFED-1F27-4E95-8037-195CF3C8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E586-C677-4112-99B4-C86874A6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02EF-DE62-406C-A36E-E6E7331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24D5-E9BF-47F2-852F-C99CED95C525}" type="datetime1">
              <a:rPr lang="en-US" smtClean="0"/>
              <a:t>03/01/2019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5688-A34D-47B3-B891-CF8893F5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0BF8-6AC5-4F2D-A1EE-3AC918D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39E4-16A4-4D13-96F9-C9AF78A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8260-D968-4336-B5EF-6B8D935D5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5F508-73C3-4530-B8B5-0D30340A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CFC77-A7F3-4739-93E6-457B7D46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7B27-46FE-4802-8903-B6A59575501F}" type="datetime1">
              <a:rPr lang="en-US" smtClean="0"/>
              <a:t>03/01/2019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1EF3D-FD52-49DA-AF1C-2C4455D0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1B0C-3737-441A-98F7-99CC873C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9347-2C68-4004-B7C4-07BD91C3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CE61-587E-4ACF-99CE-CD22FCE5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9D622-C5E0-4DE6-B641-3CB165BC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14AAF-EA55-4CD9-88C4-330F32C6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A913D-EF40-48D2-88A0-FD5D35988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2878D-6828-44A4-AC3D-A625A6F5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7722-9DD3-420C-A6B6-0A380613E11A}" type="datetime1">
              <a:rPr lang="en-US" smtClean="0"/>
              <a:t>03/01/2019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448BF-2776-457B-AD85-8476DB27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D617-C6CF-49AF-8AA2-1E27AF9B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B1D-DDBE-4030-B8D5-4EB9B5A5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A801A-F400-44B8-8150-EED9D055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BAC-ED2B-43AC-9ABA-9079BDA6A08D}" type="datetime1">
              <a:rPr lang="en-US" smtClean="0"/>
              <a:t>03/01/2019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1E905-EE65-4B2F-B0F3-3F76752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94A07-AAD5-447A-9995-529B59A1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37521-E5ED-4787-BFD2-7BC0DCC4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55E-9DAB-4AEC-BBB4-19D5375BD67E}" type="datetime1">
              <a:rPr lang="en-US" smtClean="0"/>
              <a:t>03/01/2019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BEF7D-4F10-4FD2-9CE9-9C17C472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660-CA9F-486A-B1E2-D03FFBC1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72A4-4D77-4E63-A394-BE6378CF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A09B-F9F0-4464-A2DB-44ECCACA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F1294-AEF9-48DB-8111-B2366FC1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0404B-73BA-4162-A377-516DEC14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B155-BFD4-4A0C-8EBC-E4D664BD3001}" type="datetime1">
              <a:rPr lang="en-US" smtClean="0"/>
              <a:t>03/01/2019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697AF-65B3-4FDD-8350-6E247241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01303-F88D-4D13-8192-061B2E7A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C726-1A16-4E20-ADF1-34C1D977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D2F1-AFC1-4F43-8BC3-BC4E93187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1BBFB-DFFA-40A9-8F79-839AF392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81F78-D4D9-4E15-B831-D7717E14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FEE3-0481-44A2-B2CF-D26684A76F61}" type="datetime1">
              <a:rPr lang="en-US" smtClean="0"/>
              <a:t>03/01/2019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8B2BA-76DD-4AA9-9277-0247F48B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D26F-AF82-4458-9F67-3707450C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0ADAE-150D-4038-B685-36C01A75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6E16-585E-43EC-9BE7-49AAED7E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1174-8C90-4C26-887F-0A291E531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0347-F2B0-4AB2-B6D2-4325758BE932}" type="datetime1">
              <a:rPr lang="en-US" smtClean="0"/>
              <a:t>03/01/2019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9A5A-5E2F-492B-89EC-D18BEA8B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F7CB-8897-4E42-A85C-2D9287B1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14A7-157E-434B-92D6-14754B018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23" y="595751"/>
            <a:ext cx="9716086" cy="2410869"/>
          </a:xfrm>
        </p:spPr>
        <p:txBody>
          <a:bodyPr/>
          <a:lstStyle/>
          <a:p>
            <a:r>
              <a:rPr lang="en-US" sz="2800" dirty="0"/>
              <a:t>Directed Research </a:t>
            </a:r>
            <a:br>
              <a:rPr lang="en-US" dirty="0"/>
            </a:br>
            <a:r>
              <a:rPr lang="en-US" dirty="0"/>
              <a:t>Outlier Detection </a:t>
            </a:r>
            <a:br>
              <a:rPr lang="en-US" dirty="0"/>
            </a:br>
            <a:r>
              <a:rPr lang="en-US" dirty="0"/>
              <a:t>IQR and One Class 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082ED-4A1D-40D4-9B6C-CF81875E5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5" y="4768229"/>
            <a:ext cx="9051235" cy="1655762"/>
          </a:xfrm>
        </p:spPr>
        <p:txBody>
          <a:bodyPr/>
          <a:lstStyle/>
          <a:p>
            <a:pPr algn="r"/>
            <a:r>
              <a:rPr lang="en-US" dirty="0"/>
              <a:t>Muthulakshmi Chandrasekaran </a:t>
            </a:r>
          </a:p>
          <a:p>
            <a:pPr algn="r"/>
            <a:r>
              <a:rPr lang="en-US" dirty="0"/>
              <a:t>USC ID : 4486180242</a:t>
            </a:r>
          </a:p>
          <a:p>
            <a:pPr algn="r"/>
            <a:r>
              <a:rPr lang="en-US" dirty="0"/>
              <a:t>Masters in Electrical Engineering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2EB0F2-65AA-4D0A-BEC6-2D2A1C747FDB}"/>
              </a:ext>
            </a:extLst>
          </p:cNvPr>
          <p:cNvSpPr txBox="1">
            <a:spLocks/>
          </p:cNvSpPr>
          <p:nvPr/>
        </p:nvSpPr>
        <p:spPr>
          <a:xfrm>
            <a:off x="954157" y="3006621"/>
            <a:ext cx="9998765" cy="1416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03/01/2019</a:t>
            </a:r>
          </a:p>
          <a:p>
            <a:r>
              <a:rPr lang="en-US" dirty="0"/>
              <a:t>Summarizing the work </a:t>
            </a:r>
            <a:r>
              <a:rPr lang="en-US"/>
              <a:t>of Week7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ABE-BB90-42CE-AEAB-1F743612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F7C42-6980-4A44-9E2D-0A51BA16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E350-2A03-4694-9D93-F705D080A0F3}" type="datetime1">
              <a:rPr lang="en-US" smtClean="0"/>
              <a:t>03/01/2019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7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14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-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25" y="1116828"/>
            <a:ext cx="5263976" cy="560464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Store the outlier ROIs in a list or array</a:t>
            </a:r>
          </a:p>
          <a:p>
            <a:pPr algn="just"/>
            <a:endParaRPr lang="en-US" sz="2400" dirty="0">
              <a:sym typeface="Wingdings" panose="05000000000000000000" pitchFamily="2" charset="2"/>
            </a:endParaRPr>
          </a:p>
          <a:p>
            <a:pPr algn="just"/>
            <a:endParaRPr lang="en-US" sz="2400" dirty="0">
              <a:sym typeface="Wingdings" panose="05000000000000000000" pitchFamily="2" charset="2"/>
            </a:endParaRPr>
          </a:p>
          <a:p>
            <a:pPr algn="just"/>
            <a:endParaRPr lang="en-US" sz="2400" dirty="0">
              <a:sym typeface="Wingdings" panose="05000000000000000000" pitchFamily="2" charset="2"/>
            </a:endParaRP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Write these values to a file</a:t>
            </a:r>
          </a:p>
          <a:p>
            <a:pPr algn="just"/>
            <a:endParaRPr lang="en-US" sz="2400" dirty="0">
              <a:sym typeface="Wingdings" panose="05000000000000000000" pitchFamily="2" charset="2"/>
            </a:endParaRPr>
          </a:p>
          <a:p>
            <a:pPr algn="just"/>
            <a:endParaRPr lang="en-US" sz="2400" dirty="0">
              <a:sym typeface="Wingdings" panose="05000000000000000000" pitchFamily="2" charset="2"/>
            </a:endParaRP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The values are checked, and converted back to the </a:t>
            </a:r>
            <a:r>
              <a:rPr lang="en-US" sz="2400" dirty="0" err="1">
                <a:sym typeface="Wingdings" panose="05000000000000000000" pitchFamily="2" charset="2"/>
              </a:rPr>
              <a:t>nii</a:t>
            </a:r>
            <a:r>
              <a:rPr lang="en-US" sz="2400" dirty="0">
                <a:sym typeface="Wingdings" panose="05000000000000000000" pitchFamily="2" charset="2"/>
              </a:rPr>
              <a:t> files using  </a:t>
            </a:r>
            <a:r>
              <a:rPr lang="en-US" sz="2400" dirty="0" err="1">
                <a:sym typeface="Wingdings" panose="05000000000000000000" pitchFamily="2" charset="2"/>
              </a:rPr>
              <a:t>new_img_like</a:t>
            </a:r>
            <a:r>
              <a:rPr lang="en-US" sz="2400" dirty="0">
                <a:sym typeface="Wingdings" panose="05000000000000000000" pitchFamily="2" charset="2"/>
              </a:rPr>
              <a:t> function from </a:t>
            </a:r>
            <a:r>
              <a:rPr lang="en-US" sz="2400" dirty="0" err="1">
                <a:sym typeface="Wingdings" panose="05000000000000000000" pitchFamily="2" charset="2"/>
              </a:rPr>
              <a:t>nilearn</a:t>
            </a:r>
            <a:endParaRPr lang="en-US" sz="2400" dirty="0">
              <a:sym typeface="Wingdings" panose="05000000000000000000" pitchFamily="2" charset="2"/>
            </a:endParaRP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10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7C3BA-468F-4DDE-9E13-7602A1C6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326" y="1981200"/>
            <a:ext cx="3505200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B933D-969D-4E6A-B285-5880F4BFE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0540"/>
            <a:ext cx="5829300" cy="1552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4F4D1-3115-46C4-88AC-2F45E6D7D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25" y="5596716"/>
            <a:ext cx="58674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7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27388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 – 2523412_actual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11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994E0-DADE-419D-B884-63F9E52C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71" y="977900"/>
            <a:ext cx="3790950" cy="5743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4B13C4-B837-416D-AF66-25611069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1442357"/>
            <a:ext cx="33623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4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Detection(SVM)– 2523412.nii.gz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12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C62DB-E7FD-413C-A770-A7C63EF4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338262"/>
            <a:ext cx="104489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5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27388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 – 2523412_edited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13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759C1-DE25-4D9B-8A3E-1D30A7F3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07" y="974725"/>
            <a:ext cx="3771900" cy="538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FF0E3B-102D-4FD6-9CB4-879B98439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1421720"/>
            <a:ext cx="33337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7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Detection(SVM)– 2523412_edited.nii.gz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14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10138-58C5-4534-96A4-566E78B4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587"/>
            <a:ext cx="120110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81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One class SVM -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15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6F81E-E2C4-4E11-9C6C-24141CF06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43" y="1026160"/>
            <a:ext cx="7620000" cy="7810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D07E10-5835-42F9-B70C-E5256447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556" y="2021718"/>
            <a:ext cx="8915174" cy="3029073"/>
          </a:xfrm>
        </p:spPr>
        <p:txBody>
          <a:bodyPr numCol="2">
            <a:noAutofit/>
          </a:bodyPr>
          <a:lstStyle/>
          <a:p>
            <a:pPr algn="just"/>
            <a:r>
              <a:rPr lang="en-US" sz="2400" dirty="0"/>
              <a:t>Kernel </a:t>
            </a:r>
          </a:p>
          <a:p>
            <a:pPr algn="just"/>
            <a:r>
              <a:rPr lang="en-US" sz="2400" dirty="0"/>
              <a:t>Degree</a:t>
            </a:r>
          </a:p>
          <a:p>
            <a:pPr algn="just"/>
            <a:r>
              <a:rPr lang="en-US" sz="2400" dirty="0"/>
              <a:t>Gamma </a:t>
            </a:r>
          </a:p>
          <a:p>
            <a:pPr algn="just"/>
            <a:r>
              <a:rPr lang="en-US" sz="2400" dirty="0"/>
              <a:t>Coef0</a:t>
            </a:r>
          </a:p>
          <a:p>
            <a:pPr algn="just"/>
            <a:r>
              <a:rPr lang="en-US" sz="2400" dirty="0"/>
              <a:t>Tolerance </a:t>
            </a:r>
          </a:p>
          <a:p>
            <a:pPr algn="just"/>
            <a:r>
              <a:rPr lang="en-US" sz="2400" dirty="0"/>
              <a:t>Nu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Shrinking</a:t>
            </a:r>
          </a:p>
          <a:p>
            <a:pPr algn="just"/>
            <a:r>
              <a:rPr lang="en-US" sz="2400" dirty="0"/>
              <a:t>Cache size </a:t>
            </a:r>
          </a:p>
          <a:p>
            <a:pPr algn="just"/>
            <a:r>
              <a:rPr lang="en-US" sz="2400" dirty="0"/>
              <a:t>Verbose</a:t>
            </a:r>
          </a:p>
          <a:p>
            <a:pPr algn="just"/>
            <a:r>
              <a:rPr lang="en-US" sz="2400" dirty="0"/>
              <a:t>Maximum iterations</a:t>
            </a:r>
          </a:p>
          <a:p>
            <a:pPr algn="just"/>
            <a:r>
              <a:rPr lang="en-US" sz="2400" dirty="0" err="1"/>
              <a:t>Random_state</a:t>
            </a:r>
            <a:endParaRPr lang="en-US" sz="20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105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214886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One class SVM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16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6F81E-E2C4-4E11-9C6C-24141CF06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37856"/>
            <a:ext cx="7620000" cy="7810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D07E10-5835-42F9-B70C-E5256447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26" y="1049398"/>
            <a:ext cx="10718574" cy="5176460"/>
          </a:xfrm>
        </p:spPr>
        <p:txBody>
          <a:bodyPr numCol="1">
            <a:noAutofit/>
          </a:bodyPr>
          <a:lstStyle/>
          <a:p>
            <a:pPr algn="just"/>
            <a:r>
              <a:rPr lang="en-US" sz="2400" b="1" dirty="0"/>
              <a:t>Kernel </a:t>
            </a:r>
            <a:r>
              <a:rPr lang="en-US" sz="2400" dirty="0"/>
              <a:t>(default = ‘</a:t>
            </a:r>
            <a:r>
              <a:rPr lang="en-US" sz="2400" dirty="0" err="1"/>
              <a:t>rbf</a:t>
            </a:r>
            <a:r>
              <a:rPr lang="en-US" sz="2400" dirty="0"/>
              <a:t>’)</a:t>
            </a:r>
          </a:p>
          <a:p>
            <a:pPr lvl="1" algn="just"/>
            <a:r>
              <a:rPr lang="en-US" dirty="0"/>
              <a:t>Transformation method to another dimension </a:t>
            </a:r>
          </a:p>
          <a:p>
            <a:pPr lvl="1" algn="just"/>
            <a:r>
              <a:rPr lang="en-US" dirty="0"/>
              <a:t>Could be linear, polynomial, </a:t>
            </a:r>
            <a:r>
              <a:rPr lang="en-US" dirty="0" err="1"/>
              <a:t>rbf</a:t>
            </a:r>
            <a:r>
              <a:rPr lang="en-US" dirty="0"/>
              <a:t>, sigmoid, precomputed or callable(to precompute kernel matrix)</a:t>
            </a:r>
          </a:p>
          <a:p>
            <a:pPr algn="just"/>
            <a:r>
              <a:rPr lang="en-US" sz="2400" b="1" dirty="0"/>
              <a:t>Degree</a:t>
            </a:r>
            <a:r>
              <a:rPr lang="en-US" sz="2400" dirty="0"/>
              <a:t>(default = 3, int, optional)</a:t>
            </a:r>
          </a:p>
          <a:p>
            <a:pPr lvl="1" algn="just"/>
            <a:r>
              <a:rPr lang="en-US" dirty="0"/>
              <a:t>Applicable only if kernel is polynomial</a:t>
            </a:r>
          </a:p>
          <a:p>
            <a:pPr algn="just"/>
            <a:r>
              <a:rPr lang="en-US" sz="2400" b="1" dirty="0"/>
              <a:t>Gamma</a:t>
            </a:r>
            <a:r>
              <a:rPr lang="en-US" sz="2400" dirty="0"/>
              <a:t> (default = auto)</a:t>
            </a:r>
          </a:p>
          <a:p>
            <a:pPr lvl="1" algn="just"/>
            <a:r>
              <a:rPr lang="en-US" dirty="0"/>
              <a:t>Kernel co – efficient for </a:t>
            </a:r>
            <a:r>
              <a:rPr lang="en-US" dirty="0" err="1"/>
              <a:t>rbf</a:t>
            </a:r>
            <a:r>
              <a:rPr lang="en-US" dirty="0"/>
              <a:t>, poly and sigmoid </a:t>
            </a:r>
          </a:p>
          <a:p>
            <a:pPr lvl="1" algn="just"/>
            <a:r>
              <a:rPr lang="en-US" dirty="0"/>
              <a:t>Auto = 1/</a:t>
            </a:r>
            <a:r>
              <a:rPr lang="en-US" dirty="0" err="1"/>
              <a:t>n_features</a:t>
            </a:r>
            <a:r>
              <a:rPr lang="en-US" dirty="0"/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Coef0: </a:t>
            </a:r>
            <a:r>
              <a:rPr lang="en-US" altLang="en-US" sz="2400" dirty="0"/>
              <a:t>float, optional (default=0.0)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Independent term in kernel function. It is only significant in ‘poly’ and ‘sigmoid’.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/>
              <a:t>tol</a:t>
            </a:r>
            <a:r>
              <a:rPr lang="en-US" altLang="en-US" sz="2400" dirty="0"/>
              <a:t> : optional, float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Tolerance for stopping criterion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844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214886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One class SVM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17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6F81E-E2C4-4E11-9C6C-24141CF06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37856"/>
            <a:ext cx="7620000" cy="7810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D07E10-5835-42F9-B70C-E5256447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1" y="995936"/>
            <a:ext cx="11005457" cy="5360414"/>
          </a:xfrm>
        </p:spPr>
        <p:txBody>
          <a:bodyPr numCol="1">
            <a:no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nu</a:t>
            </a:r>
            <a:r>
              <a:rPr lang="en-US" altLang="en-US" sz="2400" dirty="0"/>
              <a:t> (default = 0.5)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An upper bound on the fraction of training errors and a lower bound of the fraction of support vectors. Should be in the interval (0, 1].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shrinking</a:t>
            </a:r>
            <a:r>
              <a:rPr lang="en-US" altLang="en-US" sz="2400" dirty="0"/>
              <a:t> :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Whether to use the shrinking heuristic.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/>
              <a:t>cache_size</a:t>
            </a:r>
            <a:r>
              <a:rPr lang="en-US" altLang="en-US" sz="2400" dirty="0"/>
              <a:t> : float, optional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Specify the size of the kernel cache (in MB).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verbose</a:t>
            </a:r>
            <a:r>
              <a:rPr lang="en-US" altLang="en-US" sz="2400" dirty="0"/>
              <a:t> : bool, default: False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Enable verbose output; Takes advantage of a per-process runtime setting in </a:t>
            </a:r>
            <a:r>
              <a:rPr lang="en-US" altLang="en-US" dirty="0" err="1"/>
              <a:t>libsvm</a:t>
            </a:r>
            <a:r>
              <a:rPr lang="en-US" altLang="en-US" dirty="0"/>
              <a:t> that, if enabled, may not work properly in a multithreaded context.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/>
              <a:t>max_iter</a:t>
            </a:r>
            <a:r>
              <a:rPr lang="en-US" altLang="en-US" sz="2400" dirty="0"/>
              <a:t> : int, optional (default=-1)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Hard limit on iterations within solver, or -1 for no limit.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/>
              <a:t>random_state</a:t>
            </a:r>
            <a:r>
              <a:rPr lang="en-US" altLang="en-US" sz="2400" dirty="0"/>
              <a:t> : int, </a:t>
            </a:r>
            <a:r>
              <a:rPr lang="en-US" altLang="en-US" sz="2400" dirty="0" err="1"/>
              <a:t>RandomState</a:t>
            </a:r>
            <a:r>
              <a:rPr lang="en-US" altLang="en-US" sz="2400" dirty="0"/>
              <a:t> instance or None, optional (default=None)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Ignored.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132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CF6C52-3DCF-40CF-B45A-B4F805AB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728" y="1990633"/>
            <a:ext cx="4362450" cy="1047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214886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One class SVM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18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6F81E-E2C4-4E11-9C6C-24141CF0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37856"/>
            <a:ext cx="7620000" cy="7810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D07E10-5835-42F9-B70C-E5256447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72" y="995936"/>
            <a:ext cx="7886822" cy="5360414"/>
          </a:xfrm>
        </p:spPr>
        <p:txBody>
          <a:bodyPr numCol="1">
            <a:no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/>
              <a:t>Kernels : linear, poly, </a:t>
            </a:r>
            <a:r>
              <a:rPr lang="en-US" sz="2400" b="1" dirty="0" err="1"/>
              <a:t>rbf</a:t>
            </a:r>
            <a:r>
              <a:rPr lang="en-US" sz="2400" b="1" dirty="0"/>
              <a:t> </a:t>
            </a:r>
            <a:endParaRPr lang="en-US" sz="2400" dirty="0"/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Linear : to classify linearly separable data 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/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RBF : Radial basis function, non – linearly separable data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Usually, C: parameter for soft margin cost function, wherein some examples could be placed on the other side of the margin ; emphasizes the effect of each support vector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Gamma : Parameter of the Gaussian RBF = inverse of Std Dev of Gaussian; small Gamma = large variance = more influence of SV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Increasing Gamma : leads to overfitting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Polynomial : A polynomial kernel.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A4D37-C996-48E5-9396-C9187F3CA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106" y="5080830"/>
            <a:ext cx="6096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9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19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AEE1F7-C5C5-426C-8E64-C75F9DA1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54" y="2037421"/>
            <a:ext cx="2912012" cy="818320"/>
          </a:xfrm>
        </p:spPr>
        <p:txBody>
          <a:bodyPr numCol="1">
            <a:no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/>
              <a:t>Thank you!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781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CE5B-1037-44CB-82FF-FD64B59E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04"/>
            <a:ext cx="10515600" cy="4351338"/>
          </a:xfrm>
        </p:spPr>
        <p:txBody>
          <a:bodyPr/>
          <a:lstStyle/>
          <a:p>
            <a:r>
              <a:rPr lang="en-US" dirty="0"/>
              <a:t>Outlier Detection in IQR </a:t>
            </a:r>
          </a:p>
          <a:p>
            <a:pPr lvl="1"/>
            <a:r>
              <a:rPr lang="en-US" dirty="0"/>
              <a:t>Trying with modified file </a:t>
            </a:r>
          </a:p>
          <a:p>
            <a:pPr lvl="1"/>
            <a:r>
              <a:rPr lang="en-US" dirty="0"/>
              <a:t>Visualization in </a:t>
            </a:r>
            <a:r>
              <a:rPr lang="en-US" dirty="0" err="1"/>
              <a:t>BrainSuite</a:t>
            </a:r>
            <a:endParaRPr lang="en-US" dirty="0"/>
          </a:p>
          <a:p>
            <a:r>
              <a:rPr lang="en-US" dirty="0"/>
              <a:t>Implementation of One Class SVM</a:t>
            </a:r>
          </a:p>
          <a:p>
            <a:pPr lvl="1"/>
            <a:r>
              <a:rPr lang="en-US" dirty="0"/>
              <a:t>Trying with the modified file </a:t>
            </a:r>
          </a:p>
          <a:p>
            <a:pPr lvl="1"/>
            <a:r>
              <a:rPr lang="en-US" dirty="0"/>
              <a:t>Visualization in </a:t>
            </a:r>
            <a:r>
              <a:rPr lang="en-US" dirty="0" err="1"/>
              <a:t>BrainSuite</a:t>
            </a:r>
            <a:endParaRPr lang="en-US" dirty="0"/>
          </a:p>
          <a:p>
            <a:r>
              <a:rPr lang="en-US" dirty="0"/>
              <a:t>SVM – in Detail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09698-6620-42D0-B456-DEFC2990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9317E5-589B-4A37-A5E5-1C5E15639128}"/>
              </a:ext>
            </a:extLst>
          </p:cNvPr>
          <p:cNvSpPr txBox="1">
            <a:spLocks/>
          </p:cNvSpPr>
          <p:nvPr/>
        </p:nvSpPr>
        <p:spPr>
          <a:xfrm>
            <a:off x="838200" y="478301"/>
            <a:ext cx="11030243" cy="95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Overview of the work done</a:t>
            </a:r>
            <a:endParaRPr lang="en-US" sz="3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EBDB3F-98BE-463B-ACE3-6323C45D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77F-25EA-43D0-8F51-39F4D76B52CB}" type="datetime1">
              <a:rPr lang="en-US" smtClean="0"/>
              <a:t>03/01/2019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Input and Output Samples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3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AEE97FF-F4A0-4CC9-A8B8-BE8CB19D0FE7}"/>
              </a:ext>
            </a:extLst>
          </p:cNvPr>
          <p:cNvSpPr txBox="1">
            <a:spLocks/>
          </p:cNvSpPr>
          <p:nvPr/>
        </p:nvSpPr>
        <p:spPr>
          <a:xfrm>
            <a:off x="791528" y="903827"/>
            <a:ext cx="10515600" cy="704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Input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B561-779C-4EA9-8B8C-65B3941FB412}"/>
              </a:ext>
            </a:extLst>
          </p:cNvPr>
          <p:cNvSpPr/>
          <p:nvPr/>
        </p:nvSpPr>
        <p:spPr>
          <a:xfrm>
            <a:off x="968829" y="4611866"/>
            <a:ext cx="1848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+mj-lt"/>
              </a:rPr>
              <a:t>Output File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70FD7A-E988-46AF-8D15-0CB77E306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704"/>
          <a:stretch/>
        </p:blipFill>
        <p:spPr>
          <a:xfrm>
            <a:off x="1144392" y="5135086"/>
            <a:ext cx="9115425" cy="12221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CFD6BE-417A-48D1-A6F9-40B706EC6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" y="1458595"/>
            <a:ext cx="9699308" cy="320611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BF94F2E-9FBC-4E24-85F0-2CD7109C03E7}"/>
              </a:ext>
            </a:extLst>
          </p:cNvPr>
          <p:cNvGrpSpPr/>
          <p:nvPr/>
        </p:nvGrpSpPr>
        <p:grpSpPr>
          <a:xfrm>
            <a:off x="809172" y="3904342"/>
            <a:ext cx="2891970" cy="184541"/>
            <a:chOff x="809172" y="3904342"/>
            <a:chExt cx="2891970" cy="1845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E90F3B-38F1-4465-B1F3-A05558572EA7}"/>
                </a:ext>
              </a:extLst>
            </p:cNvPr>
            <p:cNvSpPr/>
            <p:nvPr/>
          </p:nvSpPr>
          <p:spPr>
            <a:xfrm>
              <a:off x="809172" y="3904342"/>
              <a:ext cx="482600" cy="180265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0234FE-93E6-4D38-8A7D-BE81339BFE41}"/>
                </a:ext>
              </a:extLst>
            </p:cNvPr>
            <p:cNvSpPr/>
            <p:nvPr/>
          </p:nvSpPr>
          <p:spPr>
            <a:xfrm>
              <a:off x="2576111" y="3908618"/>
              <a:ext cx="1125031" cy="180265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777095-6DB2-4183-8760-C870BA5437D3}"/>
              </a:ext>
            </a:extLst>
          </p:cNvPr>
          <p:cNvGrpSpPr/>
          <p:nvPr/>
        </p:nvGrpSpPr>
        <p:grpSpPr>
          <a:xfrm>
            <a:off x="816429" y="4361540"/>
            <a:ext cx="2891970" cy="184541"/>
            <a:chOff x="809172" y="3904342"/>
            <a:chExt cx="2891970" cy="1845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189AD4-249E-486A-BED2-3BB71AAF283E}"/>
                </a:ext>
              </a:extLst>
            </p:cNvPr>
            <p:cNvSpPr/>
            <p:nvPr/>
          </p:nvSpPr>
          <p:spPr>
            <a:xfrm>
              <a:off x="809172" y="3904342"/>
              <a:ext cx="482600" cy="180265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CAEB1D-C246-4FF1-A45E-2616B7B69AEF}"/>
                </a:ext>
              </a:extLst>
            </p:cNvPr>
            <p:cNvSpPr/>
            <p:nvPr/>
          </p:nvSpPr>
          <p:spPr>
            <a:xfrm>
              <a:off x="2576111" y="3908618"/>
              <a:ext cx="1125031" cy="180265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06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260456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2523412_actual.nii.gz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4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46D63-7685-43EE-949A-556DD081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17" y="869950"/>
            <a:ext cx="1086993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8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2523412_actual.nii.gz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5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B4682-FF45-475E-8CE6-DBAC52C72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314450"/>
            <a:ext cx="8458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7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2523412_edited.nii.gz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6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B8EAD5E-D291-41DF-B271-ABEAC632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995362"/>
            <a:ext cx="114681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1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2523412_edited.nii.gz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7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2B129-5DF6-4B17-B46A-851B0C0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56" y="1051560"/>
            <a:ext cx="7667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14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-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83" y="959639"/>
            <a:ext cx="6192159" cy="152602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To find if a particular region is an outlier or not</a:t>
            </a:r>
          </a:p>
          <a:p>
            <a:pPr algn="just"/>
            <a:r>
              <a:rPr lang="en-US" sz="2400" dirty="0"/>
              <a:t>Training data : all 170 subjects given in fcon1000_Beijing_zang_stats </a:t>
            </a:r>
          </a:p>
          <a:p>
            <a:pPr algn="just"/>
            <a:r>
              <a:rPr lang="en-US" sz="2400" dirty="0"/>
              <a:t>Training data : contains 99 unique ROIs for all subjects  </a:t>
            </a:r>
            <a:endParaRPr lang="en-US" sz="20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8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142843-5453-40C8-9338-2AD04A528CED}"/>
              </a:ext>
            </a:extLst>
          </p:cNvPr>
          <p:cNvSpPr txBox="1">
            <a:spLocks/>
          </p:cNvSpPr>
          <p:nvPr/>
        </p:nvSpPr>
        <p:spPr>
          <a:xfrm>
            <a:off x="185283" y="3395345"/>
            <a:ext cx="6269165" cy="2131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Test data : 2523412.roiwise.stats – sample file from </a:t>
            </a:r>
            <a:r>
              <a:rPr lang="en-US" sz="2400" dirty="0" err="1"/>
              <a:t>BrainSuite</a:t>
            </a:r>
            <a:r>
              <a:rPr lang="en-US" sz="2400" dirty="0"/>
              <a:t> , and its edited version</a:t>
            </a:r>
          </a:p>
          <a:p>
            <a:pPr algn="just"/>
            <a:r>
              <a:rPr lang="en-US" sz="2400" dirty="0"/>
              <a:t>Test data : 107 unique ROIs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 </a:t>
            </a:r>
            <a:endParaRPr lang="en-US" sz="20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72874-30C3-4D89-A7FB-EA940C09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48" y="4583359"/>
            <a:ext cx="5263515" cy="1697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33863-693A-4AAB-B4E1-F4E770B5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45" y="275603"/>
            <a:ext cx="5066348" cy="2494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A1CC05-A3B7-460F-9036-C2837768C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48" y="2952781"/>
            <a:ext cx="5066348" cy="147447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9C6066-8765-47CC-9AE5-4D5E39B428FB}"/>
              </a:ext>
            </a:extLst>
          </p:cNvPr>
          <p:cNvSpPr txBox="1">
            <a:spLocks/>
          </p:cNvSpPr>
          <p:nvPr/>
        </p:nvSpPr>
        <p:spPr>
          <a:xfrm>
            <a:off x="185283" y="5214718"/>
            <a:ext cx="6269165" cy="2131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Take only the common ROI – helps in training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 </a:t>
            </a:r>
            <a:endParaRPr lang="en-US" sz="20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01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14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-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83" y="959638"/>
            <a:ext cx="6192159" cy="560464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Train the model for each ROI across all subjects.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Test data : Check if that’s an outlier, for each ROI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Result = -1 </a:t>
            </a:r>
            <a:r>
              <a:rPr lang="en-US" sz="2400" dirty="0">
                <a:sym typeface="Wingdings" panose="05000000000000000000" pitchFamily="2" charset="2"/>
              </a:rPr>
              <a:t> Outlier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Here for each measure, we can detect if that’s an outlier.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   [Since there is only one test file]</a:t>
            </a:r>
          </a:p>
          <a:p>
            <a:pPr algn="just"/>
            <a:endParaRPr lang="en-US" sz="20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9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03/01/2019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317D9-9C43-4B39-BF36-B2A3DC88F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50" y="645724"/>
            <a:ext cx="50006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1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756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Directed Research  Outlier Detection  IQR and One Class SVM</vt:lpstr>
      <vt:lpstr>PowerPoint Presentation</vt:lpstr>
      <vt:lpstr>Outlier Detection(IQR) – Input and Output Samples </vt:lpstr>
      <vt:lpstr>Outlier Detection(IQR) – 2523412_actual.nii.gz - Output</vt:lpstr>
      <vt:lpstr>Outlier Detection(IQR) – 2523412_actual.nii.gz - Output</vt:lpstr>
      <vt:lpstr>Outlier Detection(IQR) – 2523412_edited.nii.gz - Output</vt:lpstr>
      <vt:lpstr>Outlier Detection(IQR) – 2523412_edited.nii.gz - Output</vt:lpstr>
      <vt:lpstr>Outlier Detection - SVM</vt:lpstr>
      <vt:lpstr>Outlier Detection - SVM</vt:lpstr>
      <vt:lpstr>Outlier Detection - SVM</vt:lpstr>
      <vt:lpstr>Outlier Detection(SVM) – 2523412_actual - Output</vt:lpstr>
      <vt:lpstr>Outlier Detection(SVM)– 2523412.nii.gz - Output</vt:lpstr>
      <vt:lpstr>Outlier Detection(SVM) – 2523412_edited - Output</vt:lpstr>
      <vt:lpstr>Outlier Detection(SVM)– 2523412_edited.nii.gz - Output</vt:lpstr>
      <vt:lpstr>One class SVM - Understanding</vt:lpstr>
      <vt:lpstr>One class SVM </vt:lpstr>
      <vt:lpstr>One class SVM </vt:lpstr>
      <vt:lpstr>One class SVM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Research  BrainSuite and Outlier Detection</dc:title>
  <dc:creator>Muthulakshmi</dc:creator>
  <cp:lastModifiedBy>Muthulakshmi Chandrasekaran</cp:lastModifiedBy>
  <cp:revision>327</cp:revision>
  <dcterms:created xsi:type="dcterms:W3CDTF">2019-01-25T01:41:14Z</dcterms:created>
  <dcterms:modified xsi:type="dcterms:W3CDTF">2019-03-01T18:55:45Z</dcterms:modified>
</cp:coreProperties>
</file>