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65" r:id="rId3"/>
    <p:sldId id="301" r:id="rId4"/>
    <p:sldId id="320" r:id="rId5"/>
    <p:sldId id="321" r:id="rId6"/>
    <p:sldId id="324" r:id="rId7"/>
    <p:sldId id="309" r:id="rId8"/>
    <p:sldId id="306" r:id="rId9"/>
    <p:sldId id="325" r:id="rId10"/>
    <p:sldId id="326" r:id="rId11"/>
    <p:sldId id="304" r:id="rId12"/>
    <p:sldId id="313" r:id="rId13"/>
    <p:sldId id="311" r:id="rId14"/>
    <p:sldId id="314" r:id="rId15"/>
    <p:sldId id="312" r:id="rId16"/>
    <p:sldId id="327" r:id="rId17"/>
    <p:sldId id="328" r:id="rId18"/>
    <p:sldId id="28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BFA8C2F-9334-4540-9CCA-B61D80DF4138}">
          <p14:sldIdLst>
            <p14:sldId id="256"/>
            <p14:sldId id="265"/>
            <p14:sldId id="301"/>
            <p14:sldId id="320"/>
            <p14:sldId id="321"/>
            <p14:sldId id="324"/>
            <p14:sldId id="309"/>
            <p14:sldId id="306"/>
            <p14:sldId id="325"/>
            <p14:sldId id="326"/>
            <p14:sldId id="304"/>
            <p14:sldId id="313"/>
            <p14:sldId id="311"/>
            <p14:sldId id="314"/>
            <p14:sldId id="312"/>
            <p14:sldId id="327"/>
            <p14:sldId id="328"/>
            <p14:sldId id="28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99F215-C84A-4390-903C-67A5F8D46996}" type="datetimeFigureOut">
              <a:rPr lang="en-US" smtClean="0"/>
              <a:t>03/08/2019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65E68F-CB88-4473-9FB1-7914CA3C7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430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ABDC2-3F76-4054-94EA-AA15DB3F7D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8DA560-D6D4-49B4-A305-38F6FF53A9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DB2D5D-714A-43A5-AF2F-B2D72FF8E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71547-F5E2-49A0-8A43-B197A36115E8}" type="datetime1">
              <a:rPr lang="en-US" smtClean="0"/>
              <a:t>03/08/2019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56FD00-B881-4ACD-8C45-1BEAE8A25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80B7E8-1090-4E34-BDF7-DB3D6EAF1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7737D-B60E-42B2-BAEB-B2CB1795C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792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07169-65D8-4F67-950E-B6EFB564B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1535D2-24E6-4559-9A2C-89210298C5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51970A-BF0B-4EC5-B2D2-201B805E3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21665-5ECE-49E0-B8C2-70619E5391C0}" type="datetime1">
              <a:rPr lang="en-US" smtClean="0"/>
              <a:t>03/08/2019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16EEF2-7DD5-47BB-9A8E-1C53C35C6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DE4074-4750-4CCB-B34C-2A0DCD73C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7737D-B60E-42B2-BAEB-B2CB1795C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741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F0BC90-5AB8-4DDA-AAA8-D2F3ABFA3D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8B74D1-75D9-4513-996F-738C830EE0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1B92A9-5625-46F2-BB71-8E4A260FA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9BD92-37F6-412C-800F-234D2E793BC9}" type="datetime1">
              <a:rPr lang="en-US" smtClean="0"/>
              <a:t>03/08/2019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79D21C-F4BA-416D-92BA-21011237A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3741BD-196A-4268-8EB6-F29109002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7737D-B60E-42B2-BAEB-B2CB1795C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512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2301E-52B9-491A-BD6B-075439F14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633E7F-FC0E-4381-9E81-564E72FAE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DCD2E6-5A81-41C7-9A11-BE0CE284C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862D0-9720-45CF-AA47-7372A6A45C48}" type="datetime1">
              <a:rPr lang="en-US" smtClean="0"/>
              <a:t>03/08/2019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A73F6A-21A6-4C3D-9F47-7CB5826CA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96754C-1CEB-4AC6-8BB7-324F7AD42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7737D-B60E-42B2-BAEB-B2CB1795C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944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ADFED-1F27-4E95-8037-195CF3C85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92E586-C677-4112-99B4-C86874A66D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0902EF-DE62-406C-A36E-E6E733165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324D5-E9BF-47F2-852F-C99CED95C525}" type="datetime1">
              <a:rPr lang="en-US" smtClean="0"/>
              <a:t>03/08/2019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5C5688-A34D-47B3-B891-CF8893F56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1E0BF8-6AC5-4F2D-A1EE-3AC918DE1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7737D-B60E-42B2-BAEB-B2CB1795C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79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239E4-16A4-4D13-96F9-C9AF78A79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EC8260-D968-4336-B5EF-6B8D935D58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35F508-73C3-4530-B8B5-0D30340A64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2CFC77-A7F3-4739-93E6-457B7D463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87B27-46FE-4802-8903-B6A59575501F}" type="datetime1">
              <a:rPr lang="en-US" smtClean="0"/>
              <a:t>03/08/2019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1EF3D-FD52-49DA-AF1C-2C4455D02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FC1B0C-3737-441A-98F7-99CC873C5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7737D-B60E-42B2-BAEB-B2CB1795C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915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39347-2C68-4004-B7C4-07BD91C3E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88CE61-587E-4ACF-99CE-CD22FCE5C7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E9D622-C5E0-4DE6-B641-3CB165BC5F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A14AAF-EA55-4CD9-88C4-330F32C68C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0A913D-EF40-48D2-88A0-FD5D35988F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92878D-6828-44A4-AC3D-A625A6F53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B7722-9DD3-420C-A6B6-0A380613E11A}" type="datetime1">
              <a:rPr lang="en-US" smtClean="0"/>
              <a:t>03/08/2019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9448BF-2776-457B-AD85-8476DB273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58D617-C6CF-49AF-8AA2-1E27AF9BC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7737D-B60E-42B2-BAEB-B2CB1795C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491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93B1D-DDBE-4030-B8D5-4EB9B5A54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BA801A-F400-44B8-8150-EED9D0552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BFBAC-ED2B-43AC-9ABA-9079BDA6A08D}" type="datetime1">
              <a:rPr lang="en-US" smtClean="0"/>
              <a:t>03/08/2019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D1E905-EE65-4B2F-B0F3-3F76752AD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394A07-AAD5-447A-9995-529B59A19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7737D-B60E-42B2-BAEB-B2CB1795C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320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537521-E5ED-4787-BFD2-7BC0DCC42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6855E-9DAB-4AEC-BBB4-19D5375BD67E}" type="datetime1">
              <a:rPr lang="en-US" smtClean="0"/>
              <a:t>03/08/2019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BBEF7D-4F10-4FD2-9CE9-9C17C4729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B32660-CA9F-486A-B1E2-D03FFBC1A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7737D-B60E-42B2-BAEB-B2CB1795C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766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972A4-4D77-4E63-A394-BE6378CF0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7A09B-F9F0-4464-A2DB-44ECCACAD7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AF1294-AEF9-48DB-8111-B2366FC1E8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30404B-73BA-4162-A377-516DEC14A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2B155-BFD4-4A0C-8EBC-E4D664BD3001}" type="datetime1">
              <a:rPr lang="en-US" smtClean="0"/>
              <a:t>03/08/2019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6697AF-65B3-4FDD-8350-6E2472412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501303-F88D-4D13-8192-061B2E7AA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7737D-B60E-42B2-BAEB-B2CB1795C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3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9C726-1A16-4E20-ADF1-34C1D9771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B2D2F1-AFC1-4F43-8BC3-BC4E931873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81BBFB-DFFA-40A9-8F79-839AF392EA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381F78-D4D9-4E15-B831-D7717E149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4FEE3-0481-44A2-B2CF-D26684A76F61}" type="datetime1">
              <a:rPr lang="en-US" smtClean="0"/>
              <a:t>03/08/2019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08B2BA-76DD-4AA9-9277-0247F48BE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C9D26F-AF82-4458-9F67-3707450C2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7737D-B60E-42B2-BAEB-B2CB1795C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128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20ADAE-150D-4038-B685-36C01A75C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506E16-585E-43EC-9BE7-49AAED7EB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EF1174-8C90-4C26-887F-0A291E5315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F60347-F2B0-4AB2-B6D2-4325758BE932}" type="datetime1">
              <a:rPr lang="en-US" smtClean="0"/>
              <a:t>03/08/2019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539A5A-5E2F-492B-89EC-D18BEA8B62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A9F7CB-8897-4E42-A85C-2D9287B1EE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F7737D-B60E-42B2-BAEB-B2CB1795C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377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iqr_actual_excel.xlsx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iqr_edited_excel.xlsx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D14A7-157E-434B-92D6-14754B018F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3323" y="595751"/>
            <a:ext cx="9716086" cy="2410869"/>
          </a:xfrm>
        </p:spPr>
        <p:txBody>
          <a:bodyPr/>
          <a:lstStyle/>
          <a:p>
            <a:r>
              <a:rPr lang="en-US" sz="2800" dirty="0"/>
              <a:t>Directed Research </a:t>
            </a:r>
            <a:br>
              <a:rPr lang="en-US" dirty="0"/>
            </a:br>
            <a:r>
              <a:rPr lang="en-US" dirty="0"/>
              <a:t>Outlier Detection </a:t>
            </a:r>
            <a:br>
              <a:rPr lang="en-US" dirty="0"/>
            </a:br>
            <a:r>
              <a:rPr lang="en-US" dirty="0"/>
              <a:t>IQR and One Class SVM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5082ED-4A1D-40D4-9B6C-CF81875E51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16765" y="4768229"/>
            <a:ext cx="9051235" cy="1655762"/>
          </a:xfrm>
        </p:spPr>
        <p:txBody>
          <a:bodyPr/>
          <a:lstStyle/>
          <a:p>
            <a:pPr algn="r"/>
            <a:r>
              <a:rPr lang="en-US" dirty="0"/>
              <a:t>Muthulakshmi Chandrasekaran </a:t>
            </a:r>
          </a:p>
          <a:p>
            <a:pPr algn="r"/>
            <a:r>
              <a:rPr lang="en-US" dirty="0"/>
              <a:t>USC ID : 4486180242</a:t>
            </a:r>
          </a:p>
          <a:p>
            <a:pPr algn="r"/>
            <a:r>
              <a:rPr lang="en-US" dirty="0"/>
              <a:t>Masters in Electrical Engineering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772EB0F2-65AA-4D0A-BEC6-2D2A1C747FDB}"/>
              </a:ext>
            </a:extLst>
          </p:cNvPr>
          <p:cNvSpPr txBox="1">
            <a:spLocks/>
          </p:cNvSpPr>
          <p:nvPr/>
        </p:nvSpPr>
        <p:spPr>
          <a:xfrm>
            <a:off x="954157" y="3006621"/>
            <a:ext cx="9998765" cy="14164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03/08/2019</a:t>
            </a:r>
          </a:p>
          <a:p>
            <a:r>
              <a:rPr lang="en-US" dirty="0"/>
              <a:t>Summarizing the work of Week8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EF2ABE-BB90-42CE-AEAB-1F743612C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7737D-B60E-42B2-BAEB-B2CB1795C5F8}" type="slidenum">
              <a:rPr lang="en-US" smtClean="0"/>
              <a:t>1</a:t>
            </a:fld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8F7C42-6980-4A44-9E2D-0A51BA168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E350-2A03-4694-9D93-F705D080A0F3}" type="datetime1">
              <a:rPr lang="en-US" smtClean="0"/>
              <a:t>03/08/2019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9708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4040FF-F900-4D03-8F69-3E7254C97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862D0-9720-45CF-AA47-7372A6A45C48}" type="datetime1">
              <a:rPr lang="en-US" smtClean="0"/>
              <a:t>03/08/2019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1DEC72-8421-4EED-9CCA-092EB900C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7737D-B60E-42B2-BAEB-B2CB1795C5F8}" type="slidenum">
              <a:rPr lang="en-US" smtClean="0"/>
              <a:t>10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1FE4C19-CE9D-48D6-B4C3-7ABA1EB0E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117" y="260456"/>
            <a:ext cx="10515600" cy="704020"/>
          </a:xfrm>
        </p:spPr>
        <p:txBody>
          <a:bodyPr>
            <a:normAutofit/>
          </a:bodyPr>
          <a:lstStyle/>
          <a:p>
            <a:r>
              <a:rPr lang="en-US" sz="3600" b="1" dirty="0"/>
              <a:t>Outlier Detection(IQR) – Comparison 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41C2A74-B5C7-4BDE-B044-1D6C1DA81B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231" y="1116828"/>
            <a:ext cx="8426942" cy="2878397"/>
          </a:xfrm>
        </p:spPr>
        <p:txBody>
          <a:bodyPr>
            <a:noAutofit/>
          </a:bodyPr>
          <a:lstStyle/>
          <a:p>
            <a:pPr algn="just"/>
            <a:r>
              <a:rPr lang="en-US" sz="2400" dirty="0"/>
              <a:t>Outliers in the actual file &gt; Outliers in the edited file </a:t>
            </a:r>
          </a:p>
          <a:p>
            <a:pPr algn="just"/>
            <a:endParaRPr lang="en-US" sz="2400" dirty="0"/>
          </a:p>
          <a:p>
            <a:pPr algn="just"/>
            <a:endParaRPr lang="en-US" sz="2400" dirty="0"/>
          </a:p>
          <a:p>
            <a:pPr algn="just"/>
            <a:endParaRPr lang="en-US" sz="2400" dirty="0"/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Unique Outlier ROI_IDs 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B6748C3-97BE-499D-8B4F-08ED80BF22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475694"/>
            <a:ext cx="4752975" cy="7715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07683B2-EAFA-4AC7-A611-F98BF6FEB6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230" y="1598159"/>
            <a:ext cx="4086225" cy="157162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B63305BC-630E-40A7-80BC-4F732DDB00E8}"/>
              </a:ext>
            </a:extLst>
          </p:cNvPr>
          <p:cNvSpPr/>
          <p:nvPr/>
        </p:nvSpPr>
        <p:spPr>
          <a:xfrm>
            <a:off x="838200" y="3752554"/>
            <a:ext cx="511243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Actual: 145,166,170,171,172,173,184,185,186, 187,224,329,331,346,347,425,442,720,721,850</a:t>
            </a:r>
          </a:p>
          <a:p>
            <a:r>
              <a:rPr lang="en-US" sz="2400" dirty="0"/>
              <a:t>Edited: 144,166,170,171,172,173,186,187,346, 347,425, 443,720,740</a:t>
            </a:r>
          </a:p>
        </p:txBody>
      </p:sp>
    </p:spTree>
    <p:extLst>
      <p:ext uri="{BB962C8B-B14F-4D97-AF65-F5344CB8AC3E}">
        <p14:creationId xmlns:p14="http://schemas.microsoft.com/office/powerpoint/2010/main" val="32278441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27CEE-8ABE-45AA-9552-5203F5616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3714"/>
            <a:ext cx="10515600" cy="704020"/>
          </a:xfrm>
        </p:spPr>
        <p:txBody>
          <a:bodyPr>
            <a:normAutofit/>
          </a:bodyPr>
          <a:lstStyle/>
          <a:p>
            <a:r>
              <a:rPr lang="en-US" sz="3600" b="1" dirty="0"/>
              <a:t>Outlier Detection - SVM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331279-2E7C-4D29-BEDD-3FA9A9B07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7737D-B60E-42B2-BAEB-B2CB1795C5F8}" type="slidenum">
              <a:rPr lang="en-US" smtClean="0"/>
              <a:t>11</a:t>
            </a:fld>
            <a:endParaRPr lang="en-US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A822A391-DA35-43E0-996A-08B55C5AA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0A0C9-9585-4198-BF6C-19354F6FDDB7}" type="datetime1">
              <a:rPr lang="en-US" smtClean="0"/>
              <a:t>03/08/2019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3562A13-8E02-4A34-AEC4-86CE28E70332}"/>
              </a:ext>
            </a:extLst>
          </p:cNvPr>
          <p:cNvSpPr/>
          <p:nvPr/>
        </p:nvSpPr>
        <p:spPr>
          <a:xfrm>
            <a:off x="1041512" y="1051560"/>
            <a:ext cx="8940688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 Read training files(170 subjects), one subject at a time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Exclude ROI_ID 900 and </a:t>
            </a:r>
            <a:r>
              <a:rPr lang="en-US" sz="2400" dirty="0" err="1"/>
              <a:t>CSF_Volume</a:t>
            </a:r>
            <a:r>
              <a:rPr lang="en-US" sz="2400" dirty="0"/>
              <a:t>(mm^3)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Normalize the entire data(except for the ROI_ID) by the total volume 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Store each subject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Data is now arranged subject wise, modify it to represent ROI wise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Train the model.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Read the test file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Exclude ROI_ID 900, if present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Exclude </a:t>
            </a:r>
            <a:r>
              <a:rPr lang="en-US" sz="2400" dirty="0" err="1"/>
              <a:t>CSF_Volume</a:t>
            </a:r>
            <a:r>
              <a:rPr lang="en-US" sz="2400" dirty="0"/>
              <a:t>(mm^3), if present.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Normalize by total volume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Output if a region is an outlier.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853790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27CEE-8ABE-45AA-9552-5203F5616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117" y="273880"/>
            <a:ext cx="10515600" cy="704020"/>
          </a:xfrm>
        </p:spPr>
        <p:txBody>
          <a:bodyPr>
            <a:normAutofit/>
          </a:bodyPr>
          <a:lstStyle/>
          <a:p>
            <a:r>
              <a:rPr lang="en-US" sz="3600" b="1" dirty="0"/>
              <a:t>Outlier Detection(SVM) – 2523412_actual - Output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331279-2E7C-4D29-BEDD-3FA9A9B07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7737D-B60E-42B2-BAEB-B2CB1795C5F8}" type="slidenum">
              <a:rPr lang="en-US" smtClean="0"/>
              <a:t>12</a:t>
            </a:fld>
            <a:endParaRPr lang="en-US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A822A391-DA35-43E0-996A-08B55C5AA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0A0C9-9585-4198-BF6C-19354F6FDDB7}" type="datetime1">
              <a:rPr lang="en-US" smtClean="0"/>
              <a:t>03/08/2019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4994E0-DADE-419D-B884-63F9E52CC0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2371" y="977900"/>
            <a:ext cx="3790950" cy="57435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44B13C4-B837-416D-AF66-2561106916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9875" y="1442357"/>
            <a:ext cx="3362325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5412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27CEE-8ABE-45AA-9552-5203F5616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117" y="347540"/>
            <a:ext cx="10515600" cy="704020"/>
          </a:xfrm>
        </p:spPr>
        <p:txBody>
          <a:bodyPr>
            <a:normAutofit/>
          </a:bodyPr>
          <a:lstStyle/>
          <a:p>
            <a:r>
              <a:rPr lang="en-US" sz="3600" b="1" dirty="0"/>
              <a:t>Outlier Detection(SVM)– 2523412.nii.gz - Output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331279-2E7C-4D29-BEDD-3FA9A9B07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7737D-B60E-42B2-BAEB-B2CB1795C5F8}" type="slidenum">
              <a:rPr lang="en-US" smtClean="0"/>
              <a:t>13</a:t>
            </a:fld>
            <a:endParaRPr lang="en-US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A822A391-DA35-43E0-996A-08B55C5AA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0A0C9-9585-4198-BF6C-19354F6FDDB7}" type="datetime1">
              <a:rPr lang="en-US" smtClean="0"/>
              <a:t>03/08/2019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91B46F-53C8-4CCB-B92C-A20B881407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2571" y="1051560"/>
            <a:ext cx="6486525" cy="505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8522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27CEE-8ABE-45AA-9552-5203F5616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857" y="273880"/>
            <a:ext cx="10515600" cy="704020"/>
          </a:xfrm>
        </p:spPr>
        <p:txBody>
          <a:bodyPr>
            <a:normAutofit/>
          </a:bodyPr>
          <a:lstStyle/>
          <a:p>
            <a:r>
              <a:rPr lang="en-US" sz="3600" b="1" dirty="0"/>
              <a:t>Outlier Detection(SVM) – 2523412.roiwise.stats - Output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331279-2E7C-4D29-BEDD-3FA9A9B07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7737D-B60E-42B2-BAEB-B2CB1795C5F8}" type="slidenum">
              <a:rPr lang="en-US" smtClean="0"/>
              <a:t>14</a:t>
            </a:fld>
            <a:endParaRPr lang="en-US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A822A391-DA35-43E0-996A-08B55C5AA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0A0C9-9585-4198-BF6C-19354F6FDDB7}" type="datetime1">
              <a:rPr lang="en-US" smtClean="0"/>
              <a:t>03/08/2019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8909508-B283-46F2-A49C-EB68A319BD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4357" y="977900"/>
            <a:ext cx="3162300" cy="52863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8A801FE-18A3-4387-9C63-E197E1F3E6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8781" y="1165225"/>
            <a:ext cx="2943225" cy="519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7774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27CEE-8ABE-45AA-9552-5203F5616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117" y="347540"/>
            <a:ext cx="10515600" cy="704020"/>
          </a:xfrm>
        </p:spPr>
        <p:txBody>
          <a:bodyPr>
            <a:normAutofit/>
          </a:bodyPr>
          <a:lstStyle/>
          <a:p>
            <a:r>
              <a:rPr lang="en-US" sz="3600" b="1" dirty="0"/>
              <a:t>Outlier Detection(SVM)– 2523412_edited.nii.gz - Output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331279-2E7C-4D29-BEDD-3FA9A9B07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7737D-B60E-42B2-BAEB-B2CB1795C5F8}" type="slidenum">
              <a:rPr lang="en-US" smtClean="0"/>
              <a:t>15</a:t>
            </a:fld>
            <a:endParaRPr lang="en-US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A822A391-DA35-43E0-996A-08B55C5AA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0A0C9-9585-4198-BF6C-19354F6FDDB7}" type="datetime1">
              <a:rPr lang="en-US" smtClean="0"/>
              <a:t>03/08/2019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D471A59-EB34-43F8-90E3-4256B1A9E3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1538" y="1129519"/>
            <a:ext cx="6591300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9814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27CEE-8ABE-45AA-9552-5203F5616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482" y="124655"/>
            <a:ext cx="10515600" cy="704020"/>
          </a:xfrm>
        </p:spPr>
        <p:txBody>
          <a:bodyPr>
            <a:normAutofit fontScale="90000"/>
          </a:bodyPr>
          <a:lstStyle/>
          <a:p>
            <a:r>
              <a:rPr lang="en-US" sz="3600" b="1" dirty="0"/>
              <a:t>Outlier Detection(SVM) – 2523412_edited.roiwise.stats - Output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331279-2E7C-4D29-BEDD-3FA9A9B07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7737D-B60E-42B2-BAEB-B2CB1795C5F8}" type="slidenum">
              <a:rPr lang="en-US" smtClean="0"/>
              <a:t>16</a:t>
            </a:fld>
            <a:endParaRPr lang="en-US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A822A391-DA35-43E0-996A-08B55C5AA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0A0C9-9585-4198-BF6C-19354F6FDDB7}" type="datetime1">
              <a:rPr lang="en-US" smtClean="0"/>
              <a:t>03/08/2019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53FF7A-BAD4-4510-A15A-264851569D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3087" y="704020"/>
            <a:ext cx="3476625" cy="60293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59502F2-FBAB-42DA-96E9-F352289A1B2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225"/>
          <a:stretch/>
        </p:blipFill>
        <p:spPr>
          <a:xfrm>
            <a:off x="6450693" y="704020"/>
            <a:ext cx="3238500" cy="4603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9714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61906-D885-4655-A854-CD873DDBF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More test files?</a:t>
            </a:r>
          </a:p>
          <a:p>
            <a:r>
              <a:rPr lang="en-US" dirty="0"/>
              <a:t>Nu and Gamma can be optimized if training data has some labels(that could be defined manually).</a:t>
            </a:r>
          </a:p>
          <a:p>
            <a:r>
              <a:rPr lang="en-US" dirty="0"/>
              <a:t>Visualization metric : need labels.</a:t>
            </a:r>
          </a:p>
          <a:p>
            <a:r>
              <a:rPr lang="en-US" dirty="0"/>
              <a:t>Function </a:t>
            </a:r>
            <a:r>
              <a:rPr lang="en-US" dirty="0" err="1"/>
              <a:t>score_sample</a:t>
            </a:r>
            <a:r>
              <a:rPr lang="en-US" dirty="0"/>
              <a:t> gives </a:t>
            </a:r>
          </a:p>
          <a:p>
            <a:pPr marL="0" indent="0">
              <a:buNone/>
            </a:pPr>
            <a:r>
              <a:rPr lang="en-US" dirty="0"/>
              <a:t> decision boundary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Need to optimize to find the range.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BEF49E-BDE2-499D-BC71-74CEDE2F4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862D0-9720-45CF-AA47-7372A6A45C48}" type="datetime1">
              <a:rPr lang="en-US" smtClean="0"/>
              <a:t>03/08/2019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1189D1-FD9E-4429-B4ED-CA5C0906C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7737D-B60E-42B2-BAEB-B2CB1795C5F8}" type="slidenum">
              <a:rPr lang="en-US" smtClean="0"/>
              <a:t>17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0030122-83ED-48E2-8C40-5B453A337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540" y="329027"/>
            <a:ext cx="10515600" cy="704020"/>
          </a:xfrm>
        </p:spPr>
        <p:txBody>
          <a:bodyPr>
            <a:normAutofit/>
          </a:bodyPr>
          <a:lstStyle/>
          <a:p>
            <a:r>
              <a:rPr lang="en-US" sz="3600" b="1" dirty="0"/>
              <a:t>Outlier Detection(SVM)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7337ED1-9C14-47EE-811B-BA9110F906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982119"/>
            <a:ext cx="5695950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351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331279-2E7C-4D29-BEDD-3FA9A9B07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7737D-B60E-42B2-BAEB-B2CB1795C5F8}" type="slidenum">
              <a:rPr lang="en-US" smtClean="0"/>
              <a:t>18</a:t>
            </a:fld>
            <a:endParaRPr lang="en-US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A822A391-DA35-43E0-996A-08B55C5AA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0A0C9-9585-4198-BF6C-19354F6FDDB7}" type="datetime1">
              <a:rPr lang="en-US" smtClean="0"/>
              <a:t>03/08/2019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9AEE1F7-C5C5-426C-8E64-C75F9DA10E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3354" y="2037421"/>
            <a:ext cx="2912012" cy="818320"/>
          </a:xfrm>
        </p:spPr>
        <p:txBody>
          <a:bodyPr numCol="1">
            <a:noAutofit/>
          </a:bodyPr>
          <a:lstStyle/>
          <a:p>
            <a:pPr mar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3600" b="1" dirty="0"/>
              <a:t>Thank you!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457813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10CE5B-1037-44CB-82FF-FD64B59E51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8104"/>
            <a:ext cx="10515600" cy="4351338"/>
          </a:xfrm>
        </p:spPr>
        <p:txBody>
          <a:bodyPr/>
          <a:lstStyle/>
          <a:p>
            <a:r>
              <a:rPr lang="en-US" dirty="0"/>
              <a:t>IQR – Detailed Explanation </a:t>
            </a:r>
          </a:p>
          <a:p>
            <a:r>
              <a:rPr lang="en-US" dirty="0"/>
              <a:t>Improving Outlier Detection using IQR</a:t>
            </a:r>
          </a:p>
          <a:p>
            <a:r>
              <a:rPr lang="en-US" dirty="0"/>
              <a:t>Improving Outlier Detection using One Class SVM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C09698-6620-42D0-B456-DEFC29908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7737D-B60E-42B2-BAEB-B2CB1795C5F8}" type="slidenum">
              <a:rPr lang="en-US" smtClean="0"/>
              <a:t>2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F9317E5-589B-4A37-A5E5-1C5E15639128}"/>
              </a:ext>
            </a:extLst>
          </p:cNvPr>
          <p:cNvSpPr txBox="1">
            <a:spLocks/>
          </p:cNvSpPr>
          <p:nvPr/>
        </p:nvSpPr>
        <p:spPr>
          <a:xfrm>
            <a:off x="838200" y="478301"/>
            <a:ext cx="11030243" cy="9598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/>
              <a:t>Overview of the work done</a:t>
            </a:r>
            <a:endParaRPr lang="en-US" sz="3600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EBEBDB3F-98BE-463B-ACE3-6323C45D0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B277F-25EA-43D0-8F51-39F4D76B52CB}" type="datetime1">
              <a:rPr lang="en-US" smtClean="0"/>
              <a:t>03/08/2019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591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27CEE-8ABE-45AA-9552-5203F5616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117" y="347540"/>
            <a:ext cx="10515600" cy="704020"/>
          </a:xfrm>
        </p:spPr>
        <p:txBody>
          <a:bodyPr>
            <a:normAutofit/>
          </a:bodyPr>
          <a:lstStyle/>
          <a:p>
            <a:r>
              <a:rPr lang="en-US" sz="3600" b="1" dirty="0"/>
              <a:t>Outlier Detection(IQR) – Input and Output Samples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331279-2E7C-4D29-BEDD-3FA9A9B07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7737D-B60E-42B2-BAEB-B2CB1795C5F8}" type="slidenum">
              <a:rPr lang="en-US" smtClean="0"/>
              <a:t>3</a:t>
            </a:fld>
            <a:endParaRPr lang="en-US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A822A391-DA35-43E0-996A-08B55C5AA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0A0C9-9585-4198-BF6C-19354F6FDDB7}" type="datetime1">
              <a:rPr lang="en-US" smtClean="0"/>
              <a:t>03/08/2019</a:t>
            </a:fld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0AEE97FF-F4A0-4CC9-A8B8-BE8CB19D0FE7}"/>
              </a:ext>
            </a:extLst>
          </p:cNvPr>
          <p:cNvSpPr txBox="1">
            <a:spLocks/>
          </p:cNvSpPr>
          <p:nvPr/>
        </p:nvSpPr>
        <p:spPr>
          <a:xfrm>
            <a:off x="791528" y="903827"/>
            <a:ext cx="10515600" cy="7040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/>
              <a:t>Input File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9FB561-779C-4EA9-8B8C-65B3941FB412}"/>
              </a:ext>
            </a:extLst>
          </p:cNvPr>
          <p:cNvSpPr/>
          <p:nvPr/>
        </p:nvSpPr>
        <p:spPr>
          <a:xfrm>
            <a:off x="968829" y="4611866"/>
            <a:ext cx="18485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latin typeface="+mj-lt"/>
              </a:rPr>
              <a:t>Output File 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970FD7A-E988-46AF-8D15-0CB77E3063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2704"/>
          <a:stretch/>
        </p:blipFill>
        <p:spPr>
          <a:xfrm>
            <a:off x="1144392" y="5135086"/>
            <a:ext cx="9115425" cy="122216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9CFD6BE-417A-48D1-A6F9-40B706EC69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872" y="1458595"/>
            <a:ext cx="9699308" cy="3206115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EBF94F2E-9FBC-4E24-85F0-2CD7109C03E7}"/>
              </a:ext>
            </a:extLst>
          </p:cNvPr>
          <p:cNvGrpSpPr/>
          <p:nvPr/>
        </p:nvGrpSpPr>
        <p:grpSpPr>
          <a:xfrm>
            <a:off x="809172" y="3904342"/>
            <a:ext cx="2891970" cy="184541"/>
            <a:chOff x="809172" y="3904342"/>
            <a:chExt cx="2891970" cy="184541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4E90F3B-38F1-4465-B1F3-A05558572EA7}"/>
                </a:ext>
              </a:extLst>
            </p:cNvPr>
            <p:cNvSpPr/>
            <p:nvPr/>
          </p:nvSpPr>
          <p:spPr>
            <a:xfrm>
              <a:off x="809172" y="3904342"/>
              <a:ext cx="482600" cy="180265"/>
            </a:xfrm>
            <a:prstGeom prst="rect">
              <a:avLst/>
            </a:prstGeom>
            <a:noFill/>
            <a:ln w="285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A0234FE-93E6-4D38-8A7D-BE81339BFE41}"/>
                </a:ext>
              </a:extLst>
            </p:cNvPr>
            <p:cNvSpPr/>
            <p:nvPr/>
          </p:nvSpPr>
          <p:spPr>
            <a:xfrm>
              <a:off x="2576111" y="3908618"/>
              <a:ext cx="1125031" cy="180265"/>
            </a:xfrm>
            <a:prstGeom prst="rect">
              <a:avLst/>
            </a:prstGeom>
            <a:noFill/>
            <a:ln w="285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E777095-6DB2-4183-8760-C870BA5437D3}"/>
              </a:ext>
            </a:extLst>
          </p:cNvPr>
          <p:cNvGrpSpPr/>
          <p:nvPr/>
        </p:nvGrpSpPr>
        <p:grpSpPr>
          <a:xfrm>
            <a:off x="816429" y="4361540"/>
            <a:ext cx="2891970" cy="184541"/>
            <a:chOff x="809172" y="3904342"/>
            <a:chExt cx="2891970" cy="184541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4189AD4-249E-486A-BED2-3BB71AAF283E}"/>
                </a:ext>
              </a:extLst>
            </p:cNvPr>
            <p:cNvSpPr/>
            <p:nvPr/>
          </p:nvSpPr>
          <p:spPr>
            <a:xfrm>
              <a:off x="809172" y="3904342"/>
              <a:ext cx="482600" cy="180265"/>
            </a:xfrm>
            <a:prstGeom prst="rect">
              <a:avLst/>
            </a:prstGeom>
            <a:noFill/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DCAEB1D-C246-4FF1-A45E-2616B7B69AEF}"/>
                </a:ext>
              </a:extLst>
            </p:cNvPr>
            <p:cNvSpPr/>
            <p:nvPr/>
          </p:nvSpPr>
          <p:spPr>
            <a:xfrm>
              <a:off x="2576111" y="3908618"/>
              <a:ext cx="1125031" cy="180265"/>
            </a:xfrm>
            <a:prstGeom prst="rect">
              <a:avLst/>
            </a:prstGeom>
            <a:noFill/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85069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27CEE-8ABE-45AA-9552-5203F5616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117" y="347540"/>
            <a:ext cx="10515600" cy="704020"/>
          </a:xfrm>
        </p:spPr>
        <p:txBody>
          <a:bodyPr>
            <a:normAutofit/>
          </a:bodyPr>
          <a:lstStyle/>
          <a:p>
            <a:r>
              <a:rPr lang="en-US" sz="3600" b="1" dirty="0"/>
              <a:t>Outlier Detection(IQR) – Changes made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331279-2E7C-4D29-BEDD-3FA9A9B07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7737D-B60E-42B2-BAEB-B2CB1795C5F8}" type="slidenum">
              <a:rPr lang="en-US" smtClean="0"/>
              <a:t>4</a:t>
            </a:fld>
            <a:endParaRPr lang="en-US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A822A391-DA35-43E0-996A-08B55C5AA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0A0C9-9585-4198-BF6C-19354F6FDDB7}" type="datetime1">
              <a:rPr lang="en-US" smtClean="0"/>
              <a:t>03/08/2019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9FB561-779C-4EA9-8B8C-65B3941FB412}"/>
              </a:ext>
            </a:extLst>
          </p:cNvPr>
          <p:cNvSpPr/>
          <p:nvPr/>
        </p:nvSpPr>
        <p:spPr>
          <a:xfrm>
            <a:off x="329921" y="1076178"/>
            <a:ext cx="6028676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 Calculation of Outliers  was excluded for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Region Cerebellum : ROI_ID 900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Measure </a:t>
            </a:r>
            <a:r>
              <a:rPr lang="en-US" sz="2400" dirty="0" err="1"/>
              <a:t>CSF_Volume</a:t>
            </a:r>
            <a:r>
              <a:rPr lang="en-US" sz="2400" dirty="0"/>
              <a:t>(mm^3) </a:t>
            </a:r>
          </a:p>
          <a:p>
            <a:pPr lvl="1"/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These calculations were made when reading the files, so the later calculations are done without including them.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values for each subject are normalized by the total volume across all regions of interest.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8F7E2A1-E588-400B-BA9C-20D41B9DAE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97"/>
          <a:stretch/>
        </p:blipFill>
        <p:spPr>
          <a:xfrm>
            <a:off x="6308188" y="1561306"/>
            <a:ext cx="5700932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101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27CEE-8ABE-45AA-9552-5203F5616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117" y="347540"/>
            <a:ext cx="10515600" cy="704020"/>
          </a:xfrm>
        </p:spPr>
        <p:txBody>
          <a:bodyPr>
            <a:normAutofit/>
          </a:bodyPr>
          <a:lstStyle/>
          <a:p>
            <a:r>
              <a:rPr lang="en-US" sz="3600" b="1" dirty="0"/>
              <a:t>Outlier Detection(IQR) – Process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331279-2E7C-4D29-BEDD-3FA9A9B07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7737D-B60E-42B2-BAEB-B2CB1795C5F8}" type="slidenum">
              <a:rPr lang="en-US" smtClean="0"/>
              <a:t>5</a:t>
            </a:fld>
            <a:endParaRPr lang="en-US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A822A391-DA35-43E0-996A-08B55C5AA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0A0C9-9585-4198-BF6C-19354F6FDDB7}" type="datetime1">
              <a:rPr lang="en-US" smtClean="0"/>
              <a:t>03/08/2019</a:t>
            </a:fld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900D019-0B42-4249-BE91-79635493650D}"/>
              </a:ext>
            </a:extLst>
          </p:cNvPr>
          <p:cNvSpPr/>
          <p:nvPr/>
        </p:nvSpPr>
        <p:spPr>
          <a:xfrm>
            <a:off x="1041512" y="1051560"/>
            <a:ext cx="8940688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 Read training files(170 subjects), one subject at a time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Exclude ROI_ID 900 and </a:t>
            </a:r>
            <a:r>
              <a:rPr lang="en-US" sz="2400" dirty="0" err="1"/>
              <a:t>CSF_Volume</a:t>
            </a:r>
            <a:r>
              <a:rPr lang="en-US" sz="2400" dirty="0"/>
              <a:t>(mm^3)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Normalize the entire data(except for the ROI_ID) by the total volume 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Store each subject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Data is now arranged subject wise, modify it to represent ROI wise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Calculate the IQR Range for each measure for each ROI, and store it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Read the test file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Exclude ROI_ID 900, if present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Exclude </a:t>
            </a:r>
            <a:r>
              <a:rPr lang="en-US" sz="2400" dirty="0" err="1"/>
              <a:t>CSF_Volume</a:t>
            </a:r>
            <a:r>
              <a:rPr lang="en-US" sz="2400" dirty="0"/>
              <a:t>(mm^3), if present.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Normalize by total volume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Compare with the already obtained IQR Range to test for an outlier.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19631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27CEE-8ABE-45AA-9552-5203F5616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012" y="195505"/>
            <a:ext cx="10515600" cy="704020"/>
          </a:xfrm>
        </p:spPr>
        <p:txBody>
          <a:bodyPr>
            <a:normAutofit/>
          </a:bodyPr>
          <a:lstStyle/>
          <a:p>
            <a:r>
              <a:rPr lang="en-US" sz="3600" b="1" dirty="0"/>
              <a:t>Outlier Detection(IQR) – An example from prev. disc.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331279-2E7C-4D29-BEDD-3FA9A9B07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7737D-B60E-42B2-BAEB-B2CB1795C5F8}" type="slidenum">
              <a:rPr lang="en-US" smtClean="0"/>
              <a:t>6</a:t>
            </a:fld>
            <a:endParaRPr lang="en-US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A822A391-DA35-43E0-996A-08B55C5AA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0A0C9-9585-4198-BF6C-19354F6FDDB7}" type="datetime1">
              <a:rPr lang="en-US" smtClean="0"/>
              <a:t>03/08/2019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4900D019-0B42-4249-BE91-79635493650D}"/>
                  </a:ext>
                </a:extLst>
              </p:cNvPr>
              <p:cNvSpPr/>
              <p:nvPr/>
            </p:nvSpPr>
            <p:spPr>
              <a:xfrm>
                <a:off x="318647" y="1051560"/>
                <a:ext cx="4900247" cy="30469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ROI_ID : 229 , Mean Thickness(mm) : 3.549448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Outlier : any data point more than 1.5 IQR below the first quartile(Q1) or 1.5 IQR above the third quartile(Q3)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𝐼𝑄𝑅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3 –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br>
                  <a:rPr lang="en-US" sz="2400" dirty="0"/>
                </a:br>
                <a:endParaRPr lang="en-US" sz="2400" dirty="0"/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4900D019-0B42-4249-BE91-7963549365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647" y="1051560"/>
                <a:ext cx="4900247" cy="3046988"/>
              </a:xfrm>
              <a:prstGeom prst="rect">
                <a:avLst/>
              </a:prstGeom>
              <a:blipFill>
                <a:blip r:embed="rId3"/>
                <a:stretch>
                  <a:fillRect l="-1617" t="-1603" r="-26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AutoShape 2" descr="image.png">
            <a:extLst>
              <a:ext uri="{FF2B5EF4-FFF2-40B4-BE49-F238E27FC236}">
                <a16:creationId xmlns:a16="http://schemas.microsoft.com/office/drawing/2014/main" id="{114882F7-E6CA-4F62-A13C-57A136E82FF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577578" y="910371"/>
            <a:ext cx="4295775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F8C884-45DC-4F3A-80BC-B715F52BF3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8895" y="950203"/>
            <a:ext cx="5743575" cy="933450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692DDE3-C334-4F51-902E-29163874B1DA}"/>
              </a:ext>
            </a:extLst>
          </p:cNvPr>
          <p:cNvGrpSpPr/>
          <p:nvPr/>
        </p:nvGrpSpPr>
        <p:grpSpPr>
          <a:xfrm>
            <a:off x="3038475" y="3852239"/>
            <a:ext cx="3086100" cy="2269370"/>
            <a:chOff x="5582530" y="2078751"/>
            <a:chExt cx="3086100" cy="226937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498B35E-C331-46F9-82AA-0E988F3A17E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582530" y="2081171"/>
              <a:ext cx="3086100" cy="2266950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59244E5-716B-467A-B5A4-24882CCCFFBB}"/>
                </a:ext>
              </a:extLst>
            </p:cNvPr>
            <p:cNvSpPr/>
            <p:nvPr/>
          </p:nvSpPr>
          <p:spPr>
            <a:xfrm>
              <a:off x="7718315" y="2078751"/>
              <a:ext cx="65755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rgbClr val="FF0000"/>
                  </a:solidFill>
                </a:rPr>
                <a:t>(Q1) 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8F04D62-50BB-4B85-8CA2-B0B5752279F9}"/>
              </a:ext>
            </a:extLst>
          </p:cNvPr>
          <p:cNvGrpSpPr/>
          <p:nvPr/>
        </p:nvGrpSpPr>
        <p:grpSpPr>
          <a:xfrm>
            <a:off x="0" y="3829754"/>
            <a:ext cx="3038475" cy="2317048"/>
            <a:chOff x="488705" y="3553009"/>
            <a:chExt cx="3038475" cy="2317048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62DCFABB-49C7-4E0B-972F-011A66EA35C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88705" y="3584057"/>
              <a:ext cx="3038475" cy="2286000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701D221-CA07-4815-8F16-DC67A266FD49}"/>
                </a:ext>
              </a:extLst>
            </p:cNvPr>
            <p:cNvSpPr/>
            <p:nvPr/>
          </p:nvSpPr>
          <p:spPr>
            <a:xfrm>
              <a:off x="2529116" y="3553009"/>
              <a:ext cx="65755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(Q3) 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EB75749-93CC-454C-9C28-9A8F0B5FA24C}"/>
                  </a:ext>
                </a:extLst>
              </p:cNvPr>
              <p:cNvSpPr txBox="1"/>
              <p:nvPr/>
            </p:nvSpPr>
            <p:spPr>
              <a:xfrm>
                <a:off x="5124048" y="2007639"/>
                <a:ext cx="6973104" cy="15764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400" dirty="0"/>
                  <a:t>For </a:t>
                </a:r>
                <a:r>
                  <a:rPr lang="en-US" sz="2400" dirty="0" err="1"/>
                  <a:t>Mean_Thickness</a:t>
                </a:r>
                <a:r>
                  <a:rPr lang="en-US" sz="2400" dirty="0"/>
                  <a:t> :</a:t>
                </a: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𝐼𝑄𝑅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 = 4.14799 − 3.60666 = 0.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54133</m:t>
                      </m:r>
                    </m:oMath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1 − 1.5∗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𝐼𝑄𝑅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 = 3.60666 − (1.5∗0.54133) = 0.811995</m:t>
                      </m:r>
                    </m:oMath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3 + 1.5∗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𝐼𝑄𝑅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 = 4.14799 + (1.5∗0.54133) =4.959985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EB75749-93CC-454C-9C28-9A8F0B5FA2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4048" y="2007639"/>
                <a:ext cx="6973104" cy="1576457"/>
              </a:xfrm>
              <a:prstGeom prst="rect">
                <a:avLst/>
              </a:prstGeom>
              <a:blipFill>
                <a:blip r:embed="rId7"/>
                <a:stretch>
                  <a:fillRect l="-1400" t="-3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E375F5BB-7610-4187-B2A7-6C6D7D0057AD}"/>
                  </a:ext>
                </a:extLst>
              </p:cNvPr>
              <p:cNvSpPr/>
              <p:nvPr/>
            </p:nvSpPr>
            <p:spPr>
              <a:xfrm>
                <a:off x="6245326" y="3818837"/>
                <a:ext cx="5712216" cy="22467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400" dirty="0"/>
                  <a:t>A point is considered an outlier if it's below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1 − 1.5∗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𝐼𝑄𝑅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400" dirty="0"/>
                  <a:t>or above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3+1.5∗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𝐼𝑄𝑅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  <a:p>
                <a:pPr algn="just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400" dirty="0"/>
                  <a:t>Therefore, any point outside the range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[0.811995,4.959985] </m:t>
                    </m:r>
                  </m:oMath>
                </a14:m>
                <a:r>
                  <a:rPr lang="en-US" sz="2400" dirty="0"/>
                  <a:t>is considered an outlier</a:t>
                </a:r>
              </a:p>
              <a:p>
                <a:pPr algn="just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400" dirty="0"/>
                  <a:t>Hence, this particular value is not an outlier.</a:t>
                </a:r>
              </a:p>
            </p:txBody>
          </p:sp>
        </mc:Choice>
        <mc:Fallback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E375F5BB-7610-4187-B2A7-6C6D7D0057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5326" y="3818837"/>
                <a:ext cx="5712216" cy="2246769"/>
              </a:xfrm>
              <a:prstGeom prst="rect">
                <a:avLst/>
              </a:prstGeom>
              <a:blipFill>
                <a:blip r:embed="rId8"/>
                <a:stretch>
                  <a:fillRect l="-1599" t="-2168" r="-1599" b="-5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6681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27CEE-8ABE-45AA-9552-5203F5616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117" y="260456"/>
            <a:ext cx="10515600" cy="704020"/>
          </a:xfrm>
        </p:spPr>
        <p:txBody>
          <a:bodyPr>
            <a:normAutofit/>
          </a:bodyPr>
          <a:lstStyle/>
          <a:p>
            <a:r>
              <a:rPr lang="en-US" sz="3600" b="1" dirty="0"/>
              <a:t>Outlier Detection(IQR) – 2523412.roiwise.stats - Output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331279-2E7C-4D29-BEDD-3FA9A9B07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7737D-B60E-42B2-BAEB-B2CB1795C5F8}" type="slidenum">
              <a:rPr lang="en-US" smtClean="0"/>
              <a:t>7</a:t>
            </a:fld>
            <a:endParaRPr lang="en-US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A822A391-DA35-43E0-996A-08B55C5AA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0A0C9-9585-4198-BF6C-19354F6FDDB7}" type="datetime1">
              <a:rPr lang="en-US" smtClean="0"/>
              <a:t>03/08/2019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DEA0B8-23AB-4A83-9418-77E6A31389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3805" y="1119187"/>
            <a:ext cx="8677275" cy="46196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9507E1E-4FB7-42D3-925C-BABD8D35F79E}"/>
              </a:ext>
            </a:extLst>
          </p:cNvPr>
          <p:cNvSpPr txBox="1"/>
          <p:nvPr/>
        </p:nvSpPr>
        <p:spPr>
          <a:xfrm>
            <a:off x="4400842" y="5862915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 action="ppaction://hlinkfile"/>
              </a:rPr>
              <a:t>iqr_actual_excel.xlsx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081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27CEE-8ABE-45AA-9552-5203F5616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167" y="136525"/>
            <a:ext cx="11578883" cy="704020"/>
          </a:xfrm>
        </p:spPr>
        <p:txBody>
          <a:bodyPr>
            <a:normAutofit/>
          </a:bodyPr>
          <a:lstStyle/>
          <a:p>
            <a:r>
              <a:rPr lang="en-US" sz="3600" b="1" dirty="0"/>
              <a:t>Outlier Detection(IQR) – 2523412_edited.roiwise.stats- Output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331279-2E7C-4D29-BEDD-3FA9A9B07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7737D-B60E-42B2-BAEB-B2CB1795C5F8}" type="slidenum">
              <a:rPr lang="en-US" smtClean="0"/>
              <a:t>8</a:t>
            </a:fld>
            <a:endParaRPr lang="en-US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A822A391-DA35-43E0-996A-08B55C5AA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0A0C9-9585-4198-BF6C-19354F6FDDB7}" type="datetime1">
              <a:rPr lang="en-US" smtClean="0"/>
              <a:t>03/08/2019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9C30D31-4144-4F7C-AA57-343EB75F6D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225" y="1114425"/>
            <a:ext cx="8591550" cy="46291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E16344-CC3B-4584-9BC6-ED679A894E41}"/>
              </a:ext>
            </a:extLst>
          </p:cNvPr>
          <p:cNvSpPr txBox="1"/>
          <p:nvPr/>
        </p:nvSpPr>
        <p:spPr>
          <a:xfrm>
            <a:off x="4400842" y="5862915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 action="ppaction://hlinkfile"/>
              </a:rPr>
              <a:t>iqr_edited_excel.xlsx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9185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CC5AA5-0822-4517-9CD5-D74092C99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862D0-9720-45CF-AA47-7372A6A45C48}" type="datetime1">
              <a:rPr lang="en-US" smtClean="0"/>
              <a:t>03/08/2019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6C9C3F-4559-4B87-96FD-C9DF11553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7737D-B60E-42B2-BAEB-B2CB1795C5F8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63028F-8868-4795-8220-E3E6946C45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848" y="1372440"/>
            <a:ext cx="11564303" cy="414909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2462536D-41E9-4EEA-8AD1-E0917C217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117" y="260456"/>
            <a:ext cx="10515600" cy="704020"/>
          </a:xfrm>
        </p:spPr>
        <p:txBody>
          <a:bodyPr>
            <a:normAutofit/>
          </a:bodyPr>
          <a:lstStyle/>
          <a:p>
            <a:r>
              <a:rPr lang="en-US" sz="3600" b="1" dirty="0"/>
              <a:t>Outlier Detection(IQR) – Comparison </a:t>
            </a:r>
          </a:p>
        </p:txBody>
      </p:sp>
    </p:spTree>
    <p:extLst>
      <p:ext uri="{BB962C8B-B14F-4D97-AF65-F5344CB8AC3E}">
        <p14:creationId xmlns:p14="http://schemas.microsoft.com/office/powerpoint/2010/main" val="35321947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4382</TotalTime>
  <Words>712</Words>
  <Application>Microsoft Office PowerPoint</Application>
  <PresentationFormat>Widescreen</PresentationFormat>
  <Paragraphs>122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Office Theme</vt:lpstr>
      <vt:lpstr>Directed Research  Outlier Detection  IQR and One Class SVM</vt:lpstr>
      <vt:lpstr>PowerPoint Presentation</vt:lpstr>
      <vt:lpstr>Outlier Detection(IQR) – Input and Output Samples </vt:lpstr>
      <vt:lpstr>Outlier Detection(IQR) – Changes made </vt:lpstr>
      <vt:lpstr>Outlier Detection(IQR) – Process</vt:lpstr>
      <vt:lpstr>Outlier Detection(IQR) – An example from prev. disc.</vt:lpstr>
      <vt:lpstr>Outlier Detection(IQR) – 2523412.roiwise.stats - Output</vt:lpstr>
      <vt:lpstr>Outlier Detection(IQR) – 2523412_edited.roiwise.stats- Output</vt:lpstr>
      <vt:lpstr>Outlier Detection(IQR) – Comparison </vt:lpstr>
      <vt:lpstr>Outlier Detection(IQR) – Comparison </vt:lpstr>
      <vt:lpstr>Outlier Detection - SVM</vt:lpstr>
      <vt:lpstr>Outlier Detection(SVM) – 2523412_actual - Output</vt:lpstr>
      <vt:lpstr>Outlier Detection(SVM)– 2523412.nii.gz - Output</vt:lpstr>
      <vt:lpstr>Outlier Detection(SVM) – 2523412.roiwise.stats - Output</vt:lpstr>
      <vt:lpstr>Outlier Detection(SVM)– 2523412_edited.nii.gz - Output</vt:lpstr>
      <vt:lpstr>Outlier Detection(SVM) – 2523412_edited.roiwise.stats - Output</vt:lpstr>
      <vt:lpstr>Outlier Detection(SVM)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Directed Research  BrainSuite and Outlier Detection</dc:title>
  <dc:creator>Muthulakshmi</dc:creator>
  <cp:lastModifiedBy>Muthulakshmi Chandrasekaran</cp:lastModifiedBy>
  <cp:revision>378</cp:revision>
  <dcterms:created xsi:type="dcterms:W3CDTF">2019-01-25T01:41:14Z</dcterms:created>
  <dcterms:modified xsi:type="dcterms:W3CDTF">2019-03-09T04:10:01Z</dcterms:modified>
</cp:coreProperties>
</file>