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307" r:id="rId4"/>
    <p:sldId id="310" r:id="rId5"/>
    <p:sldId id="308" r:id="rId6"/>
    <p:sldId id="284" r:id="rId7"/>
    <p:sldId id="311" r:id="rId8"/>
    <p:sldId id="309" r:id="rId9"/>
    <p:sldId id="291" r:id="rId10"/>
    <p:sldId id="300" r:id="rId11"/>
    <p:sldId id="285" r:id="rId12"/>
    <p:sldId id="288" r:id="rId13"/>
    <p:sldId id="304" r:id="rId14"/>
    <p:sldId id="306" r:id="rId15"/>
    <p:sldId id="305" r:id="rId16"/>
    <p:sldId id="296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FFFEF9"/>
    <a:srgbClr val="000000"/>
    <a:srgbClr val="8BADDE"/>
    <a:srgbClr val="5B9BD5"/>
    <a:srgbClr val="89AEDB"/>
    <a:srgbClr val="3D64A0"/>
    <a:srgbClr val="DE7428"/>
    <a:srgbClr val="2C466B"/>
    <a:srgbClr val="3C6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2940D-9C20-4E88-B6DA-1821C75C2316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53BEA-5E52-4666-A8DD-6A0310A59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2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47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70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74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B52C85E-E1F0-8EFC-F4D1-61BBE500F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1512210-1B65-CCB2-2D2E-C2C648F4E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E923782-CAD4-7095-21B9-029CE9DD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7AC204-3587-332E-6EB6-CCE07FCFC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13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4C9207-7AB8-F617-7E40-A763D7C8B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BE3D4B6-F800-4027-5165-FB2783E8B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8A4BAD9-ED17-8038-8AE4-F8CC0C98D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970F79-AEDC-621D-692C-32D337248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9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F13D0E-F309-3F37-29F6-7840D4555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7DAEDAF-01AC-189C-7EB6-1B9FA6714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7D36E28-4C5E-239D-3B06-A53359F87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6517B5-D79A-37D5-0F72-268E3C3D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48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90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0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7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5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8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5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F088754-9FBD-F501-EEF7-03F940069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F2B9BA6-E460-D539-D623-7C47C26F4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5257423-0D21-D467-69CE-629022352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4F89171-9FEB-FFB4-C961-78F6ADE8F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10CE477-5A13-944A-7222-23F2656C6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AF02E0-6C4E-53F2-9301-3BC5521DC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480DE49-24DD-4BA6-623F-A6723519F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5B1439-BE7A-AE9F-255B-E578F3DEA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53BEA-5E52-4666-A8DD-6A0310A59CA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7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90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6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8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8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1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8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16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7C1D5-1EA4-4B24-B76E-91AF016E39DE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1358-203B-4575-A845-91135193C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18" Type="http://schemas.openxmlformats.org/officeDocument/2006/relationships/image" Target="../media/image26.jpeg"/><Relationship Id="rId26" Type="http://schemas.openxmlformats.org/officeDocument/2006/relationships/image" Target="../media/image34.jpeg"/><Relationship Id="rId3" Type="http://schemas.openxmlformats.org/officeDocument/2006/relationships/image" Target="../media/image11.jpeg"/><Relationship Id="rId21" Type="http://schemas.openxmlformats.org/officeDocument/2006/relationships/image" Target="../media/image29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17" Type="http://schemas.openxmlformats.org/officeDocument/2006/relationships/image" Target="../media/image25.jpeg"/><Relationship Id="rId25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4.jpeg"/><Relationship Id="rId20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24" Type="http://schemas.openxmlformats.org/officeDocument/2006/relationships/image" Target="../media/image32.jpeg"/><Relationship Id="rId5" Type="http://schemas.openxmlformats.org/officeDocument/2006/relationships/image" Target="../media/image13.jpeg"/><Relationship Id="rId15" Type="http://schemas.openxmlformats.org/officeDocument/2006/relationships/image" Target="../media/image23.jpeg"/><Relationship Id="rId23" Type="http://schemas.openxmlformats.org/officeDocument/2006/relationships/image" Target="../media/image31.jpeg"/><Relationship Id="rId10" Type="http://schemas.openxmlformats.org/officeDocument/2006/relationships/image" Target="../media/image18.jpeg"/><Relationship Id="rId19" Type="http://schemas.openxmlformats.org/officeDocument/2006/relationships/image" Target="../media/image27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Relationship Id="rId22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1A7F6C-C457-1BAA-BD31-1E405096C6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880" y="2647405"/>
            <a:ext cx="9144000" cy="141949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EF9"/>
                </a:solidFill>
              </a:rPr>
              <a:t>Vision Based Automation of Sodium Disposal</a:t>
            </a:r>
            <a:endParaRPr lang="en-US" b="1" dirty="0">
              <a:solidFill>
                <a:srgbClr val="FFFE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A66E9C-859E-E9D0-ADB7-9A15BE92E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8E222C-A8E8-EE23-AE19-19A4408717FF}"/>
              </a:ext>
            </a:extLst>
          </p:cNvPr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CDE72-12D1-1F96-00C3-42D00817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CNN Approach</a:t>
            </a:r>
            <a:endParaRPr lang="en-IN" sz="3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E12F3B-4F41-FC99-89A2-103EBC3EB7F6}"/>
              </a:ext>
            </a:extLst>
          </p:cNvPr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B391BA-403C-AB2C-475F-3552AF10567E}"/>
              </a:ext>
            </a:extLst>
          </p:cNvPr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B89AE473-B420-4F4F-8A95-E317FBBA984E}"/>
              </a:ext>
            </a:extLst>
          </p:cNvPr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C460D54-6063-C168-F72F-8ED2C40FB094}"/>
              </a:ext>
            </a:extLst>
          </p:cNvPr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227A151-670D-106B-62F1-276660C4E73B}"/>
              </a:ext>
            </a:extLst>
          </p:cNvPr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54BC8CA-8271-A7DA-CF6C-91E139409D31}"/>
              </a:ext>
            </a:extLst>
          </p:cNvPr>
          <p:cNvCxnSpPr>
            <a:cxnSpLocks/>
          </p:cNvCxnSpPr>
          <p:nvPr/>
        </p:nvCxnSpPr>
        <p:spPr>
          <a:xfrm flipH="1">
            <a:off x="517234" y="3106284"/>
            <a:ext cx="11548533" cy="669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CE4034D-FFB2-6024-64DE-B77FF0A86EB7}"/>
              </a:ext>
            </a:extLst>
          </p:cNvPr>
          <p:cNvSpPr/>
          <p:nvPr/>
        </p:nvSpPr>
        <p:spPr>
          <a:xfrm>
            <a:off x="2176834" y="1506518"/>
            <a:ext cx="1193800" cy="111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09A0134-4250-3A9F-21B8-D13CA58CFC14}"/>
              </a:ext>
            </a:extLst>
          </p:cNvPr>
          <p:cNvSpPr/>
          <p:nvPr/>
        </p:nvSpPr>
        <p:spPr>
          <a:xfrm>
            <a:off x="3370634" y="1506518"/>
            <a:ext cx="1193800" cy="111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2D6FFEE-C407-7093-214D-541E87439E5D}"/>
              </a:ext>
            </a:extLst>
          </p:cNvPr>
          <p:cNvCxnSpPr>
            <a:endCxn id="29" idx="1"/>
          </p:cNvCxnSpPr>
          <p:nvPr/>
        </p:nvCxnSpPr>
        <p:spPr>
          <a:xfrm>
            <a:off x="1397901" y="2065318"/>
            <a:ext cx="778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DF27EFA-91C6-6F31-B36C-87A841AE3FE4}"/>
              </a:ext>
            </a:extLst>
          </p:cNvPr>
          <p:cNvCxnSpPr/>
          <p:nvPr/>
        </p:nvCxnSpPr>
        <p:spPr>
          <a:xfrm>
            <a:off x="4564434" y="2065318"/>
            <a:ext cx="77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0E4B6AE-48F9-53B7-BF9A-118FA1428C10}"/>
              </a:ext>
            </a:extLst>
          </p:cNvPr>
          <p:cNvSpPr txBox="1"/>
          <p:nvPr/>
        </p:nvSpPr>
        <p:spPr>
          <a:xfrm>
            <a:off x="646544" y="1880652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586A970-2807-2012-E654-60927C026BBD}"/>
              </a:ext>
            </a:extLst>
          </p:cNvPr>
          <p:cNvSpPr txBox="1"/>
          <p:nvPr/>
        </p:nvSpPr>
        <p:spPr>
          <a:xfrm>
            <a:off x="5378322" y="1880652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Sputtering?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7CC7F4F-3292-3C04-708F-5E8C2124DCC6}"/>
              </a:ext>
            </a:extLst>
          </p:cNvPr>
          <p:cNvSpPr/>
          <p:nvPr/>
        </p:nvSpPr>
        <p:spPr>
          <a:xfrm>
            <a:off x="1530158" y="3887979"/>
            <a:ext cx="1193800" cy="111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B442A4F-6913-4448-7DB1-28787555D725}"/>
              </a:ext>
            </a:extLst>
          </p:cNvPr>
          <p:cNvSpPr/>
          <p:nvPr/>
        </p:nvSpPr>
        <p:spPr>
          <a:xfrm>
            <a:off x="5006026" y="3876382"/>
            <a:ext cx="1193800" cy="111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985A3275-0899-9129-3192-73B4FABB50F2}"/>
              </a:ext>
            </a:extLst>
          </p:cNvPr>
          <p:cNvCxnSpPr>
            <a:cxnSpLocks/>
          </p:cNvCxnSpPr>
          <p:nvPr/>
        </p:nvCxnSpPr>
        <p:spPr>
          <a:xfrm>
            <a:off x="1139282" y="4483417"/>
            <a:ext cx="390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79FD348-A018-4D1C-BE63-AE477DEC9D2C}"/>
              </a:ext>
            </a:extLst>
          </p:cNvPr>
          <p:cNvSpPr txBox="1"/>
          <p:nvPr/>
        </p:nvSpPr>
        <p:spPr>
          <a:xfrm>
            <a:off x="387925" y="4298751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2F15C81-3C8F-2489-3889-BAE4A9B7C6BE}"/>
              </a:ext>
            </a:extLst>
          </p:cNvPr>
          <p:cNvSpPr txBox="1"/>
          <p:nvPr/>
        </p:nvSpPr>
        <p:spPr>
          <a:xfrm>
            <a:off x="6590702" y="4250516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Sputtering?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FFF4C80-E23E-78FA-02E0-6F708F3C2F02}"/>
              </a:ext>
            </a:extLst>
          </p:cNvPr>
          <p:cNvSpPr/>
          <p:nvPr/>
        </p:nvSpPr>
        <p:spPr>
          <a:xfrm>
            <a:off x="3271638" y="3890964"/>
            <a:ext cx="1193800" cy="111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532A089B-65B9-31F3-704D-DCB340635BE2}"/>
              </a:ext>
            </a:extLst>
          </p:cNvPr>
          <p:cNvCxnSpPr/>
          <p:nvPr/>
        </p:nvCxnSpPr>
        <p:spPr>
          <a:xfrm>
            <a:off x="2731638" y="4466773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76C3093-081E-3F1E-52D7-4B12FE4F8FDE}"/>
              </a:ext>
            </a:extLst>
          </p:cNvPr>
          <p:cNvCxnSpPr/>
          <p:nvPr/>
        </p:nvCxnSpPr>
        <p:spPr>
          <a:xfrm>
            <a:off x="4466205" y="443518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B68A444-E7B0-31D7-DB07-CC0915F50B47}"/>
              </a:ext>
            </a:extLst>
          </p:cNvPr>
          <p:cNvSpPr/>
          <p:nvPr/>
        </p:nvSpPr>
        <p:spPr>
          <a:xfrm>
            <a:off x="7326233" y="1874631"/>
            <a:ext cx="2268787" cy="708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Simple Training Loop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B55EFC5-1BDF-FF67-49AB-9F2E05322913}"/>
              </a:ext>
            </a:extLst>
          </p:cNvPr>
          <p:cNvSpPr/>
          <p:nvPr/>
        </p:nvSpPr>
        <p:spPr>
          <a:xfrm>
            <a:off x="7326233" y="1530364"/>
            <a:ext cx="2268786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Advantages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843C45D-0F13-0FCC-F507-B7042C65D767}"/>
              </a:ext>
            </a:extLst>
          </p:cNvPr>
          <p:cNvSpPr/>
          <p:nvPr/>
        </p:nvSpPr>
        <p:spPr>
          <a:xfrm>
            <a:off x="9796980" y="1874631"/>
            <a:ext cx="2268787" cy="708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Big Classification Dataset for Training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EFE31C6-FA0C-5E23-F9EA-50038B6C015D}"/>
              </a:ext>
            </a:extLst>
          </p:cNvPr>
          <p:cNvSpPr/>
          <p:nvPr/>
        </p:nvSpPr>
        <p:spPr>
          <a:xfrm>
            <a:off x="9796980" y="1530364"/>
            <a:ext cx="2268786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</a:t>
            </a:r>
            <a:endParaRPr lang="en-IN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4429A3B-D7F8-20F2-6126-8256AEC59E13}"/>
              </a:ext>
            </a:extLst>
          </p:cNvPr>
          <p:cNvCxnSpPr>
            <a:cxnSpLocks/>
          </p:cNvCxnSpPr>
          <p:nvPr/>
        </p:nvCxnSpPr>
        <p:spPr>
          <a:xfrm>
            <a:off x="6199826" y="4435182"/>
            <a:ext cx="390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7DCFDF1A-3B40-127A-673F-FA72EE47A711}"/>
              </a:ext>
            </a:extLst>
          </p:cNvPr>
          <p:cNvSpPr/>
          <p:nvPr/>
        </p:nvSpPr>
        <p:spPr>
          <a:xfrm>
            <a:off x="8450891" y="3925325"/>
            <a:ext cx="2268787" cy="627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Pre-Trained CNN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E9539940-86C9-E2B1-C5D9-4C868FE6D0DC}"/>
              </a:ext>
            </a:extLst>
          </p:cNvPr>
          <p:cNvSpPr/>
          <p:nvPr/>
        </p:nvSpPr>
        <p:spPr>
          <a:xfrm>
            <a:off x="8450891" y="3581057"/>
            <a:ext cx="2268786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Advantages</a:t>
            </a:r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623A7D0-279E-9C8D-9D9E-0B02ADA5BEBB}"/>
              </a:ext>
            </a:extLst>
          </p:cNvPr>
          <p:cNvSpPr/>
          <p:nvPr/>
        </p:nvSpPr>
        <p:spPr>
          <a:xfrm>
            <a:off x="8450890" y="4566687"/>
            <a:ext cx="2268787" cy="627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Big Classification Dataset not Required</a:t>
            </a:r>
          </a:p>
        </p:txBody>
      </p:sp>
    </p:spTree>
    <p:extLst>
      <p:ext uri="{BB962C8B-B14F-4D97-AF65-F5344CB8AC3E}">
        <p14:creationId xmlns:p14="http://schemas.microsoft.com/office/powerpoint/2010/main" val="18937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5" grpId="0"/>
      <p:bldP spid="36" grpId="0"/>
      <p:bldP spid="37" grpId="0" animBg="1"/>
      <p:bldP spid="38" grpId="0" animBg="1"/>
      <p:bldP spid="41" grpId="0"/>
      <p:bldP spid="42" grpId="0"/>
      <p:bldP spid="43" grpId="0" animBg="1"/>
      <p:bldP spid="48" grpId="0" animBg="1"/>
      <p:bldP spid="49" grpId="0" animBg="1"/>
      <p:bldP spid="51" grpId="0" animBg="1"/>
      <p:bldP spid="52" grpId="0" animBg="1"/>
      <p:bldP spid="59" grpId="0" animBg="1"/>
      <p:bldP spid="60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Proposed Pipeline</a:t>
            </a:r>
            <a:endParaRPr lang="en-IN" sz="3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DCDCD9D-D7C2-9E4B-43C2-E00B938273ED}"/>
              </a:ext>
            </a:extLst>
          </p:cNvPr>
          <p:cNvGrpSpPr/>
          <p:nvPr/>
        </p:nvGrpSpPr>
        <p:grpSpPr>
          <a:xfrm>
            <a:off x="1753867" y="2406444"/>
            <a:ext cx="2280445" cy="1707127"/>
            <a:chOff x="3099711" y="954400"/>
            <a:chExt cx="2280445" cy="17071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9B4C3D8-740E-402C-7567-E9A3972FCA62}"/>
                </a:ext>
              </a:extLst>
            </p:cNvPr>
            <p:cNvSpPr/>
            <p:nvPr/>
          </p:nvSpPr>
          <p:spPr>
            <a:xfrm>
              <a:off x="3099711" y="1297325"/>
              <a:ext cx="228044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Detects Bounding Boxes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1C57D9A-CB5F-34BB-BD58-4BA206D2A0C4}"/>
                </a:ext>
              </a:extLst>
            </p:cNvPr>
            <p:cNvSpPr/>
            <p:nvPr/>
          </p:nvSpPr>
          <p:spPr>
            <a:xfrm>
              <a:off x="3099711" y="954400"/>
              <a:ext cx="2280445" cy="3214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Segmentation Model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09CF552-84A0-ED06-72F5-91185EF2AAD8}"/>
                </a:ext>
              </a:extLst>
            </p:cNvPr>
            <p:cNvSpPr/>
            <p:nvPr/>
          </p:nvSpPr>
          <p:spPr>
            <a:xfrm>
              <a:off x="3099711" y="1990161"/>
              <a:ext cx="228044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Extract Segmentation Masks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8DE162E-6646-1BD9-CDD6-65991B29B692}"/>
              </a:ext>
            </a:extLst>
          </p:cNvPr>
          <p:cNvGrpSpPr/>
          <p:nvPr/>
        </p:nvGrpSpPr>
        <p:grpSpPr>
          <a:xfrm>
            <a:off x="5140533" y="2406444"/>
            <a:ext cx="2280445" cy="1707127"/>
            <a:chOff x="3099711" y="954400"/>
            <a:chExt cx="2280445" cy="17071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9F8FED1-0762-3892-E9C8-185405F6790B}"/>
                </a:ext>
              </a:extLst>
            </p:cNvPr>
            <p:cNvSpPr/>
            <p:nvPr/>
          </p:nvSpPr>
          <p:spPr>
            <a:xfrm>
              <a:off x="3099711" y="1297325"/>
              <a:ext cx="228044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Extract Features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299554C1-171E-DE10-EF1C-F66D1C48CF05}"/>
                </a:ext>
              </a:extLst>
            </p:cNvPr>
            <p:cNvSpPr/>
            <p:nvPr/>
          </p:nvSpPr>
          <p:spPr>
            <a:xfrm>
              <a:off x="3099711" y="954400"/>
              <a:ext cx="2280445" cy="3214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Feature Extraction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F8FBAFB-E54F-899B-C5FE-D1D9D003D348}"/>
                </a:ext>
              </a:extLst>
            </p:cNvPr>
            <p:cNvSpPr/>
            <p:nvPr/>
          </p:nvSpPr>
          <p:spPr>
            <a:xfrm>
              <a:off x="3099711" y="1990161"/>
              <a:ext cx="228044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No. of Fire Zones, Fire Strength, </a:t>
              </a:r>
              <a:r>
                <a:rPr lang="en-IN" dirty="0" err="1"/>
                <a:t>BBox</a:t>
              </a:r>
              <a:r>
                <a:rPr lang="en-IN" dirty="0"/>
                <a:t> Area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12AA999-66CC-0F82-B97A-F60735E7BD46}"/>
              </a:ext>
            </a:extLst>
          </p:cNvPr>
          <p:cNvGrpSpPr/>
          <p:nvPr/>
        </p:nvGrpSpPr>
        <p:grpSpPr>
          <a:xfrm>
            <a:off x="8527199" y="2406444"/>
            <a:ext cx="2280445" cy="1707127"/>
            <a:chOff x="3099711" y="954400"/>
            <a:chExt cx="2280445" cy="17071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A052AD0-C1AE-150F-2716-49F966ABC93C}"/>
                </a:ext>
              </a:extLst>
            </p:cNvPr>
            <p:cNvSpPr/>
            <p:nvPr/>
          </p:nvSpPr>
          <p:spPr>
            <a:xfrm>
              <a:off x="3099711" y="1297325"/>
              <a:ext cx="228044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Process Sequence of masks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46BBEBC-0287-2429-979D-B4461E64FA08}"/>
                </a:ext>
              </a:extLst>
            </p:cNvPr>
            <p:cNvSpPr/>
            <p:nvPr/>
          </p:nvSpPr>
          <p:spPr>
            <a:xfrm>
              <a:off x="3099711" y="954400"/>
              <a:ext cx="2280445" cy="3214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Sequence Model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37518DD0-7004-C928-E2DD-30950764D194}"/>
                </a:ext>
              </a:extLst>
            </p:cNvPr>
            <p:cNvSpPr/>
            <p:nvPr/>
          </p:nvSpPr>
          <p:spPr>
            <a:xfrm>
              <a:off x="3099711" y="1990161"/>
              <a:ext cx="228044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Performs Classification</a:t>
              </a:r>
              <a:endParaRPr lang="en-IN" dirty="0"/>
            </a:p>
          </p:txBody>
        </p:sp>
      </p:grpSp>
      <p:sp>
        <p:nvSpPr>
          <p:cNvPr id="33" name="Arrow: Notched Right 32">
            <a:extLst>
              <a:ext uri="{FF2B5EF4-FFF2-40B4-BE49-F238E27FC236}">
                <a16:creationId xmlns:a16="http://schemas.microsoft.com/office/drawing/2014/main" xmlns="" id="{7A90F9EA-93E4-5502-FF45-46EB866F130A}"/>
              </a:ext>
            </a:extLst>
          </p:cNvPr>
          <p:cNvSpPr/>
          <p:nvPr/>
        </p:nvSpPr>
        <p:spPr>
          <a:xfrm>
            <a:off x="4252981" y="3047457"/>
            <a:ext cx="802941" cy="56412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Notched Right 33">
            <a:extLst>
              <a:ext uri="{FF2B5EF4-FFF2-40B4-BE49-F238E27FC236}">
                <a16:creationId xmlns:a16="http://schemas.microsoft.com/office/drawing/2014/main" xmlns="" id="{E441A9AF-2C0F-5DF5-5ECA-36244D7B2AD7}"/>
              </a:ext>
            </a:extLst>
          </p:cNvPr>
          <p:cNvSpPr/>
          <p:nvPr/>
        </p:nvSpPr>
        <p:spPr>
          <a:xfrm>
            <a:off x="7572618" y="3047457"/>
            <a:ext cx="802941" cy="56412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xmlns="" id="{D8CADF8D-0D9E-DFF0-7DCF-09A5A0C70CBA}"/>
              </a:ext>
            </a:extLst>
          </p:cNvPr>
          <p:cNvSpPr/>
          <p:nvPr/>
        </p:nvSpPr>
        <p:spPr>
          <a:xfrm>
            <a:off x="822639" y="3047457"/>
            <a:ext cx="802941" cy="56412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xmlns="" id="{D58A8FB9-5EAC-A340-C8B1-0D7976D6E98C}"/>
              </a:ext>
            </a:extLst>
          </p:cNvPr>
          <p:cNvSpPr/>
          <p:nvPr/>
        </p:nvSpPr>
        <p:spPr>
          <a:xfrm>
            <a:off x="10934153" y="3047457"/>
            <a:ext cx="802941" cy="56412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Curved Down 40">
            <a:extLst>
              <a:ext uri="{FF2B5EF4-FFF2-40B4-BE49-F238E27FC236}">
                <a16:creationId xmlns:a16="http://schemas.microsoft.com/office/drawing/2014/main" xmlns="" id="{A98E32EF-D0E7-2991-70DC-4CB778776842}"/>
              </a:ext>
            </a:extLst>
          </p:cNvPr>
          <p:cNvSpPr/>
          <p:nvPr/>
        </p:nvSpPr>
        <p:spPr>
          <a:xfrm rot="10800000">
            <a:off x="9031162" y="4113571"/>
            <a:ext cx="1109134" cy="761999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7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/>
              <a:t>Segmentation Task : Model Architecture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4" y="1560454"/>
            <a:ext cx="6796085" cy="39657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44" y="1969185"/>
            <a:ext cx="1506386" cy="13769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286" y="1887071"/>
            <a:ext cx="1435321" cy="1280203"/>
          </a:xfrm>
          <a:prstGeom prst="rect">
            <a:avLst/>
          </a:prstGeom>
        </p:spPr>
      </p:pic>
      <p:sp>
        <p:nvSpPr>
          <p:cNvPr id="3" name="Notched Right Arrow 2"/>
          <p:cNvSpPr/>
          <p:nvPr/>
        </p:nvSpPr>
        <p:spPr>
          <a:xfrm>
            <a:off x="2326312" y="2484453"/>
            <a:ext cx="462579" cy="346449"/>
          </a:xfrm>
          <a:prstGeom prst="notched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Notched Right Arrow 17"/>
          <p:cNvSpPr/>
          <p:nvPr/>
        </p:nvSpPr>
        <p:spPr>
          <a:xfrm>
            <a:off x="9541743" y="2353947"/>
            <a:ext cx="613476" cy="346449"/>
          </a:xfrm>
          <a:prstGeom prst="notched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0795A45-D8BF-2612-6C91-3A176667898E}"/>
              </a:ext>
            </a:extLst>
          </p:cNvPr>
          <p:cNvSpPr txBox="1">
            <a:spLocks/>
          </p:cNvSpPr>
          <p:nvPr/>
        </p:nvSpPr>
        <p:spPr>
          <a:xfrm>
            <a:off x="508000" y="781580"/>
            <a:ext cx="10845800" cy="503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9BF754-D3BA-8F76-248B-583226C42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448F93F-7F0F-D6AC-926E-C059D4C29B57}"/>
              </a:ext>
            </a:extLst>
          </p:cNvPr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EC6A1-7702-6003-11B1-CCBE62AC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/>
              <a:t>Feature Extraction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28551A6-2DA8-C99A-4D54-5E8A0A6FDB26}"/>
              </a:ext>
            </a:extLst>
          </p:cNvPr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EABBAA3-540A-772D-EDA6-193839B326E0}"/>
              </a:ext>
            </a:extLst>
          </p:cNvPr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B470C0AD-0E6F-C1C8-5676-A702D78BB1D3}"/>
              </a:ext>
            </a:extLst>
          </p:cNvPr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D6FCFF5-DADC-5DA7-7D71-28721ADDAA99}"/>
              </a:ext>
            </a:extLst>
          </p:cNvPr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4C34979-1664-B72F-926C-22B19E86DDFE}"/>
              </a:ext>
            </a:extLst>
          </p:cNvPr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4ABF513-8DF5-FA10-A87F-9C45FF7BABEB}"/>
              </a:ext>
            </a:extLst>
          </p:cNvPr>
          <p:cNvSpPr txBox="1">
            <a:spLocks/>
          </p:cNvSpPr>
          <p:nvPr/>
        </p:nvSpPr>
        <p:spPr>
          <a:xfrm>
            <a:off x="508000" y="781580"/>
            <a:ext cx="10845800" cy="503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7020CE-38ED-C31B-11CD-6BF5FEEA67C2}"/>
              </a:ext>
            </a:extLst>
          </p:cNvPr>
          <p:cNvSpPr/>
          <p:nvPr/>
        </p:nvSpPr>
        <p:spPr>
          <a:xfrm>
            <a:off x="838200" y="1647822"/>
            <a:ext cx="2280445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Number of Fire Zones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E54B18-123E-EDFB-01E5-2E7B52C03DA8}"/>
              </a:ext>
            </a:extLst>
          </p:cNvPr>
          <p:cNvSpPr/>
          <p:nvPr/>
        </p:nvSpPr>
        <p:spPr>
          <a:xfrm>
            <a:off x="838200" y="1304897"/>
            <a:ext cx="2280445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 Zones 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D1F0EA-F16B-3BDE-9795-8BD561603A25}"/>
              </a:ext>
            </a:extLst>
          </p:cNvPr>
          <p:cNvSpPr/>
          <p:nvPr/>
        </p:nvSpPr>
        <p:spPr>
          <a:xfrm>
            <a:off x="838200" y="2836441"/>
            <a:ext cx="2280445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Mask Area of each fire zones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C064A24-44DB-D7F1-0DD5-416C0C1A3F38}"/>
              </a:ext>
            </a:extLst>
          </p:cNvPr>
          <p:cNvSpPr/>
          <p:nvPr/>
        </p:nvSpPr>
        <p:spPr>
          <a:xfrm>
            <a:off x="838200" y="2493516"/>
            <a:ext cx="2280445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Mask Area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71CB22E-F705-BF49-4729-0FF3F27049E7}"/>
              </a:ext>
            </a:extLst>
          </p:cNvPr>
          <p:cNvSpPr/>
          <p:nvPr/>
        </p:nvSpPr>
        <p:spPr>
          <a:xfrm>
            <a:off x="838200" y="4061258"/>
            <a:ext cx="2280445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Centroid coords of all Masks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00FECF8-84B9-6878-65EF-D65C7D0BEC0D}"/>
              </a:ext>
            </a:extLst>
          </p:cNvPr>
          <p:cNvSpPr/>
          <p:nvPr/>
        </p:nvSpPr>
        <p:spPr>
          <a:xfrm>
            <a:off x="838200" y="3718333"/>
            <a:ext cx="2280445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Mask Centroids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0D946AA-442D-7E16-0AE6-4D771EE35CEF}"/>
              </a:ext>
            </a:extLst>
          </p:cNvPr>
          <p:cNvSpPr/>
          <p:nvPr/>
        </p:nvSpPr>
        <p:spPr>
          <a:xfrm>
            <a:off x="838200" y="5231648"/>
            <a:ext cx="2280445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distance between centroids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529B866-E33C-0156-C4E1-5A9CC19C2549}"/>
              </a:ext>
            </a:extLst>
          </p:cNvPr>
          <p:cNvSpPr/>
          <p:nvPr/>
        </p:nvSpPr>
        <p:spPr>
          <a:xfrm>
            <a:off x="838200" y="4888723"/>
            <a:ext cx="2280445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Centroid Distance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2C42558-8A3D-2941-F112-66857B25659D}"/>
              </a:ext>
            </a:extLst>
          </p:cNvPr>
          <p:cNvSpPr/>
          <p:nvPr/>
        </p:nvSpPr>
        <p:spPr>
          <a:xfrm>
            <a:off x="9073354" y="5173699"/>
            <a:ext cx="2280445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width of each Bounding Boxes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4FB2ABB-B852-C187-02EE-DB0D8DB9D0B8}"/>
              </a:ext>
            </a:extLst>
          </p:cNvPr>
          <p:cNvSpPr/>
          <p:nvPr/>
        </p:nvSpPr>
        <p:spPr>
          <a:xfrm>
            <a:off x="9073354" y="4830774"/>
            <a:ext cx="2280445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Bounding Box Width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924FC18-E3E0-1642-3F31-706C764CFBDB}"/>
              </a:ext>
            </a:extLst>
          </p:cNvPr>
          <p:cNvSpPr/>
          <p:nvPr/>
        </p:nvSpPr>
        <p:spPr>
          <a:xfrm>
            <a:off x="9073354" y="4025831"/>
            <a:ext cx="2280445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height of each Bounding Boxes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2C2CDDD-C9A0-CEE3-F4B5-DEB92DBBB689}"/>
              </a:ext>
            </a:extLst>
          </p:cNvPr>
          <p:cNvSpPr/>
          <p:nvPr/>
        </p:nvSpPr>
        <p:spPr>
          <a:xfrm>
            <a:off x="9073354" y="3682906"/>
            <a:ext cx="2280445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Bounding Box Height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80E57E6-9C30-FACB-27B0-2EFCD24D8E74}"/>
              </a:ext>
            </a:extLst>
          </p:cNvPr>
          <p:cNvSpPr/>
          <p:nvPr/>
        </p:nvSpPr>
        <p:spPr>
          <a:xfrm>
            <a:off x="9073354" y="2836441"/>
            <a:ext cx="2280445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Area of each Bounding Boxes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D5B783E-B57B-D379-9F2A-42C2C7B82DDC}"/>
              </a:ext>
            </a:extLst>
          </p:cNvPr>
          <p:cNvSpPr/>
          <p:nvPr/>
        </p:nvSpPr>
        <p:spPr>
          <a:xfrm>
            <a:off x="9073354" y="2493516"/>
            <a:ext cx="2280445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Bounding Box Area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E9137E9-CDD2-8277-A506-DC9CFA9EA05C}"/>
              </a:ext>
            </a:extLst>
          </p:cNvPr>
          <p:cNvSpPr/>
          <p:nvPr/>
        </p:nvSpPr>
        <p:spPr>
          <a:xfrm>
            <a:off x="9073354" y="1647051"/>
            <a:ext cx="2280445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Estimate the visibility level of 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867BD60-BA65-43EB-27F9-88C56563264A}"/>
              </a:ext>
            </a:extLst>
          </p:cNvPr>
          <p:cNvSpPr/>
          <p:nvPr/>
        </p:nvSpPr>
        <p:spPr>
          <a:xfrm>
            <a:off x="9073354" y="1304126"/>
            <a:ext cx="2280445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Visibility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xmlns="" id="{6FE1AA6B-B6E3-A5E6-F620-02C2B3BF5CA7}"/>
              </a:ext>
            </a:extLst>
          </p:cNvPr>
          <p:cNvSpPr/>
          <p:nvPr/>
        </p:nvSpPr>
        <p:spPr>
          <a:xfrm>
            <a:off x="3799887" y="1701297"/>
            <a:ext cx="4699771" cy="3731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Explosion 2 10">
            <a:extLst>
              <a:ext uri="{FF2B5EF4-FFF2-40B4-BE49-F238E27FC236}">
                <a16:creationId xmlns:a16="http://schemas.microsoft.com/office/drawing/2014/main" xmlns="" id="{CBC3DF81-4C68-7B0D-33AF-81C981AE3DDE}"/>
              </a:ext>
            </a:extLst>
          </p:cNvPr>
          <p:cNvSpPr/>
          <p:nvPr/>
        </p:nvSpPr>
        <p:spPr>
          <a:xfrm>
            <a:off x="5418452" y="1989747"/>
            <a:ext cx="1073176" cy="963621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Explosion 2 10">
            <a:extLst>
              <a:ext uri="{FF2B5EF4-FFF2-40B4-BE49-F238E27FC236}">
                <a16:creationId xmlns:a16="http://schemas.microsoft.com/office/drawing/2014/main" xmlns="" id="{EC52BD31-0677-0AA7-5046-326A55BC194E}"/>
              </a:ext>
            </a:extLst>
          </p:cNvPr>
          <p:cNvSpPr/>
          <p:nvPr/>
        </p:nvSpPr>
        <p:spPr>
          <a:xfrm>
            <a:off x="4348386" y="4550806"/>
            <a:ext cx="694231" cy="652141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Explosion 2 10">
            <a:extLst>
              <a:ext uri="{FF2B5EF4-FFF2-40B4-BE49-F238E27FC236}">
                <a16:creationId xmlns:a16="http://schemas.microsoft.com/office/drawing/2014/main" xmlns="" id="{D73AD8EB-FBA7-6468-1BAC-81A3ACF99619}"/>
              </a:ext>
            </a:extLst>
          </p:cNvPr>
          <p:cNvSpPr/>
          <p:nvPr/>
        </p:nvSpPr>
        <p:spPr>
          <a:xfrm>
            <a:off x="6336641" y="3925102"/>
            <a:ext cx="1616602" cy="963621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D620CC9-ED6D-0251-50C3-C4CC4B33AE97}"/>
              </a:ext>
            </a:extLst>
          </p:cNvPr>
          <p:cNvSpPr/>
          <p:nvPr/>
        </p:nvSpPr>
        <p:spPr>
          <a:xfrm>
            <a:off x="5418452" y="2008978"/>
            <a:ext cx="1073176" cy="949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8F8A2EC-2AAE-8EAD-681C-28783E467017}"/>
              </a:ext>
            </a:extLst>
          </p:cNvPr>
          <p:cNvSpPr/>
          <p:nvPr/>
        </p:nvSpPr>
        <p:spPr>
          <a:xfrm>
            <a:off x="6309360" y="3835698"/>
            <a:ext cx="1616602" cy="1076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5681806-7FC3-8922-92E7-D5999D4AAE27}"/>
              </a:ext>
            </a:extLst>
          </p:cNvPr>
          <p:cNvSpPr/>
          <p:nvPr/>
        </p:nvSpPr>
        <p:spPr>
          <a:xfrm>
            <a:off x="4334746" y="4544286"/>
            <a:ext cx="694231" cy="66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107A5AC-22F6-F2C2-9D8E-0C17D34F7002}"/>
              </a:ext>
            </a:extLst>
          </p:cNvPr>
          <p:cNvSpPr/>
          <p:nvPr/>
        </p:nvSpPr>
        <p:spPr>
          <a:xfrm>
            <a:off x="4627593" y="4824553"/>
            <a:ext cx="91588" cy="10148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23A4729B-3E30-21EC-DBA1-CBB19A4AB624}"/>
              </a:ext>
            </a:extLst>
          </p:cNvPr>
          <p:cNvSpPr/>
          <p:nvPr/>
        </p:nvSpPr>
        <p:spPr>
          <a:xfrm>
            <a:off x="7040596" y="4367353"/>
            <a:ext cx="91588" cy="10148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2D5EB28A-E004-C0E6-852C-40B113D64731}"/>
              </a:ext>
            </a:extLst>
          </p:cNvPr>
          <p:cNvSpPr/>
          <p:nvPr/>
        </p:nvSpPr>
        <p:spPr>
          <a:xfrm>
            <a:off x="5863725" y="2462346"/>
            <a:ext cx="91588" cy="10148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86BD2EAC-565C-64E5-C3B1-C18CCCDC9F05}"/>
              </a:ext>
            </a:extLst>
          </p:cNvPr>
          <p:cNvCxnSpPr/>
          <p:nvPr/>
        </p:nvCxnSpPr>
        <p:spPr>
          <a:xfrm>
            <a:off x="6336641" y="5049450"/>
            <a:ext cx="1589321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D6F2E46-7D1A-7C95-CEFF-141F6DB894C6}"/>
              </a:ext>
            </a:extLst>
          </p:cNvPr>
          <p:cNvCxnSpPr>
            <a:cxnSpLocks/>
          </p:cNvCxnSpPr>
          <p:nvPr/>
        </p:nvCxnSpPr>
        <p:spPr>
          <a:xfrm>
            <a:off x="6149772" y="3835698"/>
            <a:ext cx="0" cy="109034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C009537-59D9-7034-64AD-291843FD199E}"/>
              </a:ext>
            </a:extLst>
          </p:cNvPr>
          <p:cNvSpPr txBox="1"/>
          <p:nvPr/>
        </p:nvSpPr>
        <p:spPr>
          <a:xfrm>
            <a:off x="6922736" y="49983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387C1B2-FEAB-713E-17E9-65D47C9E7177}"/>
              </a:ext>
            </a:extLst>
          </p:cNvPr>
          <p:cNvSpPr txBox="1"/>
          <p:nvPr/>
        </p:nvSpPr>
        <p:spPr>
          <a:xfrm>
            <a:off x="5762458" y="414681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6E6AE28B-D0AD-C92C-A17F-3C7F03D27E59}"/>
              </a:ext>
            </a:extLst>
          </p:cNvPr>
          <p:cNvCxnSpPr>
            <a:cxnSpLocks/>
          </p:cNvCxnSpPr>
          <p:nvPr/>
        </p:nvCxnSpPr>
        <p:spPr>
          <a:xfrm flipV="1">
            <a:off x="4719181" y="2563831"/>
            <a:ext cx="1172111" cy="22278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6B630CD-B3D2-3650-6A3B-260B32B49C7A}"/>
              </a:ext>
            </a:extLst>
          </p:cNvPr>
          <p:cNvSpPr txBox="1"/>
          <p:nvPr/>
        </p:nvSpPr>
        <p:spPr>
          <a:xfrm>
            <a:off x="4945407" y="352852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0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6" grpId="0"/>
      <p:bldP spid="47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590C45E-4092-C0B5-0AB7-C8FF1593E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CD27BC5-1C10-A009-CC9F-1F9286472362}"/>
              </a:ext>
            </a:extLst>
          </p:cNvPr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CD78C-D79D-F287-D9E2-61A924FB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/>
              <a:t>Sequence Model : Data Preparation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9538331-18D4-5411-5192-E4D938E13236}"/>
              </a:ext>
            </a:extLst>
          </p:cNvPr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E20BBE-0A99-49E1-41A7-E4E60C843426}"/>
              </a:ext>
            </a:extLst>
          </p:cNvPr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B483C1B7-87A3-5B14-F80A-2E8BCFF1DF12}"/>
              </a:ext>
            </a:extLst>
          </p:cNvPr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C8900A5-AE6F-A9C1-9D7D-36F786131A1C}"/>
              </a:ext>
            </a:extLst>
          </p:cNvPr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C7F58BD-8FC2-45BE-4977-D823877793E9}"/>
              </a:ext>
            </a:extLst>
          </p:cNvPr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2851A71-7B7E-321F-B14E-A6A700908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2766"/>
              </p:ext>
            </p:extLst>
          </p:nvPr>
        </p:nvGraphicFramePr>
        <p:xfrm>
          <a:off x="423338" y="1537491"/>
          <a:ext cx="10881635" cy="30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xmlns="" val="1611304551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4194658277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1896636327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3480780450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2565450278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1804533481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421791522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3398300863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662600075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2163226087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1117739018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1928466675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356760129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402923832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2363343547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1673730959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3406904069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3320238227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289469728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3595242381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2241845626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3184615234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2417875107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1311035285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481960856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486956127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1146918676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1275616934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3540923648"/>
                    </a:ext>
                  </a:extLst>
                </a:gridCol>
                <a:gridCol w="363120">
                  <a:extLst>
                    <a:ext uri="{9D8B030D-6E8A-4147-A177-3AD203B41FA5}">
                      <a16:colId xmlns:a16="http://schemas.microsoft.com/office/drawing/2014/main" xmlns="" val="3493679023"/>
                    </a:ext>
                  </a:extLst>
                </a:gridCol>
              </a:tblGrid>
              <a:tr h="3042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15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19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6186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29BDEB4-78A9-D24C-2979-5EE132330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36225"/>
              </p:ext>
            </p:extLst>
          </p:nvPr>
        </p:nvGraphicFramePr>
        <p:xfrm>
          <a:off x="1889052" y="2139998"/>
          <a:ext cx="3597350" cy="31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35">
                  <a:extLst>
                    <a:ext uri="{9D8B030D-6E8A-4147-A177-3AD203B41FA5}">
                      <a16:colId xmlns:a16="http://schemas.microsoft.com/office/drawing/2014/main" xmlns="" val="827103086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83113754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3159305198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83111427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751472402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1465548871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353989342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22008860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386960001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1597549273"/>
                    </a:ext>
                  </a:extLst>
                </a:gridCol>
              </a:tblGrid>
              <a:tr h="312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0500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B1145CCE-76DD-DEA0-338E-11F0F2457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77595"/>
              </p:ext>
            </p:extLst>
          </p:nvPr>
        </p:nvGraphicFramePr>
        <p:xfrm>
          <a:off x="2266805" y="2716074"/>
          <a:ext cx="3597350" cy="29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35">
                  <a:extLst>
                    <a:ext uri="{9D8B030D-6E8A-4147-A177-3AD203B41FA5}">
                      <a16:colId xmlns:a16="http://schemas.microsoft.com/office/drawing/2014/main" xmlns="" val="827103086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83113754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3159305198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83111427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751472402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1465548871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353989342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22008860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386960001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1597549273"/>
                    </a:ext>
                  </a:extLst>
                </a:gridCol>
              </a:tblGrid>
              <a:tr h="2928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15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05002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C32AA647-BAE2-C31F-0050-EA80CCCDA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06198"/>
              </p:ext>
            </p:extLst>
          </p:nvPr>
        </p:nvGraphicFramePr>
        <p:xfrm>
          <a:off x="2651052" y="3350448"/>
          <a:ext cx="3597350" cy="29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35">
                  <a:extLst>
                    <a:ext uri="{9D8B030D-6E8A-4147-A177-3AD203B41FA5}">
                      <a16:colId xmlns:a16="http://schemas.microsoft.com/office/drawing/2014/main" xmlns="" val="827103086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83113754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3159305198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83111427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751472402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1465548871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353989342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22008860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386960001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1597549273"/>
                    </a:ext>
                  </a:extLst>
                </a:gridCol>
              </a:tblGrid>
              <a:tr h="29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15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05002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1151C610-FFAA-DE3A-CEC2-9B9DE381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78938"/>
              </p:ext>
            </p:extLst>
          </p:nvPr>
        </p:nvGraphicFramePr>
        <p:xfrm>
          <a:off x="5864155" y="4659443"/>
          <a:ext cx="3597350" cy="27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35">
                  <a:extLst>
                    <a:ext uri="{9D8B030D-6E8A-4147-A177-3AD203B41FA5}">
                      <a16:colId xmlns:a16="http://schemas.microsoft.com/office/drawing/2014/main" xmlns="" val="827103086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83113754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3159305198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83111427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751472402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1465548871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353989342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22008860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386960001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1597549273"/>
                    </a:ext>
                  </a:extLst>
                </a:gridCol>
              </a:tblGrid>
              <a:tr h="2784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19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05002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309BCF27-BD46-FB8A-33C4-6687B4946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34618"/>
              </p:ext>
            </p:extLst>
          </p:nvPr>
        </p:nvGraphicFramePr>
        <p:xfrm>
          <a:off x="6248402" y="5252485"/>
          <a:ext cx="3597350" cy="28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35">
                  <a:extLst>
                    <a:ext uri="{9D8B030D-6E8A-4147-A177-3AD203B41FA5}">
                      <a16:colId xmlns:a16="http://schemas.microsoft.com/office/drawing/2014/main" xmlns="" val="827103086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83113754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3159305198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83111427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751472402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1465548871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353989342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220088604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2386960001"/>
                    </a:ext>
                  </a:extLst>
                </a:gridCol>
                <a:gridCol w="359735">
                  <a:extLst>
                    <a:ext uri="{9D8B030D-6E8A-4147-A177-3AD203B41FA5}">
                      <a16:colId xmlns:a16="http://schemas.microsoft.com/office/drawing/2014/main" xmlns="" val="1597549273"/>
                    </a:ext>
                  </a:extLst>
                </a:gridCol>
              </a:tblGrid>
              <a:tr h="282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19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n-I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25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05002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1204B03-7927-87F2-5ABB-ACAF616CB515}"/>
              </a:ext>
            </a:extLst>
          </p:cNvPr>
          <p:cNvCxnSpPr/>
          <p:nvPr/>
        </p:nvCxnSpPr>
        <p:spPr>
          <a:xfrm>
            <a:off x="4065480" y="1250207"/>
            <a:ext cx="35973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FFD58CF-E77A-73D1-7A12-E994913674B4}"/>
              </a:ext>
            </a:extLst>
          </p:cNvPr>
          <p:cNvSpPr txBox="1"/>
          <p:nvPr/>
        </p:nvSpPr>
        <p:spPr>
          <a:xfrm>
            <a:off x="4996513" y="1102318"/>
            <a:ext cx="17352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Sputtering Event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C40463C-16C5-1250-DD47-E4FD329CFB0E}"/>
              </a:ext>
            </a:extLst>
          </p:cNvPr>
          <p:cNvCxnSpPr/>
          <p:nvPr/>
        </p:nvCxnSpPr>
        <p:spPr>
          <a:xfrm>
            <a:off x="5748867" y="2325418"/>
            <a:ext cx="107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FAE56B2-9456-BC22-F600-D66851F40B4A}"/>
              </a:ext>
            </a:extLst>
          </p:cNvPr>
          <p:cNvSpPr txBox="1"/>
          <p:nvPr/>
        </p:nvSpPr>
        <p:spPr>
          <a:xfrm>
            <a:off x="6824133" y="2119137"/>
            <a:ext cx="10293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Event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77CA54A-8F22-F166-3B11-908949E84E7D}"/>
              </a:ext>
            </a:extLst>
          </p:cNvPr>
          <p:cNvCxnSpPr/>
          <p:nvPr/>
        </p:nvCxnSpPr>
        <p:spPr>
          <a:xfrm>
            <a:off x="6072903" y="2900740"/>
            <a:ext cx="107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AD1CAA-1862-FECA-3CD2-CBC5E61575A0}"/>
              </a:ext>
            </a:extLst>
          </p:cNvPr>
          <p:cNvSpPr txBox="1"/>
          <p:nvPr/>
        </p:nvSpPr>
        <p:spPr>
          <a:xfrm>
            <a:off x="7148169" y="2694459"/>
            <a:ext cx="1637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Event Triggered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DD62164D-8CF6-11EA-7A4A-A98AFA1B14BA}"/>
              </a:ext>
            </a:extLst>
          </p:cNvPr>
          <p:cNvCxnSpPr/>
          <p:nvPr/>
        </p:nvCxnSpPr>
        <p:spPr>
          <a:xfrm>
            <a:off x="6341533" y="3523045"/>
            <a:ext cx="107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117AD2D-03E0-3FA9-D657-6BE5C1ADAE20}"/>
              </a:ext>
            </a:extLst>
          </p:cNvPr>
          <p:cNvSpPr txBox="1"/>
          <p:nvPr/>
        </p:nvSpPr>
        <p:spPr>
          <a:xfrm>
            <a:off x="7416799" y="3316764"/>
            <a:ext cx="1637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Event Triggered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CBC8F8F2-15EF-9217-F70B-B5AD66FB27B8}"/>
              </a:ext>
            </a:extLst>
          </p:cNvPr>
          <p:cNvCxnSpPr/>
          <p:nvPr/>
        </p:nvCxnSpPr>
        <p:spPr>
          <a:xfrm>
            <a:off x="9889067" y="5435965"/>
            <a:ext cx="107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1DEE87-4423-0DB0-E131-57DA6AC64081}"/>
              </a:ext>
            </a:extLst>
          </p:cNvPr>
          <p:cNvSpPr txBox="1"/>
          <p:nvPr/>
        </p:nvSpPr>
        <p:spPr>
          <a:xfrm>
            <a:off x="10964333" y="5229684"/>
            <a:ext cx="10293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Event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B710BADD-AB75-DA7D-EFD7-AEB84E1EE579}"/>
              </a:ext>
            </a:extLst>
          </p:cNvPr>
          <p:cNvCxnSpPr/>
          <p:nvPr/>
        </p:nvCxnSpPr>
        <p:spPr>
          <a:xfrm>
            <a:off x="9541934" y="4813218"/>
            <a:ext cx="107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BA761FB-F7DC-3807-DDBB-5CA88A86F124}"/>
              </a:ext>
            </a:extLst>
          </p:cNvPr>
          <p:cNvSpPr txBox="1"/>
          <p:nvPr/>
        </p:nvSpPr>
        <p:spPr>
          <a:xfrm>
            <a:off x="10617200" y="4606937"/>
            <a:ext cx="1637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Event Triggered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ECFC8F6-1184-3499-A8B4-B54A8993F0F6}"/>
              </a:ext>
            </a:extLst>
          </p:cNvPr>
          <p:cNvSpPr txBox="1"/>
          <p:nvPr/>
        </p:nvSpPr>
        <p:spPr>
          <a:xfrm>
            <a:off x="5427236" y="3816672"/>
            <a:ext cx="5036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955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0F8C60-C3C3-3ED7-C6FE-5790364A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11">
            <a:extLst>
              <a:ext uri="{FF2B5EF4-FFF2-40B4-BE49-F238E27FC236}">
                <a16:creationId xmlns:a16="http://schemas.microsoft.com/office/drawing/2014/main" xmlns="" id="{82C9123D-F192-A26C-BC69-9A5954B16F5A}"/>
              </a:ext>
            </a:extLst>
          </p:cNvPr>
          <p:cNvCxnSpPr/>
          <p:nvPr/>
        </p:nvCxnSpPr>
        <p:spPr>
          <a:xfrm rot="16200000" flipV="1">
            <a:off x="4526155" y="1450067"/>
            <a:ext cx="720896" cy="588716"/>
          </a:xfrm>
          <a:prstGeom prst="bentConnector3">
            <a:avLst>
              <a:gd name="adj1" fmla="val 1742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AAD8A51F-7A7E-B39A-177F-C36734504543}"/>
              </a:ext>
            </a:extLst>
          </p:cNvPr>
          <p:cNvCxnSpPr/>
          <p:nvPr/>
        </p:nvCxnSpPr>
        <p:spPr>
          <a:xfrm rot="16200000">
            <a:off x="3598711" y="4837089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EFA844A-9CBC-9EA6-2B5F-3008F6F0B68E}"/>
              </a:ext>
            </a:extLst>
          </p:cNvPr>
          <p:cNvCxnSpPr/>
          <p:nvPr/>
        </p:nvCxnSpPr>
        <p:spPr>
          <a:xfrm rot="16200000">
            <a:off x="5628103" y="4817711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50FE324-949A-A5F2-1C8D-3DCCF3AD2412}"/>
              </a:ext>
            </a:extLst>
          </p:cNvPr>
          <p:cNvCxnSpPr/>
          <p:nvPr/>
        </p:nvCxnSpPr>
        <p:spPr>
          <a:xfrm rot="16200000">
            <a:off x="8405027" y="4824828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D03F65B-3A01-EF26-DCA7-718836E6E5DE}"/>
              </a:ext>
            </a:extLst>
          </p:cNvPr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F573-8EC4-2A0C-427E-8516076F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/>
              <a:t>Sequence Model : LSTM Architecture</a:t>
            </a:r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xmlns="" id="{2C577FA9-F39B-158D-F7B0-81F8AFD1D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7" y="5170394"/>
            <a:ext cx="975991" cy="975991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E85AA1B-34A6-9A1D-C0AA-BC312F1F7E69}"/>
              </a:ext>
            </a:extLst>
          </p:cNvPr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98956B3-ABBE-C278-C49D-67C24EE4FED1}"/>
              </a:ext>
            </a:extLst>
          </p:cNvPr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6E08D838-EEC0-6A28-1B1D-9587B13AF099}"/>
              </a:ext>
            </a:extLst>
          </p:cNvPr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410CB5F-AFEB-550C-F5FB-248B61CBF9C5}"/>
              </a:ext>
            </a:extLst>
          </p:cNvPr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C8635A-F055-9ED9-93CA-BD2448FDD3F5}"/>
              </a:ext>
            </a:extLst>
          </p:cNvPr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95CAF0-5B51-09A1-B139-81ECE1B133BD}"/>
              </a:ext>
            </a:extLst>
          </p:cNvPr>
          <p:cNvSpPr/>
          <p:nvPr/>
        </p:nvSpPr>
        <p:spPr>
          <a:xfrm>
            <a:off x="1375647" y="2782573"/>
            <a:ext cx="11176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LSTM</a:t>
            </a:r>
          </a:p>
          <a:p>
            <a:pPr algn="ctr"/>
            <a:r>
              <a:rPr lang="en-IN" dirty="0"/>
              <a:t>Cell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E1E29E-99D5-A18D-56E3-DF5C62F438AD}"/>
              </a:ext>
            </a:extLst>
          </p:cNvPr>
          <p:cNvSpPr/>
          <p:nvPr/>
        </p:nvSpPr>
        <p:spPr>
          <a:xfrm>
            <a:off x="3412265" y="2782573"/>
            <a:ext cx="11176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LSTM</a:t>
            </a:r>
          </a:p>
          <a:p>
            <a:pPr algn="ctr"/>
            <a:r>
              <a:rPr lang="en-IN" dirty="0"/>
              <a:t>Cell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8D49640-1A9D-3BFD-1679-1F0433CF67B9}"/>
              </a:ext>
            </a:extLst>
          </p:cNvPr>
          <p:cNvSpPr/>
          <p:nvPr/>
        </p:nvSpPr>
        <p:spPr>
          <a:xfrm>
            <a:off x="5448882" y="2782572"/>
            <a:ext cx="11176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LSTM</a:t>
            </a:r>
          </a:p>
          <a:p>
            <a:pPr algn="ctr"/>
            <a:r>
              <a:rPr lang="en-IN" dirty="0"/>
              <a:t>Cell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95A6113-E435-FBC3-EA93-CCA3B93E394A}"/>
              </a:ext>
            </a:extLst>
          </p:cNvPr>
          <p:cNvSpPr/>
          <p:nvPr/>
        </p:nvSpPr>
        <p:spPr>
          <a:xfrm>
            <a:off x="8210228" y="2782573"/>
            <a:ext cx="11176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LSTM</a:t>
            </a:r>
          </a:p>
          <a:p>
            <a:pPr algn="ctr"/>
            <a:r>
              <a:rPr lang="en-IN" dirty="0"/>
              <a:t>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E09245-FDCB-7CA0-1764-C8F0702DF72F}"/>
              </a:ext>
            </a:extLst>
          </p:cNvPr>
          <p:cNvSpPr txBox="1"/>
          <p:nvPr/>
        </p:nvSpPr>
        <p:spPr>
          <a:xfrm>
            <a:off x="7099742" y="268456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C1EA96D-B06C-D80C-2BB3-344001245647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493247" y="3119701"/>
            <a:ext cx="91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1D4E4E2-557C-D6AE-B680-5DD2F5AF0630}"/>
              </a:ext>
            </a:extLst>
          </p:cNvPr>
          <p:cNvCxnSpPr/>
          <p:nvPr/>
        </p:nvCxnSpPr>
        <p:spPr>
          <a:xfrm>
            <a:off x="4529865" y="3119702"/>
            <a:ext cx="91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465E090-425E-9043-5A71-436DFD2E3464}"/>
              </a:ext>
            </a:extLst>
          </p:cNvPr>
          <p:cNvCxnSpPr/>
          <p:nvPr/>
        </p:nvCxnSpPr>
        <p:spPr>
          <a:xfrm>
            <a:off x="6566482" y="311970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0246FF33-CA97-3711-9085-85EE919F93ED}"/>
              </a:ext>
            </a:extLst>
          </p:cNvPr>
          <p:cNvCxnSpPr/>
          <p:nvPr/>
        </p:nvCxnSpPr>
        <p:spPr>
          <a:xfrm>
            <a:off x="7670228" y="311970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2794B9F-1390-2C86-2688-E7C5CEFFABAB}"/>
              </a:ext>
            </a:extLst>
          </p:cNvPr>
          <p:cNvCxnSpPr/>
          <p:nvPr/>
        </p:nvCxnSpPr>
        <p:spPr>
          <a:xfrm rot="16200000">
            <a:off x="1596674" y="3776469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4D275DAE-80C5-36AB-6E10-551CC3AFA89C}"/>
              </a:ext>
            </a:extLst>
          </p:cNvPr>
          <p:cNvSpPr/>
          <p:nvPr/>
        </p:nvSpPr>
        <p:spPr>
          <a:xfrm>
            <a:off x="10352456" y="2662781"/>
            <a:ext cx="424872" cy="3371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44D1E21-24F2-A582-DAEC-88AB2A9FAF13}"/>
              </a:ext>
            </a:extLst>
          </p:cNvPr>
          <p:cNvSpPr/>
          <p:nvPr/>
        </p:nvSpPr>
        <p:spPr>
          <a:xfrm>
            <a:off x="10352456" y="3343711"/>
            <a:ext cx="424872" cy="3371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92D8533-3555-8B90-B567-406A2A167C17}"/>
              </a:ext>
            </a:extLst>
          </p:cNvPr>
          <p:cNvCxnSpPr>
            <a:stCxn id="17" idx="3"/>
            <a:endCxn id="26" idx="2"/>
          </p:cNvCxnSpPr>
          <p:nvPr/>
        </p:nvCxnSpPr>
        <p:spPr>
          <a:xfrm flipV="1">
            <a:off x="9327828" y="2831345"/>
            <a:ext cx="1024628" cy="28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2CF17E2-C64C-A726-BFA5-8AED18BA215A}"/>
              </a:ext>
            </a:extLst>
          </p:cNvPr>
          <p:cNvCxnSpPr>
            <a:stCxn id="17" idx="3"/>
          </p:cNvCxnSpPr>
          <p:nvPr/>
        </p:nvCxnSpPr>
        <p:spPr>
          <a:xfrm>
            <a:off x="9327828" y="3119701"/>
            <a:ext cx="1024628" cy="39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72FE17C-A9B8-C2F3-E121-C4B29D703587}"/>
              </a:ext>
            </a:extLst>
          </p:cNvPr>
          <p:cNvSpPr txBox="1"/>
          <p:nvPr/>
        </p:nvSpPr>
        <p:spPr>
          <a:xfrm>
            <a:off x="1902675" y="362749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t=n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44C1035-119F-0EA0-A5A7-DC47DBB84306}"/>
              </a:ext>
            </a:extLst>
          </p:cNvPr>
          <p:cNvSpPr txBox="1"/>
          <p:nvPr/>
        </p:nvSpPr>
        <p:spPr>
          <a:xfrm>
            <a:off x="3944126" y="362092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t=n-1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8E568AA-0EC5-9916-DF3A-1731879B9601}"/>
              </a:ext>
            </a:extLst>
          </p:cNvPr>
          <p:cNvSpPr txBox="1"/>
          <p:nvPr/>
        </p:nvSpPr>
        <p:spPr>
          <a:xfrm>
            <a:off x="6007682" y="363211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t=n-2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C3BBBCB-658E-56B7-A086-FB9D08BC7374}"/>
              </a:ext>
            </a:extLst>
          </p:cNvPr>
          <p:cNvSpPr txBox="1"/>
          <p:nvPr/>
        </p:nvSpPr>
        <p:spPr>
          <a:xfrm>
            <a:off x="8801028" y="36628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t=0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D4EF561C-E1C2-2AEE-8DC1-3E7E432976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" y="5220828"/>
            <a:ext cx="873187" cy="87318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A54FBDBE-3DCF-32FA-1E4A-2C2DCADB9D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94" y="5213711"/>
            <a:ext cx="887419" cy="88741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A47EDDF-7C51-3460-1951-9BB2687574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38" y="5185349"/>
            <a:ext cx="985585" cy="98558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BFAB824-2B7D-4F29-CD00-937D40E644D0}"/>
              </a:ext>
            </a:extLst>
          </p:cNvPr>
          <p:cNvSpPr/>
          <p:nvPr/>
        </p:nvSpPr>
        <p:spPr>
          <a:xfrm>
            <a:off x="1604950" y="4094557"/>
            <a:ext cx="595449" cy="346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5300493E-99F9-8C99-03D8-5C84976248A7}"/>
              </a:ext>
            </a:extLst>
          </p:cNvPr>
          <p:cNvCxnSpPr/>
          <p:nvPr/>
        </p:nvCxnSpPr>
        <p:spPr>
          <a:xfrm rot="16200000">
            <a:off x="3688711" y="3776468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21D002F-9BC3-433F-616E-A9CCE4490931}"/>
              </a:ext>
            </a:extLst>
          </p:cNvPr>
          <p:cNvSpPr/>
          <p:nvPr/>
        </p:nvSpPr>
        <p:spPr>
          <a:xfrm>
            <a:off x="3691880" y="4094557"/>
            <a:ext cx="595449" cy="346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22A881F-3D21-A264-0585-47713DD812AF}"/>
              </a:ext>
            </a:extLst>
          </p:cNvPr>
          <p:cNvSpPr/>
          <p:nvPr/>
        </p:nvSpPr>
        <p:spPr>
          <a:xfrm>
            <a:off x="5721207" y="4080505"/>
            <a:ext cx="595449" cy="346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C47331E-8941-C6BA-94DE-DDB865114924}"/>
              </a:ext>
            </a:extLst>
          </p:cNvPr>
          <p:cNvSpPr/>
          <p:nvPr/>
        </p:nvSpPr>
        <p:spPr>
          <a:xfrm>
            <a:off x="8503303" y="4080505"/>
            <a:ext cx="595449" cy="346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1339D061-8340-7752-7E5A-B9C747D56749}"/>
              </a:ext>
            </a:extLst>
          </p:cNvPr>
          <p:cNvCxnSpPr/>
          <p:nvPr/>
        </p:nvCxnSpPr>
        <p:spPr>
          <a:xfrm rot="16200000">
            <a:off x="5712931" y="3776467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1C398B07-5717-9C19-1327-5ABA334F0CF0}"/>
              </a:ext>
            </a:extLst>
          </p:cNvPr>
          <p:cNvCxnSpPr/>
          <p:nvPr/>
        </p:nvCxnSpPr>
        <p:spPr>
          <a:xfrm rot="16200000">
            <a:off x="8495027" y="3776466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B4181200-BFEC-5911-6526-6E97AF181A3D}"/>
              </a:ext>
            </a:extLst>
          </p:cNvPr>
          <p:cNvCxnSpPr/>
          <p:nvPr/>
        </p:nvCxnSpPr>
        <p:spPr>
          <a:xfrm rot="16200000">
            <a:off x="1506674" y="4817711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2D6C58C-649A-CB13-A709-E180E14A9101}"/>
              </a:ext>
            </a:extLst>
          </p:cNvPr>
          <p:cNvSpPr txBox="1"/>
          <p:nvPr/>
        </p:nvSpPr>
        <p:spPr>
          <a:xfrm>
            <a:off x="7164206" y="523308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D4ECB83-4A38-9F0F-5C66-9714278D9386}"/>
              </a:ext>
            </a:extLst>
          </p:cNvPr>
          <p:cNvSpPr txBox="1"/>
          <p:nvPr/>
        </p:nvSpPr>
        <p:spPr>
          <a:xfrm>
            <a:off x="10414049" y="2644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1C86447-147C-3E3C-6B73-7D0B2F8640C0}"/>
              </a:ext>
            </a:extLst>
          </p:cNvPr>
          <p:cNvSpPr txBox="1"/>
          <p:nvPr/>
        </p:nvSpPr>
        <p:spPr>
          <a:xfrm>
            <a:off x="10414049" y="3330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CF5CE5-EB15-01A0-C460-5337632E7E13}"/>
              </a:ext>
            </a:extLst>
          </p:cNvPr>
          <p:cNvSpPr txBox="1"/>
          <p:nvPr/>
        </p:nvSpPr>
        <p:spPr>
          <a:xfrm>
            <a:off x="9685901" y="2217451"/>
            <a:ext cx="175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Hydrogen </a:t>
            </a:r>
            <a:r>
              <a:rPr lang="en-US" dirty="0" smtClean="0"/>
              <a:t>Sparks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C876D2-0597-296A-A2F7-974A6DD040FD}"/>
              </a:ext>
            </a:extLst>
          </p:cNvPr>
          <p:cNvSpPr/>
          <p:nvPr/>
        </p:nvSpPr>
        <p:spPr>
          <a:xfrm>
            <a:off x="4382973" y="1378469"/>
            <a:ext cx="11176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LSTM</a:t>
            </a:r>
          </a:p>
          <a:p>
            <a:pPr algn="ctr"/>
            <a:r>
              <a:rPr lang="en-IN" dirty="0"/>
              <a:t>Model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5234563-BA68-27A1-965A-9E04B1B4249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545894" y="1715597"/>
            <a:ext cx="837079" cy="1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5CF7712-F9BD-8D89-41B7-E7253392165E}"/>
              </a:ext>
            </a:extLst>
          </p:cNvPr>
          <p:cNvCxnSpPr>
            <a:stCxn id="12" idx="3"/>
          </p:cNvCxnSpPr>
          <p:nvPr/>
        </p:nvCxnSpPr>
        <p:spPr>
          <a:xfrm flipV="1">
            <a:off x="5500573" y="1715596"/>
            <a:ext cx="8503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4E0111B-893F-6849-2F7B-BC0A14DA2C0F}"/>
              </a:ext>
            </a:extLst>
          </p:cNvPr>
          <p:cNvSpPr txBox="1"/>
          <p:nvPr/>
        </p:nvSpPr>
        <p:spPr>
          <a:xfrm>
            <a:off x="2414579" y="1363620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Sequence of</a:t>
            </a:r>
          </a:p>
          <a:p>
            <a:pPr algn="ctr"/>
            <a:r>
              <a:rPr lang="en-US" dirty="0"/>
              <a:t> Frames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6E1361C-BF42-7086-A532-31966955AC53}"/>
              </a:ext>
            </a:extLst>
          </p:cNvPr>
          <p:cNvSpPr txBox="1"/>
          <p:nvPr/>
        </p:nvSpPr>
        <p:spPr>
          <a:xfrm>
            <a:off x="6011699" y="137337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1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animBg="1"/>
      <p:bldP spid="17" grpId="0" animBg="1"/>
      <p:bldP spid="11" grpId="0"/>
      <p:bldP spid="26" grpId="0" animBg="1"/>
      <p:bldP spid="27" grpId="0" animBg="1"/>
      <p:bldP spid="34" grpId="0"/>
      <p:bldP spid="35" grpId="0"/>
      <p:bldP spid="36" grpId="0"/>
      <p:bldP spid="37" grpId="0"/>
      <p:bldP spid="43" grpId="0" animBg="1"/>
      <p:bldP spid="46" grpId="0" animBg="1"/>
      <p:bldP spid="47" grpId="0" animBg="1"/>
      <p:bldP spid="48" grpId="0" animBg="1"/>
      <p:bldP spid="55" grpId="0"/>
      <p:bldP spid="56" grpId="0"/>
      <p:bldP spid="57" grpId="0"/>
      <p:bldP spid="3" grpId="0"/>
      <p:bldP spid="12" grpId="0" animBg="1"/>
      <p:bldP spid="33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/>
              <a:t>Broader </a:t>
            </a:r>
            <a:r>
              <a:rPr lang="en-IN" sz="3000" b="1" dirty="0" smtClean="0"/>
              <a:t>Applicability</a:t>
            </a:r>
            <a:endParaRPr lang="en-IN" sz="3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336" y="1466048"/>
            <a:ext cx="1900733" cy="16678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236" y="1516066"/>
            <a:ext cx="1746749" cy="174674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5937184" y="959072"/>
            <a:ext cx="10340" cy="5309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67630" y="954800"/>
            <a:ext cx="2317963" cy="388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Fire  Detection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651202" y="954800"/>
            <a:ext cx="2317963" cy="388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Sequence </a:t>
            </a:r>
            <a:r>
              <a:rPr lang="en-IN" dirty="0" err="1">
                <a:solidFill>
                  <a:schemeClr val="bg1"/>
                </a:solidFill>
              </a:rPr>
              <a:t>Modeling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86122" y="3652095"/>
            <a:ext cx="2317963" cy="2515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021610" y="3894429"/>
            <a:ext cx="2041236" cy="5449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 Breakouts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30556" y="4619154"/>
            <a:ext cx="2041236" cy="5449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Flame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26208" y="5353821"/>
            <a:ext cx="2041236" cy="5449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Thermal Imaging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51201" y="3685695"/>
            <a:ext cx="2317963" cy="2515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6794112" y="3894429"/>
            <a:ext cx="2041236" cy="5449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Video Captioning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79755" y="4613547"/>
            <a:ext cx="2041236" cy="5449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series Analysis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79755" y="5364800"/>
            <a:ext cx="2041236" cy="5449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Video Analytics</a:t>
            </a:r>
          </a:p>
        </p:txBody>
      </p:sp>
    </p:spTree>
    <p:extLst>
      <p:ext uri="{BB962C8B-B14F-4D97-AF65-F5344CB8AC3E}">
        <p14:creationId xmlns:p14="http://schemas.microsoft.com/office/powerpoint/2010/main" val="353428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54800"/>
            <a:ext cx="11277599" cy="5222163"/>
          </a:xfrm>
        </p:spPr>
        <p:txBody>
          <a:bodyPr>
            <a:normAutofit/>
          </a:bodyPr>
          <a:lstStyle/>
          <a:p>
            <a:r>
              <a:rPr lang="en-IN" sz="1800" dirty="0"/>
              <a:t>Explainable AI Techniques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Deployment </a:t>
            </a:r>
          </a:p>
          <a:p>
            <a:pPr lvl="1"/>
            <a:r>
              <a:rPr lang="en-IN" sz="1800" dirty="0"/>
              <a:t>Redundant Systems</a:t>
            </a:r>
          </a:p>
          <a:p>
            <a:pPr lvl="1"/>
            <a:r>
              <a:rPr lang="en-IN" sz="1800" dirty="0"/>
              <a:t>Diversified Systems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889518" y="1595585"/>
            <a:ext cx="4399676" cy="1260774"/>
            <a:chOff x="1881051" y="1965031"/>
            <a:chExt cx="4399676" cy="1260774"/>
          </a:xfrm>
        </p:grpSpPr>
        <p:sp>
          <p:nvSpPr>
            <p:cNvPr id="4" name="Cube 3"/>
            <p:cNvSpPr/>
            <p:nvPr/>
          </p:nvSpPr>
          <p:spPr>
            <a:xfrm>
              <a:off x="1881051" y="2133601"/>
              <a:ext cx="972985" cy="1016000"/>
            </a:xfrm>
            <a:prstGeom prst="cub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094179" y="2595418"/>
              <a:ext cx="1163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3528" y="1965031"/>
              <a:ext cx="1487199" cy="1260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31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/>
              <a:t>Problem Statement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2612" y="1810246"/>
            <a:ext cx="309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 + H</a:t>
            </a:r>
            <a:r>
              <a:rPr lang="en-IN" sz="2400" baseline="-25000" dirty="0"/>
              <a:t>2</a:t>
            </a:r>
            <a:r>
              <a:rPr lang="en-IN" sz="2400" dirty="0"/>
              <a:t>O = NaOH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F7823AC-E82D-6E1E-5926-BE9759AB6427}"/>
              </a:ext>
            </a:extLst>
          </p:cNvPr>
          <p:cNvSpPr txBox="1"/>
          <p:nvPr/>
        </p:nvSpPr>
        <p:spPr>
          <a:xfrm>
            <a:off x="9137693" y="1810245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+ </a:t>
            </a:r>
            <a:r>
              <a:rPr lang="en-IN" sz="2400" dirty="0">
                <a:solidFill>
                  <a:srgbClr val="FF0000"/>
                </a:solidFill>
              </a:rPr>
              <a:t>H</a:t>
            </a:r>
            <a:r>
              <a:rPr lang="en-IN" sz="2400" baseline="-25000" dirty="0">
                <a:solidFill>
                  <a:srgbClr val="FF0000"/>
                </a:solidFill>
              </a:rPr>
              <a:t>2</a:t>
            </a:r>
            <a:r>
              <a:rPr lang="en-IN" sz="2400" dirty="0">
                <a:solidFill>
                  <a:srgbClr val="FF0000"/>
                </a:solidFill>
              </a:rPr>
              <a:t>↑ + Heat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F7FE5D-3906-9C9B-2212-E40793802034}"/>
              </a:ext>
            </a:extLst>
          </p:cNvPr>
          <p:cNvSpPr/>
          <p:nvPr/>
        </p:nvSpPr>
        <p:spPr>
          <a:xfrm>
            <a:off x="7917209" y="2522152"/>
            <a:ext cx="1911482" cy="3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Hydrogen Ignition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3056051"/>
            <a:ext cx="5127180" cy="171312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01025" y="1862125"/>
            <a:ext cx="5191533" cy="3257825"/>
            <a:chOff x="601025" y="1862125"/>
            <a:chExt cx="5191533" cy="3257825"/>
          </a:xfrm>
        </p:grpSpPr>
        <p:grpSp>
          <p:nvGrpSpPr>
            <p:cNvPr id="30" name="Group 29"/>
            <p:cNvGrpSpPr/>
            <p:nvPr/>
          </p:nvGrpSpPr>
          <p:grpSpPr>
            <a:xfrm>
              <a:off x="601025" y="2944265"/>
              <a:ext cx="2986830" cy="2175685"/>
              <a:chOff x="705527" y="1796583"/>
              <a:chExt cx="2986830" cy="2175685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1669943" y="3478538"/>
                <a:ext cx="1475845" cy="49373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Sodium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xmlns="" id="{916E5451-14E7-32A5-38F3-4EE9F79718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972" b="3742"/>
              <a:stretch/>
            </p:blipFill>
            <p:spPr>
              <a:xfrm rot="13788833">
                <a:off x="1974243" y="2268881"/>
                <a:ext cx="894307" cy="862331"/>
              </a:xfrm>
              <a:prstGeom prst="rect">
                <a:avLst/>
              </a:prstGeom>
            </p:spPr>
          </p:pic>
          <p:sp>
            <p:nvSpPr>
              <p:cNvPr id="19" name="Isosceles Triangle 18"/>
              <p:cNvSpPr/>
              <p:nvPr/>
            </p:nvSpPr>
            <p:spPr>
              <a:xfrm rot="10800000">
                <a:off x="2341733" y="1908369"/>
                <a:ext cx="132265" cy="123640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09083" y="1894654"/>
                <a:ext cx="1605172" cy="207761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5527" y="1796583"/>
                <a:ext cx="568292" cy="235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Nozzle</a:t>
                </a: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1520356" y="1968205"/>
                <a:ext cx="705608" cy="53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FF52EFFC-DCE1-8A51-0FD8-878400B27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711207">
                <a:off x="3081303" y="2525942"/>
                <a:ext cx="611054" cy="356984"/>
              </a:xfrm>
              <a:prstGeom prst="rect">
                <a:avLst/>
              </a:prstGeom>
            </p:spPr>
          </p:pic>
        </p:grpSp>
        <p:cxnSp>
          <p:nvCxnSpPr>
            <p:cNvPr id="35" name="Elbow Connector 34"/>
            <p:cNvCxnSpPr/>
            <p:nvPr/>
          </p:nvCxnSpPr>
          <p:spPr>
            <a:xfrm flipV="1">
              <a:off x="2299749" y="2185291"/>
              <a:ext cx="2118729" cy="909898"/>
            </a:xfrm>
            <a:prstGeom prst="bentConnector3">
              <a:avLst>
                <a:gd name="adj1" fmla="val 3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94247" y="2062468"/>
              <a:ext cx="381787" cy="25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79322" y="1862125"/>
              <a:ext cx="813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Water </a:t>
              </a:r>
            </a:p>
            <a:p>
              <a:r>
                <a:rPr lang="en-IN" dirty="0"/>
                <a:t>Supply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385140" y="2353352"/>
              <a:ext cx="0" cy="375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016800" y="264246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Pump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F36374A-602D-DD13-4F99-FA32B6DD9D16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V="1">
              <a:off x="4576034" y="2185291"/>
              <a:ext cx="403288" cy="6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80497" y="3354264"/>
              <a:ext cx="95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Manual </a:t>
              </a:r>
            </a:p>
            <a:p>
              <a:pPr algn="ctr"/>
              <a:r>
                <a:rPr lang="en-IN" dirty="0" smtClean="0"/>
                <a:t>Control</a:t>
              </a:r>
              <a:endParaRPr lang="en-IN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427561" y="2962244"/>
              <a:ext cx="0" cy="375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2" idx="1"/>
            </p:cNvCxnSpPr>
            <p:nvPr/>
          </p:nvCxnSpPr>
          <p:spPr>
            <a:xfrm>
              <a:off x="3629835" y="3677429"/>
              <a:ext cx="3506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4A970A4F-21EA-F7B9-094E-6C11587D8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388" y="3414965"/>
            <a:ext cx="943104" cy="7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3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Electrixx MQ-8 Hydrogen Gas Sensor Module H2 Alarm Detection for UNO  kit R3 MQ 8 Hydrogen Gas Sensor (Piece-1) : Amazon.in: Industrial &amp; ...">
            <a:extLst>
              <a:ext uri="{FF2B5EF4-FFF2-40B4-BE49-F238E27FC236}">
                <a16:creationId xmlns:a16="http://schemas.microsoft.com/office/drawing/2014/main" xmlns="" id="{F89E2C28-B053-AFF6-25E0-BC146ED64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3787" r="5308" b="14328"/>
          <a:stretch>
            <a:fillRect/>
          </a:stretch>
        </p:blipFill>
        <p:spPr bwMode="auto">
          <a:xfrm>
            <a:off x="760657" y="1169950"/>
            <a:ext cx="2260600" cy="18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/>
              <a:t>Approach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255349EB-A19F-23FD-CC3F-10F06880704E}"/>
              </a:ext>
            </a:extLst>
          </p:cNvPr>
          <p:cNvCxnSpPr/>
          <p:nvPr/>
        </p:nvCxnSpPr>
        <p:spPr>
          <a:xfrm>
            <a:off x="4107634" y="982554"/>
            <a:ext cx="0" cy="52299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A143438-2867-7F09-0183-43669501FF57}"/>
              </a:ext>
            </a:extLst>
          </p:cNvPr>
          <p:cNvCxnSpPr/>
          <p:nvPr/>
        </p:nvCxnSpPr>
        <p:spPr>
          <a:xfrm>
            <a:off x="8095433" y="982554"/>
            <a:ext cx="0" cy="52299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26CF5A-E9F5-278B-7FD6-AF06FAE8B025}"/>
              </a:ext>
            </a:extLst>
          </p:cNvPr>
          <p:cNvSpPr/>
          <p:nvPr/>
        </p:nvSpPr>
        <p:spPr>
          <a:xfrm>
            <a:off x="213359" y="3445398"/>
            <a:ext cx="3760966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Captures Local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BF976E-5685-2A4D-1405-0A989DD5551A}"/>
              </a:ext>
            </a:extLst>
          </p:cNvPr>
          <p:cNvSpPr/>
          <p:nvPr/>
        </p:nvSpPr>
        <p:spPr>
          <a:xfrm>
            <a:off x="213359" y="3102473"/>
            <a:ext cx="3760966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Hydrogen Sensor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CF55AF6-91D0-CD87-BF21-2EAB21BDB737}"/>
              </a:ext>
            </a:extLst>
          </p:cNvPr>
          <p:cNvSpPr/>
          <p:nvPr/>
        </p:nvSpPr>
        <p:spPr>
          <a:xfrm>
            <a:off x="4195478" y="3445398"/>
            <a:ext cx="3760966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Suitable for emergency cutoff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21E8DBE-47DB-AFCA-C190-03A394CECCEB}"/>
              </a:ext>
            </a:extLst>
          </p:cNvPr>
          <p:cNvSpPr/>
          <p:nvPr/>
        </p:nvSpPr>
        <p:spPr>
          <a:xfrm>
            <a:off x="4195478" y="3102473"/>
            <a:ext cx="3760966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Temperature Based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47EC6EB-EC29-E7F2-B683-D62C27CB61FB}"/>
              </a:ext>
            </a:extLst>
          </p:cNvPr>
          <p:cNvSpPr/>
          <p:nvPr/>
        </p:nvSpPr>
        <p:spPr>
          <a:xfrm>
            <a:off x="8190823" y="3445398"/>
            <a:ext cx="3760966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Replicates human in the loop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94D0D1-B840-CB05-A466-FB278729BCEC}"/>
              </a:ext>
            </a:extLst>
          </p:cNvPr>
          <p:cNvSpPr/>
          <p:nvPr/>
        </p:nvSpPr>
        <p:spPr>
          <a:xfrm>
            <a:off x="8190823" y="3102473"/>
            <a:ext cx="3760966" cy="321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Vision Based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A42ED9D-28E6-BC7D-6111-507FB5ED7176}"/>
              </a:ext>
            </a:extLst>
          </p:cNvPr>
          <p:cNvSpPr/>
          <p:nvPr/>
        </p:nvSpPr>
        <p:spPr>
          <a:xfrm>
            <a:off x="213359" y="4140467"/>
            <a:ext cx="3760966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Inefficient at higher temperatures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CF92586-0FF2-AE52-CC5D-AA968C0CA8C5}"/>
              </a:ext>
            </a:extLst>
          </p:cNvPr>
          <p:cNvSpPr/>
          <p:nvPr/>
        </p:nvSpPr>
        <p:spPr>
          <a:xfrm>
            <a:off x="218747" y="4827933"/>
            <a:ext cx="3760966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Slow Response Time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70FCCC-BED6-5499-946C-1F0E1D559A21}"/>
              </a:ext>
            </a:extLst>
          </p:cNvPr>
          <p:cNvSpPr/>
          <p:nvPr/>
        </p:nvSpPr>
        <p:spPr>
          <a:xfrm>
            <a:off x="4195478" y="4140467"/>
            <a:ext cx="3760966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Dynamic Temperature Threshold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4B36067-772B-CFAE-3440-89490134DC59}"/>
              </a:ext>
            </a:extLst>
          </p:cNvPr>
          <p:cNvSpPr/>
          <p:nvPr/>
        </p:nvSpPr>
        <p:spPr>
          <a:xfrm>
            <a:off x="8190823" y="4140467"/>
            <a:ext cx="3760966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Faster Response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8B3ACB5-AA56-EFC4-7C54-4B4E7F4B14EB}"/>
              </a:ext>
            </a:extLst>
          </p:cNvPr>
          <p:cNvSpPr/>
          <p:nvPr/>
        </p:nvSpPr>
        <p:spPr>
          <a:xfrm>
            <a:off x="8190823" y="4827933"/>
            <a:ext cx="3760966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Requires Complex Hardware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76ED7CE-E604-E935-6A94-0E90B6F0CD78}"/>
              </a:ext>
            </a:extLst>
          </p:cNvPr>
          <p:cNvSpPr/>
          <p:nvPr/>
        </p:nvSpPr>
        <p:spPr>
          <a:xfrm>
            <a:off x="4206545" y="4836400"/>
            <a:ext cx="3760966" cy="671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Slow Response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F4B3113-D2E9-57A4-74C1-0D4DABA43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52" y="831487"/>
            <a:ext cx="2993496" cy="22464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CBD6E479-381D-D1CD-1A15-277985C7E9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97" t="6779" r="6762" b="5199"/>
          <a:stretch>
            <a:fillRect/>
          </a:stretch>
        </p:blipFill>
        <p:spPr>
          <a:xfrm>
            <a:off x="8917623" y="1151370"/>
            <a:ext cx="2309177" cy="16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9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Vision Based Approach</a:t>
            </a:r>
            <a:endParaRPr lang="en-IN" sz="3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15157" y="1172211"/>
            <a:ext cx="1668383" cy="5046023"/>
            <a:chOff x="1115157" y="1172211"/>
            <a:chExt cx="1668383" cy="5046023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CDC5B02-428C-5EAB-A4A5-483F564FBF76}"/>
                </a:ext>
              </a:extLst>
            </p:cNvPr>
            <p:cNvSpPr/>
            <p:nvPr/>
          </p:nvSpPr>
          <p:spPr>
            <a:xfrm>
              <a:off x="1321182" y="1927244"/>
              <a:ext cx="1237673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Image Pre processing</a:t>
              </a:r>
              <a:endParaRPr lang="en-I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AEDEA957-0FA0-5155-E1D6-79CD3559F799}"/>
                </a:ext>
              </a:extLst>
            </p:cNvPr>
            <p:cNvSpPr/>
            <p:nvPr/>
          </p:nvSpPr>
          <p:spPr>
            <a:xfrm>
              <a:off x="1237154" y="2916342"/>
              <a:ext cx="1415060" cy="599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Background Subtraction</a:t>
              </a:r>
              <a:endParaRPr lang="en-IN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4950AECD-C50D-177F-44FE-6469BC8865E9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940018" y="1536868"/>
              <a:ext cx="1" cy="390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90C6B42F-198E-2DB6-A51D-DBFFAE22B03E}"/>
                </a:ext>
              </a:extLst>
            </p:cNvPr>
            <p:cNvCxnSpPr/>
            <p:nvPr/>
          </p:nvCxnSpPr>
          <p:spPr>
            <a:xfrm>
              <a:off x="1940016" y="2531664"/>
              <a:ext cx="1" cy="390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B3C6CA18-D382-91AC-99E6-61F022DF37F6}"/>
                </a:ext>
              </a:extLst>
            </p:cNvPr>
            <p:cNvSpPr/>
            <p:nvPr/>
          </p:nvSpPr>
          <p:spPr>
            <a:xfrm>
              <a:off x="1237154" y="3908749"/>
              <a:ext cx="142439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Feature Extraction</a:t>
              </a:r>
              <a:endParaRPr lang="en-IN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80912D9F-EF3F-F3F4-0FF8-B4DF11CF5529}"/>
                </a:ext>
              </a:extLst>
            </p:cNvPr>
            <p:cNvSpPr/>
            <p:nvPr/>
          </p:nvSpPr>
          <p:spPr>
            <a:xfrm>
              <a:off x="1115157" y="4919979"/>
              <a:ext cx="1668383" cy="629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Thresholding</a:t>
              </a:r>
              <a:endParaRPr lang="en-IN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4526A827-95B5-E9FA-B721-42BAD6A2420B}"/>
                </a:ext>
              </a:extLst>
            </p:cNvPr>
            <p:cNvCxnSpPr/>
            <p:nvPr/>
          </p:nvCxnSpPr>
          <p:spPr>
            <a:xfrm>
              <a:off x="1949349" y="3509138"/>
              <a:ext cx="1" cy="390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F72B8432-2568-AB37-0154-3516393919D4}"/>
                </a:ext>
              </a:extLst>
            </p:cNvPr>
            <p:cNvCxnSpPr/>
            <p:nvPr/>
          </p:nvCxnSpPr>
          <p:spPr>
            <a:xfrm>
              <a:off x="1940016" y="4529603"/>
              <a:ext cx="1" cy="390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C36B7BD6-FCA5-A9E0-7865-42A0176F4103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1949349" y="5549754"/>
              <a:ext cx="0" cy="332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40344" y="1172211"/>
              <a:ext cx="1211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Raw Image</a:t>
              </a:r>
              <a:endParaRPr lang="en-IN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98306" y="5848902"/>
              <a:ext cx="1405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Classification</a:t>
              </a:r>
              <a:endParaRPr lang="en-IN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290841" y="3220241"/>
            <a:ext cx="2256136" cy="2396826"/>
            <a:chOff x="3290841" y="3220241"/>
            <a:chExt cx="2256136" cy="239682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2C26CF5A-E9F5-278B-7FD6-AF06FAE8B025}"/>
                </a:ext>
              </a:extLst>
            </p:cNvPr>
            <p:cNvSpPr/>
            <p:nvPr/>
          </p:nvSpPr>
          <p:spPr>
            <a:xfrm>
              <a:off x="3290842" y="3563166"/>
              <a:ext cx="225613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Not adaptable to dynamic environment</a:t>
              </a:r>
              <a:endParaRPr lang="en-IN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32BF976E-5685-2A4D-1405-0A989DD5551A}"/>
                </a:ext>
              </a:extLst>
            </p:cNvPr>
            <p:cNvSpPr/>
            <p:nvPr/>
          </p:nvSpPr>
          <p:spPr>
            <a:xfrm>
              <a:off x="3290842" y="3220241"/>
              <a:ext cx="2256134" cy="3214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Limitations</a:t>
              </a:r>
              <a:endParaRPr lang="en-IN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A42ED9D-28E6-BC7D-6111-507FB5ED7176}"/>
                </a:ext>
              </a:extLst>
            </p:cNvPr>
            <p:cNvSpPr/>
            <p:nvPr/>
          </p:nvSpPr>
          <p:spPr>
            <a:xfrm>
              <a:off x="3290841" y="4258235"/>
              <a:ext cx="225613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Manual feature extraction</a:t>
              </a:r>
              <a:endParaRPr lang="en-IN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2CF92586-0FF2-AE52-CC5D-AA968C0CA8C5}"/>
                </a:ext>
              </a:extLst>
            </p:cNvPr>
            <p:cNvSpPr/>
            <p:nvPr/>
          </p:nvSpPr>
          <p:spPr>
            <a:xfrm>
              <a:off x="3290841" y="4945701"/>
              <a:ext cx="225613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Poor Performance</a:t>
              </a:r>
              <a:endParaRPr lang="en-IN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55349EB-A19F-23FD-CC3F-10F06880704E}"/>
              </a:ext>
            </a:extLst>
          </p:cNvPr>
          <p:cNvCxnSpPr/>
          <p:nvPr/>
        </p:nvCxnSpPr>
        <p:spPr>
          <a:xfrm>
            <a:off x="6241234" y="1093315"/>
            <a:ext cx="0" cy="52299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797284" y="1767639"/>
            <a:ext cx="1424397" cy="3129319"/>
            <a:chOff x="6797284" y="1767639"/>
            <a:chExt cx="1424397" cy="3129319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4CDC5B02-428C-5EAB-A4A5-483F564FBF76}"/>
                </a:ext>
              </a:extLst>
            </p:cNvPr>
            <p:cNvSpPr/>
            <p:nvPr/>
          </p:nvSpPr>
          <p:spPr>
            <a:xfrm>
              <a:off x="6881312" y="2579980"/>
              <a:ext cx="1237673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Image Pre processing</a:t>
              </a:r>
              <a:endParaRPr lang="en-IN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AEDEA957-0FA0-5155-E1D6-79CD3559F799}"/>
                </a:ext>
              </a:extLst>
            </p:cNvPr>
            <p:cNvSpPr/>
            <p:nvPr/>
          </p:nvSpPr>
          <p:spPr>
            <a:xfrm>
              <a:off x="6797284" y="3569078"/>
              <a:ext cx="1415060" cy="599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ML Model</a:t>
              </a:r>
              <a:endParaRPr lang="en-IN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4950AECD-C50D-177F-44FE-6469BC8865E9}"/>
                </a:ext>
              </a:extLst>
            </p:cNvPr>
            <p:cNvCxnSpPr>
              <a:endCxn id="45" idx="0"/>
            </p:cNvCxnSpPr>
            <p:nvPr/>
          </p:nvCxnSpPr>
          <p:spPr>
            <a:xfrm>
              <a:off x="7500148" y="2189604"/>
              <a:ext cx="1" cy="390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90C6B42F-198E-2DB6-A51D-DBFFAE22B03E}"/>
                </a:ext>
              </a:extLst>
            </p:cNvPr>
            <p:cNvCxnSpPr/>
            <p:nvPr/>
          </p:nvCxnSpPr>
          <p:spPr>
            <a:xfrm>
              <a:off x="7500146" y="3184400"/>
              <a:ext cx="1" cy="390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4526A827-95B5-E9FA-B721-42BAD6A2420B}"/>
                </a:ext>
              </a:extLst>
            </p:cNvPr>
            <p:cNvCxnSpPr/>
            <p:nvPr/>
          </p:nvCxnSpPr>
          <p:spPr>
            <a:xfrm>
              <a:off x="7509479" y="4161874"/>
              <a:ext cx="1" cy="390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816360" y="4527626"/>
              <a:ext cx="1405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Classification</a:t>
              </a:r>
              <a:endParaRPr lang="en-IN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95133" y="1767639"/>
              <a:ext cx="1211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Raw Image</a:t>
              </a:r>
              <a:endParaRPr lang="en-IN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256073" y="4051493"/>
            <a:ext cx="2256136" cy="1709360"/>
            <a:chOff x="9256073" y="4051493"/>
            <a:chExt cx="2256136" cy="170936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2C26CF5A-E9F5-278B-7FD6-AF06FAE8B025}"/>
                </a:ext>
              </a:extLst>
            </p:cNvPr>
            <p:cNvSpPr/>
            <p:nvPr/>
          </p:nvSpPr>
          <p:spPr>
            <a:xfrm>
              <a:off x="9256074" y="4394418"/>
              <a:ext cx="225613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Data Hungry</a:t>
              </a:r>
              <a:endParaRPr lang="en-IN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32BF976E-5685-2A4D-1405-0A989DD5551A}"/>
                </a:ext>
              </a:extLst>
            </p:cNvPr>
            <p:cNvSpPr/>
            <p:nvPr/>
          </p:nvSpPr>
          <p:spPr>
            <a:xfrm>
              <a:off x="9256074" y="4051493"/>
              <a:ext cx="2256134" cy="3214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Limitations</a:t>
              </a:r>
              <a:endParaRPr lang="en-IN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6A42ED9D-28E6-BC7D-6111-507FB5ED7176}"/>
                </a:ext>
              </a:extLst>
            </p:cNvPr>
            <p:cNvSpPr/>
            <p:nvPr/>
          </p:nvSpPr>
          <p:spPr>
            <a:xfrm>
              <a:off x="9256073" y="5089487"/>
              <a:ext cx="225613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Manual labelling</a:t>
              </a:r>
              <a:endParaRPr lang="en-IN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299940" y="1467701"/>
            <a:ext cx="2256135" cy="1014291"/>
            <a:chOff x="3299940" y="1467701"/>
            <a:chExt cx="2256135" cy="101429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2C26CF5A-E9F5-278B-7FD6-AF06FAE8B025}"/>
                </a:ext>
              </a:extLst>
            </p:cNvPr>
            <p:cNvSpPr/>
            <p:nvPr/>
          </p:nvSpPr>
          <p:spPr>
            <a:xfrm>
              <a:off x="3299940" y="1810626"/>
              <a:ext cx="225613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Simple and low cost solution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32BF976E-5685-2A4D-1405-0A989DD5551A}"/>
                </a:ext>
              </a:extLst>
            </p:cNvPr>
            <p:cNvSpPr/>
            <p:nvPr/>
          </p:nvSpPr>
          <p:spPr>
            <a:xfrm>
              <a:off x="3299940" y="1467701"/>
              <a:ext cx="2256134" cy="3214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Advantages</a:t>
              </a:r>
              <a:endParaRPr lang="en-IN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218220" y="1461437"/>
            <a:ext cx="2270670" cy="2394329"/>
            <a:chOff x="9218220" y="1461437"/>
            <a:chExt cx="2270670" cy="2394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2C26CF5A-E9F5-278B-7FD6-AF06FAE8B025}"/>
                </a:ext>
              </a:extLst>
            </p:cNvPr>
            <p:cNvSpPr/>
            <p:nvPr/>
          </p:nvSpPr>
          <p:spPr>
            <a:xfrm>
              <a:off x="9218221" y="1802580"/>
              <a:ext cx="225613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High performance</a:t>
              </a:r>
              <a:endParaRPr lang="en-IN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32BF976E-5685-2A4D-1405-0A989DD5551A}"/>
                </a:ext>
              </a:extLst>
            </p:cNvPr>
            <p:cNvSpPr/>
            <p:nvPr/>
          </p:nvSpPr>
          <p:spPr>
            <a:xfrm>
              <a:off x="9218220" y="1461437"/>
              <a:ext cx="2256134" cy="3214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Advantages</a:t>
              </a:r>
              <a:endParaRPr lang="en-IN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2C26CF5A-E9F5-278B-7FD6-AF06FAE8B025}"/>
                </a:ext>
              </a:extLst>
            </p:cNvPr>
            <p:cNvSpPr/>
            <p:nvPr/>
          </p:nvSpPr>
          <p:spPr>
            <a:xfrm>
              <a:off x="9232755" y="2493490"/>
              <a:ext cx="225613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Suitable for dynamic environment</a:t>
              </a:r>
              <a:endParaRPr lang="en-IN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2C26CF5A-E9F5-278B-7FD6-AF06FAE8B025}"/>
                </a:ext>
              </a:extLst>
            </p:cNvPr>
            <p:cNvSpPr/>
            <p:nvPr/>
          </p:nvSpPr>
          <p:spPr>
            <a:xfrm>
              <a:off x="9218220" y="3184400"/>
              <a:ext cx="2256135" cy="671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Inherent Feature Extraction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7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538AB10-A161-F31C-05EB-F17CADF3F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523" y="773641"/>
            <a:ext cx="6758471" cy="55393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What is AI</a:t>
            </a:r>
            <a:endParaRPr lang="en-IN" sz="3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3084" y="1259045"/>
            <a:ext cx="5579967" cy="4693611"/>
            <a:chOff x="2675758" y="1259045"/>
            <a:chExt cx="5579967" cy="469361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55E9AD53-25C7-19BF-5CB1-E366AB3B27C4}"/>
                </a:ext>
              </a:extLst>
            </p:cNvPr>
            <p:cNvSpPr/>
            <p:nvPr/>
          </p:nvSpPr>
          <p:spPr>
            <a:xfrm>
              <a:off x="2675758" y="1259045"/>
              <a:ext cx="5579967" cy="46835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33B10DAB-F622-1893-93D0-AC33F0FAC8EA}"/>
                </a:ext>
              </a:extLst>
            </p:cNvPr>
            <p:cNvSpPr/>
            <p:nvPr/>
          </p:nvSpPr>
          <p:spPr>
            <a:xfrm>
              <a:off x="3074327" y="1935212"/>
              <a:ext cx="4782829" cy="401450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C6D6A405-6909-2ADA-AE28-3EB6AE6097C9}"/>
                </a:ext>
              </a:extLst>
            </p:cNvPr>
            <p:cNvSpPr/>
            <p:nvPr/>
          </p:nvSpPr>
          <p:spPr>
            <a:xfrm>
              <a:off x="3470170" y="2591340"/>
              <a:ext cx="3985691" cy="334542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9934D535-6CA4-1373-FADA-FBC5CF2245CF}"/>
                </a:ext>
              </a:extLst>
            </p:cNvPr>
            <p:cNvSpPr/>
            <p:nvPr/>
          </p:nvSpPr>
          <p:spPr>
            <a:xfrm>
              <a:off x="3868739" y="3276318"/>
              <a:ext cx="3188553" cy="267633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C0127D0F-4583-7D2F-4685-ACA706CB77F5}"/>
                </a:ext>
              </a:extLst>
            </p:cNvPr>
            <p:cNvSpPr/>
            <p:nvPr/>
          </p:nvSpPr>
          <p:spPr>
            <a:xfrm>
              <a:off x="4268671" y="3929509"/>
              <a:ext cx="2391414" cy="200725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13B8CD2-F006-FAD8-092D-6960290BFB9E}"/>
                </a:ext>
              </a:extLst>
            </p:cNvPr>
            <p:cNvSpPr/>
            <p:nvPr/>
          </p:nvSpPr>
          <p:spPr>
            <a:xfrm>
              <a:off x="4665877" y="4598594"/>
              <a:ext cx="1594276" cy="13381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E12338F-AC23-5838-BD48-F2889800E115}"/>
                </a:ext>
              </a:extLst>
            </p:cNvPr>
            <p:cNvSpPr txBox="1"/>
            <p:nvPr/>
          </p:nvSpPr>
          <p:spPr>
            <a:xfrm>
              <a:off x="4356274" y="1453936"/>
              <a:ext cx="286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F4E79"/>
                  </a:solidFill>
                </a:rPr>
                <a:t>Artificial Intelligence</a:t>
              </a:r>
              <a:endParaRPr lang="en-IN" dirty="0">
                <a:solidFill>
                  <a:srgbClr val="1F4E79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D8FAB4DA-649E-5F3B-B6EB-48727E16333F}"/>
                </a:ext>
              </a:extLst>
            </p:cNvPr>
            <p:cNvSpPr txBox="1"/>
            <p:nvPr/>
          </p:nvSpPr>
          <p:spPr>
            <a:xfrm>
              <a:off x="4391178" y="2126614"/>
              <a:ext cx="286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F4E79"/>
                  </a:solidFill>
                </a:rPr>
                <a:t>Machine Learning</a:t>
              </a:r>
              <a:endParaRPr lang="en-IN" dirty="0">
                <a:solidFill>
                  <a:srgbClr val="1F4E79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A69E384-5D94-A063-34BA-DA566D104509}"/>
                </a:ext>
              </a:extLst>
            </p:cNvPr>
            <p:cNvSpPr txBox="1"/>
            <p:nvPr/>
          </p:nvSpPr>
          <p:spPr>
            <a:xfrm>
              <a:off x="4388961" y="2834671"/>
              <a:ext cx="286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F4E79"/>
                  </a:solidFill>
                </a:rPr>
                <a:t>Neural Networks</a:t>
              </a:r>
              <a:endParaRPr lang="en-IN" dirty="0">
                <a:solidFill>
                  <a:srgbClr val="1F4E79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943A4885-89FB-7CD1-ECC1-3B948917BAA3}"/>
                </a:ext>
              </a:extLst>
            </p:cNvPr>
            <p:cNvSpPr txBox="1"/>
            <p:nvPr/>
          </p:nvSpPr>
          <p:spPr>
            <a:xfrm>
              <a:off x="4538984" y="3519649"/>
              <a:ext cx="286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F4E79"/>
                  </a:solidFill>
                </a:rPr>
                <a:t>Deep Learning</a:t>
              </a:r>
              <a:endParaRPr lang="en-IN" dirty="0">
                <a:solidFill>
                  <a:srgbClr val="1F4E79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C784B97-B87B-C05E-80BC-003A7E80B837}"/>
                </a:ext>
              </a:extLst>
            </p:cNvPr>
            <p:cNvSpPr txBox="1"/>
            <p:nvPr/>
          </p:nvSpPr>
          <p:spPr>
            <a:xfrm>
              <a:off x="4586407" y="4204626"/>
              <a:ext cx="286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Generative AI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2F6766B9-F066-2502-2E08-A901843B2C46}"/>
                </a:ext>
              </a:extLst>
            </p:cNvPr>
            <p:cNvSpPr txBox="1"/>
            <p:nvPr/>
          </p:nvSpPr>
          <p:spPr>
            <a:xfrm>
              <a:off x="4488169" y="4986132"/>
              <a:ext cx="1988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Large Language Models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0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Machine Learning Approach</a:t>
            </a:r>
            <a:endParaRPr lang="en-IN" sz="3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pic>
        <p:nvPicPr>
          <p:cNvPr id="29" name="Picture 2" descr="Supervised Machine Learning - an overview | ScienceDirect Topics">
            <a:extLst>
              <a:ext uri="{FF2B5EF4-FFF2-40B4-BE49-F238E27FC236}">
                <a16:creationId xmlns="" xmlns:a16="http://schemas.microsoft.com/office/drawing/2014/main" id="{CFD4706C-534B-DBD3-7820-C1E5074B8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64"/>
          <a:stretch/>
        </p:blipFill>
        <p:spPr bwMode="auto">
          <a:xfrm>
            <a:off x="2294135" y="934746"/>
            <a:ext cx="7792673" cy="256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Supervised Machine Learning - an overview | ScienceDirect Topics">
            <a:extLst>
              <a:ext uri="{FF2B5EF4-FFF2-40B4-BE49-F238E27FC236}">
                <a16:creationId xmlns="" xmlns:a16="http://schemas.microsoft.com/office/drawing/2014/main" id="{9787E3A9-417B-CB55-5154-B0611321E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65"/>
          <a:stretch/>
        </p:blipFill>
        <p:spPr bwMode="auto">
          <a:xfrm>
            <a:off x="2255665" y="3602875"/>
            <a:ext cx="7792673" cy="256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88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ML for Vision</a:t>
            </a:r>
            <a:endParaRPr lang="en-IN" sz="3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pic>
        <p:nvPicPr>
          <p:cNvPr id="1026" name="Picture 2" descr="Basics of CNN in Deep Learning - Analytics Vidhy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2"/>
          <a:stretch/>
        </p:blipFill>
        <p:spPr bwMode="auto">
          <a:xfrm>
            <a:off x="324428" y="1448583"/>
            <a:ext cx="8758114" cy="36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456625" y="861568"/>
            <a:ext cx="1907207" cy="5383207"/>
            <a:chOff x="9456625" y="861568"/>
            <a:chExt cx="1907207" cy="5383207"/>
          </a:xfrm>
        </p:grpSpPr>
        <p:sp>
          <p:nvSpPr>
            <p:cNvPr id="24" name="Google Shape;431;p24">
              <a:extLst>
                <a:ext uri="{FF2B5EF4-FFF2-40B4-BE49-F238E27FC236}">
                  <a16:creationId xmlns:a16="http://schemas.microsoft.com/office/drawing/2014/main" xmlns="" id="{5D3E76CE-CA60-8EF1-ECA1-92CE115718B0}"/>
                </a:ext>
              </a:extLst>
            </p:cNvPr>
            <p:cNvSpPr/>
            <p:nvPr/>
          </p:nvSpPr>
          <p:spPr>
            <a:xfrm rot="5400000">
              <a:off x="10968511" y="2056431"/>
              <a:ext cx="353616" cy="353616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1;p24">
              <a:extLst>
                <a:ext uri="{FF2B5EF4-FFF2-40B4-BE49-F238E27FC236}">
                  <a16:creationId xmlns:a16="http://schemas.microsoft.com/office/drawing/2014/main" xmlns="" id="{3698C376-C532-A9BB-E58F-6740E0B54880}"/>
                </a:ext>
              </a:extLst>
            </p:cNvPr>
            <p:cNvSpPr/>
            <p:nvPr/>
          </p:nvSpPr>
          <p:spPr>
            <a:xfrm rot="5400000">
              <a:off x="10223046" y="2056431"/>
              <a:ext cx="353616" cy="353616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1;p24">
              <a:extLst>
                <a:ext uri="{FF2B5EF4-FFF2-40B4-BE49-F238E27FC236}">
                  <a16:creationId xmlns:a16="http://schemas.microsoft.com/office/drawing/2014/main" xmlns="" id="{BD5A3F53-33DA-F11B-FB4B-850067A5C4C3}"/>
                </a:ext>
              </a:extLst>
            </p:cNvPr>
            <p:cNvSpPr/>
            <p:nvPr/>
          </p:nvSpPr>
          <p:spPr>
            <a:xfrm rot="5400000">
              <a:off x="9456625" y="2056431"/>
              <a:ext cx="353616" cy="353616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1;p24">
              <a:extLst>
                <a:ext uri="{FF2B5EF4-FFF2-40B4-BE49-F238E27FC236}">
                  <a16:creationId xmlns:a16="http://schemas.microsoft.com/office/drawing/2014/main" xmlns="" id="{590A06B8-C7D9-177C-B45B-C7CF92BA78B6}"/>
                </a:ext>
              </a:extLst>
            </p:cNvPr>
            <p:cNvSpPr/>
            <p:nvPr/>
          </p:nvSpPr>
          <p:spPr>
            <a:xfrm rot="5400000">
              <a:off x="10223046" y="3612896"/>
              <a:ext cx="353616" cy="353616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1;p24">
              <a:extLst>
                <a:ext uri="{FF2B5EF4-FFF2-40B4-BE49-F238E27FC236}">
                  <a16:creationId xmlns:a16="http://schemas.microsoft.com/office/drawing/2014/main" xmlns="" id="{319EF745-617A-900E-B2C2-8993969EBCE5}"/>
                </a:ext>
              </a:extLst>
            </p:cNvPr>
            <p:cNvSpPr/>
            <p:nvPr/>
          </p:nvSpPr>
          <p:spPr>
            <a:xfrm rot="5400000">
              <a:off x="10223046" y="5046598"/>
              <a:ext cx="353616" cy="353616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714C3780-0719-8EAC-FA89-B12A4E87A2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94673" y="1640716"/>
              <a:ext cx="858725" cy="0"/>
            </a:xfrm>
            <a:prstGeom prst="straightConnector1">
              <a:avLst/>
            </a:prstGeom>
            <a:ln w="31750">
              <a:solidFill>
                <a:srgbClr val="004B5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B0359A42-C4DD-4DC8-3530-A2AD1F5FC2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87975" y="1627068"/>
              <a:ext cx="858725" cy="0"/>
            </a:xfrm>
            <a:prstGeom prst="straightConnector1">
              <a:avLst/>
            </a:prstGeom>
            <a:ln w="31750">
              <a:solidFill>
                <a:srgbClr val="004B5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A4003885-3EA4-C8C1-3831-34ACDD828A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63849" y="1627068"/>
              <a:ext cx="858725" cy="0"/>
            </a:xfrm>
            <a:prstGeom prst="straightConnector1">
              <a:avLst/>
            </a:prstGeom>
            <a:ln w="31750">
              <a:solidFill>
                <a:srgbClr val="004B5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1A63F2B6-B057-5D36-248E-954CFBA157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43685" y="2732545"/>
              <a:ext cx="1202849" cy="557852"/>
            </a:xfrm>
            <a:prstGeom prst="straightConnector1">
              <a:avLst/>
            </a:prstGeom>
            <a:ln w="31750">
              <a:solidFill>
                <a:srgbClr val="004B5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20E131D0-C9F8-2535-9C0E-FC26FBDAA9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815913" y="3011471"/>
              <a:ext cx="1202849" cy="0"/>
            </a:xfrm>
            <a:prstGeom prst="straightConnector1">
              <a:avLst/>
            </a:prstGeom>
            <a:ln w="31750">
              <a:solidFill>
                <a:srgbClr val="004B5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4512DDA5-D5F9-BAF1-4BE3-1BF2DA9A4F9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257517" y="2757115"/>
              <a:ext cx="1312597" cy="618461"/>
            </a:xfrm>
            <a:prstGeom prst="straightConnector1">
              <a:avLst/>
            </a:prstGeom>
            <a:ln w="31750">
              <a:solidFill>
                <a:srgbClr val="004B5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C5BED6D7-5171-504C-82CD-38ACC00440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884119" y="4499731"/>
              <a:ext cx="1080086" cy="13648"/>
            </a:xfrm>
            <a:prstGeom prst="straightConnector1">
              <a:avLst/>
            </a:prstGeom>
            <a:ln w="31750">
              <a:solidFill>
                <a:srgbClr val="004B5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92E6F15-B29A-A688-A387-A2235681E792}"/>
                </a:ext>
              </a:extLst>
            </p:cNvPr>
            <p:cNvSpPr txBox="1"/>
            <p:nvPr/>
          </p:nvSpPr>
          <p:spPr>
            <a:xfrm>
              <a:off x="10255413" y="861568"/>
              <a:ext cx="561350" cy="31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9A2116C-1188-CC24-E508-8D4C852E753F}"/>
                </a:ext>
              </a:extLst>
            </p:cNvPr>
            <p:cNvSpPr txBox="1"/>
            <p:nvPr/>
          </p:nvSpPr>
          <p:spPr>
            <a:xfrm>
              <a:off x="10802482" y="2904364"/>
              <a:ext cx="561350" cy="31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W1</a:t>
              </a:r>
              <a:endParaRPr lang="en-IN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DA8B0CD-D45F-BB6B-D1AF-5B9AD8CDF955}"/>
                </a:ext>
              </a:extLst>
            </p:cNvPr>
            <p:cNvSpPr txBox="1"/>
            <p:nvPr/>
          </p:nvSpPr>
          <p:spPr>
            <a:xfrm>
              <a:off x="9981056" y="2812436"/>
              <a:ext cx="561350" cy="31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</a:t>
              </a:r>
              <a:endParaRPr lang="en-IN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B3198FF-D662-6E4E-BA93-81DF9C556DF5}"/>
                </a:ext>
              </a:extLst>
            </p:cNvPr>
            <p:cNvSpPr txBox="1"/>
            <p:nvPr/>
          </p:nvSpPr>
          <p:spPr>
            <a:xfrm>
              <a:off x="9494604" y="2990652"/>
              <a:ext cx="561350" cy="31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W3</a:t>
              </a:r>
              <a:endParaRPr lang="en-IN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FC379B99-5C58-051C-3B58-B0E00DD1E1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29832" y="5650320"/>
              <a:ext cx="540043" cy="0"/>
            </a:xfrm>
            <a:prstGeom prst="straightConnector1">
              <a:avLst/>
            </a:prstGeom>
            <a:ln w="31750">
              <a:solidFill>
                <a:srgbClr val="004B5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BA0A6407-BBD7-E80E-58E5-F614788B952E}"/>
                </a:ext>
              </a:extLst>
            </p:cNvPr>
            <p:cNvSpPr txBox="1"/>
            <p:nvPr/>
          </p:nvSpPr>
          <p:spPr>
            <a:xfrm>
              <a:off x="10261731" y="5929844"/>
              <a:ext cx="561350" cy="31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41A6EEF-D9BA-116B-B6AF-BBCB6EE44479}"/>
                </a:ext>
              </a:extLst>
            </p:cNvPr>
            <p:cNvSpPr txBox="1"/>
            <p:nvPr/>
          </p:nvSpPr>
          <p:spPr>
            <a:xfrm>
              <a:off x="9810241" y="4288818"/>
              <a:ext cx="7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tanh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37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834BBD9-E4C6-0BEE-34DA-BE190A4E1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05DCA6D-138A-D682-1982-412C39515035}"/>
              </a:ext>
            </a:extLst>
          </p:cNvPr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B60AB-32B6-41A5-BB15-BAA3A0C4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/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4F55765-2910-F1A7-83D1-86E70E1E7EB9}"/>
              </a:ext>
            </a:extLst>
          </p:cNvPr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FCA58B2-73D4-8DEB-06E9-7987F2897BA2}"/>
              </a:ext>
            </a:extLst>
          </p:cNvPr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FBEE3331-1D95-D664-DC2C-B230828D7EE7}"/>
              </a:ext>
            </a:extLst>
          </p:cNvPr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DB5D3E43-BDE2-37BE-E749-9FBC502C7993}"/>
              </a:ext>
            </a:extLst>
          </p:cNvPr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D9FEFD7-2E1D-58BD-0FD4-EFCC133F3FCF}"/>
              </a:ext>
            </a:extLst>
          </p:cNvPr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="" xmlns:a16="http://schemas.microsoft.com/office/drawing/2014/main" id="{39816BE3-6F89-44E7-5041-2428C5367DA2}"/>
              </a:ext>
            </a:extLst>
          </p:cNvPr>
          <p:cNvSpPr/>
          <p:nvPr/>
        </p:nvSpPr>
        <p:spPr>
          <a:xfrm>
            <a:off x="4013054" y="1063103"/>
            <a:ext cx="748145" cy="3058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CDC5B02-428C-5EAB-A4A5-483F564FBF76}"/>
              </a:ext>
            </a:extLst>
          </p:cNvPr>
          <p:cNvSpPr/>
          <p:nvPr/>
        </p:nvSpPr>
        <p:spPr>
          <a:xfrm>
            <a:off x="3768291" y="1759333"/>
            <a:ext cx="123767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Generation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AEDEA957-0FA0-5155-E1D6-79CD3559F799}"/>
              </a:ext>
            </a:extLst>
          </p:cNvPr>
          <p:cNvSpPr/>
          <p:nvPr/>
        </p:nvSpPr>
        <p:spPr>
          <a:xfrm>
            <a:off x="3684263" y="2748431"/>
            <a:ext cx="1415060" cy="59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Pre-Processing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4950AECD-C50D-177F-44FE-6469BC8865E9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387127" y="1368957"/>
            <a:ext cx="1" cy="39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90C6B42F-198E-2DB6-A51D-DBFFAE22B03E}"/>
              </a:ext>
            </a:extLst>
          </p:cNvPr>
          <p:cNvCxnSpPr/>
          <p:nvPr/>
        </p:nvCxnSpPr>
        <p:spPr>
          <a:xfrm>
            <a:off x="4387125" y="2363753"/>
            <a:ext cx="1" cy="39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B3C6CA18-D382-91AC-99E6-61F022DF37F6}"/>
              </a:ext>
            </a:extLst>
          </p:cNvPr>
          <p:cNvSpPr/>
          <p:nvPr/>
        </p:nvSpPr>
        <p:spPr>
          <a:xfrm>
            <a:off x="3684263" y="3740838"/>
            <a:ext cx="142439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Preparation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0912D9F-EF3F-F3F4-0FF8-B4DF11CF5529}"/>
              </a:ext>
            </a:extLst>
          </p:cNvPr>
          <p:cNvSpPr/>
          <p:nvPr/>
        </p:nvSpPr>
        <p:spPr>
          <a:xfrm>
            <a:off x="3562266" y="4752068"/>
            <a:ext cx="1668383" cy="62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Classification</a:t>
            </a:r>
            <a:endParaRPr lang="en-IN" dirty="0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="" xmlns:a16="http://schemas.microsoft.com/office/drawing/2014/main" id="{765A601D-B547-C73F-C3A0-8DE1270AEE86}"/>
              </a:ext>
            </a:extLst>
          </p:cNvPr>
          <p:cNvSpPr/>
          <p:nvPr/>
        </p:nvSpPr>
        <p:spPr>
          <a:xfrm>
            <a:off x="4022385" y="5714477"/>
            <a:ext cx="748145" cy="3058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526A827-95B5-E9FA-B721-42BAD6A2420B}"/>
              </a:ext>
            </a:extLst>
          </p:cNvPr>
          <p:cNvCxnSpPr/>
          <p:nvPr/>
        </p:nvCxnSpPr>
        <p:spPr>
          <a:xfrm>
            <a:off x="4396458" y="3341227"/>
            <a:ext cx="1" cy="39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F72B8432-2568-AB37-0154-3516393919D4}"/>
              </a:ext>
            </a:extLst>
          </p:cNvPr>
          <p:cNvCxnSpPr/>
          <p:nvPr/>
        </p:nvCxnSpPr>
        <p:spPr>
          <a:xfrm>
            <a:off x="4387125" y="4361692"/>
            <a:ext cx="1" cy="39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C36B7BD6-FCA5-A9E0-7865-42A0176F4103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396458" y="5381843"/>
            <a:ext cx="0" cy="33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D26A0E04-7750-B67C-4FF1-D352A3707263}"/>
              </a:ext>
            </a:extLst>
          </p:cNvPr>
          <p:cNvSpPr/>
          <p:nvPr/>
        </p:nvSpPr>
        <p:spPr>
          <a:xfrm>
            <a:off x="7434357" y="2282462"/>
            <a:ext cx="123767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Annotation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EAA97DD-A771-1227-3C94-0505F1DFA4EE}"/>
              </a:ext>
            </a:extLst>
          </p:cNvPr>
          <p:cNvSpPr/>
          <p:nvPr/>
        </p:nvSpPr>
        <p:spPr>
          <a:xfrm>
            <a:off x="7433412" y="3188688"/>
            <a:ext cx="123767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Training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7365DF54-822B-93B6-3513-6656F988D08E}"/>
              </a:ext>
            </a:extLst>
          </p:cNvPr>
          <p:cNvSpPr/>
          <p:nvPr/>
        </p:nvSpPr>
        <p:spPr>
          <a:xfrm>
            <a:off x="9234130" y="3632236"/>
            <a:ext cx="1306397" cy="826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Tune Hyper-parameters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="" xmlns:a16="http://schemas.microsoft.com/office/drawing/2014/main" id="{B20DBB0B-492D-CED4-986E-F9E85945A01C}"/>
              </a:ext>
            </a:extLst>
          </p:cNvPr>
          <p:cNvSpPr/>
          <p:nvPr/>
        </p:nvSpPr>
        <p:spPr>
          <a:xfrm>
            <a:off x="7216928" y="4253135"/>
            <a:ext cx="1670639" cy="11481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Performance?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F84AB3A-FAD6-1F69-5C20-BE12FBECF168}"/>
              </a:ext>
            </a:extLst>
          </p:cNvPr>
          <p:cNvSpPr txBox="1"/>
          <p:nvPr/>
        </p:nvSpPr>
        <p:spPr>
          <a:xfrm>
            <a:off x="9099196" y="4801602"/>
            <a:ext cx="57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Poor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D493FBE5-0036-E29D-72E7-402C64DA7C69}"/>
              </a:ext>
            </a:extLst>
          </p:cNvPr>
          <p:cNvCxnSpPr/>
          <p:nvPr/>
        </p:nvCxnSpPr>
        <p:spPr>
          <a:xfrm>
            <a:off x="8053191" y="2893334"/>
            <a:ext cx="1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14FE8033-C45B-E886-1E15-257A5E51C2EA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052248" y="3808422"/>
            <a:ext cx="0" cy="4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="" xmlns:a16="http://schemas.microsoft.com/office/drawing/2014/main" id="{48960C39-C03D-0990-4E3A-AA0DA5E3FA6A}"/>
              </a:ext>
            </a:extLst>
          </p:cNvPr>
          <p:cNvCxnSpPr>
            <a:stCxn id="52" idx="3"/>
            <a:endCxn id="47" idx="2"/>
          </p:cNvCxnSpPr>
          <p:nvPr/>
        </p:nvCxnSpPr>
        <p:spPr>
          <a:xfrm flipV="1">
            <a:off x="8887567" y="4459040"/>
            <a:ext cx="999762" cy="368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="" xmlns:a16="http://schemas.microsoft.com/office/drawing/2014/main" id="{F6F51C4A-E77F-553A-965C-0DCE1DDAF5E9}"/>
              </a:ext>
            </a:extLst>
          </p:cNvPr>
          <p:cNvCxnSpPr>
            <a:stCxn id="47" idx="0"/>
          </p:cNvCxnSpPr>
          <p:nvPr/>
        </p:nvCxnSpPr>
        <p:spPr>
          <a:xfrm rot="16200000" flipV="1">
            <a:off x="8672337" y="2417244"/>
            <a:ext cx="594902" cy="183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9DBF9A25-65DA-FF21-C912-C24A976FD0D8}"/>
              </a:ext>
            </a:extLst>
          </p:cNvPr>
          <p:cNvSpPr/>
          <p:nvPr/>
        </p:nvSpPr>
        <p:spPr>
          <a:xfrm>
            <a:off x="7035800" y="2192868"/>
            <a:ext cx="3632191" cy="32748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20794F28-5999-314D-6229-D25501FD9C68}"/>
              </a:ext>
            </a:extLst>
          </p:cNvPr>
          <p:cNvCxnSpPr/>
          <p:nvPr/>
        </p:nvCxnSpPr>
        <p:spPr>
          <a:xfrm flipV="1">
            <a:off x="5108658" y="2192868"/>
            <a:ext cx="1927142" cy="153873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="" xmlns:a16="http://schemas.microsoft.com/office/drawing/2014/main" id="{44B56BD8-6D0F-59D7-67EA-F8F23FAC65AA}"/>
              </a:ext>
            </a:extLst>
          </p:cNvPr>
          <p:cNvCxnSpPr/>
          <p:nvPr/>
        </p:nvCxnSpPr>
        <p:spPr>
          <a:xfrm>
            <a:off x="5108658" y="4361692"/>
            <a:ext cx="1927142" cy="110597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42" grpId="0" animBg="1"/>
      <p:bldP spid="65" grpId="0" animBg="1"/>
      <p:bldP spid="19" grpId="0" animBg="1"/>
      <p:bldP spid="21" grpId="0" animBg="1"/>
      <p:bldP spid="41" grpId="0" animBg="1"/>
      <p:bldP spid="45" grpId="0" animBg="1"/>
      <p:bldP spid="47" grpId="0" animBg="1"/>
      <p:bldP spid="52" grpId="0" animBg="1"/>
      <p:bldP spid="58" grpId="0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61590"/>
            <a:ext cx="12192000" cy="29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503263"/>
          </a:xfrm>
        </p:spPr>
        <p:txBody>
          <a:bodyPr>
            <a:normAutofit/>
          </a:bodyPr>
          <a:lstStyle/>
          <a:p>
            <a:r>
              <a:rPr lang="en-IN" sz="3000" b="1" dirty="0"/>
              <a:t>Experimental Data </a:t>
            </a:r>
            <a:r>
              <a:rPr lang="en-IN" sz="3000" b="1" dirty="0" smtClean="0"/>
              <a:t>Collection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45" y="954801"/>
            <a:ext cx="3038764" cy="24424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u="sng" dirty="0"/>
              <a:t>Fire Intensity</a:t>
            </a:r>
          </a:p>
          <a:p>
            <a:pPr marL="0" indent="0" algn="ctr">
              <a:buNone/>
            </a:pPr>
            <a:r>
              <a:rPr lang="en-IN" sz="1800" dirty="0"/>
              <a:t>\</a:t>
            </a:r>
          </a:p>
          <a:p>
            <a:endParaRPr lang="en-IN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" y="6475178"/>
            <a:ext cx="11765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175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-726" y="6171660"/>
            <a:ext cx="428171" cy="426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8" y="6052414"/>
            <a:ext cx="432000" cy="43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5" y="6218234"/>
            <a:ext cx="25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48" y="1298714"/>
            <a:ext cx="1144302" cy="9362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97" y="2288812"/>
            <a:ext cx="1106748" cy="9055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48" y="2289421"/>
            <a:ext cx="1144302" cy="9362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97" y="1298714"/>
            <a:ext cx="1106748" cy="905522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>
          <a:xfrm>
            <a:off x="4576618" y="1001104"/>
            <a:ext cx="3038764" cy="244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u="sng" dirty="0"/>
              <a:t>Fire Zones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8183237" y="1021158"/>
            <a:ext cx="3038764" cy="244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u="sng" dirty="0"/>
              <a:t>Visibilities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09440" y="3675499"/>
            <a:ext cx="3038764" cy="244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u="sng" dirty="0"/>
              <a:t>Camera Colour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576618" y="3675499"/>
            <a:ext cx="3038764" cy="244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u="sng" dirty="0"/>
              <a:t>Multi Fire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8443796" y="3675499"/>
            <a:ext cx="3038764" cy="244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u="sng" dirty="0"/>
              <a:t>Setup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35" y="1298714"/>
            <a:ext cx="1115733" cy="9055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35" y="2260339"/>
            <a:ext cx="1115733" cy="9128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2" y="2257617"/>
            <a:ext cx="1119060" cy="9155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2" y="1298714"/>
            <a:ext cx="1119060" cy="932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253" y="1332642"/>
            <a:ext cx="1160282" cy="9493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254" y="2358348"/>
            <a:ext cx="1160281" cy="9493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83" y="2344029"/>
            <a:ext cx="1139854" cy="9326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83" y="1349355"/>
            <a:ext cx="1139854" cy="9326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48" y="4032701"/>
            <a:ext cx="1144302" cy="9095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51360" y="5026790"/>
            <a:ext cx="1175289" cy="9055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97" y="5026790"/>
            <a:ext cx="1106748" cy="9055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6" y="4032700"/>
            <a:ext cx="1102319" cy="9018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35" y="4032701"/>
            <a:ext cx="1115733" cy="91287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1" y="5011774"/>
            <a:ext cx="1143969" cy="9359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1" y="3998622"/>
            <a:ext cx="1143969" cy="9359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35" y="5027698"/>
            <a:ext cx="1115733" cy="91287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58" y="3980356"/>
            <a:ext cx="1229704" cy="10061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58" y="5027698"/>
            <a:ext cx="1229704" cy="10061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254" y="5046596"/>
            <a:ext cx="1224747" cy="100206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254" y="3981423"/>
            <a:ext cx="1228399" cy="10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14568</TotalTime>
  <Words>513</Words>
  <Application>Microsoft Office PowerPoint</Application>
  <PresentationFormat>Widescreen</PresentationFormat>
  <Paragraphs>298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Vision Based Automation of Sodium Disposal</vt:lpstr>
      <vt:lpstr>Problem Statement</vt:lpstr>
      <vt:lpstr>Approach</vt:lpstr>
      <vt:lpstr>Vision Based Approach</vt:lpstr>
      <vt:lpstr>What is AI</vt:lpstr>
      <vt:lpstr>Machine Learning Approach</vt:lpstr>
      <vt:lpstr>ML for Vision</vt:lpstr>
      <vt:lpstr>Methodology</vt:lpstr>
      <vt:lpstr>Experimental Data Collection</vt:lpstr>
      <vt:lpstr>CNN Approach</vt:lpstr>
      <vt:lpstr>Proposed Pipeline</vt:lpstr>
      <vt:lpstr>Segmentation Task : Model Architecture</vt:lpstr>
      <vt:lpstr>Feature Extraction</vt:lpstr>
      <vt:lpstr>Sequence Model : Data Preparation</vt:lpstr>
      <vt:lpstr>Sequence Model : LSTM Architecture</vt:lpstr>
      <vt:lpstr>Broader Applicability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Technological Advancements in Industrial Systems</dc:title>
  <dc:creator>Muthukumar G</dc:creator>
  <cp:lastModifiedBy>Muthukumar G</cp:lastModifiedBy>
  <cp:revision>291</cp:revision>
  <dcterms:created xsi:type="dcterms:W3CDTF">2025-05-06T11:45:32Z</dcterms:created>
  <dcterms:modified xsi:type="dcterms:W3CDTF">2025-10-22T09:25:13Z</dcterms:modified>
</cp:coreProperties>
</file>