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21" Target="slides/slide15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slide" Id="rId22" Target="slides/slide16.xml"/><Relationship Type="http://schemas.openxmlformats.org/officeDocument/2006/relationships/theme" Id="rId1" Target="theme/theme3.xml"/><Relationship Type="http://schemas.openxmlformats.org/officeDocument/2006/relationships/slide" Id="rId13" Target="slides/slide7.xml"/><Relationship Type="http://schemas.openxmlformats.org/officeDocument/2006/relationships/slide" Id="rId23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8" id="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9" id="1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0" id="1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7" id="1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0" id="2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5" id="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6" id="2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7" id="21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2" id="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3" id="2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4" id="2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0" id="2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1" id="2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6" id="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7" id="2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8" id="2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1" id="1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5" id="1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2" id="1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9" id="1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6" id="1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1" id="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2" id="1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3" id="1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5" id="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name="Shape 26" id="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7" id="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8" id="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9" id="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0" id="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1" id="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3" id="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4" id="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8" id="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9" id="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0" id="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1" id="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2" id="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3" id="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5" id="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6" id="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8" id="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9" id="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0" id="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1" id="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2" id="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3" id="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5" id="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6" id="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57" id="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58" id="58"/>
          <p:cNvSpPr txBox="1"/>
          <p:nvPr>
            <p:ph type="subTitle" idx="1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5" id="65"/>
          <p:cNvSpPr txBox="1"/>
          <p:nvPr>
            <p:ph type="body" idx="2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69" id="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name="Shape 70" id="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1" id="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2" id="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3" id="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4" id="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5" id="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6" id="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7" id="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8" id="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9" id="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0" id="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1" id="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2" id="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3" id="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4" id="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5" id="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6" id="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7" id="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8" id="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9" id="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0" id="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1" id="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2" id="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3" id="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4" id="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5" id="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6" id="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7" id="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8" id="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9" id="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0" id="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101" id="101"/>
          <p:cNvSpPr txBox="1"/>
          <p:nvPr>
            <p:ph type="body" idx="1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1pPr>
            <a:lvl2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4pPr>
            <a:lvl5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7pPr>
            <a:lvl8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8" id="108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15" id="115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4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5" id="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name="Shape 6" id="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" id="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extrusionOk="0" h="4138" w="5620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grpSp>
        <p:nvGrpSpPr>
          <p:cNvPr name="Shape 8" id="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name="Shape 9" id="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extrusionOk="0" h="198" w="412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" id="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extrusionOk="0" h="60" w="142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extrusionOk="0" h="10" w="38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2" id="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extrusionOk="0" h="486" w="1008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3" id="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extrusionOk="0" h="10" w="126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extrusionOk="0" h="34" w="14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5" id="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extrusionOk="0" h="42" w="280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6" id="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extrusionOk="0" h="12" w="68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7" id="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extrusionOk="0" h="60" w="114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8" id="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extrusionOk="0" h="66" w="33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9" id="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extrusionOk="0" h="162" w="514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0" id="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extrusionOk="0" h="20" w="88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extrusionOk="0" h="2258" w="433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22" id="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hyperlink" Id="rId10" TargetMode="External" Target="http://www.programmableweb.com/api/twitter"/><Relationship Type="http://schemas.openxmlformats.org/officeDocument/2006/relationships/hyperlink" Id="rId4" TargetMode="External" Target="http://stackoverflow.com/questions/937313/android-basic-gesture-detection"/><Relationship Type="http://schemas.openxmlformats.org/officeDocument/2006/relationships/hyperlink" Id="rId3" TargetMode="External" Target="http://developer.android.com/design/index.html"/><Relationship Type="http://schemas.openxmlformats.org/officeDocument/2006/relationships/hyperlink" Id="rId9" TargetMode="External" Target="http://www.javacodegeeks.com/2012/04/json-with-gson-and-abstract-classes.html"/><Relationship Type="http://schemas.openxmlformats.org/officeDocument/2006/relationships/hyperlink" Id="rId6" TargetMode="External" Target="http://search.twitter.com/search.json?q=billmote"/><Relationship Type="http://schemas.openxmlformats.org/officeDocument/2006/relationships/hyperlink" Id="rId5" TargetMode="External" Target="http://jsonlint.com/"/><Relationship Type="http://schemas.openxmlformats.org/officeDocument/2006/relationships/hyperlink" Id="rId8" TargetMode="External" Target="http://www.javacodegeeks.com/2011/01/android-json-parsing-gson-tutorial.html"/><Relationship Type="http://schemas.openxmlformats.org/officeDocument/2006/relationships/hyperlink" Id="rId7" TargetMode="External" Target="http://code.google.com/p/google-gson/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Cincinnati Android Developers</a:t>
            </a:r>
          </a:p>
        </p:txBody>
      </p:sp>
      <p:sp>
        <p:nvSpPr>
          <p:cNvPr name="Shape 123" id="123"/>
          <p:cNvSpPr txBox="1"/>
          <p:nvPr>
            <p:ph type="subTitle" idx="1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5th Wednesday Coding Challenge</a:t>
            </a:r>
          </a:p>
        </p:txBody>
      </p:sp>
      <p:sp>
        <p:nvSpPr>
          <p:cNvPr name="Shape 124" id="124"/>
          <p:cNvSpPr txBox="1"/>
          <p:nvPr/>
        </p:nvSpPr>
        <p:spPr>
          <a:xfrm>
            <a:off y="6431026" x="3151980"/>
            <a:ext cy="353399" cx="59121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Prepared by: Bill Mote on Tuesday, August 28, 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4" id="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5" id="18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Intermediate Level Achievements</a:t>
            </a:r>
          </a:p>
        </p:txBody>
      </p:sp>
      <p:sp>
        <p:nvSpPr>
          <p:cNvPr name="Shape 186" id="186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0000"/>
                </a:solidFill>
              </a:rPr>
              <a:t>Execute all long running tasks in a background thread with an AsyncTask().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Allow the user to manually enter a Twitter handle.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Place items into a listview separating message and author into a multi-line view where author is significantly smaller than message text.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Provide the user with a button to get more results.</a:t>
            </a:r>
          </a:p>
        </p:txBody>
      </p:sp>
      <p:sp>
        <p:nvSpPr>
          <p:cNvPr name="Shape 187" id="187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1" id="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2" id="19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Advanced Level Achievements</a:t>
            </a:r>
          </a:p>
        </p:txBody>
      </p:sp>
      <p:sp>
        <p:nvSpPr>
          <p:cNvPr name="Shape 193" id="19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0000"/>
                </a:solidFill>
              </a:rPr>
              <a:t>Replace refresh button with Pull-to-Refresh functionality.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Get older posts on scroll down (infinite scroll)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Cache results locally and minimize pulling redundant data.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On list item click present a quick action menu with the following items: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Show post details: Post, Author, Date created, Lat/Long, etc.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Share post, on click share as text with all registered text intent receivers.</a:t>
            </a:r>
          </a:p>
        </p:txBody>
      </p:sp>
      <p:sp>
        <p:nvSpPr>
          <p:cNvPr name="Shape 194" id="194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None/>
            </a:pPr>
            <a:r>
              <a:rPr lang="en"/>
              <a:t>Master Level Achievements</a:t>
            </a:r>
          </a:p>
        </p:txBody>
      </p:sp>
      <p:sp>
        <p:nvSpPr>
          <p:cNvPr name="Shape 200" id="20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Replace AsyncTask() with a background service that starts on boot (or not, user selectable in preferences)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the following to quick action menu:</a:t>
            </a:r>
          </a:p>
          <a:p>
            <a:pPr indent="-4191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Allow user to reply or retweet a post.</a:t>
            </a:r>
          </a:p>
          <a:p>
            <a:pPr indent="-4191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Delete from local view &amp; persist deleted state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Swipe Right to delete, Swipe Left to Reply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0000"/>
                </a:solidFill>
              </a:rPr>
              <a:t>Use only design elements from the Android Design site.</a:t>
            </a:r>
          </a:p>
        </p:txBody>
      </p:sp>
      <p:sp>
        <p:nvSpPr>
          <p:cNvPr name="Shape 201" id="201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Useful Information</a:t>
            </a:r>
          </a:p>
        </p:txBody>
      </p:sp>
      <p:sp>
        <p:nvSpPr>
          <p:cNvPr name="Shape 207" id="20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http://developer.android.com/design/index.html</a:t>
            </a:r>
          </a:p>
          <a:p>
            <a:pPr rtl="0" lvl="0"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http://stackoverflow.com/questions/937313/android-basic-gesture-detection</a:t>
            </a:r>
          </a:p>
          <a:p>
            <a:pPr rtl="0" lvl="0"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http://jsonlint.com/</a:t>
            </a:r>
          </a:p>
          <a:p>
            <a:pPr rtl="0" lvl="0"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http://search.twitter.com/search.json?q=billmote</a:t>
            </a:r>
          </a:p>
          <a:p>
            <a:pPr rtl="0" lvl="0"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http://code.google.com/p/google-gson/</a:t>
            </a:r>
          </a:p>
          <a:p>
            <a:pPr rtl="0" lvl="0">
              <a:buNone/>
            </a:pPr>
            <a:r>
              <a:rPr lang="en" sz="1800" u="sng">
                <a:solidFill>
                  <a:srgbClr val="FF0000"/>
                </a:solidFill>
                <a:hlinkClick r:id="rId8"/>
              </a:rPr>
              <a:t>http://www.javacodegeeks.com/2011/01/android-json-parsing-gson-tutorial.html</a:t>
            </a:r>
          </a:p>
          <a:p>
            <a:pPr rtl="0" lvl="0">
              <a:buNone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http://www.javacodegeeks.com/2012/04/json-with-gson-and-abstract-classes.html</a:t>
            </a:r>
          </a:p>
          <a:p>
            <a:pPr rtl="0" lvl="0">
              <a:buNone/>
            </a:pPr>
            <a:r>
              <a:rPr lang="en" sz="1800" u="sng">
                <a:solidFill>
                  <a:srgbClr val="0000FF"/>
                </a:solidFill>
                <a:hlinkClick r:id="rId10"/>
              </a:rPr>
              <a:t>http://www.programmableweb.com/api/twitter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Android Fu: Badges</a:t>
            </a:r>
          </a:p>
        </p:txBody>
      </p:sp>
      <p:sp>
        <p:nvSpPr>
          <p:cNvPr name="Shape 213" id="21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MOGUL - Added AdMob (or similar) ad based revenue stream to app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ANALYST - Added Google Analytics (or similar) application use tracking to app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PERFECTIONIST - Added unhandled exception handler to app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THRIFTY - Implemented long running, or potentially long running, tasks off the UI thread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SOCIALITE - Added application and/or content sharing to app</a:t>
            </a:r>
          </a:p>
        </p:txBody>
      </p:sp>
      <p:sp>
        <p:nvSpPr>
          <p:cNvPr name="Shape 214" id="214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8" id="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9" id="21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Android Fu: Badges (cont.)</a:t>
            </a:r>
          </a:p>
        </p:txBody>
      </p:sp>
      <p:sp>
        <p:nvSpPr>
          <p:cNvPr name="Shape 220" id="22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HELPDESK - Added Help content to app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THERAPIST - Added direct feedback mechanism to app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POLITICIAN - App supports SDK 1.5 and up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PURIST - App only supports latest SDK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ENABLER - Used compatibility library to extend a newer feature to an older SDK level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SHALLOW - Implemented only portrait UI (tall &amp; skinny)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TRANSLATER - App supports localization</a:t>
            </a:r>
          </a:p>
        </p:txBody>
      </p:sp>
      <p:sp>
        <p:nvSpPr>
          <p:cNvPr name="Shape 221" id="221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Android Fu: Badges (cont.)</a:t>
            </a:r>
          </a:p>
        </p:txBody>
      </p:sp>
      <p:sp>
        <p:nvSpPr>
          <p:cNvPr name="Shape 227" id="22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ENGINEER - Create a new signing key and deploy your apk file to your local filesystem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SHERIFF - Add a blocking EULA with acceptance state maintained.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VAN GOGH - Implement portrait and landscape views making best use of space available.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CLIFF CLAVIN - Implemented entire solution without an Internet connection.</a:t>
            </a:r>
          </a:p>
        </p:txBody>
      </p:sp>
      <p:sp>
        <p:nvSpPr>
          <p:cNvPr name="Shape 228" id="228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2" id="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3" id="23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Legal</a:t>
            </a:r>
          </a:p>
        </p:txBody>
      </p:sp>
      <p:sp>
        <p:nvSpPr>
          <p:cNvPr name="Shape 234" id="23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Copyright 2012, Bill Mote</a:t>
            </a:r>
          </a:p>
        </p:txBody>
      </p:sp>
      <p:sp>
        <p:nvSpPr>
          <p:cNvPr name="Shape 235" id="235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Objective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Prerequisites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Rules of Engagement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Timeline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CC0000"/>
                </a:solidFill>
              </a:rPr>
              <a:t>Challenge Presentation</a:t>
            </a:r>
          </a:p>
        </p:txBody>
      </p:sp>
      <p:sp>
        <p:nvSpPr>
          <p:cNvPr name="Shape 131" id="131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are you doing here?</a:t>
            </a:r>
          </a:p>
        </p:txBody>
      </p:sp>
      <p:sp>
        <p:nvSpPr>
          <p:cNvPr name="Shape 137" id="13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None/>
            </a:pPr>
            <a:r>
              <a:rPr lang="en">
                <a:solidFill>
                  <a:srgbClr val="CC0000"/>
                </a:solidFill>
              </a:rPr>
              <a:t>This is a coding challenge.</a:t>
            </a:r>
            <a:r>
              <a:rPr lang="en"/>
              <a:t>  Momentarily you will be presented with a set of requirements and your goal will be to build an app that addresses as many of those requirements as you can accomplish in the allotted time.</a:t>
            </a:r>
          </a:p>
        </p:txBody>
      </p:sp>
      <p:sp>
        <p:nvSpPr>
          <p:cNvPr name="Shape 138" id="138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None/>
            </a:pPr>
            <a:r>
              <a:rPr lang="en"/>
              <a:t>Prerequisites</a:t>
            </a:r>
          </a:p>
        </p:txBody>
      </p:sp>
      <p:sp>
        <p:nvSpPr>
          <p:cNvPr name="Shape 144" id="14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Each participant should arrive with their laptop preconfigured with a complete Android development environment: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Eclipse &amp; ADT Plugin for Eclipse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Android SDK(s)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Ability to test your code on an emulator or physical device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CC0000"/>
                </a:solidFill>
              </a:rPr>
              <a:t>This is not a teaching event.</a:t>
            </a:r>
            <a:r>
              <a:rPr lang="en"/>
              <a:t>  Complete Android's "Hello World" &amp; "Notepad" examples before arrival.</a:t>
            </a:r>
          </a:p>
        </p:txBody>
      </p:sp>
      <p:sp>
        <p:nvSpPr>
          <p:cNvPr name="Shape 145" id="145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Rules of Engagement</a:t>
            </a:r>
          </a:p>
        </p:txBody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CC0000"/>
                </a:solidFill>
              </a:rPr>
              <a:t>Coding for the challenge must be completed during the challenge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Searching the Internet for answers is acceptable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Using code snippets from existing codebase is acceptable (within reason)</a:t>
            </a:r>
          </a:p>
        </p:txBody>
      </p:sp>
      <p:sp>
        <p:nvSpPr>
          <p:cNvPr name="Shape 152" id="152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Timeline</a:t>
            </a:r>
          </a:p>
        </p:txBody>
      </p:sp>
      <p:sp>
        <p:nvSpPr>
          <p:cNvPr name="Shape 158" id="158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15-20 minutes of hype, stage setting and challenge unveiling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CC0000"/>
                </a:solidFill>
              </a:rPr>
              <a:t>2 hours of coding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1-2 hours of solution presentations, Q&amp;A and open discussion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Identify winner(s)</a:t>
            </a:r>
          </a:p>
        </p:txBody>
      </p:sp>
      <p:sp>
        <p:nvSpPr>
          <p:cNvPr name="Shape 159" id="159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None/>
            </a:pPr>
            <a:r>
              <a:rPr lang="en"/>
              <a:t>Android Fu:</a:t>
            </a:r>
          </a:p>
        </p:txBody>
      </p:sp>
      <p:sp>
        <p:nvSpPr>
          <p:cNvPr name="Shape 165" id="165"/>
          <p:cNvSpPr txBox="1"/>
          <p:nvPr>
            <p:ph type="subTitle" idx="1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None/>
            </a:pPr>
            <a:r>
              <a:rPr lang="en"/>
              <a:t>TwitterCreeper</a:t>
            </a:r>
          </a:p>
        </p:txBody>
      </p:sp>
      <p:sp>
        <p:nvSpPr>
          <p:cNvPr name="Shape 166" id="166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Android Fu: TwitterCreeper</a:t>
            </a:r>
          </a:p>
        </p:txBody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Create an Anonymous Twitter Viewer (aka creeper).</a:t>
            </a:r>
          </a:p>
        </p:txBody>
      </p:sp>
      <p:sp>
        <p:nvSpPr>
          <p:cNvPr name="Shape 173" id="173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7" id="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8" id="17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Novice Level Achievements</a:t>
            </a:r>
          </a:p>
        </p:txBody>
      </p:sp>
      <p:sp>
        <p:nvSpPr>
          <p:cNvPr name="Shape 179" id="179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0000"/>
                </a:solidFill>
              </a:rPr>
              <a:t>Display the first page of results (up to 15) from the Twitter feed of your choice.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Display an information screen if there are no results or an error occurs.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Provide the user with a refresh button to update/refresh the results.</a:t>
            </a:r>
          </a:p>
        </p:txBody>
      </p:sp>
      <p:sp>
        <p:nvSpPr>
          <p:cNvPr name="Shape 180" id="180"/>
          <p:cNvSpPr txBox="1"/>
          <p:nvPr/>
        </p:nvSpPr>
        <p:spPr>
          <a:xfrm>
            <a:off y="6431026" x="4991413"/>
            <a:ext cy="353399" cx="407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r" rtl="0" lvl="0">
              <a:buNone/>
            </a:pPr>
            <a:r>
              <a:rPr lang="en"/>
              <a:t>Copyright 2012, Bill Mote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